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Lst>
  <p:notesMasterIdLst>
    <p:notesMasterId r:id="rId41"/>
  </p:notesMasterIdLst>
  <p:sldIdLst>
    <p:sldId id="256" r:id="rId2"/>
    <p:sldId id="257" r:id="rId3"/>
    <p:sldId id="258" r:id="rId4"/>
    <p:sldId id="259" r:id="rId5"/>
    <p:sldId id="260" r:id="rId6"/>
    <p:sldId id="335" r:id="rId7"/>
    <p:sldId id="262" r:id="rId8"/>
    <p:sldId id="263" r:id="rId9"/>
    <p:sldId id="264" r:id="rId10"/>
    <p:sldId id="265" r:id="rId11"/>
    <p:sldId id="266" r:id="rId12"/>
    <p:sldId id="268" r:id="rId13"/>
    <p:sldId id="338" r:id="rId14"/>
    <p:sldId id="339" r:id="rId15"/>
    <p:sldId id="271" r:id="rId16"/>
    <p:sldId id="334" r:id="rId17"/>
    <p:sldId id="274" r:id="rId18"/>
    <p:sldId id="275" r:id="rId19"/>
    <p:sldId id="276" r:id="rId20"/>
    <p:sldId id="277" r:id="rId21"/>
    <p:sldId id="345" r:id="rId22"/>
    <p:sldId id="346" r:id="rId23"/>
    <p:sldId id="347" r:id="rId24"/>
    <p:sldId id="348" r:id="rId25"/>
    <p:sldId id="349" r:id="rId26"/>
    <p:sldId id="283" r:id="rId27"/>
    <p:sldId id="285" r:id="rId28"/>
    <p:sldId id="287" r:id="rId29"/>
    <p:sldId id="289" r:id="rId30"/>
    <p:sldId id="278" r:id="rId31"/>
    <p:sldId id="279" r:id="rId32"/>
    <p:sldId id="290" r:id="rId33"/>
    <p:sldId id="291" r:id="rId34"/>
    <p:sldId id="292" r:id="rId35"/>
    <p:sldId id="351" r:id="rId36"/>
    <p:sldId id="293" r:id="rId37"/>
    <p:sldId id="312" r:id="rId38"/>
    <p:sldId id="310" r:id="rId39"/>
    <p:sldId id="311" r:id="rId40"/>
  </p:sldIdLst>
  <p:sldSz cx="18288000" cy="10287000"/>
  <p:notesSz cx="6858000" cy="9144000"/>
  <p:embeddedFontLst>
    <p:embeddedFont>
      <p:font typeface="Arial" panose="020B0604020202020204" pitchFamily="34" charset="0"/>
      <p:regular r:id="rId42"/>
    </p:embeddedFont>
    <p:embeddedFont>
      <p:font typeface="Arial Bold" panose="020B0704020202020204" pitchFamily="34" charset="0"/>
      <p:regular r:id="rId43"/>
      <p:bold r:id="rId44"/>
    </p:embeddedFont>
    <p:embeddedFont>
      <p:font typeface="Arial Italics" panose="020B0604020202020204" charset="0"/>
      <p:regular r:id="rId45"/>
    </p:embeddedFont>
    <p:embeddedFont>
      <p:font typeface="Arimo" panose="020B0604020202020204" charset="0"/>
      <p:regular r:id="rId46"/>
    </p:embeddedFont>
    <p:embeddedFont>
      <p:font typeface="Arimo Bold" panose="020B0604020202020204" charset="0"/>
      <p:regular r:id="rId47"/>
    </p:embeddedFont>
    <p:embeddedFont>
      <p:font typeface="Arimo Bold Italics" panose="020B0604020202020204" charset="0"/>
      <p:regular r:id="rId48"/>
    </p:embeddedFont>
    <p:embeddedFont>
      <p:font typeface="Arimo Italics" panose="020B0604020202020204" charset="0"/>
      <p:regular r:id="rId49"/>
    </p:embeddedFont>
    <p:embeddedFont>
      <p:font typeface="Calibri" panose="020F0502020204030204" pitchFamily="34" charset="0"/>
      <p:regular r:id="rId50"/>
      <p:bold r:id="rId51"/>
      <p:italic r:id="rId52"/>
      <p:boldItalic r:id="rId53"/>
    </p:embeddedFont>
    <p:embeddedFont>
      <p:font typeface="Calibri (MS) Bold" panose="020B0604020202020204" charset="0"/>
      <p:regular r:id="rId54"/>
    </p:embeddedFont>
    <p:embeddedFont>
      <p:font typeface="Calibri (MS) Bold Italics" panose="020B0604020202020204" charset="0"/>
      <p:regular r:id="rId55"/>
    </p:embeddedFont>
    <p:embeddedFont>
      <p:font typeface="Canva Sans" panose="020B0604020202020204" charset="0"/>
      <p:regular r:id="rId56"/>
    </p:embeddedFont>
    <p:embeddedFont>
      <p:font typeface="Canva Sans Bold" panose="020B0604020202020204" charset="0"/>
      <p:regular r:id="rId57"/>
    </p:embeddedFont>
    <p:embeddedFont>
      <p:font typeface="IBM Plex Sans" panose="020B0503050203000203" pitchFamily="34" charset="0"/>
      <p:regular r:id="rId58"/>
      <p:bold r:id="rId59"/>
      <p:italic r:id="rId60"/>
      <p:boldItalic r:id="rId61"/>
    </p:embeddedFont>
    <p:embeddedFont>
      <p:font typeface="Open Sans" panose="020B0606030504020204" pitchFamily="34" charset="0"/>
      <p:regular r:id="rId62"/>
      <p:bold r:id="rId63"/>
      <p:italic r:id="rId64"/>
      <p:boldItalic r:id="rId65"/>
    </p:embeddedFont>
    <p:embeddedFont>
      <p:font typeface="TT Rounds Condensed Bold" panose="020B0604020202020204" charset="0"/>
      <p:regular r:id="rId66"/>
    </p:embeddedFont>
    <p:embeddedFont>
      <p:font typeface="TT Rounds Condensed Bold Italics" panose="020B0604020202020204" charset="0"/>
      <p:regular r:id="rId6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714"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font" Target="fonts/font1.fntdata"/><Relationship Id="rId47" Type="http://schemas.openxmlformats.org/officeDocument/2006/relationships/font" Target="fonts/font6.fntdata"/><Relationship Id="rId63" Type="http://schemas.openxmlformats.org/officeDocument/2006/relationships/font" Target="fonts/font22.fntdata"/><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font" Target="fonts/font17.fntdata"/><Relationship Id="rId66" Type="http://schemas.openxmlformats.org/officeDocument/2006/relationships/font" Target="fonts/font25.fntdata"/><Relationship Id="rId5" Type="http://schemas.openxmlformats.org/officeDocument/2006/relationships/slide" Target="slides/slide4.xml"/><Relationship Id="rId61" Type="http://schemas.openxmlformats.org/officeDocument/2006/relationships/font" Target="fonts/font20.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font" Target="fonts/font15.fntdata"/><Relationship Id="rId64" Type="http://schemas.openxmlformats.org/officeDocument/2006/relationships/font" Target="fonts/font23.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59" Type="http://schemas.openxmlformats.org/officeDocument/2006/relationships/font" Target="fonts/font18.fntdata"/><Relationship Id="rId67" Type="http://schemas.openxmlformats.org/officeDocument/2006/relationships/font" Target="fonts/font26.fntdata"/><Relationship Id="rId20" Type="http://schemas.openxmlformats.org/officeDocument/2006/relationships/slide" Target="slides/slide19.xml"/><Relationship Id="rId41" Type="http://schemas.openxmlformats.org/officeDocument/2006/relationships/notesMaster" Target="notesMasters/notesMaster1.xml"/><Relationship Id="rId54" Type="http://schemas.openxmlformats.org/officeDocument/2006/relationships/font" Target="fonts/font13.fntdata"/><Relationship Id="rId62" Type="http://schemas.openxmlformats.org/officeDocument/2006/relationships/font" Target="fonts/font21.fntdata"/><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 Id="rId57" Type="http://schemas.openxmlformats.org/officeDocument/2006/relationships/font" Target="fonts/font16.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font" Target="fonts/font11.fntdata"/><Relationship Id="rId60" Type="http://schemas.openxmlformats.org/officeDocument/2006/relationships/font" Target="fonts/font19.fntdata"/><Relationship Id="rId65" Type="http://schemas.openxmlformats.org/officeDocument/2006/relationships/font" Target="fonts/font2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9.fntdata"/><Relationship Id="rId55"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E4B1D3-9C58-478D-A1BB-F5444FFC2DE3}" type="datetimeFigureOut">
              <a:rPr lang="en-US" smtClean="0"/>
              <a:t>11/16/2023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5608A0-9988-431F-925D-31F4A5E468F6}" type="slidenum">
              <a:rPr lang="en-US" smtClean="0"/>
              <a:t>‹#›</a:t>
            </a:fld>
            <a:endParaRPr lang="en-US"/>
          </a:p>
        </p:txBody>
      </p:sp>
    </p:spTree>
    <p:extLst>
      <p:ext uri="{BB962C8B-B14F-4D97-AF65-F5344CB8AC3E}">
        <p14:creationId xmlns:p14="http://schemas.microsoft.com/office/powerpoint/2010/main" val="323675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5608A0-9988-431F-925D-31F4A5E468F6}" type="slidenum">
              <a:rPr lang="en-US" smtClean="0"/>
              <a:t>3</a:t>
            </a:fld>
            <a:endParaRPr lang="en-US" dirty="0"/>
          </a:p>
        </p:txBody>
      </p:sp>
    </p:spTree>
    <p:extLst>
      <p:ext uri="{BB962C8B-B14F-4D97-AF65-F5344CB8AC3E}">
        <p14:creationId xmlns:p14="http://schemas.microsoft.com/office/powerpoint/2010/main" val="3752483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Tier IV Support from the GADOE</a:t>
            </a:r>
          </a:p>
        </p:txBody>
      </p:sp>
      <p:sp>
        <p:nvSpPr>
          <p:cNvPr id="4" name="Slide Number Placeholder 3"/>
          <p:cNvSpPr>
            <a:spLocks noGrp="1"/>
          </p:cNvSpPr>
          <p:nvPr>
            <p:ph type="sldNum" sz="quarter" idx="5"/>
          </p:nvPr>
        </p:nvSpPr>
        <p:spPr/>
        <p:txBody>
          <a:bodyPr/>
          <a:lstStyle/>
          <a:p>
            <a:fld id="{0C5608A0-9988-431F-925D-31F4A5E468F6}" type="slidenum">
              <a:rPr lang="en-US" smtClean="0"/>
              <a:t>12</a:t>
            </a:fld>
            <a:endParaRPr lang="en-US"/>
          </a:p>
        </p:txBody>
      </p:sp>
    </p:spTree>
    <p:extLst>
      <p:ext uri="{BB962C8B-B14F-4D97-AF65-F5344CB8AC3E}">
        <p14:creationId xmlns:p14="http://schemas.microsoft.com/office/powerpoint/2010/main" val="82065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5608A0-9988-431F-925D-31F4A5E468F6}" type="slidenum">
              <a:rPr lang="en-US" smtClean="0"/>
              <a:t>27</a:t>
            </a:fld>
            <a:endParaRPr lang="en-US"/>
          </a:p>
        </p:txBody>
      </p:sp>
    </p:spTree>
    <p:extLst>
      <p:ext uri="{BB962C8B-B14F-4D97-AF65-F5344CB8AC3E}">
        <p14:creationId xmlns:p14="http://schemas.microsoft.com/office/powerpoint/2010/main" val="3736454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5608A0-9988-431F-925D-31F4A5E468F6}" type="slidenum">
              <a:rPr lang="en-US" smtClean="0"/>
              <a:t>36</a:t>
            </a:fld>
            <a:endParaRPr lang="en-US"/>
          </a:p>
        </p:txBody>
      </p:sp>
    </p:spTree>
    <p:extLst>
      <p:ext uri="{BB962C8B-B14F-4D97-AF65-F5344CB8AC3E}">
        <p14:creationId xmlns:p14="http://schemas.microsoft.com/office/powerpoint/2010/main" val="1877676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CF5E6DF-0511-4E17-8A79-4E709869333A}" type="datetime1">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30BD11-3A7D-4C64-89E9-0B8C373B0D0A}" type="datetime1">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98048B-A1DB-42FC-B86B-39C1EB1BD393}" type="datetime1">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AB7E3D0-BBF2-4B41-B9C9-346CB5C02472}" type="datetime1">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A556B1-7731-47DE-9B6A-7D0B0171AFC4}" type="datetime1">
              <a:rPr lang="en-US" smtClean="0"/>
              <a:t>11/16/2023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F662317-AD32-4827-BF6E-C905E56DB38B}" type="datetime1">
              <a:rPr lang="en-US" smtClean="0"/>
              <a:t>11/16/2023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99DFAB-B689-4719-9BC1-F160463320E6}" type="datetime1">
              <a:rPr lang="en-US" smtClean="0"/>
              <a:t>11/16/2023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F1ADBB-8DD9-48A8-AD30-0203BA96FCA9}" type="datetime1">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994C83-74F7-43B4-BDE3-3235B9F60F49}" type="datetime1">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561417-7B33-4690-8557-545237BE1FC1}" type="datetime1">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FF4C87-1132-4036-BEF6-A86320FEE947}" type="datetime1">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A6885F-06E7-4D85-BCDF-40A95CBDC624}" type="datetime1">
              <a:rPr lang="en-US" smtClean="0"/>
              <a:t>11/16/2023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image" Target="../media/image15.jpeg"/><Relationship Id="rId7" Type="http://schemas.openxmlformats.org/officeDocument/2006/relationships/image" Target="../media/image19.sv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notesSlide" Target="../notesSlides/notesSlide2.xml"/><Relationship Id="rId16" Type="http://schemas.openxmlformats.org/officeDocument/2006/relationships/image" Target="../media/image28.sv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svg"/><Relationship Id="rId15" Type="http://schemas.openxmlformats.org/officeDocument/2006/relationships/image" Target="../media/image27.png"/><Relationship Id="rId10" Type="http://schemas.openxmlformats.org/officeDocument/2006/relationships/image" Target="../media/image22.png"/><Relationship Id="rId19" Type="http://schemas.openxmlformats.org/officeDocument/2006/relationships/image" Target="../media/image31.svg"/><Relationship Id="rId4" Type="http://schemas.openxmlformats.org/officeDocument/2006/relationships/image" Target="../media/image16.png"/><Relationship Id="rId9" Type="http://schemas.openxmlformats.org/officeDocument/2006/relationships/image" Target="../media/image21.svg"/><Relationship Id="rId14" Type="http://schemas.openxmlformats.org/officeDocument/2006/relationships/image" Target="../media/image26.sv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hyperlink" Target="https://www.gadoe.org/School-Improvement/SiteAssets/Pages/CSI-Schools/District%20Plan%20of%20Support%20Master%20Template%20.pdf" TargetMode="External"/><Relationship Id="rId4" Type="http://schemas.openxmlformats.org/officeDocument/2006/relationships/hyperlink" Target="https://www.gadoe.org/School-Improvement/SiteAssets/Pages/CSI-Schools/District%20Plan%20of%20Support%20Guide.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hyperlink" Target="https://www.gadoe.org/School-Improvement/SiteAssets/Pages/CSI-Schools/District%20Plan%20of%20Support%20Master%20Template%20.pdf" TargetMode="External"/><Relationship Id="rId4" Type="http://schemas.openxmlformats.org/officeDocument/2006/relationships/hyperlink" Target="https://www.gadoe.org/School-Improvement/SiteAssets/Pages/CSI-Schools/District%20Plan%20of%20Support%20Guide.pdf"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www.gadoe.org/School-Improvement/Documents/Georgia's%20Systems%20of%20Continuous%20Improvement/GSCI%20Systems%20and%20Structures%20Descriptions.pdf"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8" Type="http://schemas.openxmlformats.org/officeDocument/2006/relationships/hyperlink" Target="https://bibbcountyschools-my.sharepoint.com/personal/roosevelt_jones_bcsdk12_net/_layouts/15/onedrive.aspx?id=%2Fpersonal%2Froosevelt_jones_bcsdk12_net%2FDocuments%2FApps%2FMicrosoft+Forms%2F2nd+Semester+Weekly+Newsletter+Acknowledgement+%282%29%2FEnter+your+school%27s+updated+Shared+Vision+of+Teach" TargetMode="External"/><Relationship Id="rId13" Type="http://schemas.openxmlformats.org/officeDocument/2006/relationships/image" Target="../media/image49.png"/><Relationship Id="rId18" Type="http://schemas.openxmlformats.org/officeDocument/2006/relationships/image" Target="../media/image53.png"/><Relationship Id="rId3" Type="http://schemas.openxmlformats.org/officeDocument/2006/relationships/hyperlink" Target="https://teams.microsoft.com/l/team/19%3aZiTE3YDPcZHGmmw7STXWL3b_xJaa1fifOWQFYzfnl101%40thread.tacv2/conversations?groupId=42b8d396-661b-47b7-bfc0-7e8431cdd458&amp;tenantId=0d0a7594-d3a6-4513-bdd4-983a2775d3bb" TargetMode="External"/><Relationship Id="rId7" Type="http://schemas.openxmlformats.org/officeDocument/2006/relationships/image" Target="../media/image45.png"/><Relationship Id="rId12" Type="http://schemas.openxmlformats.org/officeDocument/2006/relationships/hyperlink" Target="https://bibbcountyschools-my.sharepoint.com/:f:/g/personal/roosevelt_jones_bcsdk12_net/EiJKCWyzqUpEgx1LU7XZSCcBzHhRoVOGH_aKPeoqdfOGMw?email=Roosevelt.Jones%40bcsdk12.net&amp;e=HSzXgZ" TargetMode="External"/><Relationship Id="rId17" Type="http://schemas.openxmlformats.org/officeDocument/2006/relationships/hyperlink" Target="https://www.office.com/launch/forms?auth=2" TargetMode="External"/><Relationship Id="rId2" Type="http://schemas.openxmlformats.org/officeDocument/2006/relationships/notesSlide" Target="../notesSlides/notesSlide4.xml"/><Relationship Id="rId16" Type="http://schemas.openxmlformats.org/officeDocument/2006/relationships/image" Target="../media/image52.png"/><Relationship Id="rId20"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48.png"/><Relationship Id="rId5" Type="http://schemas.openxmlformats.org/officeDocument/2006/relationships/hyperlink" Target="https://www.canva.com/folder/FAE0lb2Ckqw" TargetMode="External"/><Relationship Id="rId15" Type="http://schemas.openxmlformats.org/officeDocument/2006/relationships/image" Target="../media/image51.png"/><Relationship Id="rId10" Type="http://schemas.openxmlformats.org/officeDocument/2006/relationships/image" Target="../media/image47.png"/><Relationship Id="rId19" Type="http://schemas.openxmlformats.org/officeDocument/2006/relationships/image" Target="../media/image54.png"/><Relationship Id="rId4" Type="http://schemas.openxmlformats.org/officeDocument/2006/relationships/image" Target="../media/image43.jpeg"/><Relationship Id="rId9" Type="http://schemas.openxmlformats.org/officeDocument/2006/relationships/image" Target="../media/image46.png"/><Relationship Id="rId14" Type="http://schemas.openxmlformats.org/officeDocument/2006/relationships/image" Target="../media/image50.png"/></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60" y="8263097"/>
            <a:ext cx="18335645" cy="2016727"/>
            <a:chOff x="-25680" y="-28447"/>
            <a:chExt cx="24447526" cy="2688970"/>
          </a:xfrm>
        </p:grpSpPr>
        <p:sp>
          <p:nvSpPr>
            <p:cNvPr id="3" name="Freeform 3"/>
            <p:cNvSpPr/>
            <p:nvPr/>
          </p:nvSpPr>
          <p:spPr>
            <a:xfrm>
              <a:off x="-25680" y="-28447"/>
              <a:ext cx="24396446" cy="2635123"/>
            </a:xfrm>
            <a:custGeom>
              <a:avLst/>
              <a:gdLst/>
              <a:ahLst/>
              <a:cxnLst/>
              <a:rect l="l" t="t" r="r" b="b"/>
              <a:pathLst>
                <a:path w="24396446" h="2635123">
                  <a:moveTo>
                    <a:pt x="0" y="0"/>
                  </a:moveTo>
                  <a:lnTo>
                    <a:pt x="24396446" y="0"/>
                  </a:lnTo>
                  <a:lnTo>
                    <a:pt x="24396446" y="2635123"/>
                  </a:lnTo>
                  <a:lnTo>
                    <a:pt x="0" y="2635123"/>
                  </a:lnTo>
                  <a:close/>
                </a:path>
              </a:pathLst>
            </a:custGeom>
            <a:solidFill>
              <a:srgbClr val="000000"/>
            </a:solidFill>
          </p:spPr>
          <p:txBody>
            <a:bodyPr/>
            <a:lstStyle/>
            <a:p>
              <a:endParaRPr lang="en-US" dirty="0"/>
            </a:p>
          </p:txBody>
        </p:sp>
        <p:sp>
          <p:nvSpPr>
            <p:cNvPr id="4" name="Freeform 4"/>
            <p:cNvSpPr/>
            <p:nvPr/>
          </p:nvSpPr>
          <p:spPr>
            <a:xfrm>
              <a:off x="0" y="0"/>
              <a:ext cx="24421846" cy="2660523"/>
            </a:xfrm>
            <a:custGeom>
              <a:avLst/>
              <a:gdLst/>
              <a:ahLst/>
              <a:cxnLst/>
              <a:rect l="l" t="t" r="r" b="b"/>
              <a:pathLst>
                <a:path w="24421846" h="2660523">
                  <a:moveTo>
                    <a:pt x="12700" y="0"/>
                  </a:moveTo>
                  <a:lnTo>
                    <a:pt x="24409146" y="0"/>
                  </a:lnTo>
                  <a:cubicBezTo>
                    <a:pt x="24416131" y="0"/>
                    <a:pt x="24421846" y="5715"/>
                    <a:pt x="24421846" y="12700"/>
                  </a:cubicBezTo>
                  <a:lnTo>
                    <a:pt x="24421846" y="2647823"/>
                  </a:lnTo>
                  <a:cubicBezTo>
                    <a:pt x="24421846" y="2654808"/>
                    <a:pt x="24416131" y="2660523"/>
                    <a:pt x="24409146" y="2660523"/>
                  </a:cubicBezTo>
                  <a:lnTo>
                    <a:pt x="12700" y="2660523"/>
                  </a:lnTo>
                  <a:cubicBezTo>
                    <a:pt x="5715" y="2660523"/>
                    <a:pt x="0" y="2654808"/>
                    <a:pt x="0" y="2647823"/>
                  </a:cubicBezTo>
                  <a:lnTo>
                    <a:pt x="0" y="12700"/>
                  </a:lnTo>
                  <a:cubicBezTo>
                    <a:pt x="0" y="5715"/>
                    <a:pt x="5715" y="0"/>
                    <a:pt x="12700" y="0"/>
                  </a:cubicBezTo>
                  <a:moveTo>
                    <a:pt x="12700" y="25400"/>
                  </a:moveTo>
                  <a:lnTo>
                    <a:pt x="12700" y="12700"/>
                  </a:lnTo>
                  <a:lnTo>
                    <a:pt x="25400" y="12700"/>
                  </a:lnTo>
                  <a:lnTo>
                    <a:pt x="25400" y="2647823"/>
                  </a:lnTo>
                  <a:lnTo>
                    <a:pt x="12700" y="2647823"/>
                  </a:lnTo>
                  <a:lnTo>
                    <a:pt x="12700" y="2635123"/>
                  </a:lnTo>
                  <a:lnTo>
                    <a:pt x="24409146" y="2635123"/>
                  </a:lnTo>
                  <a:lnTo>
                    <a:pt x="24409146" y="2647823"/>
                  </a:lnTo>
                  <a:lnTo>
                    <a:pt x="24396446" y="2647823"/>
                  </a:lnTo>
                  <a:lnTo>
                    <a:pt x="24396446" y="12700"/>
                  </a:lnTo>
                  <a:lnTo>
                    <a:pt x="24409146" y="12700"/>
                  </a:lnTo>
                  <a:lnTo>
                    <a:pt x="24409146" y="25400"/>
                  </a:lnTo>
                  <a:lnTo>
                    <a:pt x="12700" y="25400"/>
                  </a:lnTo>
                  <a:close/>
                </a:path>
              </a:pathLst>
            </a:custGeom>
            <a:solidFill>
              <a:srgbClr val="000000"/>
            </a:solidFill>
          </p:spPr>
          <p:txBody>
            <a:bodyPr/>
            <a:lstStyle/>
            <a:p>
              <a:endParaRPr lang="en-US" dirty="0"/>
            </a:p>
          </p:txBody>
        </p:sp>
      </p:grpSp>
      <p:sp>
        <p:nvSpPr>
          <p:cNvPr id="5" name="Freeform 5"/>
          <p:cNvSpPr/>
          <p:nvPr/>
        </p:nvSpPr>
        <p:spPr>
          <a:xfrm>
            <a:off x="5005196" y="646872"/>
            <a:ext cx="8277609" cy="2270504"/>
          </a:xfrm>
          <a:custGeom>
            <a:avLst/>
            <a:gdLst/>
            <a:ahLst/>
            <a:cxnLst/>
            <a:rect l="l" t="t" r="r" b="b"/>
            <a:pathLst>
              <a:path w="8277609" h="2270504">
                <a:moveTo>
                  <a:pt x="0" y="0"/>
                </a:moveTo>
                <a:lnTo>
                  <a:pt x="8277608" y="0"/>
                </a:lnTo>
                <a:lnTo>
                  <a:pt x="8277608" y="2270504"/>
                </a:lnTo>
                <a:lnTo>
                  <a:pt x="0" y="2270504"/>
                </a:lnTo>
                <a:lnTo>
                  <a:pt x="0" y="0"/>
                </a:lnTo>
                <a:close/>
              </a:path>
            </a:pathLst>
          </a:custGeom>
          <a:blipFill>
            <a:blip r:embed="rId2"/>
            <a:stretch>
              <a:fillRect/>
            </a:stretch>
          </a:blipFill>
        </p:spPr>
        <p:txBody>
          <a:bodyPr/>
          <a:lstStyle/>
          <a:p>
            <a:endParaRPr lang="en-US" dirty="0"/>
          </a:p>
        </p:txBody>
      </p:sp>
      <p:sp>
        <p:nvSpPr>
          <p:cNvPr id="6" name="AutoShape 6"/>
          <p:cNvSpPr/>
          <p:nvPr/>
        </p:nvSpPr>
        <p:spPr>
          <a:xfrm rot="10700">
            <a:off x="-44294" y="8255857"/>
            <a:ext cx="18360914" cy="0"/>
          </a:xfrm>
          <a:prstGeom prst="line">
            <a:avLst/>
          </a:prstGeom>
          <a:ln w="28575" cap="rnd">
            <a:solidFill>
              <a:srgbClr val="FFC000"/>
            </a:solidFill>
            <a:prstDash val="solid"/>
            <a:headEnd type="none" w="sm" len="sm"/>
            <a:tailEnd type="none" w="sm" len="sm"/>
          </a:ln>
        </p:spPr>
        <p:txBody>
          <a:bodyPr/>
          <a:lstStyle/>
          <a:p>
            <a:endParaRPr lang="en-US" dirty="0"/>
          </a:p>
        </p:txBody>
      </p:sp>
      <p:sp>
        <p:nvSpPr>
          <p:cNvPr id="7" name="Freeform 7"/>
          <p:cNvSpPr/>
          <p:nvPr/>
        </p:nvSpPr>
        <p:spPr>
          <a:xfrm>
            <a:off x="13438514" y="7428081"/>
            <a:ext cx="2247156" cy="2197677"/>
          </a:xfrm>
          <a:custGeom>
            <a:avLst/>
            <a:gdLst/>
            <a:ahLst/>
            <a:cxnLst/>
            <a:rect l="l" t="t" r="r" b="b"/>
            <a:pathLst>
              <a:path w="2247156" h="2197677">
                <a:moveTo>
                  <a:pt x="0" y="0"/>
                </a:moveTo>
                <a:lnTo>
                  <a:pt x="2247156" y="0"/>
                </a:lnTo>
                <a:lnTo>
                  <a:pt x="2247156" y="2197677"/>
                </a:lnTo>
                <a:lnTo>
                  <a:pt x="0" y="2197677"/>
                </a:lnTo>
                <a:lnTo>
                  <a:pt x="0" y="0"/>
                </a:lnTo>
                <a:close/>
              </a:path>
            </a:pathLst>
          </a:custGeom>
          <a:blipFill>
            <a:blip r:embed="rId3"/>
            <a:stretch>
              <a:fillRect l="-9363" t="-6840" r="-9987" b="-15197"/>
            </a:stretch>
          </a:blipFill>
        </p:spPr>
        <p:txBody>
          <a:bodyPr/>
          <a:lstStyle/>
          <a:p>
            <a:endParaRPr lang="en-US" dirty="0"/>
          </a:p>
        </p:txBody>
      </p:sp>
      <p:sp>
        <p:nvSpPr>
          <p:cNvPr id="8" name="Freeform 8"/>
          <p:cNvSpPr/>
          <p:nvPr/>
        </p:nvSpPr>
        <p:spPr>
          <a:xfrm>
            <a:off x="15761870" y="7388255"/>
            <a:ext cx="2164896" cy="1870045"/>
          </a:xfrm>
          <a:custGeom>
            <a:avLst/>
            <a:gdLst/>
            <a:ahLst/>
            <a:cxnLst/>
            <a:rect l="l" t="t" r="r" b="b"/>
            <a:pathLst>
              <a:path w="2164896" h="1870045">
                <a:moveTo>
                  <a:pt x="0" y="0"/>
                </a:moveTo>
                <a:lnTo>
                  <a:pt x="2164895" y="0"/>
                </a:lnTo>
                <a:lnTo>
                  <a:pt x="2164895" y="1870045"/>
                </a:lnTo>
                <a:lnTo>
                  <a:pt x="0" y="1870045"/>
                </a:lnTo>
                <a:lnTo>
                  <a:pt x="0" y="0"/>
                </a:lnTo>
                <a:close/>
              </a:path>
            </a:pathLst>
          </a:custGeom>
          <a:blipFill>
            <a:blip r:embed="rId4"/>
            <a:stretch>
              <a:fillRect b="-15767"/>
            </a:stretch>
          </a:blipFill>
        </p:spPr>
        <p:txBody>
          <a:bodyPr/>
          <a:lstStyle/>
          <a:p>
            <a:endParaRPr lang="en-US" dirty="0"/>
          </a:p>
        </p:txBody>
      </p:sp>
      <p:sp>
        <p:nvSpPr>
          <p:cNvPr id="9" name="TextBox 9"/>
          <p:cNvSpPr txBox="1"/>
          <p:nvPr/>
        </p:nvSpPr>
        <p:spPr>
          <a:xfrm>
            <a:off x="1028700" y="3760056"/>
            <a:ext cx="15382081" cy="2781300"/>
          </a:xfrm>
          <a:prstGeom prst="rect">
            <a:avLst/>
          </a:prstGeom>
        </p:spPr>
        <p:txBody>
          <a:bodyPr lIns="0" tIns="0" rIns="0" bIns="0" rtlCol="0" anchor="t">
            <a:spAutoFit/>
          </a:bodyPr>
          <a:lstStyle/>
          <a:p>
            <a:pPr algn="ctr">
              <a:lnSpc>
                <a:spcPts val="10800"/>
              </a:lnSpc>
            </a:pPr>
            <a:r>
              <a:rPr lang="en-US" sz="9000" dirty="0">
                <a:solidFill>
                  <a:srgbClr val="000000"/>
                </a:solidFill>
                <a:latin typeface="Arimo Bold"/>
              </a:rPr>
              <a:t>Update on Performance of Federally Identified Schools</a:t>
            </a:r>
          </a:p>
        </p:txBody>
      </p:sp>
      <p:sp>
        <p:nvSpPr>
          <p:cNvPr id="10" name="TextBox 10"/>
          <p:cNvSpPr txBox="1"/>
          <p:nvPr/>
        </p:nvSpPr>
        <p:spPr>
          <a:xfrm>
            <a:off x="248361" y="8483059"/>
            <a:ext cx="8423596" cy="1280800"/>
          </a:xfrm>
          <a:prstGeom prst="rect">
            <a:avLst/>
          </a:prstGeom>
        </p:spPr>
        <p:txBody>
          <a:bodyPr lIns="0" tIns="0" rIns="0" bIns="0" rtlCol="0" anchor="t">
            <a:spAutoFit/>
          </a:bodyPr>
          <a:lstStyle/>
          <a:p>
            <a:pPr>
              <a:lnSpc>
                <a:spcPts val="3360"/>
              </a:lnSpc>
            </a:pPr>
            <a:r>
              <a:rPr lang="en-US" sz="2800" dirty="0">
                <a:solidFill>
                  <a:srgbClr val="FFFFFF"/>
                </a:solidFill>
                <a:latin typeface="Arimo Bold"/>
              </a:rPr>
              <a:t>Dr. Lori Rodgers</a:t>
            </a:r>
          </a:p>
          <a:p>
            <a:pPr>
              <a:lnSpc>
                <a:spcPts val="3360"/>
              </a:lnSpc>
            </a:pPr>
            <a:r>
              <a:rPr lang="en-US" sz="2800" dirty="0">
                <a:solidFill>
                  <a:srgbClr val="FFFFFF"/>
                </a:solidFill>
                <a:latin typeface="Arimo Italics"/>
              </a:rPr>
              <a:t>Assistant Superintendent </a:t>
            </a:r>
          </a:p>
          <a:p>
            <a:pPr>
              <a:lnSpc>
                <a:spcPts val="3360"/>
              </a:lnSpc>
            </a:pPr>
            <a:r>
              <a:rPr lang="en-US" sz="2800" dirty="0">
                <a:solidFill>
                  <a:srgbClr val="FFFFFF"/>
                </a:solidFill>
                <a:latin typeface="Arimo Italics"/>
                <a:ea typeface="Arimo Italics"/>
                <a:cs typeface="Arimo Italics"/>
              </a:rPr>
              <a:t>District Effectiveness &amp; Federal Programs</a:t>
            </a:r>
          </a:p>
        </p:txBody>
      </p:sp>
      <p:sp>
        <p:nvSpPr>
          <p:cNvPr id="11" name="TextBox 11"/>
          <p:cNvSpPr txBox="1"/>
          <p:nvPr/>
        </p:nvSpPr>
        <p:spPr>
          <a:xfrm>
            <a:off x="129043" y="9731349"/>
            <a:ext cx="18029914" cy="428002"/>
          </a:xfrm>
          <a:prstGeom prst="rect">
            <a:avLst/>
          </a:prstGeom>
        </p:spPr>
        <p:txBody>
          <a:bodyPr wrap="square" lIns="0" tIns="0" rIns="0" bIns="0" rtlCol="0" anchor="t">
            <a:spAutoFit/>
          </a:bodyPr>
          <a:lstStyle/>
          <a:p>
            <a:pPr algn="r">
              <a:lnSpc>
                <a:spcPts val="3600"/>
              </a:lnSpc>
            </a:pPr>
            <a:r>
              <a:rPr lang="en-US" sz="2400" dirty="0">
                <a:solidFill>
                  <a:srgbClr val="FFC700"/>
                </a:solidFill>
                <a:latin typeface="Arimo Bold Italics"/>
              </a:rPr>
              <a:t>November 16, 2023</a:t>
            </a:r>
          </a:p>
        </p:txBody>
      </p:sp>
      <p:sp>
        <p:nvSpPr>
          <p:cNvPr id="12" name="TextBox 12"/>
          <p:cNvSpPr txBox="1"/>
          <p:nvPr/>
        </p:nvSpPr>
        <p:spPr>
          <a:xfrm>
            <a:off x="7342992" y="8442674"/>
            <a:ext cx="8423596" cy="960199"/>
          </a:xfrm>
          <a:prstGeom prst="rect">
            <a:avLst/>
          </a:prstGeom>
        </p:spPr>
        <p:txBody>
          <a:bodyPr lIns="0" tIns="0" rIns="0" bIns="0" rtlCol="0" anchor="t">
            <a:spAutoFit/>
          </a:bodyPr>
          <a:lstStyle/>
          <a:p>
            <a:pPr>
              <a:lnSpc>
                <a:spcPts val="4320"/>
              </a:lnSpc>
            </a:pPr>
            <a:r>
              <a:rPr lang="en-US" sz="2800" dirty="0">
                <a:solidFill>
                  <a:srgbClr val="FFFFFF"/>
                </a:solidFill>
                <a:latin typeface="Arimo Bold"/>
              </a:rPr>
              <a:t>R. Steven Jones</a:t>
            </a:r>
          </a:p>
          <a:p>
            <a:pPr algn="l">
              <a:lnSpc>
                <a:spcPts val="3360"/>
              </a:lnSpc>
            </a:pPr>
            <a:r>
              <a:rPr lang="en-US" sz="2800" dirty="0">
                <a:solidFill>
                  <a:srgbClr val="FFFFFF"/>
                </a:solidFill>
                <a:latin typeface="Arimo Italics"/>
              </a:rPr>
              <a:t>Executive Officer of School Improvement</a:t>
            </a:r>
            <a:endParaRPr lang="en-US" sz="2800" dirty="0">
              <a:solidFill>
                <a:srgbClr val="FFFFFF"/>
              </a:solidFill>
              <a:latin typeface="Arimo Italics"/>
              <a:ea typeface="Arimo Italics"/>
              <a:cs typeface="Arimo Italics"/>
            </a:endParaRPr>
          </a:p>
        </p:txBody>
      </p:sp>
      <p:sp>
        <p:nvSpPr>
          <p:cNvPr id="14" name="Slide Number Placeholder 13">
            <a:extLst>
              <a:ext uri="{FF2B5EF4-FFF2-40B4-BE49-F238E27FC236}">
                <a16:creationId xmlns:a16="http://schemas.microsoft.com/office/drawing/2014/main" id="{919485B1-18D3-CE85-4517-67DBAA65183F}"/>
              </a:ext>
            </a:extLst>
          </p:cNvPr>
          <p:cNvSpPr>
            <a:spLocks noGrp="1"/>
          </p:cNvSpPr>
          <p:nvPr>
            <p:ph type="sldNum" sz="quarter" idx="12"/>
          </p:nvPr>
        </p:nvSpPr>
        <p:spPr/>
        <p:txBody>
          <a:bodyPr/>
          <a:lstStyle/>
          <a:p>
            <a:fld id="{B6F15528-21DE-4FAA-801E-634DDDAF4B2B}" type="slidenum">
              <a:rPr lang="en-US" smtClean="0"/>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2286006" y="0"/>
            <a:ext cx="10976176" cy="10287000"/>
          </a:xfrm>
          <a:custGeom>
            <a:avLst/>
            <a:gdLst/>
            <a:ahLst/>
            <a:cxnLst/>
            <a:rect l="l" t="t" r="r" b="b"/>
            <a:pathLst>
              <a:path w="10976176" h="10287000">
                <a:moveTo>
                  <a:pt x="0" y="0"/>
                </a:moveTo>
                <a:lnTo>
                  <a:pt x="10976176" y="0"/>
                </a:lnTo>
                <a:lnTo>
                  <a:pt x="10976176"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3" name="TextBox 3"/>
          <p:cNvSpPr txBox="1"/>
          <p:nvPr/>
        </p:nvSpPr>
        <p:spPr>
          <a:xfrm>
            <a:off x="933732" y="793028"/>
            <a:ext cx="6523390" cy="1164909"/>
          </a:xfrm>
          <a:prstGeom prst="rect">
            <a:avLst/>
          </a:prstGeom>
        </p:spPr>
        <p:txBody>
          <a:bodyPr lIns="0" tIns="0" rIns="0" bIns="0" rtlCol="0" anchor="t">
            <a:spAutoFit/>
          </a:bodyPr>
          <a:lstStyle/>
          <a:p>
            <a:pPr algn="l">
              <a:lnSpc>
                <a:spcPts val="7128"/>
              </a:lnSpc>
            </a:pPr>
            <a:r>
              <a:rPr lang="en-US" sz="6600" dirty="0">
                <a:solidFill>
                  <a:srgbClr val="FFC000"/>
                </a:solidFill>
                <a:latin typeface="Arimo Bold"/>
              </a:rPr>
              <a:t>OUR MISSION</a:t>
            </a:r>
          </a:p>
        </p:txBody>
      </p:sp>
      <p:grpSp>
        <p:nvGrpSpPr>
          <p:cNvPr id="6" name="Group 6"/>
          <p:cNvGrpSpPr/>
          <p:nvPr/>
        </p:nvGrpSpPr>
        <p:grpSpPr>
          <a:xfrm>
            <a:off x="1328938" y="2158660"/>
            <a:ext cx="3713607" cy="27432"/>
            <a:chOff x="0" y="0"/>
            <a:chExt cx="4951476" cy="36576"/>
          </a:xfrm>
        </p:grpSpPr>
        <p:sp>
          <p:nvSpPr>
            <p:cNvPr id="7" name="Freeform 7"/>
            <p:cNvSpPr/>
            <p:nvPr/>
          </p:nvSpPr>
          <p:spPr>
            <a:xfrm>
              <a:off x="0" y="0"/>
              <a:ext cx="4951476" cy="36576"/>
            </a:xfrm>
            <a:custGeom>
              <a:avLst/>
              <a:gdLst/>
              <a:ahLst/>
              <a:cxnLst/>
              <a:rect l="l" t="t" r="r" b="b"/>
              <a:pathLst>
                <a:path w="4951476" h="36576">
                  <a:moveTo>
                    <a:pt x="0" y="0"/>
                  </a:moveTo>
                  <a:lnTo>
                    <a:pt x="4951476" y="0"/>
                  </a:lnTo>
                  <a:lnTo>
                    <a:pt x="4951476" y="36576"/>
                  </a:lnTo>
                  <a:lnTo>
                    <a:pt x="0" y="36576"/>
                  </a:lnTo>
                  <a:close/>
                </a:path>
              </a:pathLst>
            </a:custGeom>
            <a:solidFill>
              <a:srgbClr val="FFFFFF"/>
            </a:solidFill>
          </p:spPr>
          <p:txBody>
            <a:bodyPr/>
            <a:lstStyle/>
            <a:p>
              <a:endParaRPr lang="en-US" dirty="0"/>
            </a:p>
          </p:txBody>
        </p:sp>
      </p:grpSp>
      <p:sp>
        <p:nvSpPr>
          <p:cNvPr id="8" name="TextBox 8"/>
          <p:cNvSpPr txBox="1"/>
          <p:nvPr/>
        </p:nvSpPr>
        <p:spPr>
          <a:xfrm>
            <a:off x="933733" y="5399784"/>
            <a:ext cx="6523390" cy="1164909"/>
          </a:xfrm>
          <a:prstGeom prst="rect">
            <a:avLst/>
          </a:prstGeom>
        </p:spPr>
        <p:txBody>
          <a:bodyPr lIns="0" tIns="0" rIns="0" bIns="0" rtlCol="0" anchor="t">
            <a:spAutoFit/>
          </a:bodyPr>
          <a:lstStyle/>
          <a:p>
            <a:pPr algn="l">
              <a:lnSpc>
                <a:spcPts val="7128"/>
              </a:lnSpc>
            </a:pPr>
            <a:r>
              <a:rPr lang="en-US" sz="6600" dirty="0">
                <a:solidFill>
                  <a:srgbClr val="FFC000"/>
                </a:solidFill>
                <a:latin typeface="Arimo Bold"/>
              </a:rPr>
              <a:t>OUR VISION</a:t>
            </a:r>
          </a:p>
        </p:txBody>
      </p:sp>
      <p:sp>
        <p:nvSpPr>
          <p:cNvPr id="9" name="TextBox 9"/>
          <p:cNvSpPr txBox="1"/>
          <p:nvPr/>
        </p:nvSpPr>
        <p:spPr>
          <a:xfrm>
            <a:off x="1662184" y="2520348"/>
            <a:ext cx="6137626" cy="2510604"/>
          </a:xfrm>
          <a:prstGeom prst="rect">
            <a:avLst/>
          </a:prstGeom>
        </p:spPr>
        <p:txBody>
          <a:bodyPr lIns="0" tIns="0" rIns="0" bIns="0" rtlCol="0" anchor="t">
            <a:spAutoFit/>
          </a:bodyPr>
          <a:lstStyle/>
          <a:p>
            <a:pPr algn="l">
              <a:lnSpc>
                <a:spcPts val="3564"/>
              </a:lnSpc>
            </a:pPr>
            <a:r>
              <a:rPr lang="en-US" sz="3300" dirty="0">
                <a:solidFill>
                  <a:srgbClr val="FFFFFF"/>
                </a:solidFill>
                <a:latin typeface="Arimo"/>
              </a:rPr>
              <a:t>The Bibb County School District maximizes student achievement and social-emotional well-being by building a sense of community in  safe, equitable learning environments.</a:t>
            </a:r>
          </a:p>
        </p:txBody>
      </p:sp>
      <p:grpSp>
        <p:nvGrpSpPr>
          <p:cNvPr id="10" name="Group 10"/>
          <p:cNvGrpSpPr/>
          <p:nvPr/>
        </p:nvGrpSpPr>
        <p:grpSpPr>
          <a:xfrm>
            <a:off x="1328938" y="6799821"/>
            <a:ext cx="3713607" cy="27432"/>
            <a:chOff x="0" y="0"/>
            <a:chExt cx="4951476" cy="36576"/>
          </a:xfrm>
        </p:grpSpPr>
        <p:sp>
          <p:nvSpPr>
            <p:cNvPr id="11" name="Freeform 11"/>
            <p:cNvSpPr/>
            <p:nvPr/>
          </p:nvSpPr>
          <p:spPr>
            <a:xfrm>
              <a:off x="0" y="0"/>
              <a:ext cx="4951476" cy="36576"/>
            </a:xfrm>
            <a:custGeom>
              <a:avLst/>
              <a:gdLst/>
              <a:ahLst/>
              <a:cxnLst/>
              <a:rect l="l" t="t" r="r" b="b"/>
              <a:pathLst>
                <a:path w="4951476" h="36576">
                  <a:moveTo>
                    <a:pt x="0" y="0"/>
                  </a:moveTo>
                  <a:lnTo>
                    <a:pt x="4951476" y="0"/>
                  </a:lnTo>
                  <a:lnTo>
                    <a:pt x="4951476" y="36576"/>
                  </a:lnTo>
                  <a:lnTo>
                    <a:pt x="0" y="36576"/>
                  </a:lnTo>
                  <a:close/>
                </a:path>
              </a:pathLst>
            </a:custGeom>
            <a:solidFill>
              <a:srgbClr val="FFFFFF"/>
            </a:solidFill>
          </p:spPr>
          <p:txBody>
            <a:bodyPr/>
            <a:lstStyle/>
            <a:p>
              <a:endParaRPr lang="en-US" dirty="0"/>
            </a:p>
          </p:txBody>
        </p:sp>
      </p:grpSp>
      <p:sp>
        <p:nvSpPr>
          <p:cNvPr id="12" name="Freeform 12"/>
          <p:cNvSpPr/>
          <p:nvPr/>
        </p:nvSpPr>
        <p:spPr>
          <a:xfrm>
            <a:off x="7774094" y="787311"/>
            <a:ext cx="10288182" cy="8712378"/>
          </a:xfrm>
          <a:custGeom>
            <a:avLst/>
            <a:gdLst/>
            <a:ahLst/>
            <a:cxnLst/>
            <a:rect l="l" t="t" r="r" b="b"/>
            <a:pathLst>
              <a:path w="10288182" h="8712378">
                <a:moveTo>
                  <a:pt x="0" y="0"/>
                </a:moveTo>
                <a:lnTo>
                  <a:pt x="10288182" y="0"/>
                </a:lnTo>
                <a:lnTo>
                  <a:pt x="10288182" y="8712378"/>
                </a:lnTo>
                <a:lnTo>
                  <a:pt x="0" y="8712378"/>
                </a:lnTo>
                <a:lnTo>
                  <a:pt x="0" y="0"/>
                </a:lnTo>
                <a:close/>
              </a:path>
            </a:pathLst>
          </a:custGeom>
          <a:blipFill>
            <a:blip r:embed="rId4"/>
            <a:stretch>
              <a:fillRect l="-20975" r="-10752" b="-3688"/>
            </a:stretch>
          </a:blipFill>
        </p:spPr>
        <p:txBody>
          <a:bodyPr/>
          <a:lstStyle/>
          <a:p>
            <a:endParaRPr lang="en-US" dirty="0"/>
          </a:p>
        </p:txBody>
      </p:sp>
      <p:sp>
        <p:nvSpPr>
          <p:cNvPr id="13" name="Freeform 13"/>
          <p:cNvSpPr/>
          <p:nvPr/>
        </p:nvSpPr>
        <p:spPr>
          <a:xfrm>
            <a:off x="10316837" y="5143500"/>
            <a:ext cx="3810970" cy="3572406"/>
          </a:xfrm>
          <a:custGeom>
            <a:avLst/>
            <a:gdLst/>
            <a:ahLst/>
            <a:cxnLst/>
            <a:rect l="l" t="t" r="r" b="b"/>
            <a:pathLst>
              <a:path w="3810970" h="3572406">
                <a:moveTo>
                  <a:pt x="0" y="0"/>
                </a:moveTo>
                <a:lnTo>
                  <a:pt x="3810970" y="0"/>
                </a:lnTo>
                <a:lnTo>
                  <a:pt x="3810970" y="3572406"/>
                </a:lnTo>
                <a:lnTo>
                  <a:pt x="0" y="3572406"/>
                </a:lnTo>
                <a:lnTo>
                  <a:pt x="0" y="0"/>
                </a:lnTo>
                <a:close/>
              </a:path>
            </a:pathLst>
          </a:custGeom>
          <a:blipFill>
            <a:blip r:embed="rId5"/>
            <a:stretch>
              <a:fillRect l="-11431" t="-9252" r="-7006" b="-17094"/>
            </a:stretch>
          </a:blipFill>
        </p:spPr>
        <p:txBody>
          <a:bodyPr/>
          <a:lstStyle/>
          <a:p>
            <a:endParaRPr lang="en-US" dirty="0"/>
          </a:p>
        </p:txBody>
      </p:sp>
      <p:sp>
        <p:nvSpPr>
          <p:cNvPr id="14" name="TextBox 14"/>
          <p:cNvSpPr txBox="1"/>
          <p:nvPr/>
        </p:nvSpPr>
        <p:spPr>
          <a:xfrm>
            <a:off x="1662184" y="7175213"/>
            <a:ext cx="5202346" cy="2777365"/>
          </a:xfrm>
          <a:prstGeom prst="rect">
            <a:avLst/>
          </a:prstGeom>
        </p:spPr>
        <p:txBody>
          <a:bodyPr lIns="0" tIns="0" rIns="0" bIns="0" rtlCol="0" anchor="t">
            <a:spAutoFit/>
          </a:bodyPr>
          <a:lstStyle/>
          <a:p>
            <a:pPr algn="l">
              <a:lnSpc>
                <a:spcPts val="3564"/>
              </a:lnSpc>
            </a:pPr>
            <a:r>
              <a:rPr lang="en-US" sz="3300" dirty="0">
                <a:solidFill>
                  <a:srgbClr val="FFFFFF"/>
                </a:solidFill>
                <a:latin typeface="Arimo"/>
              </a:rPr>
              <a:t>Students are empowered to learn, lead, innovate and serve as productive and caring citizens within their chosen paths of success.</a:t>
            </a:r>
          </a:p>
        </p:txBody>
      </p:sp>
      <p:sp>
        <p:nvSpPr>
          <p:cNvPr id="5" name="Slide Number Placeholder 4">
            <a:extLst>
              <a:ext uri="{FF2B5EF4-FFF2-40B4-BE49-F238E27FC236}">
                <a16:creationId xmlns:a16="http://schemas.microsoft.com/office/drawing/2014/main" id="{BBB1B069-CD48-E573-6877-80837D09AA8C}"/>
              </a:ext>
            </a:extLst>
          </p:cNvPr>
          <p:cNvSpPr>
            <a:spLocks noGrp="1"/>
          </p:cNvSpPr>
          <p:nvPr>
            <p:ph type="sldNum" sz="quarter" idx="12"/>
          </p:nvPr>
        </p:nvSpPr>
        <p:spPr>
          <a:xfrm>
            <a:off x="15928676" y="9770015"/>
            <a:ext cx="2133600" cy="365125"/>
          </a:xfrm>
        </p:spPr>
        <p:txBody>
          <a:bodyPr/>
          <a:lstStyle/>
          <a:p>
            <a:fld id="{B6F15528-21DE-4FAA-801E-634DDDAF4B2B}" type="slidenum">
              <a:rPr lang="en-US" sz="1800" smtClean="0">
                <a:solidFill>
                  <a:schemeClr val="bg1"/>
                </a:solidFill>
              </a:rPr>
              <a:pPr/>
              <a:t>2</a:t>
            </a:fld>
            <a:endParaRPr lang="en-US" sz="1800"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62271" y="4446276"/>
            <a:ext cx="5123497" cy="1885944"/>
          </a:xfrm>
          <a:prstGeom prst="rect">
            <a:avLst/>
          </a:prstGeom>
        </p:spPr>
        <p:txBody>
          <a:bodyPr lIns="0" tIns="0" rIns="0" bIns="0" rtlCol="0" anchor="t">
            <a:spAutoFit/>
          </a:bodyPr>
          <a:lstStyle/>
          <a:p>
            <a:pPr algn="l">
              <a:lnSpc>
                <a:spcPts val="7128"/>
              </a:lnSpc>
            </a:pPr>
            <a:r>
              <a:rPr lang="en-US" sz="6600" dirty="0">
                <a:solidFill>
                  <a:srgbClr val="FFC700"/>
                </a:solidFill>
                <a:latin typeface="Arimo"/>
              </a:rPr>
              <a:t>OUR GUIDING PRINCIPLES</a:t>
            </a:r>
          </a:p>
        </p:txBody>
      </p:sp>
      <p:sp>
        <p:nvSpPr>
          <p:cNvPr id="3" name="TextBox 3"/>
          <p:cNvSpPr txBox="1"/>
          <p:nvPr/>
        </p:nvSpPr>
        <p:spPr>
          <a:xfrm>
            <a:off x="1275640" y="7317461"/>
            <a:ext cx="6137628" cy="3254661"/>
          </a:xfrm>
          <a:prstGeom prst="rect">
            <a:avLst/>
          </a:prstGeom>
        </p:spPr>
        <p:txBody>
          <a:bodyPr lIns="0" tIns="0" rIns="0" bIns="0" rtlCol="0" anchor="t">
            <a:spAutoFit/>
          </a:bodyPr>
          <a:lstStyle/>
          <a:p>
            <a:pPr marL="597217" lvl="1" indent="-298609" algn="l">
              <a:lnSpc>
                <a:spcPts val="3564"/>
              </a:lnSpc>
              <a:buFont typeface="Arial"/>
              <a:buChar char="•"/>
            </a:pPr>
            <a:r>
              <a:rPr lang="en-US" sz="3300" dirty="0">
                <a:solidFill>
                  <a:srgbClr val="000000"/>
                </a:solidFill>
                <a:latin typeface="Arimo"/>
              </a:rPr>
              <a:t> Personalized Learning</a:t>
            </a:r>
          </a:p>
          <a:p>
            <a:pPr marL="597217" lvl="1" indent="-298609" algn="l">
              <a:lnSpc>
                <a:spcPts val="3564"/>
              </a:lnSpc>
              <a:buFont typeface="Arial"/>
              <a:buChar char="•"/>
            </a:pPr>
            <a:r>
              <a:rPr lang="en-US" sz="3300" dirty="0">
                <a:solidFill>
                  <a:srgbClr val="000000"/>
                </a:solidFill>
                <a:latin typeface="Arimo"/>
              </a:rPr>
              <a:t> Collaboration</a:t>
            </a:r>
          </a:p>
          <a:p>
            <a:pPr marL="597217" lvl="1" indent="-298609" algn="l">
              <a:lnSpc>
                <a:spcPts val="3564"/>
              </a:lnSpc>
              <a:buFont typeface="Arial"/>
              <a:buChar char="•"/>
            </a:pPr>
            <a:r>
              <a:rPr lang="en-US" sz="3300" dirty="0">
                <a:solidFill>
                  <a:srgbClr val="000000"/>
                </a:solidFill>
                <a:latin typeface="Arimo"/>
              </a:rPr>
              <a:t> Engagement</a:t>
            </a:r>
          </a:p>
          <a:p>
            <a:pPr marL="597217" lvl="1" indent="-298609" algn="l">
              <a:lnSpc>
                <a:spcPts val="3564"/>
              </a:lnSpc>
              <a:buFont typeface="Arial"/>
              <a:buChar char="•"/>
            </a:pPr>
            <a:r>
              <a:rPr lang="en-US" sz="3300" dirty="0">
                <a:solidFill>
                  <a:srgbClr val="000000"/>
                </a:solidFill>
                <a:latin typeface="Arimo"/>
              </a:rPr>
              <a:t> Safety</a:t>
            </a:r>
          </a:p>
          <a:p>
            <a:pPr marL="597217" lvl="1" indent="-298609" algn="l">
              <a:lnSpc>
                <a:spcPts val="3564"/>
              </a:lnSpc>
              <a:buFont typeface="Arial"/>
              <a:buChar char="•"/>
            </a:pPr>
            <a:r>
              <a:rPr lang="en-US" sz="3300" dirty="0">
                <a:solidFill>
                  <a:srgbClr val="000000"/>
                </a:solidFill>
                <a:latin typeface="Arimo"/>
              </a:rPr>
              <a:t> Effective Leadership</a:t>
            </a:r>
          </a:p>
        </p:txBody>
      </p:sp>
      <p:sp>
        <p:nvSpPr>
          <p:cNvPr id="4" name="Freeform 4"/>
          <p:cNvSpPr/>
          <p:nvPr/>
        </p:nvSpPr>
        <p:spPr>
          <a:xfrm>
            <a:off x="11065490" y="1737096"/>
            <a:ext cx="6365622" cy="8257180"/>
          </a:xfrm>
          <a:custGeom>
            <a:avLst/>
            <a:gdLst/>
            <a:ahLst/>
            <a:cxnLst/>
            <a:rect l="l" t="t" r="r" b="b"/>
            <a:pathLst>
              <a:path w="6365622" h="8257180">
                <a:moveTo>
                  <a:pt x="0" y="0"/>
                </a:moveTo>
                <a:lnTo>
                  <a:pt x="6365622" y="0"/>
                </a:lnTo>
                <a:lnTo>
                  <a:pt x="6365622" y="8257180"/>
                </a:lnTo>
                <a:lnTo>
                  <a:pt x="0" y="8257180"/>
                </a:lnTo>
                <a:lnTo>
                  <a:pt x="0" y="0"/>
                </a:lnTo>
                <a:close/>
              </a:path>
            </a:pathLst>
          </a:custGeom>
          <a:blipFill>
            <a:blip r:embed="rId3"/>
            <a:stretch>
              <a:fillRect t="-39259" b="-53470"/>
            </a:stretch>
          </a:blipFill>
        </p:spPr>
        <p:txBody>
          <a:bodyPr/>
          <a:lstStyle/>
          <a:p>
            <a:endParaRPr lang="en-US" dirty="0"/>
          </a:p>
        </p:txBody>
      </p:sp>
      <p:sp>
        <p:nvSpPr>
          <p:cNvPr id="5" name="Freeform 5"/>
          <p:cNvSpPr/>
          <p:nvPr/>
        </p:nvSpPr>
        <p:spPr>
          <a:xfrm>
            <a:off x="6416618" y="246170"/>
            <a:ext cx="4648872" cy="2981853"/>
          </a:xfrm>
          <a:custGeom>
            <a:avLst/>
            <a:gdLst/>
            <a:ahLst/>
            <a:cxnLst/>
            <a:rect l="l" t="t" r="r" b="b"/>
            <a:pathLst>
              <a:path w="4648872" h="2981853">
                <a:moveTo>
                  <a:pt x="0" y="0"/>
                </a:moveTo>
                <a:lnTo>
                  <a:pt x="4648872" y="0"/>
                </a:lnTo>
                <a:lnTo>
                  <a:pt x="4648872" y="2981852"/>
                </a:lnTo>
                <a:lnTo>
                  <a:pt x="0" y="2981852"/>
                </a:lnTo>
                <a:lnTo>
                  <a:pt x="0" y="0"/>
                </a:lnTo>
                <a:close/>
              </a:path>
            </a:pathLst>
          </a:custGeom>
          <a:blipFill>
            <a:blip r:embed="rId4"/>
            <a:stretch>
              <a:fillRect/>
            </a:stretch>
          </a:blipFill>
        </p:spPr>
        <p:txBody>
          <a:bodyPr/>
          <a:lstStyle/>
          <a:p>
            <a:endParaRPr lang="en-US" dirty="0"/>
          </a:p>
        </p:txBody>
      </p:sp>
      <p:sp>
        <p:nvSpPr>
          <p:cNvPr id="6" name="TextBox 6"/>
          <p:cNvSpPr txBox="1"/>
          <p:nvPr/>
        </p:nvSpPr>
        <p:spPr>
          <a:xfrm>
            <a:off x="10810125" y="1485481"/>
            <a:ext cx="3577989" cy="1372972"/>
          </a:xfrm>
          <a:prstGeom prst="rect">
            <a:avLst/>
          </a:prstGeom>
        </p:spPr>
        <p:txBody>
          <a:bodyPr lIns="0" tIns="0" rIns="0" bIns="0" rtlCol="0" anchor="t">
            <a:spAutoFit/>
          </a:bodyPr>
          <a:lstStyle/>
          <a:p>
            <a:pPr algn="l">
              <a:lnSpc>
                <a:spcPts val="3499"/>
              </a:lnSpc>
            </a:pPr>
            <a:r>
              <a:rPr lang="en-US" sz="4050" dirty="0">
                <a:solidFill>
                  <a:srgbClr val="000000"/>
                </a:solidFill>
                <a:latin typeface="Arimo Bold"/>
              </a:rPr>
              <a:t>LEARNER </a:t>
            </a:r>
          </a:p>
          <a:p>
            <a:pPr algn="l">
              <a:lnSpc>
                <a:spcPts val="3499"/>
              </a:lnSpc>
            </a:pPr>
            <a:r>
              <a:rPr lang="en-US" sz="4050" dirty="0">
                <a:solidFill>
                  <a:srgbClr val="000000"/>
                </a:solidFill>
                <a:latin typeface="Arimo Bold"/>
              </a:rPr>
              <a:t>OUTCOMES</a:t>
            </a:r>
          </a:p>
          <a:p>
            <a:pPr algn="l">
              <a:lnSpc>
                <a:spcPts val="3499"/>
              </a:lnSpc>
            </a:pPr>
            <a:endParaRPr lang="en-US" sz="4050" dirty="0">
              <a:solidFill>
                <a:srgbClr val="000000"/>
              </a:solidFill>
              <a:latin typeface="Arimo Bold"/>
            </a:endParaRPr>
          </a:p>
        </p:txBody>
      </p:sp>
      <p:sp>
        <p:nvSpPr>
          <p:cNvPr id="7" name="TextBox 7"/>
          <p:cNvSpPr txBox="1"/>
          <p:nvPr/>
        </p:nvSpPr>
        <p:spPr>
          <a:xfrm>
            <a:off x="653698" y="609632"/>
            <a:ext cx="5123497" cy="988664"/>
          </a:xfrm>
          <a:prstGeom prst="rect">
            <a:avLst/>
          </a:prstGeom>
        </p:spPr>
        <p:txBody>
          <a:bodyPr lIns="0" tIns="0" rIns="0" bIns="0" rtlCol="0" anchor="t">
            <a:spAutoFit/>
          </a:bodyPr>
          <a:lstStyle/>
          <a:p>
            <a:pPr algn="l">
              <a:lnSpc>
                <a:spcPts val="7128"/>
              </a:lnSpc>
            </a:pPr>
            <a:r>
              <a:rPr lang="en-US" sz="6600" dirty="0">
                <a:solidFill>
                  <a:srgbClr val="FFC700"/>
                </a:solidFill>
                <a:latin typeface="Arimo"/>
              </a:rPr>
              <a:t>OUR GOALS</a:t>
            </a:r>
          </a:p>
        </p:txBody>
      </p:sp>
      <p:sp>
        <p:nvSpPr>
          <p:cNvPr id="8" name="TextBox 8"/>
          <p:cNvSpPr txBox="1"/>
          <p:nvPr/>
        </p:nvSpPr>
        <p:spPr>
          <a:xfrm>
            <a:off x="1275640" y="1851657"/>
            <a:ext cx="6137628" cy="1914519"/>
          </a:xfrm>
          <a:prstGeom prst="rect">
            <a:avLst/>
          </a:prstGeom>
        </p:spPr>
        <p:txBody>
          <a:bodyPr lIns="0" tIns="0" rIns="0" bIns="0" rtlCol="0" anchor="t">
            <a:spAutoFit/>
          </a:bodyPr>
          <a:lstStyle/>
          <a:p>
            <a:pPr marL="597217" lvl="1" indent="-298609" algn="l">
              <a:lnSpc>
                <a:spcPts val="3564"/>
              </a:lnSpc>
              <a:buFont typeface="Arial"/>
              <a:buChar char="•"/>
            </a:pPr>
            <a:r>
              <a:rPr lang="en-US" sz="3300" dirty="0">
                <a:solidFill>
                  <a:srgbClr val="000000"/>
                </a:solidFill>
                <a:latin typeface="Arimo"/>
              </a:rPr>
              <a:t> Student Achievement</a:t>
            </a:r>
          </a:p>
          <a:p>
            <a:pPr marL="597217" lvl="1" indent="-298609" algn="l">
              <a:lnSpc>
                <a:spcPts val="3564"/>
              </a:lnSpc>
              <a:buFont typeface="Arial"/>
              <a:buChar char="•"/>
            </a:pPr>
            <a:r>
              <a:rPr lang="en-US" sz="3300" dirty="0">
                <a:solidFill>
                  <a:srgbClr val="000000"/>
                </a:solidFill>
                <a:latin typeface="Arimo"/>
              </a:rPr>
              <a:t> Staff Effectiveness</a:t>
            </a:r>
          </a:p>
          <a:p>
            <a:pPr marL="597217" lvl="1" indent="-298609" algn="l">
              <a:lnSpc>
                <a:spcPts val="3564"/>
              </a:lnSpc>
              <a:buFont typeface="Arial"/>
              <a:buChar char="•"/>
            </a:pPr>
            <a:r>
              <a:rPr lang="en-US" sz="3300" dirty="0">
                <a:solidFill>
                  <a:srgbClr val="000000"/>
                </a:solidFill>
                <a:latin typeface="Arimo"/>
              </a:rPr>
              <a:t> Stakeholder Engagement</a:t>
            </a:r>
          </a:p>
        </p:txBody>
      </p:sp>
      <p:sp>
        <p:nvSpPr>
          <p:cNvPr id="9" name="TextBox 9"/>
          <p:cNvSpPr txBox="1"/>
          <p:nvPr/>
        </p:nvSpPr>
        <p:spPr>
          <a:xfrm>
            <a:off x="6924437" y="3514367"/>
            <a:ext cx="4439127" cy="6067752"/>
          </a:xfrm>
          <a:prstGeom prst="rect">
            <a:avLst/>
          </a:prstGeom>
        </p:spPr>
        <p:txBody>
          <a:bodyPr lIns="0" tIns="0" rIns="0" bIns="0" rtlCol="0" anchor="t">
            <a:spAutoFit/>
          </a:bodyPr>
          <a:lstStyle/>
          <a:p>
            <a:pPr algn="l">
              <a:lnSpc>
                <a:spcPts val="3600"/>
              </a:lnSpc>
            </a:pPr>
            <a:r>
              <a:rPr lang="en-US" sz="3000" dirty="0">
                <a:solidFill>
                  <a:srgbClr val="000000"/>
                </a:solidFill>
                <a:latin typeface="Arimo"/>
              </a:rPr>
              <a:t>Each student </a:t>
            </a:r>
          </a:p>
          <a:p>
            <a:pPr algn="l">
              <a:lnSpc>
                <a:spcPts val="3600"/>
              </a:lnSpc>
            </a:pPr>
            <a:r>
              <a:rPr lang="en-US" sz="3000" dirty="0">
                <a:solidFill>
                  <a:srgbClr val="000000"/>
                </a:solidFill>
                <a:latin typeface="Arimo"/>
              </a:rPr>
              <a:t>will graduate </a:t>
            </a:r>
            <a:r>
              <a:rPr lang="en-US" sz="3000" dirty="0">
                <a:solidFill>
                  <a:srgbClr val="000000"/>
                </a:solidFill>
                <a:latin typeface="Arimo Bold Italics"/>
              </a:rPr>
              <a:t>empowered</a:t>
            </a:r>
            <a:r>
              <a:rPr lang="en-US" sz="3000" dirty="0">
                <a:solidFill>
                  <a:srgbClr val="000000"/>
                </a:solidFill>
                <a:latin typeface="Arimo"/>
              </a:rPr>
              <a:t> to make a well-informed decision about their next step. They will learn about themselves as they </a:t>
            </a:r>
            <a:r>
              <a:rPr lang="en-US" sz="3000" dirty="0">
                <a:solidFill>
                  <a:srgbClr val="000000"/>
                </a:solidFill>
                <a:latin typeface="Arimo Bold Italics"/>
              </a:rPr>
              <a:t>engage</a:t>
            </a:r>
            <a:r>
              <a:rPr lang="en-US" sz="3000" dirty="0">
                <a:solidFill>
                  <a:srgbClr val="000000"/>
                </a:solidFill>
                <a:latin typeface="Arimo"/>
              </a:rPr>
              <a:t> in rigorous content and gain </a:t>
            </a:r>
            <a:r>
              <a:rPr lang="en-US" sz="3000" dirty="0">
                <a:solidFill>
                  <a:srgbClr val="000000"/>
                </a:solidFill>
                <a:latin typeface="Arimo Bold Italics"/>
              </a:rPr>
              <a:t>exposure</a:t>
            </a:r>
            <a:r>
              <a:rPr lang="en-US" sz="3000" dirty="0">
                <a:solidFill>
                  <a:srgbClr val="000000"/>
                </a:solidFill>
                <a:latin typeface="Arimo"/>
              </a:rPr>
              <a:t> through personalized learning </a:t>
            </a:r>
            <a:r>
              <a:rPr lang="en-US" sz="3000" dirty="0">
                <a:solidFill>
                  <a:srgbClr val="000000"/>
                </a:solidFill>
                <a:latin typeface="Arimo Bold Italics"/>
              </a:rPr>
              <a:t>experiences</a:t>
            </a:r>
            <a:r>
              <a:rPr lang="en-US" sz="3000" dirty="0">
                <a:solidFill>
                  <a:srgbClr val="000000"/>
                </a:solidFill>
                <a:latin typeface="Arimo"/>
              </a:rPr>
              <a:t>, thereby </a:t>
            </a:r>
            <a:r>
              <a:rPr lang="en-US" sz="3000" dirty="0">
                <a:solidFill>
                  <a:srgbClr val="000000"/>
                </a:solidFill>
                <a:latin typeface="Arimo Bold Italics"/>
              </a:rPr>
              <a:t>enlightening</a:t>
            </a:r>
            <a:r>
              <a:rPr lang="en-US" sz="3000" dirty="0">
                <a:solidFill>
                  <a:srgbClr val="000000"/>
                </a:solidFill>
                <a:latin typeface="Arimo"/>
              </a:rPr>
              <a:t> them to choose their most meaningful pathway.</a:t>
            </a:r>
          </a:p>
        </p:txBody>
      </p:sp>
      <p:sp>
        <p:nvSpPr>
          <p:cNvPr id="10" name="AutoShape 10"/>
          <p:cNvSpPr/>
          <p:nvPr/>
        </p:nvSpPr>
        <p:spPr>
          <a:xfrm rot="5383654">
            <a:off x="3557821" y="6756213"/>
            <a:ext cx="6009809" cy="0"/>
          </a:xfrm>
          <a:prstGeom prst="line">
            <a:avLst/>
          </a:prstGeom>
          <a:ln w="19050" cap="rnd">
            <a:solidFill>
              <a:srgbClr val="FFC700"/>
            </a:solidFill>
            <a:prstDash val="solid"/>
            <a:headEnd type="none" w="sm" len="sm"/>
            <a:tailEnd type="none" w="sm" len="sm"/>
          </a:ln>
        </p:spPr>
        <p:txBody>
          <a:bodyPr/>
          <a:lstStyle/>
          <a:p>
            <a:endParaRPr lang="en-US" dirty="0"/>
          </a:p>
        </p:txBody>
      </p:sp>
      <p:sp>
        <p:nvSpPr>
          <p:cNvPr id="11" name="Freeform 11"/>
          <p:cNvSpPr/>
          <p:nvPr/>
        </p:nvSpPr>
        <p:spPr>
          <a:xfrm>
            <a:off x="15890889" y="114300"/>
            <a:ext cx="2166654" cy="2270838"/>
          </a:xfrm>
          <a:custGeom>
            <a:avLst/>
            <a:gdLst/>
            <a:ahLst/>
            <a:cxnLst/>
            <a:rect l="l" t="t" r="r" b="b"/>
            <a:pathLst>
              <a:path w="2166654" h="2270838">
                <a:moveTo>
                  <a:pt x="0" y="0"/>
                </a:moveTo>
                <a:lnTo>
                  <a:pt x="2166654" y="0"/>
                </a:lnTo>
                <a:lnTo>
                  <a:pt x="2166654" y="2270838"/>
                </a:lnTo>
                <a:lnTo>
                  <a:pt x="0" y="2270838"/>
                </a:lnTo>
                <a:lnTo>
                  <a:pt x="0" y="0"/>
                </a:lnTo>
                <a:close/>
              </a:path>
            </a:pathLst>
          </a:custGeom>
          <a:blipFill>
            <a:blip r:embed="rId5"/>
            <a:stretch>
              <a:fillRect l="-11990" r="-7603" b="-13655"/>
            </a:stretch>
          </a:blipFill>
        </p:spPr>
        <p:txBody>
          <a:bodyPr/>
          <a:lstStyle/>
          <a:p>
            <a:endParaRPr lang="en-US" dirty="0"/>
          </a:p>
        </p:txBody>
      </p:sp>
      <p:sp>
        <p:nvSpPr>
          <p:cNvPr id="13" name="Slide Number Placeholder 12">
            <a:extLst>
              <a:ext uri="{FF2B5EF4-FFF2-40B4-BE49-F238E27FC236}">
                <a16:creationId xmlns:a16="http://schemas.microsoft.com/office/drawing/2014/main" id="{2FC0D95D-9E54-4115-D322-9A4E9CBF4AC0}"/>
              </a:ext>
            </a:extLst>
          </p:cNvPr>
          <p:cNvSpPr>
            <a:spLocks noGrp="1"/>
          </p:cNvSpPr>
          <p:nvPr>
            <p:ph type="sldNum" sz="quarter" idx="12"/>
          </p:nvPr>
        </p:nvSpPr>
        <p:spPr>
          <a:xfrm>
            <a:off x="15890889" y="9807575"/>
            <a:ext cx="2133600" cy="365125"/>
          </a:xfrm>
        </p:spPr>
        <p:txBody>
          <a:bodyPr/>
          <a:lstStyle/>
          <a:p>
            <a:fld id="{B6F15528-21DE-4FAA-801E-634DDDAF4B2B}" type="slidenum">
              <a:rPr lang="en-US" sz="1800" smtClean="0">
                <a:solidFill>
                  <a:schemeClr val="tx1"/>
                </a:solidFill>
              </a:rPr>
              <a:pPr/>
              <a:t>3</a:t>
            </a:fld>
            <a:endParaRPr lang="en-US" sz="1800" dirty="0">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dirty="0"/>
          </a:p>
        </p:txBody>
      </p:sp>
      <p:sp>
        <p:nvSpPr>
          <p:cNvPr id="4" name="Slide Number Placeholder 3">
            <a:extLst>
              <a:ext uri="{FF2B5EF4-FFF2-40B4-BE49-F238E27FC236}">
                <a16:creationId xmlns:a16="http://schemas.microsoft.com/office/drawing/2014/main" id="{ADBF7D39-69EA-3F40-2C2B-AD0FEAA9F9E9}"/>
              </a:ext>
            </a:extLst>
          </p:cNvPr>
          <p:cNvSpPr>
            <a:spLocks noGrp="1"/>
          </p:cNvSpPr>
          <p:nvPr>
            <p:ph type="sldNum" sz="quarter" idx="12"/>
          </p:nvPr>
        </p:nvSpPr>
        <p:spPr>
          <a:xfrm>
            <a:off x="15925800" y="9764713"/>
            <a:ext cx="2133600" cy="365125"/>
          </a:xfrm>
        </p:spPr>
        <p:txBody>
          <a:bodyPr/>
          <a:lstStyle/>
          <a:p>
            <a:fld id="{B6F15528-21DE-4FAA-801E-634DDDAF4B2B}" type="slidenum">
              <a:rPr lang="en-US" sz="1800" smtClean="0">
                <a:solidFill>
                  <a:schemeClr val="tx1"/>
                </a:solidFill>
              </a:rPr>
              <a:pPr/>
              <a:t>4</a:t>
            </a:fld>
            <a:endParaRPr lang="en-US" sz="1800"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304514"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3" name="TextBox 3"/>
          <p:cNvSpPr txBox="1"/>
          <p:nvPr/>
        </p:nvSpPr>
        <p:spPr>
          <a:xfrm>
            <a:off x="748545" y="1942047"/>
            <a:ext cx="16352738" cy="7386638"/>
          </a:xfrm>
          <a:prstGeom prst="rect">
            <a:avLst/>
          </a:prstGeom>
        </p:spPr>
        <p:txBody>
          <a:bodyPr lIns="0" tIns="0" rIns="0" bIns="0" rtlCol="0" anchor="t">
            <a:spAutoFit/>
          </a:bodyPr>
          <a:lstStyle/>
          <a:p>
            <a:pPr algn="l"/>
            <a:r>
              <a:rPr lang="en-US" sz="4000" b="1" dirty="0">
                <a:solidFill>
                  <a:srgbClr val="000000"/>
                </a:solidFill>
                <a:latin typeface="Calibri" panose="020F0502020204030204" pitchFamily="34" charset="0"/>
                <a:cs typeface="Calibri" panose="020F0502020204030204" pitchFamily="34" charset="0"/>
              </a:rPr>
              <a:t>Overview</a:t>
            </a:r>
          </a:p>
          <a:p>
            <a:pPr algn="l"/>
            <a:r>
              <a:rPr lang="en-US" sz="3000" spc="-152" dirty="0">
                <a:solidFill>
                  <a:srgbClr val="000000"/>
                </a:solidFill>
                <a:latin typeface="Calibri" panose="020F0502020204030204" pitchFamily="34" charset="0"/>
                <a:cs typeface="Calibri" panose="020F0502020204030204" pitchFamily="34" charset="0"/>
              </a:rPr>
              <a:t>Provide the Board of Education with updates on federally identified schools within the district, including:</a:t>
            </a:r>
          </a:p>
          <a:p>
            <a:pPr marL="1294500" lvl="2" indent="-431500" algn="l">
              <a:buFont typeface="Arial"/>
              <a:buChar char="⚬"/>
            </a:pPr>
            <a:r>
              <a:rPr lang="en-US" sz="3000" spc="-152" dirty="0">
                <a:solidFill>
                  <a:srgbClr val="000000"/>
                </a:solidFill>
                <a:latin typeface="Calibri" panose="020F0502020204030204" pitchFamily="34" charset="0"/>
                <a:cs typeface="Calibri" panose="020F0502020204030204" pitchFamily="34" charset="0"/>
              </a:rPr>
              <a:t>District plan of support actions and results of implementation</a:t>
            </a:r>
          </a:p>
          <a:p>
            <a:pPr marL="1294500" lvl="2" indent="-431500" algn="l">
              <a:buFont typeface="Arial"/>
              <a:buChar char="⚬"/>
            </a:pPr>
            <a:r>
              <a:rPr lang="en-US" sz="3000" spc="-152" dirty="0">
                <a:solidFill>
                  <a:srgbClr val="000000"/>
                </a:solidFill>
                <a:latin typeface="Calibri" panose="020F0502020204030204" pitchFamily="34" charset="0"/>
                <a:cs typeface="Calibri" panose="020F0502020204030204" pitchFamily="34" charset="0"/>
              </a:rPr>
              <a:t>School improvement actions and results</a:t>
            </a:r>
          </a:p>
          <a:p>
            <a:pPr marL="1294500" lvl="2" indent="-431500" algn="l">
              <a:buFont typeface="Arial"/>
              <a:buChar char="⚬"/>
            </a:pPr>
            <a:r>
              <a:rPr lang="en-US" sz="3000" spc="-152" dirty="0">
                <a:solidFill>
                  <a:srgbClr val="000000"/>
                </a:solidFill>
                <a:latin typeface="Calibri" panose="020F0502020204030204" pitchFamily="34" charset="0"/>
                <a:cs typeface="Calibri" panose="020F0502020204030204" pitchFamily="34" charset="0"/>
              </a:rPr>
              <a:t>School data</a:t>
            </a:r>
          </a:p>
          <a:p>
            <a:pPr marL="1294500" lvl="2" indent="-431500" algn="l">
              <a:buFont typeface="Arial"/>
              <a:buChar char="⚬"/>
            </a:pPr>
            <a:r>
              <a:rPr lang="en-US" sz="3000" spc="-152" dirty="0">
                <a:solidFill>
                  <a:srgbClr val="000000"/>
                </a:solidFill>
                <a:latin typeface="Calibri" panose="020F0502020204030204" pitchFamily="34" charset="0"/>
                <a:cs typeface="Calibri" panose="020F0502020204030204" pitchFamily="34" charset="0"/>
              </a:rPr>
              <a:t>Successes</a:t>
            </a:r>
          </a:p>
          <a:p>
            <a:pPr marL="1294500" lvl="2" indent="-431500" algn="l">
              <a:buFont typeface="Arial"/>
              <a:buChar char="⚬"/>
            </a:pPr>
            <a:r>
              <a:rPr lang="en-US" sz="3000" spc="-154" dirty="0">
                <a:solidFill>
                  <a:srgbClr val="000000"/>
                </a:solidFill>
                <a:latin typeface="Calibri" panose="020F0502020204030204" pitchFamily="34" charset="0"/>
                <a:cs typeface="Calibri" panose="020F0502020204030204" pitchFamily="34" charset="0"/>
              </a:rPr>
              <a:t>Sustainability and next steps</a:t>
            </a:r>
          </a:p>
          <a:p>
            <a:pPr indent="-51400"/>
            <a:endParaRPr lang="en-US" sz="3000" b="1" spc="-208" dirty="0">
              <a:solidFill>
                <a:srgbClr val="000000"/>
              </a:solidFill>
              <a:latin typeface="Calibri" panose="020F0502020204030204" pitchFamily="34" charset="0"/>
              <a:cs typeface="Calibri" panose="020F0502020204030204" pitchFamily="34" charset="0"/>
            </a:endParaRPr>
          </a:p>
          <a:p>
            <a:pPr indent="-51400"/>
            <a:r>
              <a:rPr lang="en-US" sz="4000" b="1" spc="-208" dirty="0">
                <a:solidFill>
                  <a:srgbClr val="000000"/>
                </a:solidFill>
                <a:latin typeface="Calibri" panose="020F0502020204030204" pitchFamily="34" charset="0"/>
                <a:cs typeface="Calibri" panose="020F0502020204030204" pitchFamily="34" charset="0"/>
              </a:rPr>
              <a:t>Roadmap</a:t>
            </a:r>
          </a:p>
          <a:p>
            <a:pPr indent="-51400"/>
            <a:r>
              <a:rPr lang="en-US" sz="3000" spc="-208" dirty="0">
                <a:solidFill>
                  <a:srgbClr val="000000"/>
                </a:solidFill>
                <a:latin typeface="Calibri" panose="020F0502020204030204" pitchFamily="34" charset="0"/>
                <a:cs typeface="Calibri" panose="020F0502020204030204" pitchFamily="34" charset="0"/>
              </a:rPr>
              <a:t>This presentation provides an understanding of the criteria for federally identified schools, as well as the state identification of each school.  Additionally, it will outline the district’s plan of support to ensure that the schools receive the necessary assistance to meet federal and state standards. </a:t>
            </a:r>
          </a:p>
          <a:p>
            <a:pPr algn="l"/>
            <a:endParaRPr lang="en-US" sz="3000" spc="-154" dirty="0">
              <a:solidFill>
                <a:srgbClr val="000000"/>
              </a:solidFill>
              <a:latin typeface="Calibri" panose="020F0502020204030204" pitchFamily="34" charset="0"/>
              <a:cs typeface="Calibri" panose="020F0502020204030204" pitchFamily="34" charset="0"/>
            </a:endParaRPr>
          </a:p>
          <a:p>
            <a:pPr algn="l"/>
            <a:r>
              <a:rPr lang="en-US" sz="4000" b="1" spc="-208" dirty="0">
                <a:solidFill>
                  <a:srgbClr val="000000"/>
                </a:solidFill>
                <a:latin typeface="Calibri" panose="020F0502020204030204" pitchFamily="34" charset="0"/>
                <a:cs typeface="Calibri" panose="020F0502020204030204" pitchFamily="34" charset="0"/>
              </a:rPr>
              <a:t>Takeaway</a:t>
            </a:r>
          </a:p>
          <a:p>
            <a:pPr algn="l"/>
            <a:r>
              <a:rPr lang="en-US" sz="3000" spc="-154" dirty="0">
                <a:solidFill>
                  <a:srgbClr val="000000"/>
                </a:solidFill>
                <a:latin typeface="Calibri" panose="020F0502020204030204" pitchFamily="34" charset="0"/>
                <a:cs typeface="Calibri" panose="020F0502020204030204" pitchFamily="34" charset="0"/>
              </a:rPr>
              <a:t>We will ensure clarity on the designation of federally identified schools.  </a:t>
            </a:r>
          </a:p>
        </p:txBody>
      </p:sp>
      <p:grpSp>
        <p:nvGrpSpPr>
          <p:cNvPr id="4" name="Group 4"/>
          <p:cNvGrpSpPr/>
          <p:nvPr/>
        </p:nvGrpSpPr>
        <p:grpSpPr>
          <a:xfrm>
            <a:off x="16514" y="173552"/>
            <a:ext cx="18288000" cy="1228882"/>
            <a:chOff x="0" y="0"/>
            <a:chExt cx="24384000" cy="1638510"/>
          </a:xfrm>
        </p:grpSpPr>
        <p:sp>
          <p:nvSpPr>
            <p:cNvPr id="5" name="Freeform 5"/>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dirty="0"/>
            </a:p>
          </p:txBody>
        </p:sp>
      </p:grpSp>
      <p:sp>
        <p:nvSpPr>
          <p:cNvPr id="6" name="TextBox 6"/>
          <p:cNvSpPr txBox="1"/>
          <p:nvPr/>
        </p:nvSpPr>
        <p:spPr>
          <a:xfrm>
            <a:off x="429300" y="255893"/>
            <a:ext cx="15759029" cy="1038225"/>
          </a:xfrm>
          <a:prstGeom prst="rect">
            <a:avLst/>
          </a:prstGeom>
        </p:spPr>
        <p:txBody>
          <a:bodyPr lIns="0" tIns="0" rIns="0" bIns="0" rtlCol="0" anchor="t">
            <a:spAutoFit/>
          </a:bodyPr>
          <a:lstStyle/>
          <a:p>
            <a:pPr algn="l">
              <a:lnSpc>
                <a:spcPts val="7920"/>
              </a:lnSpc>
            </a:pPr>
            <a:r>
              <a:rPr lang="en-US" sz="6600" dirty="0">
                <a:solidFill>
                  <a:srgbClr val="FFFFFF"/>
                </a:solidFill>
                <a:latin typeface="Arimo Bold"/>
              </a:rPr>
              <a:t>AGENDA</a:t>
            </a:r>
          </a:p>
        </p:txBody>
      </p:sp>
      <p:sp>
        <p:nvSpPr>
          <p:cNvPr id="7" name="Freeform 7"/>
          <p:cNvSpPr/>
          <p:nvPr/>
        </p:nvSpPr>
        <p:spPr>
          <a:xfrm>
            <a:off x="16183980"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4"/>
            <a:stretch>
              <a:fillRect/>
            </a:stretch>
          </a:blipFill>
        </p:spPr>
        <p:txBody>
          <a:bodyPr/>
          <a:lstStyle/>
          <a:p>
            <a:endParaRPr lang="en-US" dirty="0"/>
          </a:p>
        </p:txBody>
      </p:sp>
      <p:sp>
        <p:nvSpPr>
          <p:cNvPr id="9" name="Slide Number Placeholder 8">
            <a:extLst>
              <a:ext uri="{FF2B5EF4-FFF2-40B4-BE49-F238E27FC236}">
                <a16:creationId xmlns:a16="http://schemas.microsoft.com/office/drawing/2014/main" id="{B3596225-B2D3-B8A4-CB34-7C1616DDFB7B}"/>
              </a:ext>
            </a:extLst>
          </p:cNvPr>
          <p:cNvSpPr>
            <a:spLocks noGrp="1"/>
          </p:cNvSpPr>
          <p:nvPr>
            <p:ph type="sldNum" sz="quarter" idx="12"/>
          </p:nvPr>
        </p:nvSpPr>
        <p:spPr>
          <a:xfrm>
            <a:off x="15909293" y="9793488"/>
            <a:ext cx="2133600" cy="365125"/>
          </a:xfrm>
        </p:spPr>
        <p:txBody>
          <a:bodyPr/>
          <a:lstStyle/>
          <a:p>
            <a:fld id="{B6F15528-21DE-4FAA-801E-634DDDAF4B2B}" type="slidenum">
              <a:rPr lang="en-US" sz="1800" smtClean="0">
                <a:solidFill>
                  <a:schemeClr val="tx1"/>
                </a:solidFill>
              </a:rPr>
              <a:pPr/>
              <a:t>5</a:t>
            </a:fld>
            <a:endParaRPr lang="en-US" sz="1800" dirty="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391919"/>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dirty="0"/>
            </a:p>
          </p:txBody>
        </p:sp>
      </p:grpSp>
      <p:sp>
        <p:nvSpPr>
          <p:cNvPr id="4" name="TextBox 4"/>
          <p:cNvSpPr txBox="1"/>
          <p:nvPr/>
        </p:nvSpPr>
        <p:spPr>
          <a:xfrm>
            <a:off x="412786" y="4474260"/>
            <a:ext cx="16086755" cy="1013098"/>
          </a:xfrm>
          <a:prstGeom prst="rect">
            <a:avLst/>
          </a:prstGeom>
        </p:spPr>
        <p:txBody>
          <a:bodyPr wrap="square" lIns="0" tIns="0" rIns="0" bIns="0" rtlCol="0" anchor="t">
            <a:spAutoFit/>
          </a:bodyPr>
          <a:lstStyle/>
          <a:p>
            <a:pPr algn="l">
              <a:lnSpc>
                <a:spcPts val="7920"/>
              </a:lnSpc>
            </a:pPr>
            <a:r>
              <a:rPr lang="en-US" sz="6600" dirty="0">
                <a:solidFill>
                  <a:srgbClr val="FFFFFF"/>
                </a:solidFill>
                <a:latin typeface="Arimo Bold"/>
              </a:rPr>
              <a:t>Federally Identified Schools Criteria</a:t>
            </a:r>
          </a:p>
        </p:txBody>
      </p:sp>
      <p:sp>
        <p:nvSpPr>
          <p:cNvPr id="5" name="Freeform 5"/>
          <p:cNvSpPr/>
          <p:nvPr/>
        </p:nvSpPr>
        <p:spPr>
          <a:xfrm>
            <a:off x="16167460" y="4103870"/>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dirty="0"/>
          </a:p>
        </p:txBody>
      </p:sp>
      <p:sp>
        <p:nvSpPr>
          <p:cNvPr id="8" name="Slide Number Placeholder 7">
            <a:extLst>
              <a:ext uri="{FF2B5EF4-FFF2-40B4-BE49-F238E27FC236}">
                <a16:creationId xmlns:a16="http://schemas.microsoft.com/office/drawing/2014/main" id="{AFACF729-FF78-7AB1-471C-C55C61F82705}"/>
              </a:ext>
            </a:extLst>
          </p:cNvPr>
          <p:cNvSpPr>
            <a:spLocks noGrp="1"/>
          </p:cNvSpPr>
          <p:nvPr>
            <p:ph type="sldNum" sz="quarter" idx="12"/>
          </p:nvPr>
        </p:nvSpPr>
        <p:spPr>
          <a:xfrm>
            <a:off x="15892773" y="9678988"/>
            <a:ext cx="2133600" cy="365125"/>
          </a:xfrm>
        </p:spPr>
        <p:txBody>
          <a:bodyPr/>
          <a:lstStyle/>
          <a:p>
            <a:fld id="{B6F15528-21DE-4FAA-801E-634DDDAF4B2B}" type="slidenum">
              <a:rPr lang="en-US" sz="1800" smtClean="0">
                <a:solidFill>
                  <a:schemeClr val="tx1"/>
                </a:solidFill>
              </a:rPr>
              <a:pPr/>
              <a:t>6</a:t>
            </a:fld>
            <a:endParaRPr lang="en-US" sz="1800" dirty="0">
              <a:solidFill>
                <a:schemeClr val="tx1"/>
              </a:solidFill>
            </a:endParaRPr>
          </a:p>
        </p:txBody>
      </p:sp>
    </p:spTree>
    <p:extLst>
      <p:ext uri="{BB962C8B-B14F-4D97-AF65-F5344CB8AC3E}">
        <p14:creationId xmlns:p14="http://schemas.microsoft.com/office/powerpoint/2010/main" val="4112463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11274" y="9728796"/>
            <a:ext cx="12588240" cy="277178"/>
          </a:xfrm>
          <a:prstGeom prst="rect">
            <a:avLst/>
          </a:prstGeom>
        </p:spPr>
        <p:txBody>
          <a:bodyPr lIns="0" tIns="0" rIns="0" bIns="0" rtlCol="0" anchor="t">
            <a:spAutoFit/>
          </a:bodyPr>
          <a:lstStyle/>
          <a:p>
            <a:pPr algn="l">
              <a:lnSpc>
                <a:spcPts val="2152"/>
              </a:lnSpc>
            </a:pPr>
            <a:r>
              <a:rPr lang="en-US" sz="2100" spc="4" dirty="0">
                <a:solidFill>
                  <a:srgbClr val="767070"/>
                </a:solidFill>
                <a:latin typeface="TT Rounds Condensed Bold Italics"/>
              </a:rPr>
              <a:t>Richard Woods, Georgia’s School Superintendent </a:t>
            </a:r>
            <a:r>
              <a:rPr lang="en-US" sz="2100" spc="4" dirty="0">
                <a:solidFill>
                  <a:srgbClr val="1185C9"/>
                </a:solidFill>
                <a:latin typeface="TT Rounds Condensed Bold"/>
              </a:rPr>
              <a:t>| </a:t>
            </a:r>
            <a:r>
              <a:rPr lang="en-US" sz="2100" spc="4" dirty="0">
                <a:solidFill>
                  <a:srgbClr val="767070"/>
                </a:solidFill>
                <a:latin typeface="TT Rounds Condensed Bold"/>
              </a:rPr>
              <a:t>Georgia Department of Education </a:t>
            </a:r>
            <a:r>
              <a:rPr lang="en-US" sz="2100" spc="4" dirty="0">
                <a:solidFill>
                  <a:srgbClr val="1185C9"/>
                </a:solidFill>
                <a:latin typeface="TT Rounds Condensed Bold"/>
              </a:rPr>
              <a:t>| </a:t>
            </a:r>
            <a:r>
              <a:rPr lang="en-US" sz="2100" spc="4" dirty="0">
                <a:solidFill>
                  <a:srgbClr val="767070"/>
                </a:solidFill>
                <a:latin typeface="TT Rounds Condensed Bold Italics"/>
              </a:rPr>
              <a:t>Educating Georgia’s Future</a:t>
            </a:r>
          </a:p>
        </p:txBody>
      </p:sp>
      <p:sp>
        <p:nvSpPr>
          <p:cNvPr id="3" name="TextBox 3"/>
          <p:cNvSpPr txBox="1"/>
          <p:nvPr/>
        </p:nvSpPr>
        <p:spPr>
          <a:xfrm>
            <a:off x="1352554" y="249238"/>
            <a:ext cx="15544800" cy="1753743"/>
          </a:xfrm>
          <a:prstGeom prst="rect">
            <a:avLst/>
          </a:prstGeom>
        </p:spPr>
        <p:txBody>
          <a:bodyPr wrap="square" lIns="0" tIns="0" rIns="0" bIns="0" rtlCol="0" anchor="t">
            <a:spAutoFit/>
          </a:bodyPr>
          <a:lstStyle/>
          <a:p>
            <a:pPr algn="l">
              <a:lnSpc>
                <a:spcPts val="6912"/>
              </a:lnSpc>
            </a:pPr>
            <a:r>
              <a:rPr lang="en-US" sz="7200" dirty="0">
                <a:solidFill>
                  <a:srgbClr val="44873D"/>
                </a:solidFill>
                <a:latin typeface="Arial Bold"/>
              </a:rPr>
              <a:t>Comprehensive Support and Improvement Schools</a:t>
            </a:r>
          </a:p>
        </p:txBody>
      </p:sp>
      <p:graphicFrame>
        <p:nvGraphicFramePr>
          <p:cNvPr id="4" name="Table 4"/>
          <p:cNvGraphicFramePr>
            <a:graphicFrameLocks noGrp="1"/>
          </p:cNvGraphicFramePr>
          <p:nvPr/>
        </p:nvGraphicFramePr>
        <p:xfrm>
          <a:off x="1352553" y="2110838"/>
          <a:ext cx="15544800" cy="6827466"/>
        </p:xfrm>
        <a:graphic>
          <a:graphicData uri="http://schemas.openxmlformats.org/drawingml/2006/table">
            <a:tbl>
              <a:tblPr/>
              <a:tblGrid>
                <a:gridCol w="1406746">
                  <a:extLst>
                    <a:ext uri="{9D8B030D-6E8A-4147-A177-3AD203B41FA5}">
                      <a16:colId xmlns:a16="http://schemas.microsoft.com/office/drawing/2014/main" val="20000"/>
                    </a:ext>
                  </a:extLst>
                </a:gridCol>
                <a:gridCol w="2526501">
                  <a:extLst>
                    <a:ext uri="{9D8B030D-6E8A-4147-A177-3AD203B41FA5}">
                      <a16:colId xmlns:a16="http://schemas.microsoft.com/office/drawing/2014/main" val="20001"/>
                    </a:ext>
                  </a:extLst>
                </a:gridCol>
                <a:gridCol w="3940613">
                  <a:extLst>
                    <a:ext uri="{9D8B030D-6E8A-4147-A177-3AD203B41FA5}">
                      <a16:colId xmlns:a16="http://schemas.microsoft.com/office/drawing/2014/main" val="20002"/>
                    </a:ext>
                  </a:extLst>
                </a:gridCol>
                <a:gridCol w="7670940">
                  <a:extLst>
                    <a:ext uri="{9D8B030D-6E8A-4147-A177-3AD203B41FA5}">
                      <a16:colId xmlns:a16="http://schemas.microsoft.com/office/drawing/2014/main" val="20003"/>
                    </a:ext>
                  </a:extLst>
                </a:gridCol>
              </a:tblGrid>
              <a:tr h="911342">
                <a:tc gridSpan="4">
                  <a:txBody>
                    <a:bodyPr/>
                    <a:lstStyle/>
                    <a:p>
                      <a:pPr algn="ctr">
                        <a:lnSpc>
                          <a:spcPts val="3852"/>
                        </a:lnSpc>
                        <a:defRPr/>
                      </a:pPr>
                      <a:r>
                        <a:rPr lang="en-US" sz="3000" dirty="0">
                          <a:solidFill>
                            <a:srgbClr val="FFFFFF"/>
                          </a:solidFill>
                          <a:latin typeface="Arial Bold"/>
                        </a:rPr>
                        <a:t>Comprehensive Support and Improvement (CSI) </a:t>
                      </a:r>
                      <a:r>
                        <a:rPr lang="en-US" sz="3000" dirty="0">
                          <a:solidFill>
                            <a:srgbClr val="FFFFFF"/>
                          </a:solidFill>
                          <a:latin typeface="Arial"/>
                        </a:rPr>
                        <a:t>​</a:t>
                      </a:r>
                      <a:endParaRPr lang="en-US" sz="1100" dirty="0"/>
                    </a:p>
                    <a:p>
                      <a:pPr algn="ctr">
                        <a:lnSpc>
                          <a:spcPts val="3852"/>
                        </a:lnSpc>
                      </a:pP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tc hMerge="1">
                  <a:txBody>
                    <a:bodyPr/>
                    <a:lstStyle/>
                    <a:p>
                      <a:pPr algn="ctr">
                        <a:lnSpc>
                          <a:spcPts val="3852"/>
                        </a:lnSpc>
                        <a:defRPr/>
                      </a:pPr>
                      <a:r>
                        <a:rPr lang="en-US" sz="3000">
                          <a:solidFill>
                            <a:srgbClr val="FFFFFF"/>
                          </a:solidFill>
                          <a:latin typeface="Arial Bold"/>
                        </a:rPr>
                        <a:t>Comprehensive Support and Improvement (CSI) </a:t>
                      </a:r>
                      <a:r>
                        <a:rPr lang="en-US" sz="3000">
                          <a:solidFill>
                            <a:srgbClr val="FFFFFF"/>
                          </a:solidFill>
                          <a:latin typeface="Arial"/>
                        </a:rPr>
                        <a:t>​</a:t>
                      </a:r>
                      <a:endParaRPr lang="en-US" sz="1100"/>
                    </a:p>
                    <a:p>
                      <a:pPr algn="ctr">
                        <a:lnSpc>
                          <a:spcPts val="3852"/>
                        </a:lnSpc>
                      </a:pPr>
                      <a:endParaRPr lang="en-US" sz="110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tc hMerge="1">
                  <a:txBody>
                    <a:bodyPr/>
                    <a:lstStyle/>
                    <a:p>
                      <a:pPr algn="ctr">
                        <a:lnSpc>
                          <a:spcPts val="3852"/>
                        </a:lnSpc>
                        <a:defRPr/>
                      </a:pPr>
                      <a:r>
                        <a:rPr lang="en-US" sz="3000">
                          <a:solidFill>
                            <a:srgbClr val="FFFFFF"/>
                          </a:solidFill>
                          <a:latin typeface="Arial Bold"/>
                        </a:rPr>
                        <a:t>Comprehensive Support and Improvement (CSI) </a:t>
                      </a:r>
                      <a:r>
                        <a:rPr lang="en-US" sz="3000">
                          <a:solidFill>
                            <a:srgbClr val="FFFFFF"/>
                          </a:solidFill>
                          <a:latin typeface="Arial"/>
                        </a:rPr>
                        <a:t>​</a:t>
                      </a:r>
                      <a:endParaRPr lang="en-US" sz="1100"/>
                    </a:p>
                    <a:p>
                      <a:pPr algn="ctr">
                        <a:lnSpc>
                          <a:spcPts val="3852"/>
                        </a:lnSpc>
                      </a:pPr>
                      <a:endParaRPr lang="en-US" sz="110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tc hMerge="1">
                  <a:txBody>
                    <a:bodyPr/>
                    <a:lstStyle/>
                    <a:p>
                      <a:pPr algn="ctr">
                        <a:lnSpc>
                          <a:spcPts val="3852"/>
                        </a:lnSpc>
                        <a:defRPr/>
                      </a:pPr>
                      <a:r>
                        <a:rPr lang="en-US" sz="3000">
                          <a:solidFill>
                            <a:srgbClr val="FFFFFF"/>
                          </a:solidFill>
                          <a:latin typeface="Arial Bold"/>
                        </a:rPr>
                        <a:t>Comprehensive Support and Improvement (CSI) </a:t>
                      </a:r>
                      <a:r>
                        <a:rPr lang="en-US" sz="3000">
                          <a:solidFill>
                            <a:srgbClr val="FFFFFF"/>
                          </a:solidFill>
                          <a:latin typeface="Arial"/>
                        </a:rPr>
                        <a:t>​</a:t>
                      </a:r>
                      <a:endParaRPr lang="en-US" sz="1100"/>
                    </a:p>
                    <a:p>
                      <a:pPr algn="ctr">
                        <a:lnSpc>
                          <a:spcPts val="3852"/>
                        </a:lnSpc>
                      </a:pPr>
                      <a:endParaRPr lang="en-US" sz="110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extLst>
                  <a:ext uri="{0D108BD9-81ED-4DB2-BD59-A6C34878D82A}">
                    <a16:rowId xmlns:a16="http://schemas.microsoft.com/office/drawing/2014/main" val="10000"/>
                  </a:ext>
                </a:extLst>
              </a:tr>
              <a:tr h="827791">
                <a:tc>
                  <a:txBody>
                    <a:bodyPr/>
                    <a:lstStyle/>
                    <a:p>
                      <a:pPr algn="l">
                        <a:lnSpc>
                          <a:spcPts val="3466"/>
                        </a:lnSpc>
                        <a:defRPr/>
                      </a:pPr>
                      <a:r>
                        <a:rPr lang="en-US" sz="2700" dirty="0">
                          <a:solidFill>
                            <a:srgbClr val="000000"/>
                          </a:solidFill>
                          <a:latin typeface="Arial Bold"/>
                        </a:rPr>
                        <a:t>Criteria </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a:lnSpc>
                          <a:spcPts val="3466"/>
                        </a:lnSpc>
                        <a:defRPr/>
                      </a:pPr>
                      <a:r>
                        <a:rPr lang="en-US" sz="2700" dirty="0">
                          <a:solidFill>
                            <a:srgbClr val="000000"/>
                          </a:solidFill>
                          <a:latin typeface="Arial Bold"/>
                        </a:rPr>
                        <a:t>Category </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a:lnSpc>
                          <a:spcPts val="3466"/>
                        </a:lnSpc>
                        <a:defRPr/>
                      </a:pPr>
                      <a:r>
                        <a:rPr lang="en-US" sz="2700" dirty="0">
                          <a:solidFill>
                            <a:srgbClr val="000000"/>
                          </a:solidFill>
                          <a:latin typeface="Arial Bold"/>
                        </a:rPr>
                        <a:t>Entrance Criteria </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a:lnSpc>
                          <a:spcPts val="3466"/>
                        </a:lnSpc>
                        <a:defRPr/>
                      </a:pPr>
                      <a:r>
                        <a:rPr lang="en-US" sz="2700" dirty="0">
                          <a:solidFill>
                            <a:srgbClr val="000000"/>
                          </a:solidFill>
                          <a:latin typeface="Arial Bold"/>
                        </a:rPr>
                        <a:t>Exit Criteria </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extLst>
                  <a:ext uri="{0D108BD9-81ED-4DB2-BD59-A6C34878D82A}">
                    <a16:rowId xmlns:a16="http://schemas.microsoft.com/office/drawing/2014/main" val="10001"/>
                  </a:ext>
                </a:extLst>
              </a:tr>
              <a:tr h="2492758">
                <a:tc>
                  <a:txBody>
                    <a:bodyPr/>
                    <a:lstStyle/>
                    <a:p>
                      <a:pPr algn="ctr">
                        <a:lnSpc>
                          <a:spcPts val="3081"/>
                        </a:lnSpc>
                        <a:defRPr/>
                      </a:pPr>
                      <a:r>
                        <a:rPr lang="en-US" sz="2400" dirty="0">
                          <a:solidFill>
                            <a:srgbClr val="000000"/>
                          </a:solidFill>
                          <a:latin typeface="Arial Bold"/>
                        </a:rPr>
                        <a:t>1 </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ts val="3081"/>
                        </a:lnSpc>
                        <a:defRPr/>
                      </a:pPr>
                      <a:r>
                        <a:rPr lang="en-US" sz="2400" dirty="0">
                          <a:solidFill>
                            <a:srgbClr val="000000"/>
                          </a:solidFill>
                          <a:latin typeface="Arial Bold"/>
                        </a:rPr>
                        <a:t>Lowest 5% ​</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ts val="2879"/>
                        </a:lnSpc>
                        <a:defRPr/>
                      </a:pPr>
                      <a:r>
                        <a:rPr lang="en-US" sz="2400" dirty="0">
                          <a:solidFill>
                            <a:srgbClr val="000000"/>
                          </a:solidFill>
                          <a:latin typeface="Arial Bold"/>
                        </a:rPr>
                        <a:t>Title I Schools Only: </a:t>
                      </a:r>
                      <a:r>
                        <a:rPr lang="en-US" sz="2400" dirty="0">
                          <a:solidFill>
                            <a:srgbClr val="000000"/>
                          </a:solidFill>
                          <a:latin typeface="Arial"/>
                        </a:rPr>
                        <a:t>​</a:t>
                      </a:r>
                      <a:endParaRPr lang="en-US" sz="1100" dirty="0"/>
                    </a:p>
                    <a:p>
                      <a:pPr algn="l">
                        <a:lnSpc>
                          <a:spcPts val="2879"/>
                        </a:lnSpc>
                      </a:pPr>
                      <a:r>
                        <a:rPr lang="en-US" sz="2400" dirty="0">
                          <a:solidFill>
                            <a:srgbClr val="000000"/>
                          </a:solidFill>
                          <a:latin typeface="Arial"/>
                        </a:rPr>
                        <a:t>The lowest performing  schools that represent the bottom 5% of all</a:t>
                      </a:r>
                    </a:p>
                    <a:p>
                      <a:pPr algn="l">
                        <a:lnSpc>
                          <a:spcPts val="2879"/>
                        </a:lnSpc>
                      </a:pPr>
                      <a:r>
                        <a:rPr lang="en-US" sz="2400" dirty="0">
                          <a:solidFill>
                            <a:srgbClr val="000000"/>
                          </a:solidFill>
                          <a:latin typeface="Arial"/>
                        </a:rPr>
                        <a:t>schools eligible </a:t>
                      </a:r>
                    </a:p>
                    <a:p>
                      <a:pPr algn="l">
                        <a:lnSpc>
                          <a:spcPts val="2879"/>
                        </a:lnSpc>
                      </a:pPr>
                      <a:r>
                        <a:rPr lang="en-US" sz="2400" dirty="0">
                          <a:solidFill>
                            <a:srgbClr val="000000"/>
                          </a:solidFill>
                          <a:latin typeface="Arial"/>
                        </a:rPr>
                        <a:t>for identification. ​</a:t>
                      </a:r>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ts val="3081"/>
                        </a:lnSpc>
                        <a:defRPr/>
                      </a:pPr>
                      <a:r>
                        <a:rPr lang="en-US" sz="2400" dirty="0">
                          <a:solidFill>
                            <a:srgbClr val="000000"/>
                          </a:solidFill>
                          <a:latin typeface="Arial"/>
                        </a:rPr>
                        <a:t>A school may exit if the school no longer meets the lowest 5% entrance criteria  AND demonstrates an improvement in Content Mastery, ELA achievement,  mathematics achievement, or science achievement  </a:t>
                      </a:r>
                      <a:endParaRPr lang="en-US" sz="1100" dirty="0"/>
                    </a:p>
                    <a:p>
                      <a:pPr algn="l">
                        <a:lnSpc>
                          <a:spcPts val="3081"/>
                        </a:lnSpc>
                      </a:pPr>
                      <a:r>
                        <a:rPr lang="en-US" sz="2400" dirty="0">
                          <a:solidFill>
                            <a:srgbClr val="000000"/>
                          </a:solidFill>
                          <a:latin typeface="Arial"/>
                        </a:rPr>
                        <a:t>from 2022 to 2023.​</a:t>
                      </a:r>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492758">
                <a:tc>
                  <a:txBody>
                    <a:bodyPr/>
                    <a:lstStyle/>
                    <a:p>
                      <a:pPr algn="ctr">
                        <a:lnSpc>
                          <a:spcPts val="3081"/>
                        </a:lnSpc>
                        <a:defRPr/>
                      </a:pPr>
                      <a:r>
                        <a:rPr lang="en-US" sz="2400" dirty="0">
                          <a:solidFill>
                            <a:srgbClr val="000000"/>
                          </a:solidFill>
                          <a:latin typeface="Arial Bold"/>
                        </a:rPr>
                        <a:t>2</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ts val="3081"/>
                        </a:lnSpc>
                        <a:defRPr/>
                      </a:pPr>
                      <a:r>
                        <a:rPr lang="en-US" sz="2400" dirty="0">
                          <a:solidFill>
                            <a:srgbClr val="000000"/>
                          </a:solidFill>
                          <a:latin typeface="Arial Bold"/>
                        </a:rPr>
                        <a:t>Low Graduation </a:t>
                      </a:r>
                      <a:endParaRPr lang="en-US" sz="1100" dirty="0"/>
                    </a:p>
                    <a:p>
                      <a:pPr algn="l">
                        <a:lnSpc>
                          <a:spcPts val="3081"/>
                        </a:lnSpc>
                      </a:pPr>
                      <a:r>
                        <a:rPr lang="en-US" sz="2400" dirty="0">
                          <a:solidFill>
                            <a:srgbClr val="000000"/>
                          </a:solidFill>
                          <a:latin typeface="Arial Bold"/>
                        </a:rPr>
                        <a:t>Rate ​</a:t>
                      </a:r>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ts val="2879"/>
                        </a:lnSpc>
                        <a:defRPr/>
                      </a:pPr>
                      <a:r>
                        <a:rPr lang="en-US" sz="2400" dirty="0">
                          <a:solidFill>
                            <a:srgbClr val="000000"/>
                          </a:solidFill>
                          <a:latin typeface="Arial"/>
                        </a:rPr>
                        <a:t>All High Schools: ​</a:t>
                      </a:r>
                      <a:endParaRPr lang="en-US" sz="1100" dirty="0"/>
                    </a:p>
                    <a:p>
                      <a:pPr algn="l">
                        <a:lnSpc>
                          <a:spcPts val="2879"/>
                        </a:lnSpc>
                      </a:pPr>
                      <a:r>
                        <a:rPr lang="en-US" sz="2400" dirty="0">
                          <a:solidFill>
                            <a:srgbClr val="000000"/>
                          </a:solidFill>
                          <a:latin typeface="Arial"/>
                        </a:rPr>
                        <a:t>Have a four-year adjusted cohort graduation rate less than or equal to 67%. ​</a:t>
                      </a:r>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ts val="3081"/>
                        </a:lnSpc>
                        <a:defRPr/>
                      </a:pPr>
                      <a:r>
                        <a:rPr lang="en-US" sz="2400" dirty="0">
                          <a:solidFill>
                            <a:srgbClr val="000000"/>
                          </a:solidFill>
                          <a:latin typeface="Arial"/>
                        </a:rPr>
                        <a:t>Attain a four-year adjusted cohort graduation rate greater than 67%. ​</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Slide Number Placeholder 5">
            <a:extLst>
              <a:ext uri="{FF2B5EF4-FFF2-40B4-BE49-F238E27FC236}">
                <a16:creationId xmlns:a16="http://schemas.microsoft.com/office/drawing/2014/main" id="{D0AD1D86-D7F8-CEB6-D4BD-2EC448ADA0D5}"/>
              </a:ext>
            </a:extLst>
          </p:cNvPr>
          <p:cNvSpPr>
            <a:spLocks noGrp="1"/>
          </p:cNvSpPr>
          <p:nvPr>
            <p:ph type="sldNum" sz="quarter" idx="12"/>
          </p:nvPr>
        </p:nvSpPr>
        <p:spPr>
          <a:xfrm>
            <a:off x="15830553" y="9728796"/>
            <a:ext cx="2133600" cy="365125"/>
          </a:xfrm>
        </p:spPr>
        <p:txBody>
          <a:bodyPr/>
          <a:lstStyle/>
          <a:p>
            <a:fld id="{B6F15528-21DE-4FAA-801E-634DDDAF4B2B}" type="slidenum">
              <a:rPr lang="en-US" sz="1800" smtClean="0">
                <a:solidFill>
                  <a:schemeClr val="tx1"/>
                </a:solidFill>
              </a:rPr>
              <a:pPr/>
              <a:t>7</a:t>
            </a:fld>
            <a:endParaRPr lang="en-US" sz="1800" dirty="0">
              <a:solidFill>
                <a:schemeClr val="tx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11274" y="9728796"/>
            <a:ext cx="12588240" cy="277178"/>
          </a:xfrm>
          <a:prstGeom prst="rect">
            <a:avLst/>
          </a:prstGeom>
        </p:spPr>
        <p:txBody>
          <a:bodyPr lIns="0" tIns="0" rIns="0" bIns="0" rtlCol="0" anchor="t">
            <a:spAutoFit/>
          </a:bodyPr>
          <a:lstStyle/>
          <a:p>
            <a:pPr algn="l">
              <a:lnSpc>
                <a:spcPts val="2152"/>
              </a:lnSpc>
            </a:pPr>
            <a:r>
              <a:rPr lang="en-US" sz="2100" spc="4" dirty="0">
                <a:solidFill>
                  <a:srgbClr val="767070"/>
                </a:solidFill>
                <a:latin typeface="TT Rounds Condensed Bold Italics"/>
              </a:rPr>
              <a:t>Richard Woods, Georgia’s School Superintendent </a:t>
            </a:r>
            <a:r>
              <a:rPr lang="en-US" sz="2100" spc="4" dirty="0">
                <a:solidFill>
                  <a:srgbClr val="1185C9"/>
                </a:solidFill>
                <a:latin typeface="TT Rounds Condensed Bold"/>
              </a:rPr>
              <a:t>| </a:t>
            </a:r>
            <a:r>
              <a:rPr lang="en-US" sz="2100" spc="4" dirty="0">
                <a:solidFill>
                  <a:srgbClr val="767070"/>
                </a:solidFill>
                <a:latin typeface="TT Rounds Condensed Bold"/>
              </a:rPr>
              <a:t>Georgia Department of Education </a:t>
            </a:r>
            <a:r>
              <a:rPr lang="en-US" sz="2100" spc="4" dirty="0">
                <a:solidFill>
                  <a:srgbClr val="1185C9"/>
                </a:solidFill>
                <a:latin typeface="TT Rounds Condensed Bold"/>
              </a:rPr>
              <a:t>| </a:t>
            </a:r>
            <a:r>
              <a:rPr lang="en-US" sz="2100" spc="4" dirty="0">
                <a:solidFill>
                  <a:srgbClr val="767070"/>
                </a:solidFill>
                <a:latin typeface="TT Rounds Condensed Bold Italics"/>
              </a:rPr>
              <a:t>Educating Georgia’s Future</a:t>
            </a:r>
          </a:p>
        </p:txBody>
      </p:sp>
      <p:sp>
        <p:nvSpPr>
          <p:cNvPr id="3" name="TextBox 3"/>
          <p:cNvSpPr txBox="1"/>
          <p:nvPr/>
        </p:nvSpPr>
        <p:spPr>
          <a:xfrm>
            <a:off x="1462113" y="249238"/>
            <a:ext cx="15593987" cy="1753743"/>
          </a:xfrm>
          <a:prstGeom prst="rect">
            <a:avLst/>
          </a:prstGeom>
        </p:spPr>
        <p:txBody>
          <a:bodyPr wrap="square" lIns="0" tIns="0" rIns="0" bIns="0" rtlCol="0" anchor="t">
            <a:spAutoFit/>
          </a:bodyPr>
          <a:lstStyle/>
          <a:p>
            <a:pPr algn="l">
              <a:lnSpc>
                <a:spcPts val="6912"/>
              </a:lnSpc>
            </a:pPr>
            <a:r>
              <a:rPr lang="en-US" sz="7200" dirty="0">
                <a:solidFill>
                  <a:srgbClr val="44873D"/>
                </a:solidFill>
                <a:latin typeface="Arial Bold"/>
              </a:rPr>
              <a:t>Targeted Support and Improvement Schools</a:t>
            </a:r>
          </a:p>
        </p:txBody>
      </p:sp>
      <p:graphicFrame>
        <p:nvGraphicFramePr>
          <p:cNvPr id="4" name="Table 4"/>
          <p:cNvGraphicFramePr>
            <a:graphicFrameLocks noGrp="1"/>
          </p:cNvGraphicFramePr>
          <p:nvPr/>
        </p:nvGraphicFramePr>
        <p:xfrm>
          <a:off x="1462113" y="2126294"/>
          <a:ext cx="15563850" cy="6620370"/>
        </p:xfrm>
        <a:graphic>
          <a:graphicData uri="http://schemas.openxmlformats.org/drawingml/2006/table">
            <a:tbl>
              <a:tblPr/>
              <a:tblGrid>
                <a:gridCol w="2946377">
                  <a:extLst>
                    <a:ext uri="{9D8B030D-6E8A-4147-A177-3AD203B41FA5}">
                      <a16:colId xmlns:a16="http://schemas.microsoft.com/office/drawing/2014/main" val="20000"/>
                    </a:ext>
                  </a:extLst>
                </a:gridCol>
                <a:gridCol w="6316153">
                  <a:extLst>
                    <a:ext uri="{9D8B030D-6E8A-4147-A177-3AD203B41FA5}">
                      <a16:colId xmlns:a16="http://schemas.microsoft.com/office/drawing/2014/main" val="20001"/>
                    </a:ext>
                  </a:extLst>
                </a:gridCol>
                <a:gridCol w="6301320">
                  <a:extLst>
                    <a:ext uri="{9D8B030D-6E8A-4147-A177-3AD203B41FA5}">
                      <a16:colId xmlns:a16="http://schemas.microsoft.com/office/drawing/2014/main" val="20002"/>
                    </a:ext>
                  </a:extLst>
                </a:gridCol>
              </a:tblGrid>
              <a:tr h="677575">
                <a:tc gridSpan="3">
                  <a:txBody>
                    <a:bodyPr/>
                    <a:lstStyle/>
                    <a:p>
                      <a:pPr algn="ctr">
                        <a:lnSpc>
                          <a:spcPts val="3852"/>
                        </a:lnSpc>
                        <a:defRPr/>
                      </a:pPr>
                      <a:r>
                        <a:rPr lang="en-US" sz="3000" dirty="0">
                          <a:solidFill>
                            <a:srgbClr val="FFFFFF"/>
                          </a:solidFill>
                          <a:latin typeface="Arial Bold"/>
                        </a:rPr>
                        <a:t>Targeted Support and Improvement (TSI) </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tc hMerge="1">
                  <a:txBody>
                    <a:bodyPr/>
                    <a:lstStyle/>
                    <a:p>
                      <a:pPr algn="ctr">
                        <a:lnSpc>
                          <a:spcPts val="3852"/>
                        </a:lnSpc>
                        <a:defRPr/>
                      </a:pPr>
                      <a:r>
                        <a:rPr lang="en-US" sz="3000">
                          <a:solidFill>
                            <a:srgbClr val="FFFFFF"/>
                          </a:solidFill>
                          <a:latin typeface="Arial Bold"/>
                        </a:rPr>
                        <a:t>Targeted Support and Improvement (TSI) </a:t>
                      </a:r>
                      <a:endParaRPr lang="en-US" sz="110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tc hMerge="1">
                  <a:txBody>
                    <a:bodyPr/>
                    <a:lstStyle/>
                    <a:p>
                      <a:pPr algn="ctr">
                        <a:lnSpc>
                          <a:spcPts val="3852"/>
                        </a:lnSpc>
                        <a:defRPr/>
                      </a:pPr>
                      <a:r>
                        <a:rPr lang="en-US" sz="3000">
                          <a:solidFill>
                            <a:srgbClr val="FFFFFF"/>
                          </a:solidFill>
                          <a:latin typeface="Arial Bold"/>
                        </a:rPr>
                        <a:t>Targeted Support and Improvement (TSI) </a:t>
                      </a:r>
                      <a:endParaRPr lang="en-US" sz="110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extLst>
                  <a:ext uri="{0D108BD9-81ED-4DB2-BD59-A6C34878D82A}">
                    <a16:rowId xmlns:a16="http://schemas.microsoft.com/office/drawing/2014/main" val="10000"/>
                  </a:ext>
                </a:extLst>
              </a:tr>
              <a:tr h="629858">
                <a:tc>
                  <a:txBody>
                    <a:bodyPr/>
                    <a:lstStyle/>
                    <a:p>
                      <a:pPr algn="ctr">
                        <a:lnSpc>
                          <a:spcPts val="3466"/>
                        </a:lnSpc>
                        <a:defRPr/>
                      </a:pPr>
                      <a:r>
                        <a:rPr lang="en-US" sz="2700" dirty="0">
                          <a:solidFill>
                            <a:srgbClr val="000000"/>
                          </a:solidFill>
                          <a:latin typeface="Arial Bold"/>
                        </a:rPr>
                        <a:t>Category </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a:lnSpc>
                          <a:spcPts val="3466"/>
                        </a:lnSpc>
                        <a:defRPr/>
                      </a:pPr>
                      <a:r>
                        <a:rPr lang="en-US" sz="2700" dirty="0">
                          <a:solidFill>
                            <a:srgbClr val="000000"/>
                          </a:solidFill>
                          <a:latin typeface="Arial Bold"/>
                        </a:rPr>
                        <a:t>Entrance Criteria </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a:lnSpc>
                          <a:spcPts val="3466"/>
                        </a:lnSpc>
                        <a:defRPr/>
                      </a:pPr>
                      <a:r>
                        <a:rPr lang="en-US" sz="2700" dirty="0">
                          <a:solidFill>
                            <a:srgbClr val="000000"/>
                          </a:solidFill>
                          <a:latin typeface="Arial Bold"/>
                        </a:rPr>
                        <a:t>Exit Criteria </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extLst>
                  <a:ext uri="{0D108BD9-81ED-4DB2-BD59-A6C34878D82A}">
                    <a16:rowId xmlns:a16="http://schemas.microsoft.com/office/drawing/2014/main" val="10001"/>
                  </a:ext>
                </a:extLst>
              </a:tr>
              <a:tr h="2866169">
                <a:tc>
                  <a:txBody>
                    <a:bodyPr/>
                    <a:lstStyle/>
                    <a:p>
                      <a:pPr algn="l">
                        <a:lnSpc>
                          <a:spcPts val="3081"/>
                        </a:lnSpc>
                        <a:defRPr/>
                      </a:pPr>
                      <a:r>
                        <a:rPr lang="en-US" sz="2400" spc="-15" dirty="0">
                          <a:solidFill>
                            <a:srgbClr val="000000"/>
                          </a:solidFill>
                          <a:latin typeface="Arial Bold"/>
                        </a:rPr>
                        <a:t>TSI-Consistently Underperforming Subgroup</a:t>
                      </a:r>
                      <a:endParaRPr lang="en-US" sz="1100" dirty="0"/>
                    </a:p>
                    <a:p>
                      <a:pPr algn="l">
                        <a:lnSpc>
                          <a:spcPts val="3081"/>
                        </a:lnSpc>
                      </a:pP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ts val="2879"/>
                        </a:lnSpc>
                        <a:defRPr/>
                      </a:pPr>
                      <a:r>
                        <a:rPr lang="en-US" sz="2400" dirty="0">
                          <a:solidFill>
                            <a:srgbClr val="000000"/>
                          </a:solidFill>
                          <a:latin typeface="Arial"/>
                        </a:rPr>
                        <a:t>All schools that have at least one subgroup that is performing in the lowest 5% of all schools in at least 50% of indicators and components available in the 2022 CCRPI.</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ts val="2879"/>
                        </a:lnSpc>
                        <a:defRPr/>
                      </a:pPr>
                      <a:r>
                        <a:rPr lang="en-US" sz="2400" dirty="0">
                          <a:solidFill>
                            <a:srgbClr val="000000"/>
                          </a:solidFill>
                          <a:latin typeface="Arial"/>
                        </a:rPr>
                        <a:t>A school may exit if no subgroup </a:t>
                      </a:r>
                      <a:endParaRPr lang="en-US" sz="1100" dirty="0"/>
                    </a:p>
                    <a:p>
                      <a:pPr algn="l">
                        <a:lnSpc>
                          <a:spcPts val="2879"/>
                        </a:lnSpc>
                      </a:pPr>
                      <a:r>
                        <a:rPr lang="en-US" sz="2400" dirty="0">
                          <a:solidFill>
                            <a:srgbClr val="000000"/>
                          </a:solidFill>
                          <a:latin typeface="Arial"/>
                        </a:rPr>
                        <a:t>is performing in the lowest 5% of </a:t>
                      </a:r>
                    </a:p>
                    <a:p>
                      <a:pPr algn="l">
                        <a:lnSpc>
                          <a:spcPts val="2879"/>
                        </a:lnSpc>
                      </a:pPr>
                      <a:r>
                        <a:rPr lang="en-US" sz="2400" dirty="0">
                          <a:solidFill>
                            <a:srgbClr val="000000"/>
                          </a:solidFill>
                          <a:latin typeface="Arial"/>
                        </a:rPr>
                        <a:t>all schools in at least 50% of </a:t>
                      </a:r>
                    </a:p>
                    <a:p>
                      <a:pPr algn="l">
                        <a:lnSpc>
                          <a:spcPts val="2879"/>
                        </a:lnSpc>
                      </a:pPr>
                      <a:r>
                        <a:rPr lang="en-US" sz="2400" spc="-15" dirty="0">
                          <a:solidFill>
                            <a:srgbClr val="000000"/>
                          </a:solidFill>
                          <a:latin typeface="Arial"/>
                        </a:rPr>
                        <a:t>CCRPI components.</a:t>
                      </a:r>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446768">
                <a:tc>
                  <a:txBody>
                    <a:bodyPr/>
                    <a:lstStyle/>
                    <a:p>
                      <a:pPr algn="l">
                        <a:lnSpc>
                          <a:spcPts val="3600"/>
                        </a:lnSpc>
                        <a:defRPr/>
                      </a:pPr>
                      <a:r>
                        <a:rPr lang="en-US" sz="2400" spc="-15" dirty="0">
                          <a:solidFill>
                            <a:srgbClr val="000000"/>
                          </a:solidFill>
                          <a:latin typeface="Arial Bold"/>
                        </a:rPr>
                        <a:t>ATSI- Additional Targeted Support</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a:lnSpc>
                          <a:spcPts val="2879"/>
                        </a:lnSpc>
                        <a:defRPr/>
                      </a:pPr>
                      <a:r>
                        <a:rPr lang="en-US" sz="2400" dirty="0">
                          <a:solidFill>
                            <a:srgbClr val="000000"/>
                          </a:solidFill>
                          <a:latin typeface="Arial"/>
                        </a:rPr>
                        <a:t>Among all school identified for consistently underperforming subgroup, have at least one subgroup that is performing in the lowest 5% of all schools in indicators and components available in the 2022 CCRPI.</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a:lnSpc>
                          <a:spcPts val="2879"/>
                        </a:lnSpc>
                        <a:defRPr/>
                      </a:pPr>
                      <a:r>
                        <a:rPr lang="en-US" sz="2400" dirty="0">
                          <a:solidFill>
                            <a:srgbClr val="000000"/>
                          </a:solidFill>
                          <a:latin typeface="Arial"/>
                        </a:rPr>
                        <a:t>A school may exit if no subgroup is performing in the lowest 5% of all schools in all CCRPI components AND the subgroup’s current score is greater than the previous score for all components in which the subgroup is no longer in the lowest 5%.</a:t>
                      </a:r>
                      <a:r>
                        <a:rPr lang="en-US" sz="2400" dirty="0">
                          <a:solidFill>
                            <a:srgbClr val="FF0000"/>
                          </a:solidFill>
                          <a:latin typeface="Arial Bold"/>
                        </a:rPr>
                        <a:t> </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3"/>
                  </a:ext>
                </a:extLst>
              </a:tr>
            </a:tbl>
          </a:graphicData>
        </a:graphic>
      </p:graphicFrame>
      <p:sp>
        <p:nvSpPr>
          <p:cNvPr id="5" name="TextBox 5"/>
          <p:cNvSpPr txBox="1"/>
          <p:nvPr/>
        </p:nvSpPr>
        <p:spPr>
          <a:xfrm>
            <a:off x="3369556" y="8887510"/>
            <a:ext cx="11144712" cy="693955"/>
          </a:xfrm>
          <a:prstGeom prst="rect">
            <a:avLst/>
          </a:prstGeom>
        </p:spPr>
        <p:txBody>
          <a:bodyPr lIns="0" tIns="0" rIns="0" bIns="0" rtlCol="0" anchor="t">
            <a:spAutoFit/>
          </a:bodyPr>
          <a:lstStyle/>
          <a:p>
            <a:pPr algn="l">
              <a:lnSpc>
                <a:spcPts val="2520"/>
              </a:lnSpc>
            </a:pPr>
            <a:r>
              <a:rPr lang="en-US" sz="2100" dirty="0">
                <a:solidFill>
                  <a:srgbClr val="000000"/>
                </a:solidFill>
                <a:latin typeface="Arial Italics"/>
              </a:rPr>
              <a:t>Note: Title I schools identified for additional targeted support will move to the CSI list if they do not meet the TSI exit criteria after three consecutive years</a:t>
            </a:r>
            <a:r>
              <a:rPr lang="en-US" sz="2100" dirty="0">
                <a:solidFill>
                  <a:srgbClr val="000000"/>
                </a:solidFill>
                <a:latin typeface="Arial"/>
              </a:rPr>
              <a:t>.</a:t>
            </a:r>
          </a:p>
        </p:txBody>
      </p:sp>
      <p:sp>
        <p:nvSpPr>
          <p:cNvPr id="7" name="Slide Number Placeholder 6">
            <a:extLst>
              <a:ext uri="{FF2B5EF4-FFF2-40B4-BE49-F238E27FC236}">
                <a16:creationId xmlns:a16="http://schemas.microsoft.com/office/drawing/2014/main" id="{50DE20D0-3AD8-9727-528A-2387FE7CFDD9}"/>
              </a:ext>
            </a:extLst>
          </p:cNvPr>
          <p:cNvSpPr>
            <a:spLocks noGrp="1"/>
          </p:cNvSpPr>
          <p:nvPr>
            <p:ph type="sldNum" sz="quarter" idx="12"/>
          </p:nvPr>
        </p:nvSpPr>
        <p:spPr>
          <a:xfrm>
            <a:off x="15854362" y="9748798"/>
            <a:ext cx="2133600" cy="365125"/>
          </a:xfrm>
        </p:spPr>
        <p:txBody>
          <a:bodyPr/>
          <a:lstStyle/>
          <a:p>
            <a:fld id="{B6F15528-21DE-4FAA-801E-634DDDAF4B2B}" type="slidenum">
              <a:rPr lang="en-US" sz="1800" smtClean="0">
                <a:solidFill>
                  <a:schemeClr val="tx1"/>
                </a:solidFill>
              </a:rPr>
              <a:pPr/>
              <a:t>8</a:t>
            </a:fld>
            <a:endParaRPr lang="en-US" dirty="0">
              <a:solidFill>
                <a:schemeClr val="tx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11274" y="9728796"/>
            <a:ext cx="12588240" cy="277178"/>
          </a:xfrm>
          <a:prstGeom prst="rect">
            <a:avLst/>
          </a:prstGeom>
        </p:spPr>
        <p:txBody>
          <a:bodyPr lIns="0" tIns="0" rIns="0" bIns="0" rtlCol="0" anchor="t">
            <a:spAutoFit/>
          </a:bodyPr>
          <a:lstStyle/>
          <a:p>
            <a:pPr algn="l">
              <a:lnSpc>
                <a:spcPts val="2152"/>
              </a:lnSpc>
            </a:pPr>
            <a:r>
              <a:rPr lang="en-US" sz="2100" spc="4" dirty="0">
                <a:solidFill>
                  <a:srgbClr val="767070"/>
                </a:solidFill>
                <a:latin typeface="TT Rounds Condensed Bold Italics"/>
              </a:rPr>
              <a:t>Richard Woods, Georgia’s School Superintendent </a:t>
            </a:r>
            <a:r>
              <a:rPr lang="en-US" sz="2100" spc="4" dirty="0">
                <a:solidFill>
                  <a:srgbClr val="1185C9"/>
                </a:solidFill>
                <a:latin typeface="TT Rounds Condensed Bold"/>
              </a:rPr>
              <a:t>| </a:t>
            </a:r>
            <a:r>
              <a:rPr lang="en-US" sz="2100" spc="4" dirty="0">
                <a:solidFill>
                  <a:srgbClr val="767070"/>
                </a:solidFill>
                <a:latin typeface="TT Rounds Condensed Bold"/>
              </a:rPr>
              <a:t>Georgia Department of Education </a:t>
            </a:r>
            <a:r>
              <a:rPr lang="en-US" sz="2100" spc="4" dirty="0">
                <a:solidFill>
                  <a:srgbClr val="1185C9"/>
                </a:solidFill>
                <a:latin typeface="TT Rounds Condensed Bold"/>
              </a:rPr>
              <a:t>| </a:t>
            </a:r>
            <a:r>
              <a:rPr lang="en-US" sz="2100" spc="4" dirty="0">
                <a:solidFill>
                  <a:srgbClr val="767070"/>
                </a:solidFill>
                <a:latin typeface="TT Rounds Condensed Bold Italics"/>
              </a:rPr>
              <a:t>Educating Georgia’s Future</a:t>
            </a:r>
          </a:p>
        </p:txBody>
      </p:sp>
      <p:sp>
        <p:nvSpPr>
          <p:cNvPr id="3" name="TextBox 3"/>
          <p:cNvSpPr txBox="1"/>
          <p:nvPr/>
        </p:nvSpPr>
        <p:spPr>
          <a:xfrm>
            <a:off x="1211274" y="356086"/>
            <a:ext cx="15588445" cy="884858"/>
          </a:xfrm>
          <a:prstGeom prst="rect">
            <a:avLst/>
          </a:prstGeom>
        </p:spPr>
        <p:txBody>
          <a:bodyPr wrap="square" lIns="0" tIns="0" rIns="0" bIns="0" rtlCol="0" anchor="t">
            <a:spAutoFit/>
          </a:bodyPr>
          <a:lstStyle/>
          <a:p>
            <a:pPr algn="l">
              <a:lnSpc>
                <a:spcPts val="6912"/>
              </a:lnSpc>
            </a:pPr>
            <a:r>
              <a:rPr lang="en-US" sz="7200" dirty="0">
                <a:solidFill>
                  <a:srgbClr val="44873D"/>
                </a:solidFill>
                <a:latin typeface="Arial Bold"/>
              </a:rPr>
              <a:t>Promise Schools</a:t>
            </a:r>
          </a:p>
        </p:txBody>
      </p:sp>
      <p:graphicFrame>
        <p:nvGraphicFramePr>
          <p:cNvPr id="4" name="Table 4"/>
          <p:cNvGraphicFramePr>
            <a:graphicFrameLocks noGrp="1"/>
          </p:cNvGraphicFramePr>
          <p:nvPr/>
        </p:nvGraphicFramePr>
        <p:xfrm>
          <a:off x="1211274" y="1317660"/>
          <a:ext cx="16649701" cy="8163034"/>
        </p:xfrm>
        <a:graphic>
          <a:graphicData uri="http://schemas.openxmlformats.org/drawingml/2006/table">
            <a:tbl>
              <a:tblPr/>
              <a:tblGrid>
                <a:gridCol w="1505033">
                  <a:extLst>
                    <a:ext uri="{9D8B030D-6E8A-4147-A177-3AD203B41FA5}">
                      <a16:colId xmlns:a16="http://schemas.microsoft.com/office/drawing/2014/main" val="20000"/>
                    </a:ext>
                  </a:extLst>
                </a:gridCol>
                <a:gridCol w="2705148">
                  <a:extLst>
                    <a:ext uri="{9D8B030D-6E8A-4147-A177-3AD203B41FA5}">
                      <a16:colId xmlns:a16="http://schemas.microsoft.com/office/drawing/2014/main" val="20001"/>
                    </a:ext>
                  </a:extLst>
                </a:gridCol>
                <a:gridCol w="4220743">
                  <a:extLst>
                    <a:ext uri="{9D8B030D-6E8A-4147-A177-3AD203B41FA5}">
                      <a16:colId xmlns:a16="http://schemas.microsoft.com/office/drawing/2014/main" val="20002"/>
                    </a:ext>
                  </a:extLst>
                </a:gridCol>
                <a:gridCol w="8218777">
                  <a:extLst>
                    <a:ext uri="{9D8B030D-6E8A-4147-A177-3AD203B41FA5}">
                      <a16:colId xmlns:a16="http://schemas.microsoft.com/office/drawing/2014/main" val="20003"/>
                    </a:ext>
                  </a:extLst>
                </a:gridCol>
              </a:tblGrid>
              <a:tr h="822941">
                <a:tc gridSpan="4">
                  <a:txBody>
                    <a:bodyPr/>
                    <a:lstStyle/>
                    <a:p>
                      <a:pPr algn="ctr">
                        <a:lnSpc>
                          <a:spcPts val="3852"/>
                        </a:lnSpc>
                        <a:defRPr/>
                      </a:pPr>
                      <a:r>
                        <a:rPr lang="en-US" sz="3000" dirty="0">
                          <a:solidFill>
                            <a:srgbClr val="FFFFFF"/>
                          </a:solidFill>
                          <a:latin typeface="Arial Bold"/>
                        </a:rPr>
                        <a:t>Promise</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tc hMerge="1">
                  <a:txBody>
                    <a:bodyPr/>
                    <a:lstStyle/>
                    <a:p>
                      <a:pPr algn="ctr">
                        <a:lnSpc>
                          <a:spcPts val="3852"/>
                        </a:lnSpc>
                        <a:defRPr/>
                      </a:pPr>
                      <a:r>
                        <a:rPr lang="en-US" sz="3000">
                          <a:solidFill>
                            <a:srgbClr val="FFFFFF"/>
                          </a:solidFill>
                          <a:latin typeface="Arial Bold"/>
                        </a:rPr>
                        <a:t>Promise</a:t>
                      </a:r>
                      <a:endParaRPr lang="en-US" sz="110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tc hMerge="1">
                  <a:txBody>
                    <a:bodyPr/>
                    <a:lstStyle/>
                    <a:p>
                      <a:pPr algn="ctr">
                        <a:lnSpc>
                          <a:spcPts val="3852"/>
                        </a:lnSpc>
                        <a:defRPr/>
                      </a:pPr>
                      <a:r>
                        <a:rPr lang="en-US" sz="3000">
                          <a:solidFill>
                            <a:srgbClr val="FFFFFF"/>
                          </a:solidFill>
                          <a:latin typeface="Arial Bold"/>
                        </a:rPr>
                        <a:t>Promise</a:t>
                      </a:r>
                      <a:endParaRPr lang="en-US" sz="110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tc hMerge="1">
                  <a:txBody>
                    <a:bodyPr/>
                    <a:lstStyle/>
                    <a:p>
                      <a:pPr algn="ctr">
                        <a:lnSpc>
                          <a:spcPts val="3852"/>
                        </a:lnSpc>
                        <a:defRPr/>
                      </a:pPr>
                      <a:r>
                        <a:rPr lang="en-US" sz="3000">
                          <a:solidFill>
                            <a:srgbClr val="FFFFFF"/>
                          </a:solidFill>
                          <a:latin typeface="Arial Bold"/>
                        </a:rPr>
                        <a:t>Promise</a:t>
                      </a:r>
                      <a:endParaRPr lang="en-US" sz="110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extLst>
                  <a:ext uri="{0D108BD9-81ED-4DB2-BD59-A6C34878D82A}">
                    <a16:rowId xmlns:a16="http://schemas.microsoft.com/office/drawing/2014/main" val="10000"/>
                  </a:ext>
                </a:extLst>
              </a:tr>
              <a:tr h="475918">
                <a:tc>
                  <a:txBody>
                    <a:bodyPr/>
                    <a:lstStyle/>
                    <a:p>
                      <a:pPr algn="l">
                        <a:lnSpc>
                          <a:spcPts val="3466"/>
                        </a:lnSpc>
                        <a:defRPr/>
                      </a:pPr>
                      <a:r>
                        <a:rPr lang="en-US" sz="2700" dirty="0">
                          <a:solidFill>
                            <a:srgbClr val="000000"/>
                          </a:solidFill>
                          <a:latin typeface="Arial Bold"/>
                        </a:rPr>
                        <a:t>Criteria </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a:lnSpc>
                          <a:spcPts val="3466"/>
                        </a:lnSpc>
                        <a:defRPr/>
                      </a:pPr>
                      <a:r>
                        <a:rPr lang="en-US" sz="2700" dirty="0">
                          <a:solidFill>
                            <a:srgbClr val="000000"/>
                          </a:solidFill>
                          <a:latin typeface="Arial Bold"/>
                        </a:rPr>
                        <a:t>Category </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a:lnSpc>
                          <a:spcPts val="3466"/>
                        </a:lnSpc>
                        <a:defRPr/>
                      </a:pPr>
                      <a:r>
                        <a:rPr lang="en-US" sz="2700" dirty="0">
                          <a:solidFill>
                            <a:srgbClr val="000000"/>
                          </a:solidFill>
                          <a:latin typeface="Arial Bold"/>
                        </a:rPr>
                        <a:t>Entrance Criteria </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a:lnSpc>
                          <a:spcPts val="3466"/>
                        </a:lnSpc>
                        <a:defRPr/>
                      </a:pPr>
                      <a:r>
                        <a:rPr lang="en-US" sz="2700" dirty="0">
                          <a:solidFill>
                            <a:srgbClr val="000000"/>
                          </a:solidFill>
                          <a:latin typeface="Arial Bold"/>
                        </a:rPr>
                        <a:t>Exit Criteria </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extLst>
                  <a:ext uri="{0D108BD9-81ED-4DB2-BD59-A6C34878D82A}">
                    <a16:rowId xmlns:a16="http://schemas.microsoft.com/office/drawing/2014/main" val="10001"/>
                  </a:ext>
                </a:extLst>
              </a:tr>
              <a:tr h="3673191">
                <a:tc>
                  <a:txBody>
                    <a:bodyPr/>
                    <a:lstStyle/>
                    <a:p>
                      <a:pPr algn="ctr">
                        <a:lnSpc>
                          <a:spcPts val="3081"/>
                        </a:lnSpc>
                        <a:defRPr/>
                      </a:pPr>
                      <a:r>
                        <a:rPr lang="en-US" sz="2400" dirty="0">
                          <a:solidFill>
                            <a:srgbClr val="000000"/>
                          </a:solidFill>
                          <a:latin typeface="Arial Bold"/>
                        </a:rPr>
                        <a:t>1 </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ts val="3081"/>
                        </a:lnSpc>
                        <a:defRPr/>
                      </a:pPr>
                      <a:r>
                        <a:rPr lang="en-US" sz="2400" dirty="0">
                          <a:solidFill>
                            <a:srgbClr val="000000"/>
                          </a:solidFill>
                          <a:latin typeface="Arial"/>
                        </a:rPr>
                        <a:t>Lowest 5.01- 10% </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ts val="3081"/>
                        </a:lnSpc>
                        <a:defRPr/>
                      </a:pPr>
                      <a:r>
                        <a:rPr lang="en-US" sz="2400" dirty="0">
                          <a:solidFill>
                            <a:srgbClr val="000000"/>
                          </a:solidFill>
                          <a:latin typeface="Arial Bold"/>
                        </a:rPr>
                        <a:t>Title I Schools Only: </a:t>
                      </a:r>
                      <a:endParaRPr lang="en-US" sz="1100" dirty="0"/>
                    </a:p>
                    <a:p>
                      <a:pPr algn="l">
                        <a:lnSpc>
                          <a:spcPts val="2851"/>
                        </a:lnSpc>
                      </a:pPr>
                      <a:r>
                        <a:rPr lang="en-US" sz="2400" dirty="0">
                          <a:solidFill>
                            <a:srgbClr val="000000"/>
                          </a:solidFill>
                          <a:latin typeface="Arial"/>
                        </a:rPr>
                        <a:t>Are among the lowest performing schools that represent the bottom</a:t>
                      </a:r>
                    </a:p>
                    <a:p>
                      <a:pPr algn="l">
                        <a:lnSpc>
                          <a:spcPts val="3081"/>
                        </a:lnSpc>
                      </a:pPr>
                      <a:r>
                        <a:rPr lang="en-US" sz="2400" dirty="0">
                          <a:solidFill>
                            <a:srgbClr val="000000"/>
                          </a:solidFill>
                          <a:latin typeface="Arial"/>
                        </a:rPr>
                        <a:t>5.01-10% of all schools eligible for identification. </a:t>
                      </a:r>
                    </a:p>
                    <a:p>
                      <a:pPr algn="l">
                        <a:lnSpc>
                          <a:spcPts val="3466"/>
                        </a:lnSpc>
                      </a:pPr>
                      <a:endParaRPr lang="en-US" sz="2400" dirty="0">
                        <a:solidFill>
                          <a:srgbClr val="000000"/>
                        </a:solidFill>
                        <a:latin typeface="Arial"/>
                      </a:endParaRPr>
                    </a:p>
                    <a:p>
                      <a:pPr algn="l">
                        <a:lnSpc>
                          <a:spcPts val="3466"/>
                        </a:lnSpc>
                      </a:pPr>
                      <a:r>
                        <a:rPr lang="en-US" sz="2700" dirty="0">
                          <a:solidFill>
                            <a:srgbClr val="000000"/>
                          </a:solidFill>
                          <a:latin typeface="Arial"/>
                        </a:rPr>
                        <a:t>The purpose of Promise Schools is to provide supports ​</a:t>
                      </a:r>
                    </a:p>
                    <a:p>
                      <a:pPr algn="l">
                        <a:lnSpc>
                          <a:spcPts val="3466"/>
                        </a:lnSpc>
                      </a:pPr>
                      <a:r>
                        <a:rPr lang="en-US" sz="2700" dirty="0">
                          <a:solidFill>
                            <a:srgbClr val="000000"/>
                          </a:solidFill>
                          <a:latin typeface="Arial"/>
                        </a:rPr>
                        <a:t>to these schools to sustain improvement or provide proactive supports before they fall into the lowest 5% CSI category.​</a:t>
                      </a:r>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ts val="3081"/>
                        </a:lnSpc>
                        <a:defRPr/>
                      </a:pPr>
                      <a:r>
                        <a:rPr lang="en-US" sz="2400" dirty="0">
                          <a:solidFill>
                            <a:srgbClr val="000000"/>
                          </a:solidFill>
                          <a:latin typeface="Arial"/>
                        </a:rPr>
                        <a:t>A school may exit if the school no longer meets the greater than 5.01% to 10% entrance criteria AND demonstrates an improvement in Content Mastery, ELA achievement, mathematics achievement, or science achievement from 2022 to 2023.</a:t>
                      </a:r>
                      <a:endParaRPr lang="en-US" sz="1100" dirty="0"/>
                    </a:p>
                  </a:txBody>
                  <a:tcPr marL="55245" marR="55245" marT="55245" marB="552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6" name="Slide Number Placeholder 5">
            <a:extLst>
              <a:ext uri="{FF2B5EF4-FFF2-40B4-BE49-F238E27FC236}">
                <a16:creationId xmlns:a16="http://schemas.microsoft.com/office/drawing/2014/main" id="{FC33F4BC-870F-C4D9-CD76-5D65A0B150B4}"/>
              </a:ext>
            </a:extLst>
          </p:cNvPr>
          <p:cNvSpPr>
            <a:spLocks noGrp="1"/>
          </p:cNvSpPr>
          <p:nvPr>
            <p:ph type="sldNum" sz="quarter" idx="12"/>
          </p:nvPr>
        </p:nvSpPr>
        <p:spPr>
          <a:xfrm>
            <a:off x="15854363" y="9823411"/>
            <a:ext cx="2133600" cy="365125"/>
          </a:xfrm>
        </p:spPr>
        <p:txBody>
          <a:bodyPr/>
          <a:lstStyle/>
          <a:p>
            <a:fld id="{B6F15528-21DE-4FAA-801E-634DDDAF4B2B}" type="slidenum">
              <a:rPr lang="en-US" sz="1800" smtClean="0">
                <a:solidFill>
                  <a:schemeClr val="tx1"/>
                </a:solidFill>
              </a:rPr>
              <a:pPr/>
              <a:t>9</a:t>
            </a:fld>
            <a:endParaRPr lang="en-US" dirty="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2087696173"/>
              </p:ext>
            </p:extLst>
          </p:nvPr>
        </p:nvGraphicFramePr>
        <p:xfrm>
          <a:off x="429300" y="3489636"/>
          <a:ext cx="5304865" cy="3175467"/>
        </p:xfrm>
        <a:graphic>
          <a:graphicData uri="http://schemas.openxmlformats.org/drawingml/2006/table">
            <a:tbl>
              <a:tblPr/>
              <a:tblGrid>
                <a:gridCol w="479529">
                  <a:extLst>
                    <a:ext uri="{9D8B030D-6E8A-4147-A177-3AD203B41FA5}">
                      <a16:colId xmlns:a16="http://schemas.microsoft.com/office/drawing/2014/main" val="20000"/>
                    </a:ext>
                  </a:extLst>
                </a:gridCol>
                <a:gridCol w="861905">
                  <a:extLst>
                    <a:ext uri="{9D8B030D-6E8A-4147-A177-3AD203B41FA5}">
                      <a16:colId xmlns:a16="http://schemas.microsoft.com/office/drawing/2014/main" val="20001"/>
                    </a:ext>
                  </a:extLst>
                </a:gridCol>
                <a:gridCol w="1344796">
                  <a:extLst>
                    <a:ext uri="{9D8B030D-6E8A-4147-A177-3AD203B41FA5}">
                      <a16:colId xmlns:a16="http://schemas.microsoft.com/office/drawing/2014/main" val="20002"/>
                    </a:ext>
                  </a:extLst>
                </a:gridCol>
                <a:gridCol w="2618635">
                  <a:extLst>
                    <a:ext uri="{9D8B030D-6E8A-4147-A177-3AD203B41FA5}">
                      <a16:colId xmlns:a16="http://schemas.microsoft.com/office/drawing/2014/main" val="20003"/>
                    </a:ext>
                  </a:extLst>
                </a:gridCol>
              </a:tblGrid>
              <a:tr h="219808">
                <a:tc gridSpan="4">
                  <a:txBody>
                    <a:bodyPr/>
                    <a:lstStyle/>
                    <a:p>
                      <a:pPr algn="ctr">
                        <a:lnSpc>
                          <a:spcPts val="1027"/>
                        </a:lnSpc>
                        <a:defRPr/>
                      </a:pPr>
                      <a:r>
                        <a:rPr lang="en-US" sz="800" dirty="0">
                          <a:solidFill>
                            <a:srgbClr val="FFFFFF"/>
                          </a:solidFill>
                          <a:latin typeface="Arial Bold"/>
                        </a:rPr>
                        <a:t>Promise</a:t>
                      </a:r>
                      <a:endParaRPr lang="en-US" sz="1100" dirty="0"/>
                    </a:p>
                  </a:txBody>
                  <a:tcPr marL="14740" marR="14740" marT="14740" marB="14740" anchor="ctr">
                    <a:lnL w="904" cap="flat" cmpd="sng" algn="ctr">
                      <a:solidFill>
                        <a:srgbClr val="000000"/>
                      </a:solidFill>
                      <a:prstDash val="solid"/>
                      <a:round/>
                      <a:headEnd type="none" w="med" len="med"/>
                      <a:tailEnd type="none" w="med" len="med"/>
                    </a:lnL>
                    <a:lnR w="904" cap="flat" cmpd="sng" algn="ctr">
                      <a:solidFill>
                        <a:srgbClr val="000000"/>
                      </a:solidFill>
                      <a:prstDash val="solid"/>
                      <a:round/>
                      <a:headEnd type="none" w="med" len="med"/>
                      <a:tailEnd type="none" w="med" len="med"/>
                    </a:lnR>
                    <a:lnT w="904" cap="flat" cmpd="sng" algn="ctr">
                      <a:solidFill>
                        <a:srgbClr val="000000"/>
                      </a:solidFill>
                      <a:prstDash val="solid"/>
                      <a:round/>
                      <a:headEnd type="none" w="med" len="med"/>
                      <a:tailEnd type="none" w="med" len="med"/>
                    </a:lnT>
                    <a:lnB w="904" cap="flat" cmpd="sng" algn="ctr">
                      <a:solidFill>
                        <a:srgbClr val="000000"/>
                      </a:solidFill>
                      <a:prstDash val="solid"/>
                      <a:round/>
                      <a:headEnd type="none" w="med" len="med"/>
                      <a:tailEnd type="none" w="med" len="med"/>
                    </a:lnB>
                    <a:solidFill>
                      <a:srgbClr val="4472C4"/>
                    </a:solidFill>
                  </a:tcPr>
                </a:tc>
                <a:tc hMerge="1">
                  <a:txBody>
                    <a:bodyPr/>
                    <a:lstStyle/>
                    <a:p>
                      <a:pPr algn="ctr">
                        <a:lnSpc>
                          <a:spcPts val="1027"/>
                        </a:lnSpc>
                        <a:defRPr/>
                      </a:pPr>
                      <a:r>
                        <a:rPr lang="en-US" sz="800">
                          <a:solidFill>
                            <a:srgbClr val="FFFFFF"/>
                          </a:solidFill>
                          <a:latin typeface="Arial Bold"/>
                        </a:rPr>
                        <a:t>Promise</a:t>
                      </a:r>
                      <a:endParaRPr lang="en-US" sz="1100"/>
                    </a:p>
                  </a:txBody>
                  <a:tcPr marL="14740" marR="14740" marT="14740" marB="14740" anchor="ctr">
                    <a:lnL w="904" cap="flat" cmpd="sng" algn="ctr">
                      <a:solidFill>
                        <a:srgbClr val="000000"/>
                      </a:solidFill>
                      <a:prstDash val="solid"/>
                      <a:round/>
                      <a:headEnd type="none" w="med" len="med"/>
                      <a:tailEnd type="none" w="med" len="med"/>
                    </a:lnL>
                    <a:lnR w="904" cap="flat" cmpd="sng" algn="ctr">
                      <a:solidFill>
                        <a:srgbClr val="000000"/>
                      </a:solidFill>
                      <a:prstDash val="solid"/>
                      <a:round/>
                      <a:headEnd type="none" w="med" len="med"/>
                      <a:tailEnd type="none" w="med" len="med"/>
                    </a:lnR>
                    <a:lnT w="904" cap="flat" cmpd="sng" algn="ctr">
                      <a:solidFill>
                        <a:srgbClr val="000000"/>
                      </a:solidFill>
                      <a:prstDash val="solid"/>
                      <a:round/>
                      <a:headEnd type="none" w="med" len="med"/>
                      <a:tailEnd type="none" w="med" len="med"/>
                    </a:lnT>
                    <a:lnB w="904" cap="flat" cmpd="sng" algn="ctr">
                      <a:solidFill>
                        <a:srgbClr val="000000"/>
                      </a:solidFill>
                      <a:prstDash val="solid"/>
                      <a:round/>
                      <a:headEnd type="none" w="med" len="med"/>
                      <a:tailEnd type="none" w="med" len="med"/>
                    </a:lnB>
                    <a:solidFill>
                      <a:srgbClr val="4472C4"/>
                    </a:solidFill>
                  </a:tcPr>
                </a:tc>
                <a:tc hMerge="1">
                  <a:txBody>
                    <a:bodyPr/>
                    <a:lstStyle/>
                    <a:p>
                      <a:pPr algn="ctr">
                        <a:lnSpc>
                          <a:spcPts val="1027"/>
                        </a:lnSpc>
                        <a:defRPr/>
                      </a:pPr>
                      <a:r>
                        <a:rPr lang="en-US" sz="800">
                          <a:solidFill>
                            <a:srgbClr val="FFFFFF"/>
                          </a:solidFill>
                          <a:latin typeface="Arial Bold"/>
                        </a:rPr>
                        <a:t>Promise</a:t>
                      </a:r>
                      <a:endParaRPr lang="en-US" sz="1100"/>
                    </a:p>
                  </a:txBody>
                  <a:tcPr marL="14740" marR="14740" marT="14740" marB="14740" anchor="ctr">
                    <a:lnL w="904" cap="flat" cmpd="sng" algn="ctr">
                      <a:solidFill>
                        <a:srgbClr val="000000"/>
                      </a:solidFill>
                      <a:prstDash val="solid"/>
                      <a:round/>
                      <a:headEnd type="none" w="med" len="med"/>
                      <a:tailEnd type="none" w="med" len="med"/>
                    </a:lnL>
                    <a:lnR w="904" cap="flat" cmpd="sng" algn="ctr">
                      <a:solidFill>
                        <a:srgbClr val="000000"/>
                      </a:solidFill>
                      <a:prstDash val="solid"/>
                      <a:round/>
                      <a:headEnd type="none" w="med" len="med"/>
                      <a:tailEnd type="none" w="med" len="med"/>
                    </a:lnR>
                    <a:lnT w="904" cap="flat" cmpd="sng" algn="ctr">
                      <a:solidFill>
                        <a:srgbClr val="000000"/>
                      </a:solidFill>
                      <a:prstDash val="solid"/>
                      <a:round/>
                      <a:headEnd type="none" w="med" len="med"/>
                      <a:tailEnd type="none" w="med" len="med"/>
                    </a:lnT>
                    <a:lnB w="904" cap="flat" cmpd="sng" algn="ctr">
                      <a:solidFill>
                        <a:srgbClr val="000000"/>
                      </a:solidFill>
                      <a:prstDash val="solid"/>
                      <a:round/>
                      <a:headEnd type="none" w="med" len="med"/>
                      <a:tailEnd type="none" w="med" len="med"/>
                    </a:lnB>
                    <a:solidFill>
                      <a:srgbClr val="4472C4"/>
                    </a:solidFill>
                  </a:tcPr>
                </a:tc>
                <a:tc hMerge="1">
                  <a:txBody>
                    <a:bodyPr/>
                    <a:lstStyle/>
                    <a:p>
                      <a:pPr algn="ctr">
                        <a:lnSpc>
                          <a:spcPts val="1027"/>
                        </a:lnSpc>
                        <a:defRPr/>
                      </a:pPr>
                      <a:r>
                        <a:rPr lang="en-US" sz="800">
                          <a:solidFill>
                            <a:srgbClr val="FFFFFF"/>
                          </a:solidFill>
                          <a:latin typeface="Arial Bold"/>
                        </a:rPr>
                        <a:t>Promise</a:t>
                      </a:r>
                      <a:endParaRPr lang="en-US" sz="1100"/>
                    </a:p>
                  </a:txBody>
                  <a:tcPr marL="14740" marR="14740" marT="14740" marB="14740" anchor="ctr">
                    <a:lnL w="904" cap="flat" cmpd="sng" algn="ctr">
                      <a:solidFill>
                        <a:srgbClr val="000000"/>
                      </a:solidFill>
                      <a:prstDash val="solid"/>
                      <a:round/>
                      <a:headEnd type="none" w="med" len="med"/>
                      <a:tailEnd type="none" w="med" len="med"/>
                    </a:lnL>
                    <a:lnR w="904" cap="flat" cmpd="sng" algn="ctr">
                      <a:solidFill>
                        <a:srgbClr val="000000"/>
                      </a:solidFill>
                      <a:prstDash val="solid"/>
                      <a:round/>
                      <a:headEnd type="none" w="med" len="med"/>
                      <a:tailEnd type="none" w="med" len="med"/>
                    </a:lnR>
                    <a:lnT w="904" cap="flat" cmpd="sng" algn="ctr">
                      <a:solidFill>
                        <a:srgbClr val="000000"/>
                      </a:solidFill>
                      <a:prstDash val="solid"/>
                      <a:round/>
                      <a:headEnd type="none" w="med" len="med"/>
                      <a:tailEnd type="none" w="med" len="med"/>
                    </a:lnT>
                    <a:lnB w="904" cap="flat" cmpd="sng" algn="ctr">
                      <a:solidFill>
                        <a:srgbClr val="000000"/>
                      </a:solidFill>
                      <a:prstDash val="solid"/>
                      <a:round/>
                      <a:headEnd type="none" w="med" len="med"/>
                      <a:tailEnd type="none" w="med" len="med"/>
                    </a:lnB>
                    <a:solidFill>
                      <a:srgbClr val="4472C4"/>
                    </a:solidFill>
                  </a:tcPr>
                </a:tc>
                <a:extLst>
                  <a:ext uri="{0D108BD9-81ED-4DB2-BD59-A6C34878D82A}">
                    <a16:rowId xmlns:a16="http://schemas.microsoft.com/office/drawing/2014/main" val="10000"/>
                  </a:ext>
                </a:extLst>
              </a:tr>
              <a:tr h="368770">
                <a:tc>
                  <a:txBody>
                    <a:bodyPr/>
                    <a:lstStyle/>
                    <a:p>
                      <a:pPr algn="l">
                        <a:lnSpc>
                          <a:spcPts val="924"/>
                        </a:lnSpc>
                        <a:defRPr/>
                      </a:pPr>
                      <a:r>
                        <a:rPr lang="en-US" sz="720" dirty="0">
                          <a:solidFill>
                            <a:srgbClr val="000000"/>
                          </a:solidFill>
                          <a:latin typeface="Arial Bold"/>
                        </a:rPr>
                        <a:t>Criteria </a:t>
                      </a:r>
                      <a:endParaRPr lang="en-US" sz="1100" dirty="0"/>
                    </a:p>
                  </a:txBody>
                  <a:tcPr marL="14740" marR="14740" marT="14740" marB="14740" anchor="ctr">
                    <a:lnL w="904" cap="flat" cmpd="sng" algn="ctr">
                      <a:solidFill>
                        <a:srgbClr val="000000"/>
                      </a:solidFill>
                      <a:prstDash val="solid"/>
                      <a:round/>
                      <a:headEnd type="none" w="med" len="med"/>
                      <a:tailEnd type="none" w="med" len="med"/>
                    </a:lnL>
                    <a:lnR w="904" cap="flat" cmpd="sng" algn="ctr">
                      <a:solidFill>
                        <a:srgbClr val="000000"/>
                      </a:solidFill>
                      <a:prstDash val="solid"/>
                      <a:round/>
                      <a:headEnd type="none" w="med" len="med"/>
                      <a:tailEnd type="none" w="med" len="med"/>
                    </a:lnR>
                    <a:lnT w="904" cap="flat" cmpd="sng" algn="ctr">
                      <a:solidFill>
                        <a:srgbClr val="000000"/>
                      </a:solidFill>
                      <a:prstDash val="solid"/>
                      <a:round/>
                      <a:headEnd type="none" w="med" len="med"/>
                      <a:tailEnd type="none" w="med" len="med"/>
                    </a:lnT>
                    <a:lnB w="904" cap="flat" cmpd="sng" algn="ctr">
                      <a:solidFill>
                        <a:srgbClr val="000000"/>
                      </a:solidFill>
                      <a:prstDash val="solid"/>
                      <a:round/>
                      <a:headEnd type="none" w="med" len="med"/>
                      <a:tailEnd type="none" w="med" len="med"/>
                    </a:lnB>
                    <a:solidFill>
                      <a:srgbClr val="70AD47"/>
                    </a:solidFill>
                  </a:tcPr>
                </a:tc>
                <a:tc>
                  <a:txBody>
                    <a:bodyPr/>
                    <a:lstStyle/>
                    <a:p>
                      <a:pPr algn="ctr">
                        <a:lnSpc>
                          <a:spcPts val="924"/>
                        </a:lnSpc>
                        <a:defRPr/>
                      </a:pPr>
                      <a:r>
                        <a:rPr lang="en-US" sz="720" dirty="0">
                          <a:solidFill>
                            <a:srgbClr val="000000"/>
                          </a:solidFill>
                          <a:latin typeface="Arial Bold"/>
                        </a:rPr>
                        <a:t>Category </a:t>
                      </a:r>
                      <a:endParaRPr lang="en-US" sz="1100" dirty="0"/>
                    </a:p>
                  </a:txBody>
                  <a:tcPr marL="14740" marR="14740" marT="14740" marB="14740" anchor="ctr">
                    <a:lnL w="904" cap="flat" cmpd="sng" algn="ctr">
                      <a:solidFill>
                        <a:srgbClr val="000000"/>
                      </a:solidFill>
                      <a:prstDash val="solid"/>
                      <a:round/>
                      <a:headEnd type="none" w="med" len="med"/>
                      <a:tailEnd type="none" w="med" len="med"/>
                    </a:lnL>
                    <a:lnR w="904" cap="flat" cmpd="sng" algn="ctr">
                      <a:solidFill>
                        <a:srgbClr val="000000"/>
                      </a:solidFill>
                      <a:prstDash val="solid"/>
                      <a:round/>
                      <a:headEnd type="none" w="med" len="med"/>
                      <a:tailEnd type="none" w="med" len="med"/>
                    </a:lnR>
                    <a:lnT w="904" cap="flat" cmpd="sng" algn="ctr">
                      <a:solidFill>
                        <a:srgbClr val="000000"/>
                      </a:solidFill>
                      <a:prstDash val="solid"/>
                      <a:round/>
                      <a:headEnd type="none" w="med" len="med"/>
                      <a:tailEnd type="none" w="med" len="med"/>
                    </a:lnT>
                    <a:lnB w="904" cap="flat" cmpd="sng" algn="ctr">
                      <a:solidFill>
                        <a:srgbClr val="000000"/>
                      </a:solidFill>
                      <a:prstDash val="solid"/>
                      <a:round/>
                      <a:headEnd type="none" w="med" len="med"/>
                      <a:tailEnd type="none" w="med" len="med"/>
                    </a:lnB>
                    <a:solidFill>
                      <a:srgbClr val="70AD47"/>
                    </a:solidFill>
                  </a:tcPr>
                </a:tc>
                <a:tc>
                  <a:txBody>
                    <a:bodyPr/>
                    <a:lstStyle/>
                    <a:p>
                      <a:pPr algn="ctr">
                        <a:lnSpc>
                          <a:spcPts val="924"/>
                        </a:lnSpc>
                        <a:defRPr/>
                      </a:pPr>
                      <a:r>
                        <a:rPr lang="en-US" sz="720" dirty="0">
                          <a:solidFill>
                            <a:srgbClr val="000000"/>
                          </a:solidFill>
                          <a:latin typeface="Arial Bold"/>
                        </a:rPr>
                        <a:t>Entrance Criteria </a:t>
                      </a:r>
                      <a:endParaRPr lang="en-US" sz="1100" dirty="0"/>
                    </a:p>
                  </a:txBody>
                  <a:tcPr marL="14740" marR="14740" marT="14740" marB="14740" anchor="ctr">
                    <a:lnL w="904" cap="flat" cmpd="sng" algn="ctr">
                      <a:solidFill>
                        <a:srgbClr val="000000"/>
                      </a:solidFill>
                      <a:prstDash val="solid"/>
                      <a:round/>
                      <a:headEnd type="none" w="med" len="med"/>
                      <a:tailEnd type="none" w="med" len="med"/>
                    </a:lnL>
                    <a:lnR w="904" cap="flat" cmpd="sng" algn="ctr">
                      <a:solidFill>
                        <a:srgbClr val="000000"/>
                      </a:solidFill>
                      <a:prstDash val="solid"/>
                      <a:round/>
                      <a:headEnd type="none" w="med" len="med"/>
                      <a:tailEnd type="none" w="med" len="med"/>
                    </a:lnR>
                    <a:lnT w="904" cap="flat" cmpd="sng" algn="ctr">
                      <a:solidFill>
                        <a:srgbClr val="000000"/>
                      </a:solidFill>
                      <a:prstDash val="solid"/>
                      <a:round/>
                      <a:headEnd type="none" w="med" len="med"/>
                      <a:tailEnd type="none" w="med" len="med"/>
                    </a:lnT>
                    <a:lnB w="904" cap="flat" cmpd="sng" algn="ctr">
                      <a:solidFill>
                        <a:srgbClr val="000000"/>
                      </a:solidFill>
                      <a:prstDash val="solid"/>
                      <a:round/>
                      <a:headEnd type="none" w="med" len="med"/>
                      <a:tailEnd type="none" w="med" len="med"/>
                    </a:lnB>
                    <a:solidFill>
                      <a:srgbClr val="70AD47"/>
                    </a:solidFill>
                  </a:tcPr>
                </a:tc>
                <a:tc>
                  <a:txBody>
                    <a:bodyPr/>
                    <a:lstStyle/>
                    <a:p>
                      <a:pPr algn="ctr">
                        <a:lnSpc>
                          <a:spcPts val="924"/>
                        </a:lnSpc>
                        <a:defRPr/>
                      </a:pPr>
                      <a:r>
                        <a:rPr lang="en-US" sz="720" dirty="0">
                          <a:solidFill>
                            <a:srgbClr val="000000"/>
                          </a:solidFill>
                          <a:latin typeface="Arial Bold"/>
                        </a:rPr>
                        <a:t>Exit Criteria </a:t>
                      </a:r>
                      <a:endParaRPr lang="en-US" sz="1100" dirty="0"/>
                    </a:p>
                  </a:txBody>
                  <a:tcPr marL="14740" marR="14740" marT="14740" marB="14740" anchor="ctr">
                    <a:lnL w="904" cap="flat" cmpd="sng" algn="ctr">
                      <a:solidFill>
                        <a:srgbClr val="000000"/>
                      </a:solidFill>
                      <a:prstDash val="solid"/>
                      <a:round/>
                      <a:headEnd type="none" w="med" len="med"/>
                      <a:tailEnd type="none" w="med" len="med"/>
                    </a:lnL>
                    <a:lnR w="904" cap="flat" cmpd="sng" algn="ctr">
                      <a:solidFill>
                        <a:srgbClr val="000000"/>
                      </a:solidFill>
                      <a:prstDash val="solid"/>
                      <a:round/>
                      <a:headEnd type="none" w="med" len="med"/>
                      <a:tailEnd type="none" w="med" len="med"/>
                    </a:lnR>
                    <a:lnT w="904" cap="flat" cmpd="sng" algn="ctr">
                      <a:solidFill>
                        <a:srgbClr val="000000"/>
                      </a:solidFill>
                      <a:prstDash val="solid"/>
                      <a:round/>
                      <a:headEnd type="none" w="med" len="med"/>
                      <a:tailEnd type="none" w="med" len="med"/>
                    </a:lnT>
                    <a:lnB w="904" cap="flat" cmpd="sng" algn="ctr">
                      <a:solidFill>
                        <a:srgbClr val="000000"/>
                      </a:solidFill>
                      <a:prstDash val="solid"/>
                      <a:round/>
                      <a:headEnd type="none" w="med" len="med"/>
                      <a:tailEnd type="none" w="med" len="med"/>
                    </a:lnB>
                    <a:solidFill>
                      <a:srgbClr val="70AD47"/>
                    </a:solidFill>
                  </a:tcPr>
                </a:tc>
                <a:extLst>
                  <a:ext uri="{0D108BD9-81ED-4DB2-BD59-A6C34878D82A}">
                    <a16:rowId xmlns:a16="http://schemas.microsoft.com/office/drawing/2014/main" val="10001"/>
                  </a:ext>
                </a:extLst>
              </a:tr>
              <a:tr h="2586889">
                <a:tc>
                  <a:txBody>
                    <a:bodyPr/>
                    <a:lstStyle/>
                    <a:p>
                      <a:pPr algn="ctr">
                        <a:lnSpc>
                          <a:spcPts val="822"/>
                        </a:lnSpc>
                        <a:defRPr/>
                      </a:pPr>
                      <a:r>
                        <a:rPr lang="en-US" sz="640" dirty="0">
                          <a:solidFill>
                            <a:srgbClr val="000000"/>
                          </a:solidFill>
                          <a:latin typeface="Arial Bold"/>
                        </a:rPr>
                        <a:t>1 </a:t>
                      </a:r>
                      <a:endParaRPr lang="en-US" sz="1100" dirty="0"/>
                    </a:p>
                  </a:txBody>
                  <a:tcPr marL="14740" marR="14740" marT="14740" marB="14740" anchor="ctr">
                    <a:lnL w="904" cap="flat" cmpd="sng" algn="ctr">
                      <a:solidFill>
                        <a:srgbClr val="000000"/>
                      </a:solidFill>
                      <a:prstDash val="solid"/>
                      <a:round/>
                      <a:headEnd type="none" w="med" len="med"/>
                      <a:tailEnd type="none" w="med" len="med"/>
                    </a:lnL>
                    <a:lnR w="904" cap="flat" cmpd="sng" algn="ctr">
                      <a:solidFill>
                        <a:srgbClr val="000000"/>
                      </a:solidFill>
                      <a:prstDash val="solid"/>
                      <a:round/>
                      <a:headEnd type="none" w="med" len="med"/>
                      <a:tailEnd type="none" w="med" len="med"/>
                    </a:lnR>
                    <a:lnT w="904" cap="flat" cmpd="sng" algn="ctr">
                      <a:solidFill>
                        <a:srgbClr val="000000"/>
                      </a:solidFill>
                      <a:prstDash val="solid"/>
                      <a:round/>
                      <a:headEnd type="none" w="med" len="med"/>
                      <a:tailEnd type="none" w="med" len="med"/>
                    </a:lnT>
                    <a:lnB w="904" cap="flat" cmpd="sng" algn="ctr">
                      <a:solidFill>
                        <a:srgbClr val="000000"/>
                      </a:solidFill>
                      <a:prstDash val="solid"/>
                      <a:round/>
                      <a:headEnd type="none" w="med" len="med"/>
                      <a:tailEnd type="none" w="med" len="med"/>
                    </a:lnB>
                  </a:tcPr>
                </a:tc>
                <a:tc>
                  <a:txBody>
                    <a:bodyPr/>
                    <a:lstStyle/>
                    <a:p>
                      <a:pPr algn="l">
                        <a:lnSpc>
                          <a:spcPts val="822"/>
                        </a:lnSpc>
                        <a:defRPr/>
                      </a:pPr>
                      <a:r>
                        <a:rPr lang="en-US" sz="640" dirty="0">
                          <a:solidFill>
                            <a:srgbClr val="000000"/>
                          </a:solidFill>
                          <a:latin typeface="Arial"/>
                        </a:rPr>
                        <a:t>Lowest 5.01- 10% </a:t>
                      </a:r>
                      <a:endParaRPr lang="en-US" sz="1100" dirty="0"/>
                    </a:p>
                  </a:txBody>
                  <a:tcPr marL="14740" marR="14740" marT="14740" marB="14740" anchor="ctr">
                    <a:lnL w="904" cap="flat" cmpd="sng" algn="ctr">
                      <a:solidFill>
                        <a:srgbClr val="000000"/>
                      </a:solidFill>
                      <a:prstDash val="solid"/>
                      <a:round/>
                      <a:headEnd type="none" w="med" len="med"/>
                      <a:tailEnd type="none" w="med" len="med"/>
                    </a:lnL>
                    <a:lnR w="904" cap="flat" cmpd="sng" algn="ctr">
                      <a:solidFill>
                        <a:srgbClr val="000000"/>
                      </a:solidFill>
                      <a:prstDash val="solid"/>
                      <a:round/>
                      <a:headEnd type="none" w="med" len="med"/>
                      <a:tailEnd type="none" w="med" len="med"/>
                    </a:lnR>
                    <a:lnT w="904" cap="flat" cmpd="sng" algn="ctr">
                      <a:solidFill>
                        <a:srgbClr val="000000"/>
                      </a:solidFill>
                      <a:prstDash val="solid"/>
                      <a:round/>
                      <a:headEnd type="none" w="med" len="med"/>
                      <a:tailEnd type="none" w="med" len="med"/>
                    </a:lnT>
                    <a:lnB w="904" cap="flat" cmpd="sng" algn="ctr">
                      <a:solidFill>
                        <a:srgbClr val="000000"/>
                      </a:solidFill>
                      <a:prstDash val="solid"/>
                      <a:round/>
                      <a:headEnd type="none" w="med" len="med"/>
                      <a:tailEnd type="none" w="med" len="med"/>
                    </a:lnB>
                  </a:tcPr>
                </a:tc>
                <a:tc>
                  <a:txBody>
                    <a:bodyPr/>
                    <a:lstStyle/>
                    <a:p>
                      <a:pPr algn="l">
                        <a:lnSpc>
                          <a:spcPts val="822"/>
                        </a:lnSpc>
                        <a:defRPr/>
                      </a:pPr>
                      <a:r>
                        <a:rPr lang="en-US" sz="640" dirty="0">
                          <a:solidFill>
                            <a:srgbClr val="000000"/>
                          </a:solidFill>
                          <a:latin typeface="Arial Bold"/>
                        </a:rPr>
                        <a:t>Title I Schools Only: </a:t>
                      </a:r>
                      <a:endParaRPr lang="en-US" sz="1100" dirty="0"/>
                    </a:p>
                    <a:p>
                      <a:pPr algn="l">
                        <a:lnSpc>
                          <a:spcPts val="760"/>
                        </a:lnSpc>
                      </a:pPr>
                      <a:r>
                        <a:rPr lang="en-US" sz="640" dirty="0">
                          <a:solidFill>
                            <a:srgbClr val="000000"/>
                          </a:solidFill>
                          <a:latin typeface="Arial"/>
                        </a:rPr>
                        <a:t>Are among the lowest performing schools that represent the bottom</a:t>
                      </a:r>
                    </a:p>
                    <a:p>
                      <a:pPr algn="l">
                        <a:lnSpc>
                          <a:spcPts val="822"/>
                        </a:lnSpc>
                      </a:pPr>
                      <a:r>
                        <a:rPr lang="en-US" sz="640" dirty="0">
                          <a:solidFill>
                            <a:srgbClr val="000000"/>
                          </a:solidFill>
                          <a:latin typeface="Arial"/>
                        </a:rPr>
                        <a:t>5.01-10% of all schools eligible for identification. </a:t>
                      </a:r>
                    </a:p>
                    <a:p>
                      <a:pPr algn="l">
                        <a:lnSpc>
                          <a:spcPts val="924"/>
                        </a:lnSpc>
                      </a:pPr>
                      <a:endParaRPr lang="en-US" sz="640" dirty="0">
                        <a:solidFill>
                          <a:srgbClr val="000000"/>
                        </a:solidFill>
                        <a:latin typeface="Arial"/>
                      </a:endParaRPr>
                    </a:p>
                    <a:p>
                      <a:pPr algn="l">
                        <a:lnSpc>
                          <a:spcPts val="924"/>
                        </a:lnSpc>
                      </a:pPr>
                      <a:r>
                        <a:rPr lang="en-US" sz="720" dirty="0">
                          <a:solidFill>
                            <a:srgbClr val="000000"/>
                          </a:solidFill>
                          <a:latin typeface="Arial"/>
                        </a:rPr>
                        <a:t>The purpose of Promise Schools is to provide supports ​</a:t>
                      </a:r>
                    </a:p>
                    <a:p>
                      <a:pPr algn="l">
                        <a:lnSpc>
                          <a:spcPts val="924"/>
                        </a:lnSpc>
                      </a:pPr>
                      <a:r>
                        <a:rPr lang="en-US" sz="720" dirty="0">
                          <a:solidFill>
                            <a:srgbClr val="000000"/>
                          </a:solidFill>
                          <a:latin typeface="Arial"/>
                        </a:rPr>
                        <a:t>to these schools to sustain improvement or provide proactive supports before they fall into the lowest 5% CSI category.​</a:t>
                      </a:r>
                    </a:p>
                  </a:txBody>
                  <a:tcPr marL="14740" marR="14740" marT="14740" marB="14740" anchor="ctr">
                    <a:lnL w="904" cap="flat" cmpd="sng" algn="ctr">
                      <a:solidFill>
                        <a:srgbClr val="000000"/>
                      </a:solidFill>
                      <a:prstDash val="solid"/>
                      <a:round/>
                      <a:headEnd type="none" w="med" len="med"/>
                      <a:tailEnd type="none" w="med" len="med"/>
                    </a:lnL>
                    <a:lnR w="904" cap="flat" cmpd="sng" algn="ctr">
                      <a:solidFill>
                        <a:srgbClr val="000000"/>
                      </a:solidFill>
                      <a:prstDash val="solid"/>
                      <a:round/>
                      <a:headEnd type="none" w="med" len="med"/>
                      <a:tailEnd type="none" w="med" len="med"/>
                    </a:lnR>
                    <a:lnT w="904" cap="flat" cmpd="sng" algn="ctr">
                      <a:solidFill>
                        <a:srgbClr val="000000"/>
                      </a:solidFill>
                      <a:prstDash val="solid"/>
                      <a:round/>
                      <a:headEnd type="none" w="med" len="med"/>
                      <a:tailEnd type="none" w="med" len="med"/>
                    </a:lnT>
                    <a:lnB w="904" cap="flat" cmpd="sng" algn="ctr">
                      <a:solidFill>
                        <a:srgbClr val="000000"/>
                      </a:solidFill>
                      <a:prstDash val="solid"/>
                      <a:round/>
                      <a:headEnd type="none" w="med" len="med"/>
                      <a:tailEnd type="none" w="med" len="med"/>
                    </a:lnB>
                  </a:tcPr>
                </a:tc>
                <a:tc>
                  <a:txBody>
                    <a:bodyPr/>
                    <a:lstStyle/>
                    <a:p>
                      <a:pPr algn="l">
                        <a:lnSpc>
                          <a:spcPts val="822"/>
                        </a:lnSpc>
                        <a:defRPr/>
                      </a:pPr>
                      <a:r>
                        <a:rPr lang="en-US" sz="640" dirty="0">
                          <a:solidFill>
                            <a:srgbClr val="000000"/>
                          </a:solidFill>
                          <a:latin typeface="Arial"/>
                        </a:rPr>
                        <a:t>A school may exit if the school no longer meets the greater than 5.01% to 10% entrance criteria AND demonstrates an improvement in Content Mastery, ELA achievement, mathematics achievement, or science achievement from 2022 to 2023.</a:t>
                      </a:r>
                      <a:endParaRPr lang="en-US" sz="1100" dirty="0"/>
                    </a:p>
                  </a:txBody>
                  <a:tcPr marL="14740" marR="14740" marT="14740" marB="14740" anchor="ctr">
                    <a:lnL w="904" cap="flat" cmpd="sng" algn="ctr">
                      <a:solidFill>
                        <a:srgbClr val="000000"/>
                      </a:solidFill>
                      <a:prstDash val="solid"/>
                      <a:round/>
                      <a:headEnd type="none" w="med" len="med"/>
                      <a:tailEnd type="none" w="med" len="med"/>
                    </a:lnL>
                    <a:lnR w="904" cap="flat" cmpd="sng" algn="ctr">
                      <a:solidFill>
                        <a:srgbClr val="000000"/>
                      </a:solidFill>
                      <a:prstDash val="solid"/>
                      <a:round/>
                      <a:headEnd type="none" w="med" len="med"/>
                      <a:tailEnd type="none" w="med" len="med"/>
                    </a:lnR>
                    <a:lnT w="904" cap="flat" cmpd="sng" algn="ctr">
                      <a:solidFill>
                        <a:srgbClr val="000000"/>
                      </a:solidFill>
                      <a:prstDash val="solid"/>
                      <a:round/>
                      <a:headEnd type="none" w="med" len="med"/>
                      <a:tailEnd type="none" w="med" len="med"/>
                    </a:lnT>
                    <a:lnB w="904"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3" name="Freeform 3"/>
          <p:cNvSpPr/>
          <p:nvPr/>
        </p:nvSpPr>
        <p:spPr>
          <a:xfrm>
            <a:off x="1380685" y="3660719"/>
            <a:ext cx="2720183" cy="2833299"/>
          </a:xfrm>
          <a:custGeom>
            <a:avLst/>
            <a:gdLst/>
            <a:ahLst/>
            <a:cxnLst/>
            <a:rect l="l" t="t" r="r" b="b"/>
            <a:pathLst>
              <a:path w="2720183" h="2833299">
                <a:moveTo>
                  <a:pt x="0" y="0"/>
                </a:moveTo>
                <a:lnTo>
                  <a:pt x="2720183" y="0"/>
                </a:lnTo>
                <a:lnTo>
                  <a:pt x="2720183" y="2833300"/>
                </a:lnTo>
                <a:lnTo>
                  <a:pt x="0" y="28333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4" name="TextBox 4"/>
          <p:cNvSpPr txBox="1"/>
          <p:nvPr/>
        </p:nvSpPr>
        <p:spPr>
          <a:xfrm>
            <a:off x="1211274" y="9728796"/>
            <a:ext cx="12588240" cy="277178"/>
          </a:xfrm>
          <a:prstGeom prst="rect">
            <a:avLst/>
          </a:prstGeom>
        </p:spPr>
        <p:txBody>
          <a:bodyPr lIns="0" tIns="0" rIns="0" bIns="0" rtlCol="0" anchor="t">
            <a:spAutoFit/>
          </a:bodyPr>
          <a:lstStyle/>
          <a:p>
            <a:pPr algn="l">
              <a:lnSpc>
                <a:spcPts val="2152"/>
              </a:lnSpc>
            </a:pPr>
            <a:r>
              <a:rPr lang="en-US" sz="2100" spc="4" dirty="0">
                <a:solidFill>
                  <a:srgbClr val="767070"/>
                </a:solidFill>
                <a:latin typeface="TT Rounds Condensed Bold Italics"/>
              </a:rPr>
              <a:t>Richard Woods, Georgia’s School Superintendent </a:t>
            </a:r>
            <a:r>
              <a:rPr lang="en-US" sz="2100" spc="4" dirty="0">
                <a:solidFill>
                  <a:srgbClr val="1185C9"/>
                </a:solidFill>
                <a:latin typeface="TT Rounds Condensed Bold"/>
              </a:rPr>
              <a:t>| </a:t>
            </a:r>
            <a:r>
              <a:rPr lang="en-US" sz="2100" spc="4" dirty="0">
                <a:solidFill>
                  <a:srgbClr val="767070"/>
                </a:solidFill>
                <a:latin typeface="TT Rounds Condensed Bold"/>
              </a:rPr>
              <a:t>Georgia Department of Education </a:t>
            </a:r>
            <a:r>
              <a:rPr lang="en-US" sz="2100" spc="4" dirty="0">
                <a:solidFill>
                  <a:srgbClr val="1185C9"/>
                </a:solidFill>
                <a:latin typeface="TT Rounds Condensed Bold"/>
              </a:rPr>
              <a:t>| </a:t>
            </a:r>
            <a:r>
              <a:rPr lang="en-US" sz="2100" spc="4" dirty="0">
                <a:solidFill>
                  <a:srgbClr val="767070"/>
                </a:solidFill>
                <a:latin typeface="TT Rounds Condensed Bold Italics"/>
              </a:rPr>
              <a:t>Educating Georgia’s Future</a:t>
            </a:r>
          </a:p>
        </p:txBody>
      </p:sp>
      <p:sp>
        <p:nvSpPr>
          <p:cNvPr id="5" name="TextBox 5"/>
          <p:cNvSpPr txBox="1"/>
          <p:nvPr/>
        </p:nvSpPr>
        <p:spPr>
          <a:xfrm>
            <a:off x="1102607" y="4178808"/>
            <a:ext cx="4085147" cy="236494"/>
          </a:xfrm>
          <a:prstGeom prst="rect">
            <a:avLst/>
          </a:prstGeom>
        </p:spPr>
        <p:txBody>
          <a:bodyPr lIns="0" tIns="0" rIns="0" bIns="0" rtlCol="0" anchor="t">
            <a:spAutoFit/>
          </a:bodyPr>
          <a:lstStyle/>
          <a:p>
            <a:pPr algn="l">
              <a:lnSpc>
                <a:spcPts val="1844"/>
              </a:lnSpc>
            </a:pPr>
            <a:r>
              <a:rPr lang="en-US" sz="1920" dirty="0">
                <a:solidFill>
                  <a:srgbClr val="44873D"/>
                </a:solidFill>
                <a:latin typeface="Arial Bold"/>
              </a:rPr>
              <a:t>Promise Schools</a:t>
            </a:r>
          </a:p>
        </p:txBody>
      </p:sp>
      <p:sp>
        <p:nvSpPr>
          <p:cNvPr id="6" name="TextBox 6"/>
          <p:cNvSpPr txBox="1"/>
          <p:nvPr/>
        </p:nvSpPr>
        <p:spPr>
          <a:xfrm>
            <a:off x="5763519" y="2528681"/>
            <a:ext cx="11529837" cy="5663089"/>
          </a:xfrm>
          <a:prstGeom prst="rect">
            <a:avLst/>
          </a:prstGeom>
        </p:spPr>
        <p:txBody>
          <a:bodyPr wrap="square" lIns="0" tIns="0" rIns="0" bIns="0" rtlCol="0" anchor="t">
            <a:spAutoFit/>
          </a:bodyPr>
          <a:lstStyle/>
          <a:p>
            <a:pPr marL="685800" indent="-685800">
              <a:buFont typeface="Arial" panose="020B0604020202020204" pitchFamily="34" charset="0"/>
              <a:buChar char="•"/>
            </a:pPr>
            <a:r>
              <a:rPr lang="en-US" sz="4600" dirty="0">
                <a:solidFill>
                  <a:srgbClr val="000000"/>
                </a:solidFill>
                <a:latin typeface="Calibri" panose="020F0502020204030204" pitchFamily="34" charset="0"/>
                <a:cs typeface="Calibri" panose="020F0502020204030204" pitchFamily="34" charset="0"/>
              </a:rPr>
              <a:t>According to the Georgia Department of Education, this will be the last year for schools to be identified as Promise Schools.  </a:t>
            </a:r>
          </a:p>
          <a:p>
            <a:pPr marL="685800" indent="-685800">
              <a:buFont typeface="Arial" panose="020B0604020202020204" pitchFamily="34" charset="0"/>
              <a:buChar char="•"/>
            </a:pPr>
            <a:endParaRPr lang="en-US" sz="4600" dirty="0">
              <a:solidFill>
                <a:srgbClr val="000000"/>
              </a:solidFill>
              <a:latin typeface="Calibri" panose="020F0502020204030204" pitchFamily="34" charset="0"/>
              <a:cs typeface="Calibri" panose="020F0502020204030204" pitchFamily="34" charset="0"/>
            </a:endParaRPr>
          </a:p>
          <a:p>
            <a:pPr marL="685800" indent="-685800">
              <a:buFont typeface="Arial" panose="020B0604020202020204" pitchFamily="34" charset="0"/>
              <a:buChar char="•"/>
            </a:pPr>
            <a:r>
              <a:rPr lang="en-US" sz="4600" dirty="0">
                <a:solidFill>
                  <a:srgbClr val="000000"/>
                </a:solidFill>
                <a:latin typeface="Calibri" panose="020F0502020204030204" pitchFamily="34" charset="0"/>
                <a:cs typeface="Calibri" panose="020F0502020204030204" pitchFamily="34" charset="0"/>
              </a:rPr>
              <a:t>As schools are classified in December 2023, there will not be a classification for Promise.  All other designations will remain with schools for three consecutive years.</a:t>
            </a:r>
          </a:p>
        </p:txBody>
      </p:sp>
      <p:grpSp>
        <p:nvGrpSpPr>
          <p:cNvPr id="7" name="Group 7"/>
          <p:cNvGrpSpPr/>
          <p:nvPr/>
        </p:nvGrpSpPr>
        <p:grpSpPr>
          <a:xfrm>
            <a:off x="16514" y="173552"/>
            <a:ext cx="18288000" cy="1228882"/>
            <a:chOff x="0" y="0"/>
            <a:chExt cx="24384000" cy="1638510"/>
          </a:xfrm>
        </p:grpSpPr>
        <p:sp>
          <p:nvSpPr>
            <p:cNvPr id="8" name="Freeform 8"/>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dirty="0"/>
            </a:p>
          </p:txBody>
        </p:sp>
      </p:grpSp>
      <p:sp>
        <p:nvSpPr>
          <p:cNvPr id="9" name="TextBox 9"/>
          <p:cNvSpPr txBox="1"/>
          <p:nvPr/>
        </p:nvSpPr>
        <p:spPr>
          <a:xfrm>
            <a:off x="429300" y="265418"/>
            <a:ext cx="15759029" cy="942975"/>
          </a:xfrm>
          <a:prstGeom prst="rect">
            <a:avLst/>
          </a:prstGeom>
        </p:spPr>
        <p:txBody>
          <a:bodyPr lIns="0" tIns="0" rIns="0" bIns="0" rtlCol="0" anchor="t">
            <a:spAutoFit/>
          </a:bodyPr>
          <a:lstStyle/>
          <a:p>
            <a:pPr algn="l">
              <a:lnSpc>
                <a:spcPts val="7200"/>
              </a:lnSpc>
            </a:pPr>
            <a:r>
              <a:rPr lang="en-US" sz="6000" dirty="0">
                <a:solidFill>
                  <a:srgbClr val="FFFFFF"/>
                </a:solidFill>
                <a:latin typeface="Arimo"/>
              </a:rPr>
              <a:t>Elimination of Promise School Designation</a:t>
            </a:r>
          </a:p>
        </p:txBody>
      </p:sp>
      <p:sp>
        <p:nvSpPr>
          <p:cNvPr id="10" name="Freeform 10"/>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4"/>
            <a:stretch>
              <a:fillRect/>
            </a:stretch>
          </a:blipFill>
        </p:spPr>
        <p:txBody>
          <a:bodyPr/>
          <a:lstStyle/>
          <a:p>
            <a:endParaRPr lang="en-US" dirty="0"/>
          </a:p>
        </p:txBody>
      </p:sp>
      <p:sp>
        <p:nvSpPr>
          <p:cNvPr id="11" name="Freeform 2">
            <a:extLst>
              <a:ext uri="{FF2B5EF4-FFF2-40B4-BE49-F238E27FC236}">
                <a16:creationId xmlns:a16="http://schemas.microsoft.com/office/drawing/2014/main" id="{4F8D8BB2-9DCB-32B8-5C0D-52724E4448F3}"/>
              </a:ext>
            </a:extLst>
          </p:cNvPr>
          <p:cNvSpPr/>
          <p:nvPr/>
        </p:nvSpPr>
        <p:spPr>
          <a:xfrm>
            <a:off x="15126462" y="8942832"/>
            <a:ext cx="1965946" cy="1076706"/>
          </a:xfrm>
          <a:custGeom>
            <a:avLst/>
            <a:gdLst/>
            <a:ahLst/>
            <a:cxnLst/>
            <a:rect l="l" t="t" r="r" b="b"/>
            <a:pathLst>
              <a:path w="1965946" h="1076706">
                <a:moveTo>
                  <a:pt x="0" y="0"/>
                </a:moveTo>
                <a:lnTo>
                  <a:pt x="1965946" y="0"/>
                </a:lnTo>
                <a:lnTo>
                  <a:pt x="1965946" y="1076706"/>
                </a:lnTo>
                <a:lnTo>
                  <a:pt x="0" y="1076706"/>
                </a:lnTo>
                <a:lnTo>
                  <a:pt x="0" y="0"/>
                </a:lnTo>
                <a:close/>
              </a:path>
            </a:pathLst>
          </a:custGeom>
          <a:blipFill>
            <a:blip r:embed="rId5"/>
            <a:stretch>
              <a:fillRect/>
            </a:stretch>
          </a:blipFill>
        </p:spPr>
        <p:txBody>
          <a:bodyPr/>
          <a:lstStyle/>
          <a:p>
            <a:endParaRPr lang="en-US" dirty="0"/>
          </a:p>
        </p:txBody>
      </p:sp>
      <p:sp>
        <p:nvSpPr>
          <p:cNvPr id="13" name="Slide Number Placeholder 12">
            <a:extLst>
              <a:ext uri="{FF2B5EF4-FFF2-40B4-BE49-F238E27FC236}">
                <a16:creationId xmlns:a16="http://schemas.microsoft.com/office/drawing/2014/main" id="{1CBF0509-6A81-2B61-AB96-3A4D2E13B2F7}"/>
              </a:ext>
            </a:extLst>
          </p:cNvPr>
          <p:cNvSpPr>
            <a:spLocks noGrp="1"/>
          </p:cNvSpPr>
          <p:nvPr>
            <p:ph type="sldNum" sz="quarter" idx="12"/>
          </p:nvPr>
        </p:nvSpPr>
        <p:spPr>
          <a:xfrm>
            <a:off x="15799439" y="9774796"/>
            <a:ext cx="2133600" cy="365125"/>
          </a:xfrm>
        </p:spPr>
        <p:txBody>
          <a:bodyPr/>
          <a:lstStyle/>
          <a:p>
            <a:fld id="{B6F15528-21DE-4FAA-801E-634DDDAF4B2B}" type="slidenum">
              <a:rPr lang="en-US" sz="1800" smtClean="0">
                <a:solidFill>
                  <a:schemeClr val="tx1"/>
                </a:solidFill>
              </a:rPr>
              <a:pPr/>
              <a:t>10</a:t>
            </a:fld>
            <a:endParaRPr lang="en-US" dirty="0">
              <a:solidFill>
                <a:schemeClr val="tx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429300" y="2549416"/>
            <a:ext cx="17691398" cy="4093428"/>
          </a:xfrm>
          <a:prstGeom prst="rect">
            <a:avLst/>
          </a:prstGeom>
        </p:spPr>
        <p:txBody>
          <a:bodyPr wrap="square" lIns="0" tIns="0" rIns="0" bIns="0" rtlCol="0" anchor="t">
            <a:spAutoFit/>
          </a:bodyPr>
          <a:lstStyle/>
          <a:p>
            <a:pPr marL="571500" indent="-571500" algn="l">
              <a:buFont typeface="Arial" panose="020B0604020202020204" pitchFamily="34" charset="0"/>
              <a:buChar char="•"/>
            </a:pPr>
            <a:r>
              <a:rPr lang="en-US" sz="3800" spc="-33" dirty="0">
                <a:solidFill>
                  <a:srgbClr val="000000"/>
                </a:solidFill>
                <a:latin typeface="Calibri" panose="020F0502020204030204" pitchFamily="34" charset="0"/>
                <a:ea typeface="IBM Plex Sans"/>
                <a:cs typeface="Calibri" panose="020F0502020204030204" pitchFamily="34" charset="0"/>
              </a:rPr>
              <a:t>On April 27, 2017, the Governor of the State of Georgia signed into law House Bill 338. O.C.G.A. §20-14-43 establishes a system of supports and assistance to the lowest-performing schools in the state, identified as being in the greatest need of assistance.</a:t>
            </a:r>
          </a:p>
          <a:p>
            <a:pPr marL="571500" indent="-571500" algn="r">
              <a:buFont typeface="Arial" panose="020B0604020202020204" pitchFamily="34" charset="0"/>
              <a:buChar char="•"/>
            </a:pPr>
            <a:endParaRPr lang="en-US" sz="3800" spc="-33" dirty="0">
              <a:solidFill>
                <a:srgbClr val="000000"/>
              </a:solidFill>
              <a:latin typeface="Calibri" panose="020F0502020204030204" pitchFamily="34" charset="0"/>
              <a:ea typeface="IBM Plex Sans"/>
              <a:cs typeface="Calibri" panose="020F0502020204030204" pitchFamily="34" charset="0"/>
            </a:endParaRPr>
          </a:p>
          <a:p>
            <a:pPr marL="571500" indent="-571500" algn="l">
              <a:buFont typeface="Arial" panose="020B0604020202020204" pitchFamily="34" charset="0"/>
              <a:buChar char="•"/>
            </a:pPr>
            <a:r>
              <a:rPr lang="en-US" sz="3800" spc="-37" dirty="0">
                <a:solidFill>
                  <a:srgbClr val="000000"/>
                </a:solidFill>
                <a:latin typeface="Calibri" panose="020F0502020204030204" pitchFamily="34" charset="0"/>
                <a:cs typeface="Calibri" panose="020F0502020204030204" pitchFamily="34" charset="0"/>
              </a:rPr>
              <a:t>GaDOE has defined Tier IV schools as the 10 lowest performing </a:t>
            </a:r>
            <a:r>
              <a:rPr lang="en-US" sz="3800" spc="-33" dirty="0">
                <a:solidFill>
                  <a:srgbClr val="000000"/>
                </a:solidFill>
                <a:latin typeface="Calibri" panose="020F0502020204030204" pitchFamily="34" charset="0"/>
                <a:cs typeface="Calibri" panose="020F0502020204030204" pitchFamily="34" charset="0"/>
              </a:rPr>
              <a:t>schools that have consistently performed in the bottom 5% of Title I schools as measured by federal identification of CSI for the last three identification cycles (2018, 2019, and 2022).</a:t>
            </a:r>
          </a:p>
        </p:txBody>
      </p:sp>
      <p:grpSp>
        <p:nvGrpSpPr>
          <p:cNvPr id="6" name="Group 6"/>
          <p:cNvGrpSpPr/>
          <p:nvPr/>
        </p:nvGrpSpPr>
        <p:grpSpPr>
          <a:xfrm>
            <a:off x="16514" y="173552"/>
            <a:ext cx="18288000" cy="1228882"/>
            <a:chOff x="0" y="0"/>
            <a:chExt cx="24384000" cy="1638510"/>
          </a:xfrm>
        </p:grpSpPr>
        <p:sp>
          <p:nvSpPr>
            <p:cNvPr id="7" name="Freeform 7"/>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dirty="0"/>
            </a:p>
          </p:txBody>
        </p:sp>
      </p:grpSp>
      <p:sp>
        <p:nvSpPr>
          <p:cNvPr id="8" name="TextBox 8"/>
          <p:cNvSpPr txBox="1"/>
          <p:nvPr/>
        </p:nvSpPr>
        <p:spPr>
          <a:xfrm>
            <a:off x="429300" y="255893"/>
            <a:ext cx="15759029" cy="1038225"/>
          </a:xfrm>
          <a:prstGeom prst="rect">
            <a:avLst/>
          </a:prstGeom>
        </p:spPr>
        <p:txBody>
          <a:bodyPr lIns="0" tIns="0" rIns="0" bIns="0" rtlCol="0" anchor="t">
            <a:spAutoFit/>
          </a:bodyPr>
          <a:lstStyle/>
          <a:p>
            <a:pPr algn="l">
              <a:lnSpc>
                <a:spcPts val="7920"/>
              </a:lnSpc>
            </a:pPr>
            <a:r>
              <a:rPr lang="en-US" sz="6600" dirty="0">
                <a:solidFill>
                  <a:srgbClr val="FFFFFF"/>
                </a:solidFill>
                <a:latin typeface="Arimo"/>
              </a:rPr>
              <a:t>House Bill 338</a:t>
            </a:r>
          </a:p>
        </p:txBody>
      </p:sp>
      <p:sp>
        <p:nvSpPr>
          <p:cNvPr id="9" name="Freeform 9"/>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dirty="0"/>
          </a:p>
        </p:txBody>
      </p:sp>
      <p:sp>
        <p:nvSpPr>
          <p:cNvPr id="10" name="TextBox 10">
            <a:extLst>
              <a:ext uri="{FF2B5EF4-FFF2-40B4-BE49-F238E27FC236}">
                <a16:creationId xmlns:a16="http://schemas.microsoft.com/office/drawing/2014/main" id="{2264924E-5F43-ECE4-5E02-8BEC6BD1FA98}"/>
              </a:ext>
            </a:extLst>
          </p:cNvPr>
          <p:cNvSpPr txBox="1"/>
          <p:nvPr/>
        </p:nvSpPr>
        <p:spPr>
          <a:xfrm>
            <a:off x="205651" y="7593068"/>
            <a:ext cx="17876697" cy="887095"/>
          </a:xfrm>
          <a:prstGeom prst="rect">
            <a:avLst/>
          </a:prstGeom>
        </p:spPr>
        <p:txBody>
          <a:bodyPr lIns="0" tIns="0" rIns="0" bIns="0" rtlCol="0" anchor="t">
            <a:spAutoFit/>
          </a:bodyPr>
          <a:lstStyle/>
          <a:p>
            <a:pPr algn="ctr">
              <a:lnSpc>
                <a:spcPts val="7279"/>
              </a:lnSpc>
            </a:pPr>
            <a:r>
              <a:rPr lang="en-US" sz="5199" dirty="0">
                <a:solidFill>
                  <a:srgbClr val="000000"/>
                </a:solidFill>
                <a:latin typeface="Canva Sans Bold"/>
              </a:rPr>
              <a:t>Southfield Elementary           Ballard-Hudson Middle</a:t>
            </a:r>
          </a:p>
        </p:txBody>
      </p:sp>
      <p:sp>
        <p:nvSpPr>
          <p:cNvPr id="3" name="Slide Number Placeholder 2">
            <a:extLst>
              <a:ext uri="{FF2B5EF4-FFF2-40B4-BE49-F238E27FC236}">
                <a16:creationId xmlns:a16="http://schemas.microsoft.com/office/drawing/2014/main" id="{8F8992AA-BDC7-1718-AF7C-CC18E13790B7}"/>
              </a:ext>
            </a:extLst>
          </p:cNvPr>
          <p:cNvSpPr>
            <a:spLocks noGrp="1"/>
          </p:cNvSpPr>
          <p:nvPr>
            <p:ph type="sldNum" sz="quarter" idx="12"/>
          </p:nvPr>
        </p:nvSpPr>
        <p:spPr>
          <a:xfrm>
            <a:off x="15948748" y="9748323"/>
            <a:ext cx="2133600" cy="365125"/>
          </a:xfrm>
        </p:spPr>
        <p:txBody>
          <a:bodyPr/>
          <a:lstStyle/>
          <a:p>
            <a:fld id="{B6F15528-21DE-4FAA-801E-634DDDAF4B2B}" type="slidenum">
              <a:rPr lang="en-US" sz="1800" smtClean="0">
                <a:solidFill>
                  <a:schemeClr val="tx1"/>
                </a:solidFill>
              </a:rPr>
              <a:pPr/>
              <a:t>11</a:t>
            </a:fld>
            <a:endParaRPr lang="en-US" dirty="0">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802907" y="8954383"/>
            <a:ext cx="1965946" cy="1076706"/>
          </a:xfrm>
          <a:custGeom>
            <a:avLst/>
            <a:gdLst/>
            <a:ahLst/>
            <a:cxnLst/>
            <a:rect l="l" t="t" r="r" b="b"/>
            <a:pathLst>
              <a:path w="1965946" h="1076706">
                <a:moveTo>
                  <a:pt x="0" y="0"/>
                </a:moveTo>
                <a:lnTo>
                  <a:pt x="1965946" y="0"/>
                </a:lnTo>
                <a:lnTo>
                  <a:pt x="1965946" y="1076706"/>
                </a:lnTo>
                <a:lnTo>
                  <a:pt x="0" y="1076706"/>
                </a:lnTo>
                <a:lnTo>
                  <a:pt x="0" y="0"/>
                </a:lnTo>
                <a:close/>
              </a:path>
            </a:pathLst>
          </a:custGeom>
          <a:blipFill>
            <a:blip r:embed="rId3"/>
            <a:stretch>
              <a:fillRect/>
            </a:stretch>
          </a:blipFill>
        </p:spPr>
        <p:txBody>
          <a:bodyPr/>
          <a:lstStyle/>
          <a:p>
            <a:endParaRPr lang="en-US" dirty="0"/>
          </a:p>
        </p:txBody>
      </p:sp>
      <p:sp>
        <p:nvSpPr>
          <p:cNvPr id="4" name="Freeform 4"/>
          <p:cNvSpPr/>
          <p:nvPr/>
        </p:nvSpPr>
        <p:spPr>
          <a:xfrm>
            <a:off x="492583" y="7034935"/>
            <a:ext cx="17292909" cy="1949080"/>
          </a:xfrm>
          <a:custGeom>
            <a:avLst/>
            <a:gdLst/>
            <a:ahLst/>
            <a:cxnLst/>
            <a:rect l="l" t="t" r="r" b="b"/>
            <a:pathLst>
              <a:path w="16000471" h="1669337">
                <a:moveTo>
                  <a:pt x="0" y="0"/>
                </a:moveTo>
                <a:lnTo>
                  <a:pt x="16000471" y="0"/>
                </a:lnTo>
                <a:lnTo>
                  <a:pt x="16000471" y="1669337"/>
                </a:lnTo>
                <a:lnTo>
                  <a:pt x="0" y="16693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5" name="Freeform 5"/>
          <p:cNvSpPr/>
          <p:nvPr/>
        </p:nvSpPr>
        <p:spPr>
          <a:xfrm>
            <a:off x="447905" y="4195623"/>
            <a:ext cx="17227006" cy="2816466"/>
          </a:xfrm>
          <a:custGeom>
            <a:avLst/>
            <a:gdLst/>
            <a:ahLst/>
            <a:cxnLst/>
            <a:rect l="l" t="t" r="r" b="b"/>
            <a:pathLst>
              <a:path w="16057621" h="2816466">
                <a:moveTo>
                  <a:pt x="0" y="0"/>
                </a:moveTo>
                <a:lnTo>
                  <a:pt x="16057621" y="0"/>
                </a:lnTo>
                <a:lnTo>
                  <a:pt x="16057621" y="2816466"/>
                </a:lnTo>
                <a:lnTo>
                  <a:pt x="0" y="281646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6" name="Freeform 6"/>
          <p:cNvSpPr/>
          <p:nvPr/>
        </p:nvSpPr>
        <p:spPr>
          <a:xfrm>
            <a:off x="906013" y="9375643"/>
            <a:ext cx="12969235" cy="259075"/>
          </a:xfrm>
          <a:custGeom>
            <a:avLst/>
            <a:gdLst/>
            <a:ahLst/>
            <a:cxnLst/>
            <a:rect l="l" t="t" r="r" b="b"/>
            <a:pathLst>
              <a:path w="12969235" h="259075">
                <a:moveTo>
                  <a:pt x="0" y="0"/>
                </a:moveTo>
                <a:lnTo>
                  <a:pt x="12969235" y="0"/>
                </a:lnTo>
                <a:lnTo>
                  <a:pt x="12969235" y="259075"/>
                </a:lnTo>
                <a:lnTo>
                  <a:pt x="0" y="25907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7" name="Freeform 7"/>
          <p:cNvSpPr/>
          <p:nvPr/>
        </p:nvSpPr>
        <p:spPr>
          <a:xfrm>
            <a:off x="1960159" y="4997317"/>
            <a:ext cx="365746" cy="420624"/>
          </a:xfrm>
          <a:custGeom>
            <a:avLst/>
            <a:gdLst/>
            <a:ahLst/>
            <a:cxnLst/>
            <a:rect l="l" t="t" r="r" b="b"/>
            <a:pathLst>
              <a:path w="365746" h="420624">
                <a:moveTo>
                  <a:pt x="0" y="0"/>
                </a:moveTo>
                <a:lnTo>
                  <a:pt x="365746" y="0"/>
                </a:lnTo>
                <a:lnTo>
                  <a:pt x="365746" y="420624"/>
                </a:lnTo>
                <a:lnTo>
                  <a:pt x="0" y="420624"/>
                </a:lnTo>
                <a:lnTo>
                  <a:pt x="0" y="0"/>
                </a:lnTo>
                <a:close/>
              </a:path>
            </a:pathLst>
          </a:custGeom>
          <a:blipFill>
            <a:blip r:embed="rId10"/>
            <a:stretch>
              <a:fillRect r="-3"/>
            </a:stretch>
          </a:blipFill>
        </p:spPr>
        <p:txBody>
          <a:bodyPr/>
          <a:lstStyle/>
          <a:p>
            <a:endParaRPr lang="en-US" dirty="0"/>
          </a:p>
        </p:txBody>
      </p:sp>
      <p:sp>
        <p:nvSpPr>
          <p:cNvPr id="8" name="Freeform 8"/>
          <p:cNvSpPr/>
          <p:nvPr/>
        </p:nvSpPr>
        <p:spPr>
          <a:xfrm>
            <a:off x="2328205" y="5557387"/>
            <a:ext cx="221728" cy="244588"/>
          </a:xfrm>
          <a:custGeom>
            <a:avLst/>
            <a:gdLst/>
            <a:ahLst/>
            <a:cxnLst/>
            <a:rect l="l" t="t" r="r" b="b"/>
            <a:pathLst>
              <a:path w="221728" h="244588">
                <a:moveTo>
                  <a:pt x="0" y="0"/>
                </a:moveTo>
                <a:lnTo>
                  <a:pt x="221728" y="0"/>
                </a:lnTo>
                <a:lnTo>
                  <a:pt x="221728" y="244588"/>
                </a:lnTo>
                <a:lnTo>
                  <a:pt x="0" y="244588"/>
                </a:lnTo>
                <a:lnTo>
                  <a:pt x="0" y="0"/>
                </a:lnTo>
                <a:close/>
              </a:path>
            </a:pathLst>
          </a:custGeom>
          <a:blipFill>
            <a:blip r:embed="rId11"/>
            <a:stretch>
              <a:fillRect r="-6" b="-5"/>
            </a:stretch>
          </a:blipFill>
        </p:spPr>
        <p:txBody>
          <a:bodyPr/>
          <a:lstStyle/>
          <a:p>
            <a:endParaRPr lang="en-US" dirty="0"/>
          </a:p>
        </p:txBody>
      </p:sp>
      <p:sp>
        <p:nvSpPr>
          <p:cNvPr id="9" name="Freeform 9"/>
          <p:cNvSpPr/>
          <p:nvPr/>
        </p:nvSpPr>
        <p:spPr>
          <a:xfrm>
            <a:off x="1733845" y="5557387"/>
            <a:ext cx="224028" cy="244588"/>
          </a:xfrm>
          <a:custGeom>
            <a:avLst/>
            <a:gdLst/>
            <a:ahLst/>
            <a:cxnLst/>
            <a:rect l="l" t="t" r="r" b="b"/>
            <a:pathLst>
              <a:path w="224028" h="244588">
                <a:moveTo>
                  <a:pt x="0" y="0"/>
                </a:moveTo>
                <a:lnTo>
                  <a:pt x="224028" y="0"/>
                </a:lnTo>
                <a:lnTo>
                  <a:pt x="224028" y="244588"/>
                </a:lnTo>
                <a:lnTo>
                  <a:pt x="0" y="244588"/>
                </a:lnTo>
                <a:lnTo>
                  <a:pt x="0" y="0"/>
                </a:lnTo>
                <a:close/>
              </a:path>
            </a:pathLst>
          </a:custGeom>
          <a:blipFill>
            <a:blip r:embed="rId12"/>
            <a:stretch>
              <a:fillRect b="-5"/>
            </a:stretch>
          </a:blipFill>
        </p:spPr>
        <p:txBody>
          <a:bodyPr/>
          <a:lstStyle/>
          <a:p>
            <a:endParaRPr lang="en-US" dirty="0"/>
          </a:p>
        </p:txBody>
      </p:sp>
      <p:sp>
        <p:nvSpPr>
          <p:cNvPr id="10" name="Freeform 10"/>
          <p:cNvSpPr/>
          <p:nvPr/>
        </p:nvSpPr>
        <p:spPr>
          <a:xfrm>
            <a:off x="1526576" y="5741024"/>
            <a:ext cx="1230497" cy="532438"/>
          </a:xfrm>
          <a:custGeom>
            <a:avLst/>
            <a:gdLst/>
            <a:ahLst/>
            <a:cxnLst/>
            <a:rect l="l" t="t" r="r" b="b"/>
            <a:pathLst>
              <a:path w="1230497" h="532438">
                <a:moveTo>
                  <a:pt x="0" y="0"/>
                </a:moveTo>
                <a:lnTo>
                  <a:pt x="1230497" y="0"/>
                </a:lnTo>
                <a:lnTo>
                  <a:pt x="1230497" y="532438"/>
                </a:lnTo>
                <a:lnTo>
                  <a:pt x="0" y="53243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dirty="0"/>
          </a:p>
        </p:txBody>
      </p:sp>
      <p:sp>
        <p:nvSpPr>
          <p:cNvPr id="11" name="Freeform 11"/>
          <p:cNvSpPr/>
          <p:nvPr/>
        </p:nvSpPr>
        <p:spPr>
          <a:xfrm>
            <a:off x="2031025" y="5653399"/>
            <a:ext cx="221742" cy="244588"/>
          </a:xfrm>
          <a:custGeom>
            <a:avLst/>
            <a:gdLst/>
            <a:ahLst/>
            <a:cxnLst/>
            <a:rect l="l" t="t" r="r" b="b"/>
            <a:pathLst>
              <a:path w="221742" h="244588">
                <a:moveTo>
                  <a:pt x="0" y="0"/>
                </a:moveTo>
                <a:lnTo>
                  <a:pt x="221742" y="0"/>
                </a:lnTo>
                <a:lnTo>
                  <a:pt x="221742" y="244588"/>
                </a:lnTo>
                <a:lnTo>
                  <a:pt x="0" y="244588"/>
                </a:lnTo>
                <a:lnTo>
                  <a:pt x="0" y="0"/>
                </a:lnTo>
                <a:close/>
              </a:path>
            </a:pathLst>
          </a:custGeom>
          <a:blipFill>
            <a:blip r:embed="rId11"/>
            <a:stretch>
              <a:fillRect b="-5"/>
            </a:stretch>
          </a:blipFill>
        </p:spPr>
        <p:txBody>
          <a:bodyPr/>
          <a:lstStyle/>
          <a:p>
            <a:endParaRPr lang="en-US" dirty="0"/>
          </a:p>
        </p:txBody>
      </p:sp>
      <p:sp>
        <p:nvSpPr>
          <p:cNvPr id="12" name="Freeform 12"/>
          <p:cNvSpPr/>
          <p:nvPr/>
        </p:nvSpPr>
        <p:spPr>
          <a:xfrm>
            <a:off x="403227" y="1492525"/>
            <a:ext cx="17316362" cy="2654175"/>
          </a:xfrm>
          <a:custGeom>
            <a:avLst/>
            <a:gdLst/>
            <a:ahLst/>
            <a:cxnLst/>
            <a:rect l="l" t="t" r="r" b="b"/>
            <a:pathLst>
              <a:path w="16057621" h="2654175">
                <a:moveTo>
                  <a:pt x="0" y="0"/>
                </a:moveTo>
                <a:lnTo>
                  <a:pt x="16057621" y="0"/>
                </a:lnTo>
                <a:lnTo>
                  <a:pt x="16057621" y="2654174"/>
                </a:lnTo>
                <a:lnTo>
                  <a:pt x="0" y="2654174"/>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dirty="0"/>
          </a:p>
        </p:txBody>
      </p:sp>
      <p:sp>
        <p:nvSpPr>
          <p:cNvPr id="13" name="Freeform 13"/>
          <p:cNvSpPr/>
          <p:nvPr/>
        </p:nvSpPr>
        <p:spPr>
          <a:xfrm>
            <a:off x="1848145" y="2436997"/>
            <a:ext cx="363460" cy="400050"/>
          </a:xfrm>
          <a:custGeom>
            <a:avLst/>
            <a:gdLst/>
            <a:ahLst/>
            <a:cxnLst/>
            <a:rect l="l" t="t" r="r" b="b"/>
            <a:pathLst>
              <a:path w="363460" h="400050">
                <a:moveTo>
                  <a:pt x="0" y="0"/>
                </a:moveTo>
                <a:lnTo>
                  <a:pt x="363460" y="0"/>
                </a:lnTo>
                <a:lnTo>
                  <a:pt x="363460" y="400050"/>
                </a:lnTo>
                <a:lnTo>
                  <a:pt x="0" y="400050"/>
                </a:lnTo>
                <a:lnTo>
                  <a:pt x="0" y="0"/>
                </a:lnTo>
                <a:close/>
              </a:path>
            </a:pathLst>
          </a:custGeom>
          <a:blipFill>
            <a:blip r:embed="rId17"/>
            <a:stretch>
              <a:fillRect r="-3"/>
            </a:stretch>
          </a:blipFill>
        </p:spPr>
        <p:txBody>
          <a:bodyPr/>
          <a:lstStyle/>
          <a:p>
            <a:endParaRPr lang="en-US" dirty="0"/>
          </a:p>
        </p:txBody>
      </p:sp>
      <p:sp>
        <p:nvSpPr>
          <p:cNvPr id="14" name="Freeform 14"/>
          <p:cNvSpPr/>
          <p:nvPr/>
        </p:nvSpPr>
        <p:spPr>
          <a:xfrm>
            <a:off x="1799267" y="7462703"/>
            <a:ext cx="540225" cy="951362"/>
          </a:xfrm>
          <a:custGeom>
            <a:avLst/>
            <a:gdLst/>
            <a:ahLst/>
            <a:cxnLst/>
            <a:rect l="l" t="t" r="r" b="b"/>
            <a:pathLst>
              <a:path w="540225" h="951362">
                <a:moveTo>
                  <a:pt x="0" y="0"/>
                </a:moveTo>
                <a:lnTo>
                  <a:pt x="540224" y="0"/>
                </a:lnTo>
                <a:lnTo>
                  <a:pt x="540224" y="951361"/>
                </a:lnTo>
                <a:lnTo>
                  <a:pt x="0" y="951361"/>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dirty="0"/>
          </a:p>
        </p:txBody>
      </p:sp>
      <p:sp>
        <p:nvSpPr>
          <p:cNvPr id="15" name="TextBox 15"/>
          <p:cNvSpPr txBox="1"/>
          <p:nvPr/>
        </p:nvSpPr>
        <p:spPr>
          <a:xfrm>
            <a:off x="1568191" y="242206"/>
            <a:ext cx="13018465" cy="1209818"/>
          </a:xfrm>
          <a:prstGeom prst="rect">
            <a:avLst/>
          </a:prstGeom>
        </p:spPr>
        <p:txBody>
          <a:bodyPr wrap="square" lIns="0" tIns="0" rIns="0" bIns="0" rtlCol="0" anchor="t">
            <a:spAutoFit/>
          </a:bodyPr>
          <a:lstStyle/>
          <a:p>
            <a:pPr>
              <a:lnSpc>
                <a:spcPts val="10080"/>
              </a:lnSpc>
            </a:pPr>
            <a:r>
              <a:rPr lang="en-US" sz="7200" spc="100" dirty="0">
                <a:solidFill>
                  <a:srgbClr val="44873D"/>
                </a:solidFill>
                <a:latin typeface="Open Sans"/>
              </a:rPr>
              <a:t>Tier IV Support Structure</a:t>
            </a:r>
            <a:endParaRPr lang="en-US" sz="7200" spc="100" dirty="0">
              <a:solidFill>
                <a:srgbClr val="44873D"/>
              </a:solidFill>
              <a:latin typeface="Open Sans"/>
              <a:ea typeface="Open Sans"/>
              <a:cs typeface="Open Sans"/>
            </a:endParaRPr>
          </a:p>
        </p:txBody>
      </p:sp>
      <p:sp>
        <p:nvSpPr>
          <p:cNvPr id="16" name="TextBox 16"/>
          <p:cNvSpPr txBox="1"/>
          <p:nvPr/>
        </p:nvSpPr>
        <p:spPr>
          <a:xfrm>
            <a:off x="2549933" y="1410990"/>
            <a:ext cx="14557447" cy="2419765"/>
          </a:xfrm>
          <a:prstGeom prst="rect">
            <a:avLst/>
          </a:prstGeom>
        </p:spPr>
        <p:txBody>
          <a:bodyPr wrap="square" lIns="0" tIns="0" rIns="0" bIns="0" rtlCol="0" anchor="t">
            <a:spAutoFit/>
          </a:bodyPr>
          <a:lstStyle/>
          <a:p>
            <a:pPr marL="457200" indent="-457200" algn="ctr">
              <a:lnSpc>
                <a:spcPts val="3779"/>
              </a:lnSpc>
              <a:buFont typeface="Arial" panose="020B0604020202020204" pitchFamily="34" charset="0"/>
              <a:buChar char="•"/>
            </a:pPr>
            <a:endParaRPr lang="en-US" sz="2800" spc="-40" dirty="0">
              <a:solidFill>
                <a:srgbClr val="F1F1F1"/>
              </a:solidFill>
            </a:endParaRPr>
          </a:p>
          <a:p>
            <a:pPr marL="457200" indent="-457200">
              <a:buFont typeface="Arial" panose="020B0604020202020204" pitchFamily="34" charset="0"/>
              <a:buChar char="•"/>
            </a:pPr>
            <a:r>
              <a:rPr lang="en-US" sz="2900" spc="-40" dirty="0">
                <a:solidFill>
                  <a:srgbClr val="F1F1F1"/>
                </a:solidFill>
              </a:rPr>
              <a:t>Georgia School Assessment on Performance Standards (GSAPS) conducted (diagnostic review of the school's processes and data) </a:t>
            </a:r>
            <a:endParaRPr lang="en-US" sz="2900" dirty="0">
              <a:solidFill>
                <a:srgbClr val="000000"/>
              </a:solidFill>
              <a:cs typeface="Calibri"/>
            </a:endParaRPr>
          </a:p>
          <a:p>
            <a:pPr marL="457200" indent="-457200">
              <a:lnSpc>
                <a:spcPts val="3779"/>
              </a:lnSpc>
              <a:buFont typeface="Arial" panose="020B0604020202020204" pitchFamily="34" charset="0"/>
              <a:buChar char="•"/>
            </a:pPr>
            <a:r>
              <a:rPr lang="en-US" sz="2800" spc="-40" dirty="0">
                <a:solidFill>
                  <a:srgbClr val="F1F1F1"/>
                </a:solidFill>
              </a:rPr>
              <a:t>Data</a:t>
            </a:r>
            <a:r>
              <a:rPr lang="en-US" sz="2800" spc="-40" dirty="0">
                <a:solidFill>
                  <a:srgbClr val="000000"/>
                </a:solidFill>
              </a:rPr>
              <a:t> </a:t>
            </a:r>
            <a:r>
              <a:rPr lang="en-US" sz="2800" spc="-40" dirty="0">
                <a:solidFill>
                  <a:srgbClr val="F1F1F1"/>
                </a:solidFill>
              </a:rPr>
              <a:t>analysis,</a:t>
            </a:r>
            <a:r>
              <a:rPr lang="en-US" sz="2800" spc="-40" dirty="0">
                <a:solidFill>
                  <a:srgbClr val="000000"/>
                </a:solidFill>
              </a:rPr>
              <a:t> </a:t>
            </a:r>
            <a:r>
              <a:rPr lang="en-US" sz="2800" spc="-40" dirty="0">
                <a:solidFill>
                  <a:srgbClr val="F1F1F1"/>
                </a:solidFill>
              </a:rPr>
              <a:t>observations,</a:t>
            </a:r>
            <a:r>
              <a:rPr lang="en-US" sz="2800" spc="-40" dirty="0">
                <a:solidFill>
                  <a:srgbClr val="000000"/>
                </a:solidFill>
              </a:rPr>
              <a:t> </a:t>
            </a:r>
            <a:r>
              <a:rPr lang="en-US" sz="2800" spc="-40" dirty="0">
                <a:solidFill>
                  <a:srgbClr val="F1F1F1"/>
                </a:solidFill>
              </a:rPr>
              <a:t>analysis</a:t>
            </a:r>
            <a:r>
              <a:rPr lang="en-US" sz="2800" spc="-40" dirty="0">
                <a:solidFill>
                  <a:srgbClr val="000000"/>
                </a:solidFill>
              </a:rPr>
              <a:t> </a:t>
            </a:r>
            <a:r>
              <a:rPr lang="en-US" sz="2800" spc="-40" dirty="0">
                <a:solidFill>
                  <a:srgbClr val="F1F1F1"/>
                </a:solidFill>
              </a:rPr>
              <a:t>of</a:t>
            </a:r>
            <a:r>
              <a:rPr lang="en-US" sz="2800" spc="-40" dirty="0">
                <a:solidFill>
                  <a:srgbClr val="000000"/>
                </a:solidFill>
              </a:rPr>
              <a:t> </a:t>
            </a:r>
            <a:r>
              <a:rPr lang="en-US" sz="2800" spc="-40" dirty="0">
                <a:solidFill>
                  <a:srgbClr val="F1F1F1"/>
                </a:solidFill>
              </a:rPr>
              <a:t>School Improvement Plan (SIP)</a:t>
            </a:r>
            <a:endParaRPr lang="en-US" sz="2800" dirty="0">
              <a:cs typeface="Calibri"/>
            </a:endParaRPr>
          </a:p>
          <a:p>
            <a:pPr marL="457200" indent="-457200" algn="l">
              <a:lnSpc>
                <a:spcPts val="3779"/>
              </a:lnSpc>
              <a:buFont typeface="Arial" panose="020B0604020202020204" pitchFamily="34" charset="0"/>
              <a:buChar char="•"/>
            </a:pPr>
            <a:r>
              <a:rPr lang="en-US" sz="2800" spc="-40" dirty="0">
                <a:solidFill>
                  <a:srgbClr val="F1F1F1"/>
                </a:solidFill>
              </a:rPr>
              <a:t>Continuous Improvement Team (CIT)</a:t>
            </a:r>
            <a:r>
              <a:rPr lang="en-US" sz="2800" spc="-40" dirty="0">
                <a:solidFill>
                  <a:srgbClr val="000000"/>
                </a:solidFill>
              </a:rPr>
              <a:t> </a:t>
            </a:r>
            <a:r>
              <a:rPr lang="en-US" sz="2800" spc="-40" dirty="0">
                <a:solidFill>
                  <a:srgbClr val="F1F1F1"/>
                </a:solidFill>
              </a:rPr>
              <a:t>collaborates</a:t>
            </a:r>
            <a:r>
              <a:rPr lang="en-US" sz="2800" spc="-40" dirty="0">
                <a:solidFill>
                  <a:srgbClr val="000000"/>
                </a:solidFill>
              </a:rPr>
              <a:t> </a:t>
            </a:r>
            <a:r>
              <a:rPr lang="en-US" sz="2800" spc="-40" dirty="0">
                <a:solidFill>
                  <a:srgbClr val="F1F1F1"/>
                </a:solidFill>
              </a:rPr>
              <a:t>on</a:t>
            </a:r>
            <a:r>
              <a:rPr lang="en-US" sz="2800" spc="-40" dirty="0">
                <a:solidFill>
                  <a:srgbClr val="000000"/>
                </a:solidFill>
              </a:rPr>
              <a:t> </a:t>
            </a:r>
            <a:r>
              <a:rPr lang="en-US" sz="2800" spc="-40" dirty="0">
                <a:solidFill>
                  <a:srgbClr val="F1F1F1"/>
                </a:solidFill>
              </a:rPr>
              <a:t>areas</a:t>
            </a:r>
            <a:r>
              <a:rPr lang="en-US" sz="2800" spc="-40" dirty="0">
                <a:solidFill>
                  <a:srgbClr val="000000"/>
                </a:solidFill>
              </a:rPr>
              <a:t> </a:t>
            </a:r>
            <a:r>
              <a:rPr lang="en-US" sz="2800" spc="-40" dirty="0">
                <a:solidFill>
                  <a:srgbClr val="F1F1F1"/>
                </a:solidFill>
              </a:rPr>
              <a:t>of</a:t>
            </a:r>
            <a:r>
              <a:rPr lang="en-US" sz="2800" spc="-40" dirty="0">
                <a:solidFill>
                  <a:srgbClr val="000000"/>
                </a:solidFill>
              </a:rPr>
              <a:t> </a:t>
            </a:r>
            <a:r>
              <a:rPr lang="en-US" sz="2800" spc="-40" dirty="0">
                <a:solidFill>
                  <a:srgbClr val="F1F1F1"/>
                </a:solidFill>
              </a:rPr>
              <a:t>need</a:t>
            </a:r>
          </a:p>
        </p:txBody>
      </p:sp>
      <p:sp>
        <p:nvSpPr>
          <p:cNvPr id="17" name="TextBox 17"/>
          <p:cNvSpPr txBox="1"/>
          <p:nvPr/>
        </p:nvSpPr>
        <p:spPr>
          <a:xfrm>
            <a:off x="2650860" y="7462232"/>
            <a:ext cx="13017508" cy="951833"/>
          </a:xfrm>
          <a:prstGeom prst="rect">
            <a:avLst/>
          </a:prstGeom>
        </p:spPr>
        <p:txBody>
          <a:bodyPr wrap="square" lIns="0" tIns="0" rIns="0" bIns="0" rtlCol="0" anchor="t">
            <a:spAutoFit/>
          </a:bodyPr>
          <a:lstStyle/>
          <a:p>
            <a:pPr marL="457200" indent="-457200" algn="just">
              <a:lnSpc>
                <a:spcPts val="3779"/>
              </a:lnSpc>
              <a:buFont typeface="Arial"/>
              <a:buChar char="•"/>
            </a:pPr>
            <a:r>
              <a:rPr lang="en-US" sz="2800" spc="-40" dirty="0">
                <a:solidFill>
                  <a:srgbClr val="F1F1F1"/>
                </a:solidFill>
              </a:rPr>
              <a:t>Title I, Part A, 1003 School Improvement Funds allocated to support specific evidence-based interventions</a:t>
            </a:r>
            <a:endParaRPr lang="en-US" sz="2800" dirty="0"/>
          </a:p>
        </p:txBody>
      </p:sp>
      <p:sp>
        <p:nvSpPr>
          <p:cNvPr id="18" name="TextBox 18"/>
          <p:cNvSpPr txBox="1"/>
          <p:nvPr/>
        </p:nvSpPr>
        <p:spPr>
          <a:xfrm>
            <a:off x="2767503" y="4495861"/>
            <a:ext cx="15285689" cy="2215991"/>
          </a:xfrm>
          <a:prstGeom prst="rect">
            <a:avLst/>
          </a:prstGeom>
        </p:spPr>
        <p:txBody>
          <a:bodyPr wrap="square" lIns="0" tIns="0" rIns="0" bIns="0" rtlCol="0" anchor="t">
            <a:spAutoFit/>
          </a:bodyPr>
          <a:lstStyle/>
          <a:p>
            <a:r>
              <a:rPr lang="en-US" sz="2800" spc="-39" dirty="0">
                <a:solidFill>
                  <a:srgbClr val="F1F1F1"/>
                </a:solidFill>
              </a:rPr>
              <a:t>•</a:t>
            </a:r>
            <a:r>
              <a:rPr lang="en-US" sz="2800" spc="-39" dirty="0">
                <a:solidFill>
                  <a:srgbClr val="000000"/>
                </a:solidFill>
              </a:rPr>
              <a:t>   </a:t>
            </a:r>
            <a:r>
              <a:rPr lang="en-US" sz="2800" spc="-39" dirty="0">
                <a:solidFill>
                  <a:srgbClr val="F1F1F1"/>
                </a:solidFill>
              </a:rPr>
              <a:t>School Effectiveness Specialist (SES)</a:t>
            </a:r>
            <a:r>
              <a:rPr lang="en-US" sz="2800" spc="-39" dirty="0">
                <a:solidFill>
                  <a:srgbClr val="000000"/>
                </a:solidFill>
              </a:rPr>
              <a:t> </a:t>
            </a:r>
            <a:r>
              <a:rPr lang="en-US" sz="2800" spc="-39" dirty="0">
                <a:solidFill>
                  <a:srgbClr val="F1F1F1"/>
                </a:solidFill>
              </a:rPr>
              <a:t>and</a:t>
            </a:r>
            <a:r>
              <a:rPr lang="en-US" sz="2800" spc="-39" dirty="0">
                <a:solidFill>
                  <a:srgbClr val="000000"/>
                </a:solidFill>
              </a:rPr>
              <a:t> </a:t>
            </a:r>
            <a:r>
              <a:rPr lang="en-US" sz="2800" spc="-39" dirty="0">
                <a:solidFill>
                  <a:srgbClr val="F1F1F1"/>
                </a:solidFill>
              </a:rPr>
              <a:t>School Improvement </a:t>
            </a:r>
            <a:r>
              <a:rPr lang="en-US" sz="2800" spc="-39" dirty="0">
                <a:solidFill>
                  <a:schemeClr val="bg1"/>
                </a:solidFill>
              </a:rPr>
              <a:t>Specialist (SIS) visit schools weekly</a:t>
            </a:r>
          </a:p>
          <a:p>
            <a:pPr algn="just">
              <a:lnSpc>
                <a:spcPts val="3601"/>
              </a:lnSpc>
            </a:pPr>
            <a:r>
              <a:rPr lang="en-US" sz="2800" spc="-39" dirty="0">
                <a:solidFill>
                  <a:srgbClr val="F1F1F1"/>
                </a:solidFill>
              </a:rPr>
              <a:t>•   CIT collaborates to create, implement, and monitor short-term action plans </a:t>
            </a:r>
          </a:p>
          <a:p>
            <a:pPr algn="just">
              <a:lnSpc>
                <a:spcPts val="3601"/>
              </a:lnSpc>
            </a:pPr>
            <a:r>
              <a:rPr lang="en-US" sz="2800" spc="-39" dirty="0">
                <a:solidFill>
                  <a:srgbClr val="F1F1F1"/>
                </a:solidFill>
              </a:rPr>
              <a:t>•   District Effectiveness Specialist (DES) meets with the district on an ongoing basis</a:t>
            </a:r>
            <a:endParaRPr lang="en-US" sz="2800" dirty="0"/>
          </a:p>
          <a:p>
            <a:r>
              <a:rPr lang="en-US" sz="2800" spc="-39" dirty="0">
                <a:solidFill>
                  <a:srgbClr val="F1F1F1"/>
                </a:solidFill>
              </a:rPr>
              <a:t>•   Program Manager visits schools monthly; provides professional learning for school and district leaders</a:t>
            </a:r>
          </a:p>
          <a:p>
            <a:r>
              <a:rPr lang="en-US" sz="2800" spc="-39" dirty="0">
                <a:solidFill>
                  <a:srgbClr val="F1F1F1"/>
                </a:solidFill>
              </a:rPr>
              <a:t>     monthly  </a:t>
            </a:r>
            <a:endParaRPr lang="en-US" sz="2800" dirty="0"/>
          </a:p>
        </p:txBody>
      </p:sp>
      <p:sp>
        <p:nvSpPr>
          <p:cNvPr id="19" name="TextBox 19"/>
          <p:cNvSpPr txBox="1"/>
          <p:nvPr/>
        </p:nvSpPr>
        <p:spPr>
          <a:xfrm>
            <a:off x="906013" y="9621538"/>
            <a:ext cx="12447627" cy="350224"/>
          </a:xfrm>
          <a:prstGeom prst="rect">
            <a:avLst/>
          </a:prstGeom>
        </p:spPr>
        <p:txBody>
          <a:bodyPr lIns="0" tIns="0" rIns="0" bIns="0" rtlCol="0" anchor="t">
            <a:spAutoFit/>
          </a:bodyPr>
          <a:lstStyle/>
          <a:p>
            <a:pPr algn="l">
              <a:lnSpc>
                <a:spcPts val="2948"/>
              </a:lnSpc>
            </a:pPr>
            <a:r>
              <a:rPr lang="en-US" sz="2105" dirty="0">
                <a:solidFill>
                  <a:srgbClr val="767070"/>
                </a:solidFill>
                <a:latin typeface="Calibri (MS) Bold Italics"/>
              </a:rPr>
              <a:t>RichardWoods,Georgia’sSchoolSuperintendent</a:t>
            </a:r>
            <a:r>
              <a:rPr lang="en-US" sz="2105" dirty="0">
                <a:solidFill>
                  <a:srgbClr val="1185C9"/>
                </a:solidFill>
                <a:latin typeface="Calibri (MS) Bold"/>
              </a:rPr>
              <a:t>|</a:t>
            </a:r>
            <a:r>
              <a:rPr lang="en-US" sz="2105" dirty="0">
                <a:solidFill>
                  <a:srgbClr val="767070"/>
                </a:solidFill>
                <a:latin typeface="Calibri (MS) Bold"/>
              </a:rPr>
              <a:t>GeorgiaDepartmentofEducation</a:t>
            </a:r>
            <a:r>
              <a:rPr lang="en-US" sz="2105" dirty="0">
                <a:solidFill>
                  <a:srgbClr val="1185C9"/>
                </a:solidFill>
                <a:latin typeface="Calibri (MS) Bold"/>
              </a:rPr>
              <a:t>| </a:t>
            </a:r>
            <a:r>
              <a:rPr lang="en-US" sz="2105" dirty="0">
                <a:solidFill>
                  <a:srgbClr val="767070"/>
                </a:solidFill>
                <a:latin typeface="Calibri (MS) Bold Italics"/>
              </a:rPr>
              <a:t>Educating Georgia’s Future</a:t>
            </a:r>
          </a:p>
        </p:txBody>
      </p:sp>
      <p:sp>
        <p:nvSpPr>
          <p:cNvPr id="20" name="Slide Number Placeholder 19">
            <a:extLst>
              <a:ext uri="{FF2B5EF4-FFF2-40B4-BE49-F238E27FC236}">
                <a16:creationId xmlns:a16="http://schemas.microsoft.com/office/drawing/2014/main" id="{1FF3159B-207D-4F08-9F06-630ABAB17F6A}"/>
              </a:ext>
            </a:extLst>
          </p:cNvPr>
          <p:cNvSpPr>
            <a:spLocks noGrp="1"/>
          </p:cNvSpPr>
          <p:nvPr>
            <p:ph type="sldNum" sz="quarter" idx="12"/>
          </p:nvPr>
        </p:nvSpPr>
        <p:spPr>
          <a:xfrm>
            <a:off x="15919592" y="9838599"/>
            <a:ext cx="2133600" cy="365125"/>
          </a:xfrm>
        </p:spPr>
        <p:txBody>
          <a:bodyPr/>
          <a:lstStyle/>
          <a:p>
            <a:fld id="{B6F15528-21DE-4FAA-801E-634DDDAF4B2B}" type="slidenum">
              <a:rPr lang="en-US" sz="1800" smtClean="0">
                <a:solidFill>
                  <a:schemeClr val="tx1"/>
                </a:solidFill>
              </a:rPr>
              <a:pPr/>
              <a:t>12</a:t>
            </a:fld>
            <a:endParaRPr lang="en-US" dirty="0">
              <a:solidFill>
                <a:schemeClr val="tx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1211274" y="9728796"/>
            <a:ext cx="12588240" cy="277178"/>
          </a:xfrm>
          <a:prstGeom prst="rect">
            <a:avLst/>
          </a:prstGeom>
        </p:spPr>
        <p:txBody>
          <a:bodyPr lIns="0" tIns="0" rIns="0" bIns="0" rtlCol="0" anchor="t">
            <a:spAutoFit/>
          </a:bodyPr>
          <a:lstStyle/>
          <a:p>
            <a:pPr algn="l">
              <a:lnSpc>
                <a:spcPts val="2152"/>
              </a:lnSpc>
            </a:pPr>
            <a:r>
              <a:rPr lang="en-US" sz="2100" spc="4">
                <a:solidFill>
                  <a:srgbClr val="767070"/>
                </a:solidFill>
                <a:latin typeface="TT Rounds Condensed Bold Italics"/>
              </a:rPr>
              <a:t>Richard Woods, Georgia’s School Superintendent </a:t>
            </a:r>
            <a:r>
              <a:rPr lang="en-US" sz="2100" spc="4">
                <a:solidFill>
                  <a:srgbClr val="1185C9"/>
                </a:solidFill>
                <a:latin typeface="TT Rounds Condensed Bold"/>
              </a:rPr>
              <a:t>| </a:t>
            </a:r>
            <a:r>
              <a:rPr lang="en-US" sz="2100" spc="4">
                <a:solidFill>
                  <a:srgbClr val="767070"/>
                </a:solidFill>
                <a:latin typeface="TT Rounds Condensed Bold"/>
              </a:rPr>
              <a:t>Georgia Department of Education </a:t>
            </a:r>
            <a:r>
              <a:rPr lang="en-US" sz="2100" spc="4">
                <a:solidFill>
                  <a:srgbClr val="1185C9"/>
                </a:solidFill>
                <a:latin typeface="TT Rounds Condensed Bold"/>
              </a:rPr>
              <a:t>| </a:t>
            </a:r>
            <a:r>
              <a:rPr lang="en-US" sz="2100" spc="4">
                <a:solidFill>
                  <a:srgbClr val="767070"/>
                </a:solidFill>
                <a:latin typeface="TT Rounds Condensed Bold Italics"/>
              </a:rPr>
              <a:t>Educating Georgia’s Future</a:t>
            </a:r>
          </a:p>
        </p:txBody>
      </p:sp>
      <p:grpSp>
        <p:nvGrpSpPr>
          <p:cNvPr id="7" name="Group 7"/>
          <p:cNvGrpSpPr/>
          <p:nvPr/>
        </p:nvGrpSpPr>
        <p:grpSpPr>
          <a:xfrm>
            <a:off x="16514" y="173552"/>
            <a:ext cx="18288000" cy="1228882"/>
            <a:chOff x="0" y="0"/>
            <a:chExt cx="24384000" cy="1638510"/>
          </a:xfrm>
        </p:grpSpPr>
        <p:sp>
          <p:nvSpPr>
            <p:cNvPr id="8" name="Freeform 8"/>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10" name="Freeform 10"/>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a:p>
        </p:txBody>
      </p:sp>
      <p:sp>
        <p:nvSpPr>
          <p:cNvPr id="11" name="Freeform 2">
            <a:extLst>
              <a:ext uri="{FF2B5EF4-FFF2-40B4-BE49-F238E27FC236}">
                <a16:creationId xmlns:a16="http://schemas.microsoft.com/office/drawing/2014/main" id="{4F8D8BB2-9DCB-32B8-5C0D-52724E4448F3}"/>
              </a:ext>
            </a:extLst>
          </p:cNvPr>
          <p:cNvSpPr/>
          <p:nvPr/>
        </p:nvSpPr>
        <p:spPr>
          <a:xfrm>
            <a:off x="15126462" y="8942832"/>
            <a:ext cx="1965946" cy="1076706"/>
          </a:xfrm>
          <a:custGeom>
            <a:avLst/>
            <a:gdLst/>
            <a:ahLst/>
            <a:cxnLst/>
            <a:rect l="l" t="t" r="r" b="b"/>
            <a:pathLst>
              <a:path w="1965946" h="1076706">
                <a:moveTo>
                  <a:pt x="0" y="0"/>
                </a:moveTo>
                <a:lnTo>
                  <a:pt x="1965946" y="0"/>
                </a:lnTo>
                <a:lnTo>
                  <a:pt x="1965946" y="1076706"/>
                </a:lnTo>
                <a:lnTo>
                  <a:pt x="0" y="1076706"/>
                </a:lnTo>
                <a:lnTo>
                  <a:pt x="0" y="0"/>
                </a:lnTo>
                <a:close/>
              </a:path>
            </a:pathLst>
          </a:custGeom>
          <a:blipFill>
            <a:blip r:embed="rId3"/>
            <a:stretch>
              <a:fillRect/>
            </a:stretch>
          </a:blipFill>
        </p:spPr>
        <p:txBody>
          <a:bodyPr/>
          <a:lstStyle/>
          <a:p>
            <a:endParaRPr lang="en-US"/>
          </a:p>
        </p:txBody>
      </p:sp>
      <p:sp>
        <p:nvSpPr>
          <p:cNvPr id="2" name="TextBox 1">
            <a:extLst>
              <a:ext uri="{FF2B5EF4-FFF2-40B4-BE49-F238E27FC236}">
                <a16:creationId xmlns:a16="http://schemas.microsoft.com/office/drawing/2014/main" id="{2B16007A-4BA5-99BA-56CB-65BB67DFAD3C}"/>
              </a:ext>
            </a:extLst>
          </p:cNvPr>
          <p:cNvSpPr txBox="1"/>
          <p:nvPr/>
        </p:nvSpPr>
        <p:spPr>
          <a:xfrm>
            <a:off x="348839" y="2378133"/>
            <a:ext cx="17623350" cy="5913798"/>
          </a:xfrm>
          <a:prstGeom prst="rect">
            <a:avLst/>
          </a:prstGeom>
        </p:spPr>
        <p:txBody>
          <a:bodyPr wrap="square" lIns="0" tIns="0" rIns="0" bIns="0" rtlCol="0" anchor="t">
            <a:spAutoFit/>
          </a:bodyPr>
          <a:lstStyle/>
          <a:p>
            <a:r>
              <a:rPr lang="en-US" sz="4800" b="1" spc="-43" dirty="0">
                <a:solidFill>
                  <a:srgbClr val="000000"/>
                </a:solidFill>
                <a:latin typeface="Calibri" panose="020F0502020204030204" pitchFamily="34" charset="0"/>
                <a:cs typeface="Calibri" panose="020F0502020204030204" pitchFamily="34" charset="0"/>
              </a:rPr>
              <a:t>LEA Requirements: </a:t>
            </a:r>
          </a:p>
          <a:p>
            <a:endParaRPr lang="en-US" spc="-43" dirty="0">
              <a:solidFill>
                <a:srgbClr val="000000"/>
              </a:solidFill>
              <a:latin typeface="Calibri" panose="020F0502020204030204" pitchFamily="34" charset="0"/>
              <a:cs typeface="Calibri" panose="020F0502020204030204" pitchFamily="34" charset="0"/>
            </a:endParaRPr>
          </a:p>
          <a:p>
            <a:r>
              <a:rPr lang="en-US" sz="3800" spc="-43" dirty="0">
                <a:solidFill>
                  <a:srgbClr val="000000"/>
                </a:solidFill>
                <a:latin typeface="Calibri" panose="020F0502020204030204" pitchFamily="34" charset="0"/>
                <a:cs typeface="Calibri" panose="020F0502020204030204" pitchFamily="34" charset="0"/>
              </a:rPr>
              <a:t>  • Comprehensive Needs Assessment (CNA) and Consolidated LEA Improvement Plan (CLIP)</a:t>
            </a:r>
          </a:p>
          <a:p>
            <a:endParaRPr lang="en-US" spc="-43" dirty="0">
              <a:solidFill>
                <a:srgbClr val="954F72"/>
              </a:solidFill>
              <a:latin typeface="Calibri" panose="020F0502020204030204" pitchFamily="34" charset="0"/>
              <a:cs typeface="Calibri" panose="020F0502020204030204" pitchFamily="34" charset="0"/>
              <a:hlinkClick r:id="rId4" tooltip="https://www.gadoe.org/School-Improvement/SiteAssets/Pages/CSI-Schools/District%20Plan%20of%20Support%20Guide.pdf"/>
            </a:endParaRPr>
          </a:p>
          <a:p>
            <a:r>
              <a:rPr lang="en-US" sz="4000" spc="-43" dirty="0">
                <a:latin typeface="Calibri" panose="020F0502020204030204" pitchFamily="34" charset="0"/>
                <a:cs typeface="Calibri" panose="020F0502020204030204" pitchFamily="34" charset="0"/>
              </a:rPr>
              <a:t>  • District Plan of Support template</a:t>
            </a:r>
            <a:endParaRPr lang="en-US" sz="4000" spc="-43" dirty="0">
              <a:latin typeface="Calibri" panose="020F0502020204030204" pitchFamily="34" charset="0"/>
              <a:cs typeface="Calibri" panose="020F0502020204030204" pitchFamily="34" charset="0"/>
              <a:hlinkClick r:id="rId5" tooltip="https://www.gadoe.org/School-Improvement/SiteAssets/Pages/CSI-Schools/District%20Plan%20of%20Support%20Master%20Template%20.pdf">
                <a:extLst>
                  <a:ext uri="{A12FA001-AC4F-418D-AE19-62706E023703}">
                    <ahyp:hlinkClr xmlns:ahyp="http://schemas.microsoft.com/office/drawing/2018/hyperlinkcolor" val="tx"/>
                  </a:ext>
                </a:extLst>
              </a:hlinkClick>
            </a:endParaRPr>
          </a:p>
          <a:p>
            <a:endParaRPr lang="en-US" spc="-43" dirty="0">
              <a:solidFill>
                <a:srgbClr val="0000FF"/>
              </a:solidFill>
              <a:latin typeface="Calibri" panose="020F0502020204030204" pitchFamily="34" charset="0"/>
              <a:cs typeface="Calibri" panose="020F0502020204030204" pitchFamily="34" charset="0"/>
              <a:hlinkClick r:id="rId5" tooltip="https://www.gadoe.org/School-Improvement/SiteAssets/Pages/CSI-Schools/District%20Plan%20of%20Support%20Master%20Template%20.pdf">
                <a:extLst>
                  <a:ext uri="{A12FA001-AC4F-418D-AE19-62706E023703}">
                    <ahyp:hlinkClr xmlns:ahyp="http://schemas.microsoft.com/office/drawing/2018/hyperlinkcolor" val="tx"/>
                  </a:ext>
                </a:extLst>
              </a:hlinkClick>
            </a:endParaRPr>
          </a:p>
          <a:p>
            <a:r>
              <a:rPr lang="en-US" sz="4000" spc="-43" dirty="0">
                <a:solidFill>
                  <a:srgbClr val="000000"/>
                </a:solidFill>
                <a:latin typeface="Calibri" panose="020F0502020204030204" pitchFamily="34" charset="0"/>
                <a:cs typeface="Calibri" panose="020F0502020204030204" pitchFamily="34" charset="0"/>
              </a:rPr>
              <a:t>  • District support through the district’s Continuous Improvement Team (CIT)</a:t>
            </a:r>
          </a:p>
          <a:p>
            <a:endParaRPr lang="en-US" sz="1600" spc="-43" dirty="0">
              <a:solidFill>
                <a:srgbClr val="000000"/>
              </a:solidFill>
              <a:latin typeface="Calibri" panose="020F0502020204030204" pitchFamily="34" charset="0"/>
              <a:cs typeface="Calibri" panose="020F0502020204030204" pitchFamily="34" charset="0"/>
            </a:endParaRPr>
          </a:p>
          <a:p>
            <a:r>
              <a:rPr lang="en-US" sz="4000" spc="-43" dirty="0">
                <a:solidFill>
                  <a:srgbClr val="000000"/>
                </a:solidFill>
                <a:latin typeface="Calibri" panose="020F0502020204030204" pitchFamily="34" charset="0"/>
                <a:cs typeface="Calibri" panose="020F0502020204030204" pitchFamily="34" charset="0"/>
              </a:rPr>
              <a:t>  • Presentation to the local Board of Education on the progress of identified </a:t>
            </a:r>
          </a:p>
          <a:p>
            <a:r>
              <a:rPr lang="en-US" sz="4000" spc="-43" dirty="0">
                <a:solidFill>
                  <a:srgbClr val="000000"/>
                </a:solidFill>
                <a:latin typeface="Calibri" panose="020F0502020204030204" pitchFamily="34" charset="0"/>
                <a:cs typeface="Calibri" panose="020F0502020204030204" pitchFamily="34" charset="0"/>
              </a:rPr>
              <a:t>     schools using a template provided by the GaDOE Office of School and District</a:t>
            </a:r>
          </a:p>
          <a:p>
            <a:r>
              <a:rPr lang="en-US" sz="4000" spc="-43" dirty="0">
                <a:solidFill>
                  <a:srgbClr val="000000"/>
                </a:solidFill>
                <a:latin typeface="Calibri" panose="020F0502020204030204" pitchFamily="34" charset="0"/>
                <a:cs typeface="Calibri" panose="020F0502020204030204" pitchFamily="34" charset="0"/>
              </a:rPr>
              <a:t>     Improvement</a:t>
            </a:r>
          </a:p>
          <a:p>
            <a:pPr algn="l">
              <a:lnSpc>
                <a:spcPts val="2888"/>
              </a:lnSpc>
            </a:pPr>
            <a:endParaRPr lang="en-US" sz="4806" spc="-43" dirty="0">
              <a:solidFill>
                <a:srgbClr val="000000"/>
              </a:solidFill>
              <a:latin typeface="IBM Plex Sans"/>
            </a:endParaRPr>
          </a:p>
        </p:txBody>
      </p:sp>
      <p:sp>
        <p:nvSpPr>
          <p:cNvPr id="3" name="TextBox 8">
            <a:extLst>
              <a:ext uri="{FF2B5EF4-FFF2-40B4-BE49-F238E27FC236}">
                <a16:creationId xmlns:a16="http://schemas.microsoft.com/office/drawing/2014/main" id="{F7E32A63-DB50-BDF0-2082-7E4584A9392F}"/>
              </a:ext>
            </a:extLst>
          </p:cNvPr>
          <p:cNvSpPr txBox="1"/>
          <p:nvPr/>
        </p:nvSpPr>
        <p:spPr>
          <a:xfrm>
            <a:off x="391918" y="123921"/>
            <a:ext cx="15759029" cy="1189941"/>
          </a:xfrm>
          <a:prstGeom prst="rect">
            <a:avLst/>
          </a:prstGeom>
        </p:spPr>
        <p:txBody>
          <a:bodyPr lIns="0" tIns="0" rIns="0" bIns="0" rtlCol="0" anchor="t">
            <a:spAutoFit/>
          </a:bodyPr>
          <a:lstStyle/>
          <a:p>
            <a:pPr algn="l">
              <a:lnSpc>
                <a:spcPts val="10079"/>
              </a:lnSpc>
            </a:pPr>
            <a:r>
              <a:rPr lang="en-US" sz="6600" spc="100" dirty="0">
                <a:solidFill>
                  <a:schemeClr val="bg1"/>
                </a:solidFill>
                <a:latin typeface="Open Sans"/>
              </a:rPr>
              <a:t>2023 CSI Tier IV MOA Requirements </a:t>
            </a:r>
          </a:p>
        </p:txBody>
      </p:sp>
      <p:sp>
        <p:nvSpPr>
          <p:cNvPr id="6" name="Slide Number Placeholder 5">
            <a:extLst>
              <a:ext uri="{FF2B5EF4-FFF2-40B4-BE49-F238E27FC236}">
                <a16:creationId xmlns:a16="http://schemas.microsoft.com/office/drawing/2014/main" id="{4618BFCA-EFDC-36B9-5C27-F3BFB21FEC9A}"/>
              </a:ext>
            </a:extLst>
          </p:cNvPr>
          <p:cNvSpPr>
            <a:spLocks noGrp="1"/>
          </p:cNvSpPr>
          <p:nvPr>
            <p:ph type="sldNum" sz="quarter" idx="12"/>
          </p:nvPr>
        </p:nvSpPr>
        <p:spPr>
          <a:xfrm>
            <a:off x="16009926" y="9797954"/>
            <a:ext cx="2133600" cy="365125"/>
          </a:xfrm>
        </p:spPr>
        <p:txBody>
          <a:bodyPr/>
          <a:lstStyle/>
          <a:p>
            <a:fld id="{B6F15528-21DE-4FAA-801E-634DDDAF4B2B}" type="slidenum">
              <a:rPr lang="en-US" sz="1800" smtClean="0">
                <a:solidFill>
                  <a:schemeClr val="tx1"/>
                </a:solidFill>
              </a:rPr>
              <a:pPr/>
              <a:t>13</a:t>
            </a:fld>
            <a:endParaRPr lang="en-US" dirty="0">
              <a:solidFill>
                <a:schemeClr val="tx1"/>
              </a:solidFill>
            </a:endParaRPr>
          </a:p>
        </p:txBody>
      </p:sp>
    </p:spTree>
    <p:extLst>
      <p:ext uri="{BB962C8B-B14F-4D97-AF65-F5344CB8AC3E}">
        <p14:creationId xmlns:p14="http://schemas.microsoft.com/office/powerpoint/2010/main" val="3096322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1211274" y="9728796"/>
            <a:ext cx="12588240" cy="277178"/>
          </a:xfrm>
          <a:prstGeom prst="rect">
            <a:avLst/>
          </a:prstGeom>
        </p:spPr>
        <p:txBody>
          <a:bodyPr lIns="0" tIns="0" rIns="0" bIns="0" rtlCol="0" anchor="t">
            <a:spAutoFit/>
          </a:bodyPr>
          <a:lstStyle/>
          <a:p>
            <a:pPr algn="l">
              <a:lnSpc>
                <a:spcPts val="2152"/>
              </a:lnSpc>
            </a:pPr>
            <a:r>
              <a:rPr lang="en-US" sz="2100" spc="4">
                <a:solidFill>
                  <a:srgbClr val="767070"/>
                </a:solidFill>
                <a:latin typeface="TT Rounds Condensed Bold Italics"/>
              </a:rPr>
              <a:t>Richard Woods, Georgia’s School Superintendent </a:t>
            </a:r>
            <a:r>
              <a:rPr lang="en-US" sz="2100" spc="4">
                <a:solidFill>
                  <a:srgbClr val="1185C9"/>
                </a:solidFill>
                <a:latin typeface="TT Rounds Condensed Bold"/>
              </a:rPr>
              <a:t>| </a:t>
            </a:r>
            <a:r>
              <a:rPr lang="en-US" sz="2100" spc="4">
                <a:solidFill>
                  <a:srgbClr val="767070"/>
                </a:solidFill>
                <a:latin typeface="TT Rounds Condensed Bold"/>
              </a:rPr>
              <a:t>Georgia Department of Education </a:t>
            </a:r>
            <a:r>
              <a:rPr lang="en-US" sz="2100" spc="4">
                <a:solidFill>
                  <a:srgbClr val="1185C9"/>
                </a:solidFill>
                <a:latin typeface="TT Rounds Condensed Bold"/>
              </a:rPr>
              <a:t>| </a:t>
            </a:r>
            <a:r>
              <a:rPr lang="en-US" sz="2100" spc="4">
                <a:solidFill>
                  <a:srgbClr val="767070"/>
                </a:solidFill>
                <a:latin typeface="TT Rounds Condensed Bold Italics"/>
              </a:rPr>
              <a:t>Educating Georgia’s Future</a:t>
            </a:r>
          </a:p>
        </p:txBody>
      </p:sp>
      <p:grpSp>
        <p:nvGrpSpPr>
          <p:cNvPr id="7" name="Group 7"/>
          <p:cNvGrpSpPr/>
          <p:nvPr/>
        </p:nvGrpSpPr>
        <p:grpSpPr>
          <a:xfrm>
            <a:off x="16514" y="173552"/>
            <a:ext cx="18288000" cy="1228882"/>
            <a:chOff x="0" y="0"/>
            <a:chExt cx="24384000" cy="1638510"/>
          </a:xfrm>
        </p:grpSpPr>
        <p:sp>
          <p:nvSpPr>
            <p:cNvPr id="8" name="Freeform 8"/>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10" name="Freeform 10"/>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a:p>
        </p:txBody>
      </p:sp>
      <p:sp>
        <p:nvSpPr>
          <p:cNvPr id="11" name="Freeform 2">
            <a:extLst>
              <a:ext uri="{FF2B5EF4-FFF2-40B4-BE49-F238E27FC236}">
                <a16:creationId xmlns:a16="http://schemas.microsoft.com/office/drawing/2014/main" id="{4F8D8BB2-9DCB-32B8-5C0D-52724E4448F3}"/>
              </a:ext>
            </a:extLst>
          </p:cNvPr>
          <p:cNvSpPr/>
          <p:nvPr/>
        </p:nvSpPr>
        <p:spPr>
          <a:xfrm>
            <a:off x="15126462" y="8942832"/>
            <a:ext cx="1965946" cy="1076706"/>
          </a:xfrm>
          <a:custGeom>
            <a:avLst/>
            <a:gdLst/>
            <a:ahLst/>
            <a:cxnLst/>
            <a:rect l="l" t="t" r="r" b="b"/>
            <a:pathLst>
              <a:path w="1965946" h="1076706">
                <a:moveTo>
                  <a:pt x="0" y="0"/>
                </a:moveTo>
                <a:lnTo>
                  <a:pt x="1965946" y="0"/>
                </a:lnTo>
                <a:lnTo>
                  <a:pt x="1965946" y="1076706"/>
                </a:lnTo>
                <a:lnTo>
                  <a:pt x="0" y="1076706"/>
                </a:lnTo>
                <a:lnTo>
                  <a:pt x="0" y="0"/>
                </a:lnTo>
                <a:close/>
              </a:path>
            </a:pathLst>
          </a:custGeom>
          <a:blipFill>
            <a:blip r:embed="rId3"/>
            <a:stretch>
              <a:fillRect/>
            </a:stretch>
          </a:blipFill>
        </p:spPr>
        <p:txBody>
          <a:bodyPr/>
          <a:lstStyle/>
          <a:p>
            <a:endParaRPr lang="en-US"/>
          </a:p>
        </p:txBody>
      </p:sp>
      <p:sp>
        <p:nvSpPr>
          <p:cNvPr id="2" name="TextBox 1">
            <a:extLst>
              <a:ext uri="{FF2B5EF4-FFF2-40B4-BE49-F238E27FC236}">
                <a16:creationId xmlns:a16="http://schemas.microsoft.com/office/drawing/2014/main" id="{2B16007A-4BA5-99BA-56CB-65BB67DFAD3C}"/>
              </a:ext>
            </a:extLst>
          </p:cNvPr>
          <p:cNvSpPr txBox="1"/>
          <p:nvPr/>
        </p:nvSpPr>
        <p:spPr>
          <a:xfrm>
            <a:off x="704344" y="1601912"/>
            <a:ext cx="17209584" cy="7509748"/>
          </a:xfrm>
          <a:prstGeom prst="rect">
            <a:avLst/>
          </a:prstGeom>
        </p:spPr>
        <p:txBody>
          <a:bodyPr wrap="square" lIns="0" tIns="0" rIns="0" bIns="0" rtlCol="0" anchor="t">
            <a:spAutoFit/>
          </a:bodyPr>
          <a:lstStyle/>
          <a:p>
            <a:r>
              <a:rPr lang="en-US" sz="4800" b="1" spc="-43" dirty="0">
                <a:solidFill>
                  <a:srgbClr val="000000"/>
                </a:solidFill>
                <a:latin typeface="Calibri" panose="020F0502020204030204" pitchFamily="34" charset="0"/>
                <a:cs typeface="Calibri" panose="020F0502020204030204" pitchFamily="34" charset="0"/>
              </a:rPr>
              <a:t>School Requirements: </a:t>
            </a:r>
          </a:p>
          <a:p>
            <a:endParaRPr lang="en-US" spc="-43" dirty="0">
              <a:solidFill>
                <a:srgbClr val="000000"/>
              </a:solidFill>
              <a:latin typeface="Calibri" panose="020F0502020204030204" pitchFamily="34" charset="0"/>
              <a:cs typeface="Calibri" panose="020F0502020204030204" pitchFamily="34" charset="0"/>
            </a:endParaRPr>
          </a:p>
          <a:p>
            <a:r>
              <a:rPr lang="en-US" sz="4000" spc="-43" dirty="0">
                <a:solidFill>
                  <a:srgbClr val="000000"/>
                </a:solidFill>
                <a:latin typeface="Calibri" panose="020F0502020204030204" pitchFamily="34" charset="0"/>
                <a:cs typeface="Calibri" panose="020F0502020204030204" pitchFamily="34" charset="0"/>
              </a:rPr>
              <a:t>  </a:t>
            </a:r>
            <a:r>
              <a:rPr lang="en-US" sz="3800" spc="-43" dirty="0">
                <a:solidFill>
                  <a:srgbClr val="000000"/>
                </a:solidFill>
                <a:latin typeface="Calibri" panose="020F0502020204030204" pitchFamily="34" charset="0"/>
                <a:cs typeface="Calibri" panose="020F0502020204030204" pitchFamily="34" charset="0"/>
              </a:rPr>
              <a:t>• Georgia School Assessment of Performance on Systems (GSAPS)</a:t>
            </a:r>
          </a:p>
          <a:p>
            <a:endParaRPr lang="en-US" spc="-43" dirty="0">
              <a:solidFill>
                <a:srgbClr val="954F72"/>
              </a:solidFill>
              <a:latin typeface="Calibri" panose="020F0502020204030204" pitchFamily="34" charset="0"/>
              <a:cs typeface="Calibri" panose="020F0502020204030204" pitchFamily="34" charset="0"/>
              <a:hlinkClick r:id="rId4" tooltip="https://www.gadoe.org/School-Improvement/SiteAssets/Pages/CSI-Schools/District%20Plan%20of%20Support%20Guide.pdf"/>
            </a:endParaRPr>
          </a:p>
          <a:p>
            <a:r>
              <a:rPr lang="en-US" sz="4000" spc="-43" dirty="0">
                <a:latin typeface="Calibri" panose="020F0502020204030204" pitchFamily="34" charset="0"/>
                <a:cs typeface="Calibri" panose="020F0502020204030204" pitchFamily="34" charset="0"/>
              </a:rPr>
              <a:t>  </a:t>
            </a:r>
            <a:r>
              <a:rPr lang="en-US" sz="3800" spc="-43" dirty="0">
                <a:latin typeface="Calibri" panose="020F0502020204030204" pitchFamily="34" charset="0"/>
                <a:cs typeface="Calibri" panose="020F0502020204030204" pitchFamily="34" charset="0"/>
              </a:rPr>
              <a:t>• </a:t>
            </a:r>
            <a:r>
              <a:rPr lang="en-US" sz="3800" spc="-43" dirty="0">
                <a:solidFill>
                  <a:srgbClr val="000000"/>
                </a:solidFill>
                <a:latin typeface="Calibri" panose="020F0502020204030204" pitchFamily="34" charset="0"/>
                <a:cs typeface="Calibri" panose="020F0502020204030204" pitchFamily="34" charset="0"/>
              </a:rPr>
              <a:t>Comprehensive Needs Assessment (CNA) and School Improvement Plan (SIP)</a:t>
            </a:r>
            <a:endParaRPr lang="en-US" sz="3800" spc="-43" dirty="0">
              <a:latin typeface="Calibri" panose="020F0502020204030204" pitchFamily="34" charset="0"/>
              <a:cs typeface="Calibri" panose="020F0502020204030204" pitchFamily="34" charset="0"/>
              <a:hlinkClick r:id="rId5" tooltip="https://www.gadoe.org/School-Improvement/SiteAssets/Pages/CSI-Schools/District%20Plan%20of%20Support%20Master%20Template%20.pdf">
                <a:extLst>
                  <a:ext uri="{A12FA001-AC4F-418D-AE19-62706E023703}">
                    <ahyp:hlinkClr xmlns:ahyp="http://schemas.microsoft.com/office/drawing/2018/hyperlinkcolor" val="tx"/>
                  </a:ext>
                </a:extLst>
              </a:hlinkClick>
            </a:endParaRPr>
          </a:p>
          <a:p>
            <a:endParaRPr lang="en-US" spc="-43" dirty="0">
              <a:solidFill>
                <a:srgbClr val="0000FF"/>
              </a:solidFill>
              <a:latin typeface="Calibri" panose="020F0502020204030204" pitchFamily="34" charset="0"/>
              <a:cs typeface="Calibri" panose="020F0502020204030204" pitchFamily="34" charset="0"/>
              <a:hlinkClick r:id="rId5" tooltip="https://www.gadoe.org/School-Improvement/SiteAssets/Pages/CSI-Schools/District%20Plan%20of%20Support%20Master%20Template%20.pdf">
                <a:extLst>
                  <a:ext uri="{A12FA001-AC4F-418D-AE19-62706E023703}">
                    <ahyp:hlinkClr xmlns:ahyp="http://schemas.microsoft.com/office/drawing/2018/hyperlinkcolor" val="tx"/>
                  </a:ext>
                </a:extLst>
              </a:hlinkClick>
            </a:endParaRPr>
          </a:p>
          <a:p>
            <a:r>
              <a:rPr lang="en-US" sz="4000" spc="-43" dirty="0">
                <a:solidFill>
                  <a:srgbClr val="000000"/>
                </a:solidFill>
                <a:latin typeface="Calibri" panose="020F0502020204030204" pitchFamily="34" charset="0"/>
                <a:cs typeface="Calibri" panose="020F0502020204030204" pitchFamily="34" charset="0"/>
              </a:rPr>
              <a:t>  </a:t>
            </a:r>
            <a:r>
              <a:rPr lang="en-US" sz="3800" spc="-43" dirty="0">
                <a:solidFill>
                  <a:srgbClr val="000000"/>
                </a:solidFill>
                <a:latin typeface="Calibri" panose="020F0502020204030204" pitchFamily="34" charset="0"/>
                <a:cs typeface="Calibri" panose="020F0502020204030204" pitchFamily="34" charset="0"/>
              </a:rPr>
              <a:t>• Short-term action plans (STAP) for CSI schools</a:t>
            </a:r>
          </a:p>
          <a:p>
            <a:endParaRPr lang="en-US" sz="1600" spc="-43" dirty="0">
              <a:solidFill>
                <a:srgbClr val="000000"/>
              </a:solidFill>
              <a:latin typeface="Calibri" panose="020F0502020204030204" pitchFamily="34" charset="0"/>
              <a:cs typeface="Calibri" panose="020F0502020204030204" pitchFamily="34" charset="0"/>
            </a:endParaRPr>
          </a:p>
          <a:p>
            <a:r>
              <a:rPr lang="en-US" sz="4000" spc="-43" dirty="0">
                <a:solidFill>
                  <a:srgbClr val="000000"/>
                </a:solidFill>
                <a:latin typeface="Calibri" panose="020F0502020204030204" pitchFamily="34" charset="0"/>
                <a:cs typeface="Calibri" panose="020F0502020204030204" pitchFamily="34" charset="0"/>
              </a:rPr>
              <a:t>  </a:t>
            </a:r>
            <a:r>
              <a:rPr lang="en-US" sz="3800" spc="-43" dirty="0">
                <a:solidFill>
                  <a:srgbClr val="000000"/>
                </a:solidFill>
                <a:latin typeface="Calibri" panose="020F0502020204030204" pitchFamily="34" charset="0"/>
                <a:cs typeface="Calibri" panose="020F0502020204030204" pitchFamily="34" charset="0"/>
              </a:rPr>
              <a:t>• CSI school support through the school’s Continuous Improvement Teams</a:t>
            </a:r>
          </a:p>
          <a:p>
            <a:r>
              <a:rPr lang="en-US" sz="3800" spc="-43" dirty="0">
                <a:solidFill>
                  <a:srgbClr val="000000"/>
                </a:solidFill>
                <a:latin typeface="Calibri" panose="020F0502020204030204" pitchFamily="34" charset="0"/>
                <a:cs typeface="Calibri" panose="020F0502020204030204" pitchFamily="34" charset="0"/>
              </a:rPr>
              <a:t>     - Leadership team review</a:t>
            </a:r>
          </a:p>
          <a:p>
            <a:r>
              <a:rPr lang="en-US" sz="3800" spc="-43" dirty="0">
                <a:solidFill>
                  <a:srgbClr val="000000"/>
                </a:solidFill>
                <a:latin typeface="Calibri" panose="020F0502020204030204" pitchFamily="34" charset="0"/>
                <a:cs typeface="Calibri" panose="020F0502020204030204" pitchFamily="34" charset="0"/>
              </a:rPr>
              <a:t>     - Collaborative planning review</a:t>
            </a:r>
          </a:p>
          <a:p>
            <a:r>
              <a:rPr lang="en-US" sz="3800" spc="-43" dirty="0">
                <a:solidFill>
                  <a:srgbClr val="000000"/>
                </a:solidFill>
                <a:latin typeface="Calibri" panose="020F0502020204030204" pitchFamily="34" charset="0"/>
                <a:cs typeface="Calibri" panose="020F0502020204030204" pitchFamily="34" charset="0"/>
              </a:rPr>
              <a:t>     - Instructional awareness walks</a:t>
            </a:r>
          </a:p>
          <a:p>
            <a:r>
              <a:rPr lang="en-US" sz="3800" spc="-43" dirty="0">
                <a:solidFill>
                  <a:srgbClr val="000000"/>
                </a:solidFill>
                <a:latin typeface="Calibri" panose="020F0502020204030204" pitchFamily="34" charset="0"/>
                <a:cs typeface="Calibri" panose="020F0502020204030204" pitchFamily="34" charset="0"/>
              </a:rPr>
              <a:t>     - Annual monitoring</a:t>
            </a:r>
          </a:p>
          <a:p>
            <a:endParaRPr lang="en-US" sz="1000" spc="-43" dirty="0">
              <a:solidFill>
                <a:srgbClr val="000000"/>
              </a:solidFill>
              <a:latin typeface="Calibri" panose="020F0502020204030204" pitchFamily="34" charset="0"/>
              <a:cs typeface="Calibri" panose="020F0502020204030204" pitchFamily="34" charset="0"/>
            </a:endParaRPr>
          </a:p>
          <a:p>
            <a:endParaRPr lang="en-US" sz="1000" spc="-43" dirty="0">
              <a:solidFill>
                <a:srgbClr val="000000"/>
              </a:solidFill>
              <a:latin typeface="Calibri" panose="020F0502020204030204" pitchFamily="34" charset="0"/>
              <a:cs typeface="Calibri" panose="020F0502020204030204" pitchFamily="34" charset="0"/>
            </a:endParaRPr>
          </a:p>
          <a:p>
            <a:r>
              <a:rPr lang="en-US" sz="3800" spc="-43" dirty="0">
                <a:solidFill>
                  <a:srgbClr val="000000"/>
                </a:solidFill>
                <a:latin typeface="Calibri" panose="020F0502020204030204" pitchFamily="34" charset="0"/>
                <a:cs typeface="Calibri" panose="020F0502020204030204" pitchFamily="34" charset="0"/>
              </a:rPr>
              <a:t>Additional information and summary can be found on the CSI MOA Commitments Chart.</a:t>
            </a:r>
            <a:endParaRPr lang="en-US" sz="4806" spc="-43" dirty="0">
              <a:solidFill>
                <a:srgbClr val="000000"/>
              </a:solidFill>
              <a:latin typeface="IBM Plex Sans"/>
            </a:endParaRPr>
          </a:p>
        </p:txBody>
      </p:sp>
      <p:sp>
        <p:nvSpPr>
          <p:cNvPr id="3" name="TextBox 8">
            <a:extLst>
              <a:ext uri="{FF2B5EF4-FFF2-40B4-BE49-F238E27FC236}">
                <a16:creationId xmlns:a16="http://schemas.microsoft.com/office/drawing/2014/main" id="{F7E32A63-DB50-BDF0-2082-7E4584A9392F}"/>
              </a:ext>
            </a:extLst>
          </p:cNvPr>
          <p:cNvSpPr txBox="1"/>
          <p:nvPr/>
        </p:nvSpPr>
        <p:spPr>
          <a:xfrm>
            <a:off x="391918" y="123921"/>
            <a:ext cx="15759029" cy="1189941"/>
          </a:xfrm>
          <a:prstGeom prst="rect">
            <a:avLst/>
          </a:prstGeom>
        </p:spPr>
        <p:txBody>
          <a:bodyPr lIns="0" tIns="0" rIns="0" bIns="0" rtlCol="0" anchor="t">
            <a:spAutoFit/>
          </a:bodyPr>
          <a:lstStyle/>
          <a:p>
            <a:pPr algn="l">
              <a:lnSpc>
                <a:spcPts val="10079"/>
              </a:lnSpc>
            </a:pPr>
            <a:r>
              <a:rPr lang="en-US" sz="6600" spc="100" dirty="0">
                <a:solidFill>
                  <a:schemeClr val="bg1"/>
                </a:solidFill>
                <a:latin typeface="Open Sans"/>
              </a:rPr>
              <a:t>2023 CSI Tier IV MOA Requirements </a:t>
            </a:r>
          </a:p>
        </p:txBody>
      </p:sp>
      <p:sp>
        <p:nvSpPr>
          <p:cNvPr id="6" name="Slide Number Placeholder 5">
            <a:extLst>
              <a:ext uri="{FF2B5EF4-FFF2-40B4-BE49-F238E27FC236}">
                <a16:creationId xmlns:a16="http://schemas.microsoft.com/office/drawing/2014/main" id="{F2A72862-C306-876E-B7B0-EC2691BA14F1}"/>
              </a:ext>
            </a:extLst>
          </p:cNvPr>
          <p:cNvSpPr>
            <a:spLocks noGrp="1"/>
          </p:cNvSpPr>
          <p:nvPr>
            <p:ph type="sldNum" sz="quarter" idx="12"/>
          </p:nvPr>
        </p:nvSpPr>
        <p:spPr>
          <a:xfrm>
            <a:off x="15780328" y="9797954"/>
            <a:ext cx="2133600" cy="365125"/>
          </a:xfrm>
        </p:spPr>
        <p:txBody>
          <a:bodyPr/>
          <a:lstStyle/>
          <a:p>
            <a:fld id="{B6F15528-21DE-4FAA-801E-634DDDAF4B2B}" type="slidenum">
              <a:rPr lang="en-US" sz="1800" smtClean="0">
                <a:solidFill>
                  <a:schemeClr val="tx1"/>
                </a:solidFill>
              </a:rPr>
              <a:pPr/>
              <a:t>14</a:t>
            </a:fld>
            <a:endParaRPr lang="en-US" sz="1800" dirty="0">
              <a:solidFill>
                <a:schemeClr val="tx1"/>
              </a:solidFill>
            </a:endParaRPr>
          </a:p>
        </p:txBody>
      </p:sp>
    </p:spTree>
    <p:extLst>
      <p:ext uri="{BB962C8B-B14F-4D97-AF65-F5344CB8AC3E}">
        <p14:creationId xmlns:p14="http://schemas.microsoft.com/office/powerpoint/2010/main" val="3174777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14" y="173552"/>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p:cNvSpPr txBox="1"/>
          <p:nvPr/>
        </p:nvSpPr>
        <p:spPr>
          <a:xfrm>
            <a:off x="429300" y="255893"/>
            <a:ext cx="15759029" cy="1038225"/>
          </a:xfrm>
          <a:prstGeom prst="rect">
            <a:avLst/>
          </a:prstGeom>
        </p:spPr>
        <p:txBody>
          <a:bodyPr lIns="0" tIns="0" rIns="0" bIns="0" rtlCol="0" anchor="t">
            <a:spAutoFit/>
          </a:bodyPr>
          <a:lstStyle/>
          <a:p>
            <a:pPr algn="l">
              <a:lnSpc>
                <a:spcPts val="7920"/>
              </a:lnSpc>
            </a:pPr>
            <a:r>
              <a:rPr lang="en-US" sz="6600" dirty="0">
                <a:solidFill>
                  <a:srgbClr val="FFFFFF"/>
                </a:solidFill>
                <a:latin typeface="Arimo"/>
              </a:rPr>
              <a:t>GADOE Support</a:t>
            </a:r>
          </a:p>
        </p:txBody>
      </p:sp>
      <p:sp>
        <p:nvSpPr>
          <p:cNvPr id="5" name="Freeform 5"/>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a:p>
        </p:txBody>
      </p:sp>
      <p:sp>
        <p:nvSpPr>
          <p:cNvPr id="6" name="Freeform 6"/>
          <p:cNvSpPr/>
          <p:nvPr/>
        </p:nvSpPr>
        <p:spPr>
          <a:xfrm>
            <a:off x="5493978" y="7703571"/>
            <a:ext cx="4319070" cy="2538845"/>
          </a:xfrm>
          <a:custGeom>
            <a:avLst/>
            <a:gdLst/>
            <a:ahLst/>
            <a:cxnLst/>
            <a:rect l="l" t="t" r="r" b="b"/>
            <a:pathLst>
              <a:path w="7392283" h="3037684">
                <a:moveTo>
                  <a:pt x="0" y="0"/>
                </a:moveTo>
                <a:lnTo>
                  <a:pt x="7392283" y="0"/>
                </a:lnTo>
                <a:lnTo>
                  <a:pt x="7392283" y="3037684"/>
                </a:lnTo>
                <a:lnTo>
                  <a:pt x="0" y="3037684"/>
                </a:lnTo>
                <a:lnTo>
                  <a:pt x="0" y="0"/>
                </a:lnTo>
                <a:close/>
              </a:path>
            </a:pathLst>
          </a:custGeom>
          <a:blipFill>
            <a:blip r:embed="rId3"/>
            <a:stretch>
              <a:fillRect/>
            </a:stretch>
          </a:blipFill>
        </p:spPr>
        <p:txBody>
          <a:bodyPr/>
          <a:lstStyle/>
          <a:p>
            <a:endParaRPr lang="en-US"/>
          </a:p>
        </p:txBody>
      </p:sp>
      <p:sp>
        <p:nvSpPr>
          <p:cNvPr id="7" name="Freeform 7"/>
          <p:cNvSpPr/>
          <p:nvPr/>
        </p:nvSpPr>
        <p:spPr>
          <a:xfrm>
            <a:off x="10403485" y="7337245"/>
            <a:ext cx="3200400" cy="2868757"/>
          </a:xfrm>
          <a:custGeom>
            <a:avLst/>
            <a:gdLst/>
            <a:ahLst/>
            <a:cxnLst/>
            <a:rect l="l" t="t" r="r" b="b"/>
            <a:pathLst>
              <a:path w="5666955" h="3195958">
                <a:moveTo>
                  <a:pt x="0" y="0"/>
                </a:moveTo>
                <a:lnTo>
                  <a:pt x="5666955" y="0"/>
                </a:lnTo>
                <a:lnTo>
                  <a:pt x="5666955" y="3195958"/>
                </a:lnTo>
                <a:lnTo>
                  <a:pt x="0" y="3195958"/>
                </a:lnTo>
                <a:lnTo>
                  <a:pt x="0" y="0"/>
                </a:lnTo>
                <a:close/>
              </a:path>
            </a:pathLst>
          </a:custGeom>
          <a:blipFill>
            <a:blip r:embed="rId4"/>
            <a:stretch>
              <a:fillRect/>
            </a:stretch>
          </a:blipFill>
        </p:spPr>
        <p:txBody>
          <a:bodyPr/>
          <a:lstStyle/>
          <a:p>
            <a:endParaRPr lang="en-US"/>
          </a:p>
        </p:txBody>
      </p:sp>
      <p:sp>
        <p:nvSpPr>
          <p:cNvPr id="8" name="Freeform 8"/>
          <p:cNvSpPr/>
          <p:nvPr/>
        </p:nvSpPr>
        <p:spPr>
          <a:xfrm>
            <a:off x="14236228" y="7498778"/>
            <a:ext cx="2620139" cy="2545689"/>
          </a:xfrm>
          <a:custGeom>
            <a:avLst/>
            <a:gdLst/>
            <a:ahLst/>
            <a:cxnLst/>
            <a:rect l="l" t="t" r="r" b="b"/>
            <a:pathLst>
              <a:path w="4324584" h="4353415">
                <a:moveTo>
                  <a:pt x="0" y="0"/>
                </a:moveTo>
                <a:lnTo>
                  <a:pt x="4324584" y="0"/>
                </a:lnTo>
                <a:lnTo>
                  <a:pt x="4324584" y="4353415"/>
                </a:lnTo>
                <a:lnTo>
                  <a:pt x="0" y="4353415"/>
                </a:lnTo>
                <a:lnTo>
                  <a:pt x="0" y="0"/>
                </a:lnTo>
                <a:close/>
              </a:path>
            </a:pathLst>
          </a:custGeom>
          <a:blipFill>
            <a:blip r:embed="rId5"/>
            <a:stretch>
              <a:fillRect/>
            </a:stretch>
          </a:blipFill>
        </p:spPr>
        <p:txBody>
          <a:bodyPr/>
          <a:lstStyle/>
          <a:p>
            <a:endParaRPr lang="en-US"/>
          </a:p>
        </p:txBody>
      </p:sp>
      <p:sp>
        <p:nvSpPr>
          <p:cNvPr id="9" name="Freeform 9"/>
          <p:cNvSpPr/>
          <p:nvPr/>
        </p:nvSpPr>
        <p:spPr>
          <a:xfrm>
            <a:off x="1478325" y="7994073"/>
            <a:ext cx="3252221" cy="2037034"/>
          </a:xfrm>
          <a:custGeom>
            <a:avLst/>
            <a:gdLst/>
            <a:ahLst/>
            <a:cxnLst/>
            <a:rect l="l" t="t" r="r" b="b"/>
            <a:pathLst>
              <a:path w="6492899" h="3039009">
                <a:moveTo>
                  <a:pt x="0" y="0"/>
                </a:moveTo>
                <a:lnTo>
                  <a:pt x="6492899" y="0"/>
                </a:lnTo>
                <a:lnTo>
                  <a:pt x="6492899" y="3039008"/>
                </a:lnTo>
                <a:lnTo>
                  <a:pt x="0" y="3039008"/>
                </a:lnTo>
                <a:lnTo>
                  <a:pt x="0" y="0"/>
                </a:lnTo>
                <a:close/>
              </a:path>
            </a:pathLst>
          </a:custGeom>
          <a:blipFill>
            <a:blip r:embed="rId6"/>
            <a:stretch>
              <a:fillRect/>
            </a:stretch>
          </a:blipFill>
        </p:spPr>
        <p:txBody>
          <a:bodyPr/>
          <a:lstStyle/>
          <a:p>
            <a:endParaRPr lang="en-US"/>
          </a:p>
        </p:txBody>
      </p:sp>
      <p:sp>
        <p:nvSpPr>
          <p:cNvPr id="10" name="TextBox 13">
            <a:extLst>
              <a:ext uri="{FF2B5EF4-FFF2-40B4-BE49-F238E27FC236}">
                <a16:creationId xmlns:a16="http://schemas.microsoft.com/office/drawing/2014/main" id="{44E6069F-4979-EB43-E4E3-130FA2F8A55D}"/>
              </a:ext>
            </a:extLst>
          </p:cNvPr>
          <p:cNvSpPr txBox="1"/>
          <p:nvPr/>
        </p:nvSpPr>
        <p:spPr>
          <a:xfrm>
            <a:off x="1038372" y="1515376"/>
            <a:ext cx="15857434" cy="6478697"/>
          </a:xfrm>
          <a:prstGeom prst="rect">
            <a:avLst/>
          </a:prstGeom>
        </p:spPr>
        <p:txBody>
          <a:bodyPr wrap="square" lIns="0" tIns="0" rIns="0" bIns="0" rtlCol="0" anchor="t">
            <a:spAutoFit/>
          </a:bodyPr>
          <a:lstStyle/>
          <a:p>
            <a:pPr>
              <a:lnSpc>
                <a:spcPct val="150000"/>
              </a:lnSpc>
            </a:pPr>
            <a:r>
              <a:rPr lang="en-US" sz="4400" spc="-50" dirty="0">
                <a:solidFill>
                  <a:srgbClr val="000000"/>
                </a:solidFill>
                <a:latin typeface="Calibri" panose="020F0502020204030204" pitchFamily="34" charset="0"/>
                <a:cs typeface="Calibri" panose="020F0502020204030204" pitchFamily="34" charset="0"/>
              </a:rPr>
              <a:t>• Additional Title I, Part A 1003 School Improvement Funds </a:t>
            </a:r>
          </a:p>
          <a:p>
            <a:pPr>
              <a:lnSpc>
                <a:spcPct val="150000"/>
              </a:lnSpc>
            </a:pPr>
            <a:r>
              <a:rPr lang="en-US" sz="4400" spc="-50" dirty="0">
                <a:solidFill>
                  <a:srgbClr val="000000"/>
                </a:solidFill>
                <a:latin typeface="Calibri" panose="020F0502020204030204" pitchFamily="34" charset="0"/>
                <a:cs typeface="Calibri" panose="020F0502020204030204" pitchFamily="34" charset="0"/>
              </a:rPr>
              <a:t>• Priority for competitive grant opportunities</a:t>
            </a:r>
          </a:p>
          <a:p>
            <a:pPr>
              <a:lnSpc>
                <a:spcPct val="150000"/>
              </a:lnSpc>
            </a:pPr>
            <a:r>
              <a:rPr lang="en-US" sz="4400" spc="-50" dirty="0">
                <a:solidFill>
                  <a:srgbClr val="000000"/>
                </a:solidFill>
                <a:latin typeface="Calibri" panose="020F0502020204030204" pitchFamily="34" charset="0"/>
                <a:cs typeface="Calibri" panose="020F0502020204030204" pitchFamily="34" charset="0"/>
              </a:rPr>
              <a:t>• Communities In Schools (CIS) support </a:t>
            </a:r>
            <a:endParaRPr lang="en-US" sz="200" spc="-50" dirty="0">
              <a:solidFill>
                <a:srgbClr val="000000"/>
              </a:solidFill>
              <a:latin typeface="Calibri" panose="020F0502020204030204" pitchFamily="34" charset="0"/>
              <a:cs typeface="Calibri" panose="020F0502020204030204" pitchFamily="34" charset="0"/>
            </a:endParaRPr>
          </a:p>
          <a:p>
            <a:pPr>
              <a:lnSpc>
                <a:spcPct val="150000"/>
              </a:lnSpc>
            </a:pPr>
            <a:r>
              <a:rPr lang="en-US" sz="4400" spc="-50" dirty="0">
                <a:solidFill>
                  <a:srgbClr val="000000"/>
                </a:solidFill>
                <a:latin typeface="Calibri" panose="020F0502020204030204" pitchFamily="34" charset="0"/>
                <a:cs typeface="Calibri" panose="020F0502020204030204" pitchFamily="34" charset="0"/>
              </a:rPr>
              <a:t>• Access for high schools to Graduates Ready to Attain Success </a:t>
            </a:r>
          </a:p>
          <a:p>
            <a:r>
              <a:rPr lang="en-US" sz="4400" spc="-50" dirty="0">
                <a:solidFill>
                  <a:srgbClr val="000000"/>
                </a:solidFill>
                <a:latin typeface="Calibri" panose="020F0502020204030204" pitchFamily="34" charset="0"/>
                <a:cs typeface="Calibri" panose="020F0502020204030204" pitchFamily="34" charset="0"/>
              </a:rPr>
              <a:t>   in Post-Secondary (GRASP) grant opportunities</a:t>
            </a:r>
          </a:p>
          <a:p>
            <a:endParaRPr lang="en-US" sz="500" spc="-50" dirty="0">
              <a:solidFill>
                <a:srgbClr val="000000"/>
              </a:solidFill>
              <a:latin typeface="Calibri" panose="020F0502020204030204" pitchFamily="34" charset="0"/>
              <a:cs typeface="Calibri" panose="020F0502020204030204" pitchFamily="34" charset="0"/>
            </a:endParaRPr>
          </a:p>
          <a:p>
            <a:endParaRPr lang="en-US" sz="500" spc="-50" dirty="0">
              <a:solidFill>
                <a:srgbClr val="000000"/>
              </a:solidFill>
              <a:latin typeface="Calibri" panose="020F0502020204030204" pitchFamily="34" charset="0"/>
              <a:cs typeface="Calibri" panose="020F0502020204030204" pitchFamily="34" charset="0"/>
            </a:endParaRPr>
          </a:p>
          <a:p>
            <a:endParaRPr lang="en-US" sz="500" spc="-50" dirty="0">
              <a:solidFill>
                <a:srgbClr val="000000"/>
              </a:solidFill>
              <a:latin typeface="Calibri" panose="020F0502020204030204" pitchFamily="34" charset="0"/>
              <a:cs typeface="Calibri" panose="020F0502020204030204" pitchFamily="34" charset="0"/>
            </a:endParaRPr>
          </a:p>
          <a:p>
            <a:endParaRPr lang="en-US" sz="500" spc="-50" dirty="0">
              <a:solidFill>
                <a:srgbClr val="000000"/>
              </a:solidFill>
              <a:latin typeface="Calibri" panose="020F0502020204030204" pitchFamily="34" charset="0"/>
              <a:cs typeface="Calibri" panose="020F0502020204030204" pitchFamily="34" charset="0"/>
            </a:endParaRPr>
          </a:p>
          <a:p>
            <a:endParaRPr lang="en-US" sz="500" spc="-50" dirty="0">
              <a:solidFill>
                <a:srgbClr val="000000"/>
              </a:solidFill>
              <a:latin typeface="Calibri" panose="020F0502020204030204" pitchFamily="34" charset="0"/>
              <a:cs typeface="Calibri" panose="020F0502020204030204" pitchFamily="34" charset="0"/>
            </a:endParaRPr>
          </a:p>
          <a:p>
            <a:r>
              <a:rPr lang="en-US" sz="4400" spc="-50" dirty="0">
                <a:solidFill>
                  <a:srgbClr val="000000"/>
                </a:solidFill>
                <a:latin typeface="Calibri" panose="020F0502020204030204" pitchFamily="34" charset="0"/>
                <a:cs typeface="Calibri" panose="020F0502020204030204" pitchFamily="34" charset="0"/>
              </a:rPr>
              <a:t>• Middle Georgia Regional Educational Service Agency (RESA) support </a:t>
            </a:r>
            <a:endParaRPr lang="en-US" sz="200" spc="-50" dirty="0">
              <a:solidFill>
                <a:srgbClr val="000000"/>
              </a:solidFill>
              <a:latin typeface="Calibri" panose="020F0502020204030204" pitchFamily="34" charset="0"/>
              <a:cs typeface="Calibri" panose="020F0502020204030204" pitchFamily="34" charset="0"/>
            </a:endParaRPr>
          </a:p>
          <a:p>
            <a:endParaRPr lang="en-US" sz="4400" spc="-50" dirty="0">
              <a:solidFill>
                <a:srgbClr val="000000"/>
              </a:solidFill>
              <a:latin typeface="Calibri" panose="020F0502020204030204" pitchFamily="34" charset="0"/>
              <a:cs typeface="Calibri" panose="020F0502020204030204" pitchFamily="34" charset="0"/>
            </a:endParaRPr>
          </a:p>
        </p:txBody>
      </p:sp>
      <p:sp>
        <p:nvSpPr>
          <p:cNvPr id="12" name="Slide Number Placeholder 11">
            <a:extLst>
              <a:ext uri="{FF2B5EF4-FFF2-40B4-BE49-F238E27FC236}">
                <a16:creationId xmlns:a16="http://schemas.microsoft.com/office/drawing/2014/main" id="{AFE9B6B1-2411-04AD-CCC1-55E539E93506}"/>
              </a:ext>
            </a:extLst>
          </p:cNvPr>
          <p:cNvSpPr>
            <a:spLocks noGrp="1"/>
          </p:cNvSpPr>
          <p:nvPr>
            <p:ph type="sldNum" sz="quarter" idx="12"/>
          </p:nvPr>
        </p:nvSpPr>
        <p:spPr>
          <a:xfrm>
            <a:off x="15829006" y="9748323"/>
            <a:ext cx="2133600" cy="365125"/>
          </a:xfrm>
        </p:spPr>
        <p:txBody>
          <a:bodyPr/>
          <a:lstStyle/>
          <a:p>
            <a:fld id="{B6F15528-21DE-4FAA-801E-634DDDAF4B2B}" type="slidenum">
              <a:rPr lang="en-US" sz="1800" smtClean="0">
                <a:solidFill>
                  <a:schemeClr val="tx1"/>
                </a:solidFill>
              </a:rPr>
              <a:pPr/>
              <a:t>15</a:t>
            </a:fld>
            <a:endParaRPr lang="en-US" dirty="0">
              <a:solidFill>
                <a:schemeClr val="tx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391919"/>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p:cNvSpPr txBox="1"/>
          <p:nvPr/>
        </p:nvSpPr>
        <p:spPr>
          <a:xfrm>
            <a:off x="412786" y="4474260"/>
            <a:ext cx="16086755" cy="1013098"/>
          </a:xfrm>
          <a:prstGeom prst="rect">
            <a:avLst/>
          </a:prstGeom>
        </p:spPr>
        <p:txBody>
          <a:bodyPr wrap="square" lIns="0" tIns="0" rIns="0" bIns="0" rtlCol="0" anchor="t">
            <a:spAutoFit/>
          </a:bodyPr>
          <a:lstStyle/>
          <a:p>
            <a:pPr algn="l">
              <a:lnSpc>
                <a:spcPts val="7920"/>
              </a:lnSpc>
            </a:pPr>
            <a:r>
              <a:rPr lang="en-US" sz="6600" dirty="0">
                <a:solidFill>
                  <a:srgbClr val="FFFFFF"/>
                </a:solidFill>
                <a:latin typeface="Arimo Bold"/>
              </a:rPr>
              <a:t>BCSD Federally Identified Schools</a:t>
            </a:r>
          </a:p>
        </p:txBody>
      </p:sp>
      <p:sp>
        <p:nvSpPr>
          <p:cNvPr id="5" name="Freeform 5"/>
          <p:cNvSpPr/>
          <p:nvPr/>
        </p:nvSpPr>
        <p:spPr>
          <a:xfrm>
            <a:off x="16167460" y="4103870"/>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a:p>
        </p:txBody>
      </p:sp>
      <p:sp>
        <p:nvSpPr>
          <p:cNvPr id="7" name="Slide Number Placeholder 6">
            <a:extLst>
              <a:ext uri="{FF2B5EF4-FFF2-40B4-BE49-F238E27FC236}">
                <a16:creationId xmlns:a16="http://schemas.microsoft.com/office/drawing/2014/main" id="{87479935-57B5-DAEC-DCCB-C4F325DE95AF}"/>
              </a:ext>
            </a:extLst>
          </p:cNvPr>
          <p:cNvSpPr>
            <a:spLocks noGrp="1"/>
          </p:cNvSpPr>
          <p:nvPr>
            <p:ph type="sldNum" sz="quarter" idx="12"/>
          </p:nvPr>
        </p:nvSpPr>
        <p:spPr>
          <a:xfrm>
            <a:off x="15964210" y="9664700"/>
            <a:ext cx="2133600" cy="365125"/>
          </a:xfrm>
        </p:spPr>
        <p:txBody>
          <a:bodyPr/>
          <a:lstStyle/>
          <a:p>
            <a:fld id="{B6F15528-21DE-4FAA-801E-634DDDAF4B2B}" type="slidenum">
              <a:rPr lang="en-US" sz="1800" smtClean="0">
                <a:solidFill>
                  <a:schemeClr val="tx1"/>
                </a:solidFill>
              </a:rPr>
              <a:pPr/>
              <a:t>16</a:t>
            </a:fld>
            <a:endParaRPr lang="en-US" sz="1800">
              <a:solidFill>
                <a:schemeClr val="tx1"/>
              </a:solidFill>
            </a:endParaRPr>
          </a:p>
        </p:txBody>
      </p:sp>
    </p:spTree>
    <p:extLst>
      <p:ext uri="{BB962C8B-B14F-4D97-AF65-F5344CB8AC3E}">
        <p14:creationId xmlns:p14="http://schemas.microsoft.com/office/powerpoint/2010/main" val="892252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14" y="173552"/>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p:cNvSpPr txBox="1"/>
          <p:nvPr/>
        </p:nvSpPr>
        <p:spPr>
          <a:xfrm>
            <a:off x="429300" y="265418"/>
            <a:ext cx="15759029" cy="927433"/>
          </a:xfrm>
          <a:prstGeom prst="rect">
            <a:avLst/>
          </a:prstGeom>
        </p:spPr>
        <p:txBody>
          <a:bodyPr lIns="0" tIns="0" rIns="0" bIns="0" rtlCol="0" anchor="t">
            <a:spAutoFit/>
          </a:bodyPr>
          <a:lstStyle/>
          <a:p>
            <a:pPr algn="l">
              <a:lnSpc>
                <a:spcPts val="7680"/>
              </a:lnSpc>
            </a:pPr>
            <a:r>
              <a:rPr lang="en-US" sz="6400" dirty="0">
                <a:solidFill>
                  <a:srgbClr val="FFFFFF"/>
                </a:solidFill>
                <a:latin typeface="Arimo"/>
              </a:rPr>
              <a:t>Federally Identified Schools In Our District</a:t>
            </a:r>
          </a:p>
        </p:txBody>
      </p:sp>
      <p:sp>
        <p:nvSpPr>
          <p:cNvPr id="5" name="Freeform 5"/>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a:p>
        </p:txBody>
      </p:sp>
      <p:graphicFrame>
        <p:nvGraphicFramePr>
          <p:cNvPr id="6" name="Table 6"/>
          <p:cNvGraphicFramePr>
            <a:graphicFrameLocks noGrp="1"/>
          </p:cNvGraphicFramePr>
          <p:nvPr>
            <p:extLst>
              <p:ext uri="{D42A27DB-BD31-4B8C-83A1-F6EECF244321}">
                <p14:modId xmlns:p14="http://schemas.microsoft.com/office/powerpoint/2010/main" val="3025583240"/>
              </p:ext>
            </p:extLst>
          </p:nvPr>
        </p:nvGraphicFramePr>
        <p:xfrm>
          <a:off x="612831" y="2548063"/>
          <a:ext cx="17095363" cy="4419601"/>
        </p:xfrm>
        <a:graphic>
          <a:graphicData uri="http://schemas.openxmlformats.org/drawingml/2006/table">
            <a:tbl>
              <a:tblPr/>
              <a:tblGrid>
                <a:gridCol w="4071934">
                  <a:extLst>
                    <a:ext uri="{9D8B030D-6E8A-4147-A177-3AD203B41FA5}">
                      <a16:colId xmlns:a16="http://schemas.microsoft.com/office/drawing/2014/main" val="20000"/>
                    </a:ext>
                  </a:extLst>
                </a:gridCol>
                <a:gridCol w="4351024">
                  <a:extLst>
                    <a:ext uri="{9D8B030D-6E8A-4147-A177-3AD203B41FA5}">
                      <a16:colId xmlns:a16="http://schemas.microsoft.com/office/drawing/2014/main" val="20001"/>
                    </a:ext>
                  </a:extLst>
                </a:gridCol>
                <a:gridCol w="8672405">
                  <a:extLst>
                    <a:ext uri="{9D8B030D-6E8A-4147-A177-3AD203B41FA5}">
                      <a16:colId xmlns:a16="http://schemas.microsoft.com/office/drawing/2014/main" val="20002"/>
                    </a:ext>
                  </a:extLst>
                </a:gridCol>
              </a:tblGrid>
              <a:tr h="1084053">
                <a:tc>
                  <a:txBody>
                    <a:bodyPr/>
                    <a:lstStyle/>
                    <a:p>
                      <a:pPr algn="ctr">
                        <a:lnSpc>
                          <a:spcPts val="4274"/>
                        </a:lnSpc>
                        <a:defRPr/>
                      </a:pPr>
                      <a:r>
                        <a:rPr lang="en-US" sz="3053">
                          <a:solidFill>
                            <a:srgbClr val="000000"/>
                          </a:solidFill>
                          <a:latin typeface="Calibri (MS) Bold"/>
                        </a:rPr>
                        <a:t>School</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D699"/>
                    </a:solidFill>
                  </a:tcPr>
                </a:tc>
                <a:tc>
                  <a:txBody>
                    <a:bodyPr/>
                    <a:lstStyle/>
                    <a:p>
                      <a:pPr algn="ctr">
                        <a:lnSpc>
                          <a:spcPts val="4274"/>
                        </a:lnSpc>
                        <a:defRPr/>
                      </a:pPr>
                      <a:r>
                        <a:rPr lang="en-US" sz="3053">
                          <a:solidFill>
                            <a:srgbClr val="000000"/>
                          </a:solidFill>
                          <a:latin typeface="Calibri (MS) Bold"/>
                        </a:rPr>
                        <a:t>Status</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D699"/>
                    </a:solidFill>
                  </a:tcPr>
                </a:tc>
                <a:tc>
                  <a:txBody>
                    <a:bodyPr/>
                    <a:lstStyle/>
                    <a:p>
                      <a:pPr algn="ctr">
                        <a:lnSpc>
                          <a:spcPts val="4274"/>
                        </a:lnSpc>
                        <a:defRPr/>
                      </a:pPr>
                      <a:r>
                        <a:rPr lang="en-US" sz="3053">
                          <a:solidFill>
                            <a:srgbClr val="000000"/>
                          </a:solidFill>
                          <a:latin typeface="Calibri (MS) Bold"/>
                        </a:rPr>
                        <a:t>Additional Information</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D699"/>
                    </a:solidFill>
                  </a:tcPr>
                </a:tc>
                <a:extLst>
                  <a:ext uri="{0D108BD9-81ED-4DB2-BD59-A6C34878D82A}">
                    <a16:rowId xmlns:a16="http://schemas.microsoft.com/office/drawing/2014/main" val="10000"/>
                  </a:ext>
                </a:extLst>
              </a:tr>
              <a:tr h="1667774">
                <a:tc>
                  <a:txBody>
                    <a:bodyPr/>
                    <a:lstStyle/>
                    <a:p>
                      <a:pPr algn="ctr">
                        <a:lnSpc>
                          <a:spcPts val="4274"/>
                        </a:lnSpc>
                        <a:defRPr/>
                      </a:pPr>
                      <a:r>
                        <a:rPr lang="en-US" sz="3053">
                          <a:solidFill>
                            <a:srgbClr val="000000"/>
                          </a:solidFill>
                          <a:latin typeface="Calibri (MS) Bold"/>
                        </a:rPr>
                        <a:t>Southfield Elementary</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EBCD"/>
                    </a:solidFill>
                  </a:tcPr>
                </a:tc>
                <a:tc>
                  <a:txBody>
                    <a:bodyPr/>
                    <a:lstStyle/>
                    <a:p>
                      <a:pPr algn="ctr">
                        <a:lnSpc>
                          <a:spcPts val="4274"/>
                        </a:lnSpc>
                        <a:defRPr/>
                      </a:pPr>
                      <a:r>
                        <a:rPr lang="en-US" sz="3053">
                          <a:solidFill>
                            <a:srgbClr val="000000"/>
                          </a:solidFill>
                          <a:latin typeface="Calibri (MS) Bold"/>
                        </a:rPr>
                        <a:t>Tier IV (CSI)</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tc>
                  <a:txBody>
                    <a:bodyPr/>
                    <a:lstStyle/>
                    <a:p>
                      <a:pPr algn="ctr">
                        <a:lnSpc>
                          <a:spcPts val="4274"/>
                        </a:lnSpc>
                        <a:defRPr/>
                      </a:pPr>
                      <a:r>
                        <a:rPr lang="en-US" sz="3053" dirty="0">
                          <a:solidFill>
                            <a:srgbClr val="000000"/>
                          </a:solidFill>
                          <a:latin typeface="Calibri (MS) Bold"/>
                        </a:rPr>
                        <a:t>1 of 10 schools designated for Tier IV due to being on the CSI list longer than all other schools</a:t>
                      </a:r>
                      <a:endParaRPr lang="en-US" sz="1100" dirty="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extLst>
                  <a:ext uri="{0D108BD9-81ED-4DB2-BD59-A6C34878D82A}">
                    <a16:rowId xmlns:a16="http://schemas.microsoft.com/office/drawing/2014/main" val="10001"/>
                  </a:ext>
                </a:extLst>
              </a:tr>
              <a:tr h="1667774">
                <a:tc>
                  <a:txBody>
                    <a:bodyPr/>
                    <a:lstStyle/>
                    <a:p>
                      <a:pPr algn="ctr">
                        <a:lnSpc>
                          <a:spcPts val="4274"/>
                        </a:lnSpc>
                        <a:defRPr/>
                      </a:pPr>
                      <a:r>
                        <a:rPr lang="en-US" sz="3053">
                          <a:solidFill>
                            <a:srgbClr val="000000"/>
                          </a:solidFill>
                          <a:latin typeface="Calibri (MS) Bold"/>
                        </a:rPr>
                        <a:t>Ballard-Hudson Middle</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EBCD"/>
                    </a:solidFill>
                  </a:tcPr>
                </a:tc>
                <a:tc>
                  <a:txBody>
                    <a:bodyPr/>
                    <a:lstStyle/>
                    <a:p>
                      <a:pPr algn="ctr">
                        <a:lnSpc>
                          <a:spcPts val="4274"/>
                        </a:lnSpc>
                        <a:defRPr/>
                      </a:pPr>
                      <a:r>
                        <a:rPr lang="en-US" sz="3053">
                          <a:solidFill>
                            <a:srgbClr val="000000"/>
                          </a:solidFill>
                          <a:latin typeface="Calibri (MS) Bold"/>
                        </a:rPr>
                        <a:t>Tier IV (CSI)</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tc>
                  <a:txBody>
                    <a:bodyPr/>
                    <a:lstStyle/>
                    <a:p>
                      <a:pPr algn="ctr">
                        <a:lnSpc>
                          <a:spcPts val="4274"/>
                        </a:lnSpc>
                        <a:defRPr/>
                      </a:pPr>
                      <a:r>
                        <a:rPr lang="en-US" sz="3053" dirty="0">
                          <a:solidFill>
                            <a:srgbClr val="000000"/>
                          </a:solidFill>
                          <a:latin typeface="Calibri (MS) Bold"/>
                        </a:rPr>
                        <a:t>1 of 10 schools designated for Tier IV due to being on the CSI list longer than all other schools</a:t>
                      </a:r>
                      <a:endParaRPr lang="en-US" sz="1100" dirty="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extLst>
                  <a:ext uri="{0D108BD9-81ED-4DB2-BD59-A6C34878D82A}">
                    <a16:rowId xmlns:a16="http://schemas.microsoft.com/office/drawing/2014/main" val="10002"/>
                  </a:ext>
                </a:extLst>
              </a:tr>
            </a:tbl>
          </a:graphicData>
        </a:graphic>
      </p:graphicFrame>
      <p:sp>
        <p:nvSpPr>
          <p:cNvPr id="8" name="Slide Number Placeholder 7">
            <a:extLst>
              <a:ext uri="{FF2B5EF4-FFF2-40B4-BE49-F238E27FC236}">
                <a16:creationId xmlns:a16="http://schemas.microsoft.com/office/drawing/2014/main" id="{FA4E3C3F-48DD-A810-0836-BC3D3B329914}"/>
              </a:ext>
            </a:extLst>
          </p:cNvPr>
          <p:cNvSpPr>
            <a:spLocks noGrp="1"/>
          </p:cNvSpPr>
          <p:nvPr>
            <p:ph type="sldNum" sz="quarter" idx="12"/>
          </p:nvPr>
        </p:nvSpPr>
        <p:spPr>
          <a:xfrm>
            <a:off x="15853620" y="9748323"/>
            <a:ext cx="2133600" cy="365125"/>
          </a:xfrm>
        </p:spPr>
        <p:txBody>
          <a:bodyPr/>
          <a:lstStyle/>
          <a:p>
            <a:fld id="{B6F15528-21DE-4FAA-801E-634DDDAF4B2B}" type="slidenum">
              <a:rPr lang="en-US" sz="1800" smtClean="0">
                <a:solidFill>
                  <a:schemeClr val="tx1"/>
                </a:solidFill>
              </a:rPr>
              <a:pPr/>
              <a:t>17</a:t>
            </a:fld>
            <a:endParaRPr lang="en-US" dirty="0">
              <a:solidFill>
                <a:schemeClr val="tx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14" y="25271"/>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p:cNvSpPr txBox="1"/>
          <p:nvPr/>
        </p:nvSpPr>
        <p:spPr>
          <a:xfrm>
            <a:off x="429300" y="265418"/>
            <a:ext cx="15759029" cy="927433"/>
          </a:xfrm>
          <a:prstGeom prst="rect">
            <a:avLst/>
          </a:prstGeom>
        </p:spPr>
        <p:txBody>
          <a:bodyPr lIns="0" tIns="0" rIns="0" bIns="0" rtlCol="0" anchor="t">
            <a:spAutoFit/>
          </a:bodyPr>
          <a:lstStyle/>
          <a:p>
            <a:pPr algn="l">
              <a:lnSpc>
                <a:spcPts val="7680"/>
              </a:lnSpc>
            </a:pPr>
            <a:r>
              <a:rPr lang="en-US" sz="6400" dirty="0">
                <a:solidFill>
                  <a:srgbClr val="FFFFFF"/>
                </a:solidFill>
                <a:latin typeface="Arimo"/>
              </a:rPr>
              <a:t>Federally Identified Schools In Our District</a:t>
            </a:r>
          </a:p>
        </p:txBody>
      </p:sp>
      <p:sp>
        <p:nvSpPr>
          <p:cNvPr id="5" name="Freeform 5"/>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a:p>
        </p:txBody>
      </p:sp>
      <p:graphicFrame>
        <p:nvGraphicFramePr>
          <p:cNvPr id="6" name="Table 6"/>
          <p:cNvGraphicFramePr>
            <a:graphicFrameLocks noGrp="1"/>
          </p:cNvGraphicFramePr>
          <p:nvPr>
            <p:extLst>
              <p:ext uri="{D42A27DB-BD31-4B8C-83A1-F6EECF244321}">
                <p14:modId xmlns:p14="http://schemas.microsoft.com/office/powerpoint/2010/main" val="1826027701"/>
              </p:ext>
            </p:extLst>
          </p:nvPr>
        </p:nvGraphicFramePr>
        <p:xfrm>
          <a:off x="417413" y="2172038"/>
          <a:ext cx="17453175" cy="7086262"/>
        </p:xfrm>
        <a:graphic>
          <a:graphicData uri="http://schemas.openxmlformats.org/drawingml/2006/table">
            <a:tbl>
              <a:tblPr/>
              <a:tblGrid>
                <a:gridCol w="4070032">
                  <a:extLst>
                    <a:ext uri="{9D8B030D-6E8A-4147-A177-3AD203B41FA5}">
                      <a16:colId xmlns:a16="http://schemas.microsoft.com/office/drawing/2014/main" val="20000"/>
                    </a:ext>
                  </a:extLst>
                </a:gridCol>
                <a:gridCol w="3282087">
                  <a:extLst>
                    <a:ext uri="{9D8B030D-6E8A-4147-A177-3AD203B41FA5}">
                      <a16:colId xmlns:a16="http://schemas.microsoft.com/office/drawing/2014/main" val="20001"/>
                    </a:ext>
                  </a:extLst>
                </a:gridCol>
                <a:gridCol w="10101056">
                  <a:extLst>
                    <a:ext uri="{9D8B030D-6E8A-4147-A177-3AD203B41FA5}">
                      <a16:colId xmlns:a16="http://schemas.microsoft.com/office/drawing/2014/main" val="20002"/>
                    </a:ext>
                  </a:extLst>
                </a:gridCol>
              </a:tblGrid>
              <a:tr h="1109956">
                <a:tc>
                  <a:txBody>
                    <a:bodyPr/>
                    <a:lstStyle/>
                    <a:p>
                      <a:pPr algn="ctr">
                        <a:lnSpc>
                          <a:spcPts val="4274"/>
                        </a:lnSpc>
                        <a:defRPr/>
                      </a:pPr>
                      <a:r>
                        <a:rPr lang="en-US" sz="3053">
                          <a:solidFill>
                            <a:srgbClr val="000000"/>
                          </a:solidFill>
                          <a:latin typeface="Calibri (MS) Bold"/>
                        </a:rPr>
                        <a:t>School</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D699"/>
                    </a:solidFill>
                  </a:tcPr>
                </a:tc>
                <a:tc>
                  <a:txBody>
                    <a:bodyPr/>
                    <a:lstStyle/>
                    <a:p>
                      <a:pPr algn="ctr">
                        <a:lnSpc>
                          <a:spcPts val="4274"/>
                        </a:lnSpc>
                        <a:defRPr/>
                      </a:pPr>
                      <a:r>
                        <a:rPr lang="en-US" sz="3053">
                          <a:solidFill>
                            <a:srgbClr val="000000"/>
                          </a:solidFill>
                          <a:latin typeface="Calibri (MS) Bold"/>
                        </a:rPr>
                        <a:t>Status</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D699"/>
                    </a:solidFill>
                  </a:tcPr>
                </a:tc>
                <a:tc>
                  <a:txBody>
                    <a:bodyPr/>
                    <a:lstStyle/>
                    <a:p>
                      <a:pPr algn="ctr">
                        <a:lnSpc>
                          <a:spcPts val="4274"/>
                        </a:lnSpc>
                        <a:defRPr/>
                      </a:pPr>
                      <a:r>
                        <a:rPr lang="en-US" sz="3053">
                          <a:solidFill>
                            <a:srgbClr val="000000"/>
                          </a:solidFill>
                          <a:latin typeface="Calibri (MS) Bold"/>
                        </a:rPr>
                        <a:t>Additional Information</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D699"/>
                    </a:solidFill>
                  </a:tcPr>
                </a:tc>
                <a:extLst>
                  <a:ext uri="{0D108BD9-81ED-4DB2-BD59-A6C34878D82A}">
                    <a16:rowId xmlns:a16="http://schemas.microsoft.com/office/drawing/2014/main" val="10000"/>
                  </a:ext>
                </a:extLst>
              </a:tr>
              <a:tr h="1707624">
                <a:tc>
                  <a:txBody>
                    <a:bodyPr/>
                    <a:lstStyle/>
                    <a:p>
                      <a:pPr algn="ctr">
                        <a:lnSpc>
                          <a:spcPts val="4274"/>
                        </a:lnSpc>
                        <a:defRPr/>
                      </a:pPr>
                      <a:r>
                        <a:rPr lang="en-US" sz="3053">
                          <a:solidFill>
                            <a:srgbClr val="000000"/>
                          </a:solidFill>
                          <a:latin typeface="Calibri (MS) Bold"/>
                        </a:rPr>
                        <a:t>Ingram- Pye Elementary</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EBCD"/>
                    </a:solidFill>
                  </a:tcPr>
                </a:tc>
                <a:tc>
                  <a:txBody>
                    <a:bodyPr/>
                    <a:lstStyle/>
                    <a:p>
                      <a:pPr algn="ctr">
                        <a:lnSpc>
                          <a:spcPts val="4274"/>
                        </a:lnSpc>
                        <a:defRPr/>
                      </a:pPr>
                      <a:r>
                        <a:rPr lang="en-US" sz="3053">
                          <a:solidFill>
                            <a:srgbClr val="000000"/>
                          </a:solidFill>
                          <a:latin typeface="Calibri (MS) Bold"/>
                        </a:rPr>
                        <a:t>CSI</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tc>
                  <a:txBody>
                    <a:bodyPr/>
                    <a:lstStyle/>
                    <a:p>
                      <a:pPr algn="ctr">
                        <a:lnSpc>
                          <a:spcPts val="4274"/>
                        </a:lnSpc>
                        <a:defRPr/>
                      </a:pPr>
                      <a:r>
                        <a:rPr lang="en-US" sz="3053" dirty="0">
                          <a:solidFill>
                            <a:srgbClr val="000000"/>
                          </a:solidFill>
                          <a:latin typeface="Calibri (MS) Bold"/>
                        </a:rPr>
                        <a:t>Lowest 5% of schools in content mastery in 2019 and 2022</a:t>
                      </a:r>
                      <a:endParaRPr lang="en-US" sz="1100" dirty="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extLst>
                  <a:ext uri="{0D108BD9-81ED-4DB2-BD59-A6C34878D82A}">
                    <a16:rowId xmlns:a16="http://schemas.microsoft.com/office/drawing/2014/main" val="10001"/>
                  </a:ext>
                </a:extLst>
              </a:tr>
              <a:tr h="1109956">
                <a:tc>
                  <a:txBody>
                    <a:bodyPr/>
                    <a:lstStyle/>
                    <a:p>
                      <a:pPr algn="ctr">
                        <a:lnSpc>
                          <a:spcPts val="4274"/>
                        </a:lnSpc>
                        <a:defRPr/>
                      </a:pPr>
                      <a:r>
                        <a:rPr lang="en-US" sz="3053">
                          <a:solidFill>
                            <a:srgbClr val="000000"/>
                          </a:solidFill>
                          <a:latin typeface="Calibri (MS) Bold"/>
                        </a:rPr>
                        <a:t>Veterans Elementary</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EBCD"/>
                    </a:solidFill>
                  </a:tcPr>
                </a:tc>
                <a:tc>
                  <a:txBody>
                    <a:bodyPr/>
                    <a:lstStyle/>
                    <a:p>
                      <a:pPr algn="ctr">
                        <a:lnSpc>
                          <a:spcPts val="4274"/>
                        </a:lnSpc>
                        <a:defRPr/>
                      </a:pPr>
                      <a:r>
                        <a:rPr lang="en-US" sz="3053">
                          <a:solidFill>
                            <a:srgbClr val="000000"/>
                          </a:solidFill>
                          <a:latin typeface="Calibri (MS) Bold"/>
                        </a:rPr>
                        <a:t>CSI</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tc>
                  <a:txBody>
                    <a:bodyPr/>
                    <a:lstStyle/>
                    <a:p>
                      <a:pPr algn="ctr">
                        <a:lnSpc>
                          <a:spcPts val="4274"/>
                        </a:lnSpc>
                        <a:defRPr/>
                      </a:pPr>
                      <a:r>
                        <a:rPr lang="en-US" sz="3053" dirty="0">
                          <a:solidFill>
                            <a:srgbClr val="000000"/>
                          </a:solidFill>
                          <a:latin typeface="Calibri (MS) Bold"/>
                        </a:rPr>
                        <a:t>Lowest 5% of schools in content mastery in 2019 and 2022</a:t>
                      </a:r>
                      <a:endParaRPr lang="en-US" sz="1100" dirty="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extLst>
                  <a:ext uri="{0D108BD9-81ED-4DB2-BD59-A6C34878D82A}">
                    <a16:rowId xmlns:a16="http://schemas.microsoft.com/office/drawing/2014/main" val="10002"/>
                  </a:ext>
                </a:extLst>
              </a:tr>
              <a:tr h="1451102">
                <a:tc>
                  <a:txBody>
                    <a:bodyPr/>
                    <a:lstStyle/>
                    <a:p>
                      <a:pPr algn="ctr">
                        <a:lnSpc>
                          <a:spcPts val="4274"/>
                        </a:lnSpc>
                        <a:defRPr/>
                      </a:pPr>
                      <a:r>
                        <a:rPr lang="en-US" sz="3053" dirty="0">
                          <a:solidFill>
                            <a:srgbClr val="000000"/>
                          </a:solidFill>
                          <a:latin typeface="Calibri (MS) Bold"/>
                        </a:rPr>
                        <a:t>Williams Elementary</a:t>
                      </a:r>
                      <a:endParaRPr lang="en-US" sz="1100" dirty="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EBCD"/>
                    </a:solidFill>
                  </a:tcPr>
                </a:tc>
                <a:tc>
                  <a:txBody>
                    <a:bodyPr/>
                    <a:lstStyle/>
                    <a:p>
                      <a:pPr algn="ctr">
                        <a:lnSpc>
                          <a:spcPts val="4274"/>
                        </a:lnSpc>
                        <a:defRPr/>
                      </a:pPr>
                      <a:r>
                        <a:rPr lang="en-US" sz="3053">
                          <a:solidFill>
                            <a:srgbClr val="000000"/>
                          </a:solidFill>
                          <a:latin typeface="Calibri (MS) Bold"/>
                        </a:rPr>
                        <a:t>CSI</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tc>
                  <a:txBody>
                    <a:bodyPr/>
                    <a:lstStyle/>
                    <a:p>
                      <a:pPr algn="ctr">
                        <a:lnSpc>
                          <a:spcPts val="4274"/>
                        </a:lnSpc>
                        <a:defRPr/>
                      </a:pPr>
                      <a:r>
                        <a:rPr lang="en-US" sz="3053" dirty="0">
                          <a:solidFill>
                            <a:srgbClr val="000000"/>
                          </a:solidFill>
                          <a:latin typeface="Calibri (MS) Bold"/>
                        </a:rPr>
                        <a:t>Lowest 5% of schools in content mastery in 2019 and 2022</a:t>
                      </a:r>
                      <a:endParaRPr lang="en-US" sz="1100" dirty="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extLst>
                  <a:ext uri="{0D108BD9-81ED-4DB2-BD59-A6C34878D82A}">
                    <a16:rowId xmlns:a16="http://schemas.microsoft.com/office/drawing/2014/main" val="10003"/>
                  </a:ext>
                </a:extLst>
              </a:tr>
              <a:tr h="1707624">
                <a:tc>
                  <a:txBody>
                    <a:bodyPr/>
                    <a:lstStyle/>
                    <a:p>
                      <a:pPr algn="ctr">
                        <a:lnSpc>
                          <a:spcPts val="4274"/>
                        </a:lnSpc>
                        <a:defRPr/>
                      </a:pPr>
                      <a:r>
                        <a:rPr lang="en-US" sz="3053" dirty="0">
                          <a:solidFill>
                            <a:srgbClr val="000000"/>
                          </a:solidFill>
                          <a:latin typeface="Calibri (MS) Bold"/>
                        </a:rPr>
                        <a:t>VIP Academy </a:t>
                      </a:r>
                    </a:p>
                    <a:p>
                      <a:pPr algn="ctr">
                        <a:lnSpc>
                          <a:spcPts val="4274"/>
                        </a:lnSpc>
                        <a:defRPr/>
                      </a:pPr>
                      <a:r>
                        <a:rPr lang="en-US" sz="3053" dirty="0">
                          <a:solidFill>
                            <a:srgbClr val="000000"/>
                          </a:solidFill>
                          <a:latin typeface="Calibri (MS) Bold"/>
                        </a:rPr>
                        <a:t>(Virtual School)</a:t>
                      </a:r>
                      <a:endParaRPr lang="en-US" sz="1100" dirty="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EBCD"/>
                    </a:solidFill>
                  </a:tcPr>
                </a:tc>
                <a:tc>
                  <a:txBody>
                    <a:bodyPr/>
                    <a:lstStyle/>
                    <a:p>
                      <a:pPr algn="ctr">
                        <a:lnSpc>
                          <a:spcPts val="4274"/>
                        </a:lnSpc>
                        <a:defRPr/>
                      </a:pPr>
                      <a:r>
                        <a:rPr lang="en-US" sz="3053">
                          <a:solidFill>
                            <a:srgbClr val="000000"/>
                          </a:solidFill>
                          <a:latin typeface="Calibri (MS) Bold"/>
                        </a:rPr>
                        <a:t>TSI</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tc>
                  <a:txBody>
                    <a:bodyPr/>
                    <a:lstStyle/>
                    <a:p>
                      <a:pPr algn="ctr">
                        <a:lnSpc>
                          <a:spcPts val="4274"/>
                        </a:lnSpc>
                        <a:defRPr/>
                      </a:pPr>
                      <a:r>
                        <a:rPr lang="en-US" sz="3053" dirty="0">
                          <a:solidFill>
                            <a:srgbClr val="000000"/>
                          </a:solidFill>
                          <a:latin typeface="Calibri (MS) Bold"/>
                        </a:rPr>
                        <a:t>Middle grades sub-group Students with Disability (SWD) ranked in the lowest 5% of schools in the state</a:t>
                      </a:r>
                      <a:endParaRPr lang="en-US" sz="1100" dirty="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extLst>
                  <a:ext uri="{0D108BD9-81ED-4DB2-BD59-A6C34878D82A}">
                    <a16:rowId xmlns:a16="http://schemas.microsoft.com/office/drawing/2014/main" val="10004"/>
                  </a:ext>
                </a:extLst>
              </a:tr>
            </a:tbl>
          </a:graphicData>
        </a:graphic>
      </p:graphicFrame>
      <p:sp>
        <p:nvSpPr>
          <p:cNvPr id="8" name="Slide Number Placeholder 7">
            <a:extLst>
              <a:ext uri="{FF2B5EF4-FFF2-40B4-BE49-F238E27FC236}">
                <a16:creationId xmlns:a16="http://schemas.microsoft.com/office/drawing/2014/main" id="{EC08587D-D293-FED9-4DA4-10A945AAE397}"/>
              </a:ext>
            </a:extLst>
          </p:cNvPr>
          <p:cNvSpPr>
            <a:spLocks noGrp="1"/>
          </p:cNvSpPr>
          <p:nvPr>
            <p:ph type="sldNum" sz="quarter" idx="12"/>
          </p:nvPr>
        </p:nvSpPr>
        <p:spPr>
          <a:xfrm>
            <a:off x="15937862" y="9811027"/>
            <a:ext cx="2133600" cy="365125"/>
          </a:xfrm>
        </p:spPr>
        <p:txBody>
          <a:bodyPr/>
          <a:lstStyle/>
          <a:p>
            <a:fld id="{B6F15528-21DE-4FAA-801E-634DDDAF4B2B}" type="slidenum">
              <a:rPr lang="en-US" sz="1800" smtClean="0">
                <a:solidFill>
                  <a:schemeClr val="tx1"/>
                </a:solidFill>
              </a:rPr>
              <a:pPr/>
              <a:t>18</a:t>
            </a:fld>
            <a:endParaRPr lang="en-US" sz="1800" dirty="0">
              <a:solidFill>
                <a:schemeClr val="tx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14" y="173552"/>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p:cNvSpPr txBox="1"/>
          <p:nvPr/>
        </p:nvSpPr>
        <p:spPr>
          <a:xfrm>
            <a:off x="429300" y="265418"/>
            <a:ext cx="15759029" cy="927433"/>
          </a:xfrm>
          <a:prstGeom prst="rect">
            <a:avLst/>
          </a:prstGeom>
        </p:spPr>
        <p:txBody>
          <a:bodyPr lIns="0" tIns="0" rIns="0" bIns="0" rtlCol="0" anchor="t">
            <a:spAutoFit/>
          </a:bodyPr>
          <a:lstStyle/>
          <a:p>
            <a:pPr algn="l">
              <a:lnSpc>
                <a:spcPts val="7680"/>
              </a:lnSpc>
            </a:pPr>
            <a:r>
              <a:rPr lang="en-US" sz="6400" dirty="0">
                <a:solidFill>
                  <a:srgbClr val="FFFFFF"/>
                </a:solidFill>
                <a:latin typeface="Arimo"/>
              </a:rPr>
              <a:t>Federally Identified Schools In Our District</a:t>
            </a:r>
          </a:p>
        </p:txBody>
      </p:sp>
      <p:sp>
        <p:nvSpPr>
          <p:cNvPr id="5" name="Freeform 5"/>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a:p>
        </p:txBody>
      </p:sp>
      <p:graphicFrame>
        <p:nvGraphicFramePr>
          <p:cNvPr id="6" name="Table 6"/>
          <p:cNvGraphicFramePr>
            <a:graphicFrameLocks noGrp="1"/>
          </p:cNvGraphicFramePr>
          <p:nvPr>
            <p:extLst>
              <p:ext uri="{D42A27DB-BD31-4B8C-83A1-F6EECF244321}">
                <p14:modId xmlns:p14="http://schemas.microsoft.com/office/powerpoint/2010/main" val="1049036813"/>
              </p:ext>
            </p:extLst>
          </p:nvPr>
        </p:nvGraphicFramePr>
        <p:xfrm>
          <a:off x="596318" y="1690516"/>
          <a:ext cx="17095363" cy="8360681"/>
        </p:xfrm>
        <a:graphic>
          <a:graphicData uri="http://schemas.openxmlformats.org/drawingml/2006/table">
            <a:tbl>
              <a:tblPr/>
              <a:tblGrid>
                <a:gridCol w="4071934">
                  <a:extLst>
                    <a:ext uri="{9D8B030D-6E8A-4147-A177-3AD203B41FA5}">
                      <a16:colId xmlns:a16="http://schemas.microsoft.com/office/drawing/2014/main" val="20000"/>
                    </a:ext>
                  </a:extLst>
                </a:gridCol>
                <a:gridCol w="3070139">
                  <a:extLst>
                    <a:ext uri="{9D8B030D-6E8A-4147-A177-3AD203B41FA5}">
                      <a16:colId xmlns:a16="http://schemas.microsoft.com/office/drawing/2014/main" val="20001"/>
                    </a:ext>
                  </a:extLst>
                </a:gridCol>
                <a:gridCol w="9953290">
                  <a:extLst>
                    <a:ext uri="{9D8B030D-6E8A-4147-A177-3AD203B41FA5}">
                      <a16:colId xmlns:a16="http://schemas.microsoft.com/office/drawing/2014/main" val="20002"/>
                    </a:ext>
                  </a:extLst>
                </a:gridCol>
              </a:tblGrid>
              <a:tr h="1103431">
                <a:tc>
                  <a:txBody>
                    <a:bodyPr/>
                    <a:lstStyle/>
                    <a:p>
                      <a:pPr algn="ctr">
                        <a:lnSpc>
                          <a:spcPts val="4274"/>
                        </a:lnSpc>
                        <a:defRPr/>
                      </a:pPr>
                      <a:r>
                        <a:rPr lang="en-US" sz="3053" dirty="0">
                          <a:solidFill>
                            <a:srgbClr val="000000"/>
                          </a:solidFill>
                          <a:latin typeface="Calibri (MS) Bold"/>
                        </a:rPr>
                        <a:t>School</a:t>
                      </a:r>
                      <a:endParaRPr lang="en-US" sz="1100" dirty="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D699"/>
                    </a:solidFill>
                  </a:tcPr>
                </a:tc>
                <a:tc>
                  <a:txBody>
                    <a:bodyPr/>
                    <a:lstStyle/>
                    <a:p>
                      <a:pPr algn="ctr">
                        <a:lnSpc>
                          <a:spcPts val="4274"/>
                        </a:lnSpc>
                        <a:defRPr/>
                      </a:pPr>
                      <a:r>
                        <a:rPr lang="en-US" sz="3053">
                          <a:solidFill>
                            <a:srgbClr val="000000"/>
                          </a:solidFill>
                          <a:latin typeface="Calibri (MS) Bold"/>
                        </a:rPr>
                        <a:t>Status</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D699"/>
                    </a:solidFill>
                  </a:tcPr>
                </a:tc>
                <a:tc>
                  <a:txBody>
                    <a:bodyPr/>
                    <a:lstStyle/>
                    <a:p>
                      <a:pPr algn="ctr">
                        <a:lnSpc>
                          <a:spcPts val="4274"/>
                        </a:lnSpc>
                        <a:defRPr/>
                      </a:pPr>
                      <a:r>
                        <a:rPr lang="en-US" sz="3053">
                          <a:solidFill>
                            <a:srgbClr val="000000"/>
                          </a:solidFill>
                          <a:latin typeface="Calibri (MS) Bold"/>
                        </a:rPr>
                        <a:t>Additional Information</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D699"/>
                    </a:solidFill>
                  </a:tcPr>
                </a:tc>
                <a:extLst>
                  <a:ext uri="{0D108BD9-81ED-4DB2-BD59-A6C34878D82A}">
                    <a16:rowId xmlns:a16="http://schemas.microsoft.com/office/drawing/2014/main" val="10000"/>
                  </a:ext>
                </a:extLst>
              </a:tr>
              <a:tr h="1103431">
                <a:tc>
                  <a:txBody>
                    <a:bodyPr/>
                    <a:lstStyle/>
                    <a:p>
                      <a:pPr algn="ctr">
                        <a:lnSpc>
                          <a:spcPts val="4274"/>
                        </a:lnSpc>
                        <a:defRPr/>
                      </a:pPr>
                      <a:r>
                        <a:rPr lang="en-US" sz="3053">
                          <a:solidFill>
                            <a:srgbClr val="000000"/>
                          </a:solidFill>
                          <a:latin typeface="Calibri (MS) Bold"/>
                        </a:rPr>
                        <a:t>Bruce Elementary</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EBCD"/>
                    </a:solidFill>
                  </a:tcPr>
                </a:tc>
                <a:tc>
                  <a:txBody>
                    <a:bodyPr/>
                    <a:lstStyle/>
                    <a:p>
                      <a:pPr algn="ctr">
                        <a:lnSpc>
                          <a:spcPts val="4274"/>
                        </a:lnSpc>
                        <a:defRPr/>
                      </a:pPr>
                      <a:r>
                        <a:rPr lang="en-US" sz="3053">
                          <a:solidFill>
                            <a:srgbClr val="000000"/>
                          </a:solidFill>
                          <a:latin typeface="Calibri (MS) Bold"/>
                        </a:rPr>
                        <a:t>Promise</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tc>
                  <a:txBody>
                    <a:bodyPr/>
                    <a:lstStyle/>
                    <a:p>
                      <a:pPr algn="ctr">
                        <a:lnSpc>
                          <a:spcPts val="4274"/>
                        </a:lnSpc>
                        <a:defRPr/>
                      </a:pPr>
                      <a:r>
                        <a:rPr lang="en-US" sz="3053" dirty="0">
                          <a:solidFill>
                            <a:srgbClr val="000000"/>
                          </a:solidFill>
                          <a:latin typeface="Calibri (MS) Bold"/>
                        </a:rPr>
                        <a:t>Previously known as lowest 5.1% - 10% of schools in GA</a:t>
                      </a:r>
                      <a:endParaRPr lang="en-US" sz="1100" dirty="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extLst>
                  <a:ext uri="{0D108BD9-81ED-4DB2-BD59-A6C34878D82A}">
                    <a16:rowId xmlns:a16="http://schemas.microsoft.com/office/drawing/2014/main" val="10001"/>
                  </a:ext>
                </a:extLst>
              </a:tr>
              <a:tr h="1103431">
                <a:tc>
                  <a:txBody>
                    <a:bodyPr/>
                    <a:lstStyle/>
                    <a:p>
                      <a:pPr algn="ctr">
                        <a:lnSpc>
                          <a:spcPts val="4274"/>
                        </a:lnSpc>
                        <a:defRPr/>
                      </a:pPr>
                      <a:r>
                        <a:rPr lang="en-US" sz="3053">
                          <a:solidFill>
                            <a:srgbClr val="000000"/>
                          </a:solidFill>
                          <a:latin typeface="Calibri (MS) Bold"/>
                        </a:rPr>
                        <a:t>Hartley Elementary</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EBCD"/>
                    </a:solidFill>
                  </a:tcPr>
                </a:tc>
                <a:tc>
                  <a:txBody>
                    <a:bodyPr/>
                    <a:lstStyle/>
                    <a:p>
                      <a:pPr algn="ctr">
                        <a:lnSpc>
                          <a:spcPts val="4274"/>
                        </a:lnSpc>
                        <a:defRPr/>
                      </a:pPr>
                      <a:r>
                        <a:rPr lang="en-US" sz="3053">
                          <a:solidFill>
                            <a:srgbClr val="000000"/>
                          </a:solidFill>
                          <a:latin typeface="Calibri (MS) Bold"/>
                        </a:rPr>
                        <a:t>Promise</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tc>
                  <a:txBody>
                    <a:bodyPr/>
                    <a:lstStyle/>
                    <a:p>
                      <a:pPr algn="ctr">
                        <a:lnSpc>
                          <a:spcPts val="4274"/>
                        </a:lnSpc>
                        <a:defRPr/>
                      </a:pPr>
                      <a:r>
                        <a:rPr lang="en-US" sz="3053" dirty="0">
                          <a:solidFill>
                            <a:srgbClr val="000000"/>
                          </a:solidFill>
                          <a:latin typeface="Calibri (MS) Bold"/>
                        </a:rPr>
                        <a:t>Previously known as lowest 5.1% - 10% of schools in GA</a:t>
                      </a:r>
                      <a:endParaRPr lang="en-US" sz="1100" dirty="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extLst>
                  <a:ext uri="{0D108BD9-81ED-4DB2-BD59-A6C34878D82A}">
                    <a16:rowId xmlns:a16="http://schemas.microsoft.com/office/drawing/2014/main" val="10002"/>
                  </a:ext>
                </a:extLst>
              </a:tr>
              <a:tr h="1262597">
                <a:tc>
                  <a:txBody>
                    <a:bodyPr/>
                    <a:lstStyle/>
                    <a:p>
                      <a:pPr algn="ctr">
                        <a:lnSpc>
                          <a:spcPts val="4274"/>
                        </a:lnSpc>
                        <a:defRPr/>
                      </a:pPr>
                      <a:r>
                        <a:rPr lang="en-US" sz="3053">
                          <a:solidFill>
                            <a:srgbClr val="000000"/>
                          </a:solidFill>
                          <a:latin typeface="Calibri (MS) Bold"/>
                        </a:rPr>
                        <a:t>Lewis Elementary</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EBCD"/>
                    </a:solidFill>
                  </a:tcPr>
                </a:tc>
                <a:tc>
                  <a:txBody>
                    <a:bodyPr/>
                    <a:lstStyle/>
                    <a:p>
                      <a:pPr algn="ctr">
                        <a:lnSpc>
                          <a:spcPts val="4274"/>
                        </a:lnSpc>
                        <a:defRPr/>
                      </a:pPr>
                      <a:r>
                        <a:rPr lang="en-US" sz="3053">
                          <a:solidFill>
                            <a:srgbClr val="000000"/>
                          </a:solidFill>
                          <a:latin typeface="Calibri (MS) Bold"/>
                        </a:rPr>
                        <a:t>Promise</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tc>
                  <a:txBody>
                    <a:bodyPr/>
                    <a:lstStyle/>
                    <a:p>
                      <a:pPr algn="ctr">
                        <a:lnSpc>
                          <a:spcPts val="4274"/>
                        </a:lnSpc>
                        <a:defRPr/>
                      </a:pPr>
                      <a:r>
                        <a:rPr lang="en-US" sz="3053" dirty="0">
                          <a:solidFill>
                            <a:srgbClr val="000000"/>
                          </a:solidFill>
                          <a:latin typeface="Calibri (MS) Bold"/>
                        </a:rPr>
                        <a:t>Previously known as lowest 5.1% - 10% of schools in GA</a:t>
                      </a:r>
                      <a:endParaRPr lang="en-US" sz="1100" dirty="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extLst>
                  <a:ext uri="{0D108BD9-81ED-4DB2-BD59-A6C34878D82A}">
                    <a16:rowId xmlns:a16="http://schemas.microsoft.com/office/drawing/2014/main" val="10003"/>
                  </a:ext>
                </a:extLst>
              </a:tr>
              <a:tr h="1262597">
                <a:tc>
                  <a:txBody>
                    <a:bodyPr/>
                    <a:lstStyle/>
                    <a:p>
                      <a:pPr algn="ctr">
                        <a:lnSpc>
                          <a:spcPts val="4274"/>
                        </a:lnSpc>
                        <a:defRPr/>
                      </a:pPr>
                      <a:r>
                        <a:rPr lang="en-US" sz="3053">
                          <a:solidFill>
                            <a:srgbClr val="000000"/>
                          </a:solidFill>
                          <a:latin typeface="Calibri (MS) Bold"/>
                        </a:rPr>
                        <a:t>Weaver Middle</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EBCD"/>
                    </a:solidFill>
                  </a:tcPr>
                </a:tc>
                <a:tc>
                  <a:txBody>
                    <a:bodyPr/>
                    <a:lstStyle/>
                    <a:p>
                      <a:pPr algn="ctr">
                        <a:lnSpc>
                          <a:spcPts val="4274"/>
                        </a:lnSpc>
                        <a:defRPr/>
                      </a:pPr>
                      <a:r>
                        <a:rPr lang="en-US" sz="3053">
                          <a:solidFill>
                            <a:srgbClr val="000000"/>
                          </a:solidFill>
                          <a:latin typeface="Calibri (MS) Bold"/>
                        </a:rPr>
                        <a:t>Promise</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tc>
                  <a:txBody>
                    <a:bodyPr/>
                    <a:lstStyle/>
                    <a:p>
                      <a:pPr algn="ctr">
                        <a:lnSpc>
                          <a:spcPts val="4274"/>
                        </a:lnSpc>
                        <a:defRPr/>
                      </a:pPr>
                      <a:r>
                        <a:rPr lang="en-US" sz="3053" dirty="0">
                          <a:solidFill>
                            <a:srgbClr val="000000"/>
                          </a:solidFill>
                          <a:latin typeface="Calibri (MS) Bold"/>
                        </a:rPr>
                        <a:t>Previously known as lowest 5.1% - 10% of schools in GA</a:t>
                      </a:r>
                      <a:endParaRPr lang="en-US" sz="1100" dirty="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extLst>
                  <a:ext uri="{0D108BD9-81ED-4DB2-BD59-A6C34878D82A}">
                    <a16:rowId xmlns:a16="http://schemas.microsoft.com/office/drawing/2014/main" val="10004"/>
                  </a:ext>
                </a:extLst>
              </a:tr>
              <a:tr h="1262597">
                <a:tc>
                  <a:txBody>
                    <a:bodyPr/>
                    <a:lstStyle/>
                    <a:p>
                      <a:pPr algn="ctr">
                        <a:lnSpc>
                          <a:spcPts val="4274"/>
                        </a:lnSpc>
                        <a:defRPr/>
                      </a:pPr>
                      <a:r>
                        <a:rPr lang="en-US" sz="3053">
                          <a:solidFill>
                            <a:srgbClr val="000000"/>
                          </a:solidFill>
                          <a:latin typeface="Calibri (MS) Bold"/>
                        </a:rPr>
                        <a:t>Southwest High</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EBCD"/>
                    </a:solidFill>
                  </a:tcPr>
                </a:tc>
                <a:tc>
                  <a:txBody>
                    <a:bodyPr/>
                    <a:lstStyle/>
                    <a:p>
                      <a:pPr algn="ctr">
                        <a:lnSpc>
                          <a:spcPts val="4274"/>
                        </a:lnSpc>
                        <a:defRPr/>
                      </a:pPr>
                      <a:r>
                        <a:rPr lang="en-US" sz="3053">
                          <a:solidFill>
                            <a:srgbClr val="000000"/>
                          </a:solidFill>
                          <a:latin typeface="Calibri (MS) Bold"/>
                        </a:rPr>
                        <a:t>Promise</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tc>
                  <a:txBody>
                    <a:bodyPr/>
                    <a:lstStyle/>
                    <a:p>
                      <a:pPr algn="ctr">
                        <a:lnSpc>
                          <a:spcPts val="4274"/>
                        </a:lnSpc>
                        <a:defRPr/>
                      </a:pPr>
                      <a:r>
                        <a:rPr lang="en-US" sz="3053" dirty="0">
                          <a:solidFill>
                            <a:srgbClr val="000000"/>
                          </a:solidFill>
                          <a:latin typeface="Calibri (MS) Bold"/>
                        </a:rPr>
                        <a:t>Previously known as lowest 5.1% - 10% of schools in GA</a:t>
                      </a:r>
                      <a:endParaRPr lang="en-US" sz="1100" dirty="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extLst>
                  <a:ext uri="{0D108BD9-81ED-4DB2-BD59-A6C34878D82A}">
                    <a16:rowId xmlns:a16="http://schemas.microsoft.com/office/drawing/2014/main" val="10005"/>
                  </a:ext>
                </a:extLst>
              </a:tr>
              <a:tr h="1262597">
                <a:tc>
                  <a:txBody>
                    <a:bodyPr/>
                    <a:lstStyle/>
                    <a:p>
                      <a:pPr algn="ctr">
                        <a:lnSpc>
                          <a:spcPts val="4274"/>
                        </a:lnSpc>
                        <a:defRPr/>
                      </a:pPr>
                      <a:r>
                        <a:rPr lang="en-US" sz="3053">
                          <a:solidFill>
                            <a:srgbClr val="000000"/>
                          </a:solidFill>
                          <a:latin typeface="Calibri (MS) Bold"/>
                        </a:rPr>
                        <a:t>Westside High</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EBCD"/>
                    </a:solidFill>
                  </a:tcPr>
                </a:tc>
                <a:tc>
                  <a:txBody>
                    <a:bodyPr/>
                    <a:lstStyle/>
                    <a:p>
                      <a:pPr algn="ctr">
                        <a:lnSpc>
                          <a:spcPts val="4274"/>
                        </a:lnSpc>
                        <a:defRPr/>
                      </a:pPr>
                      <a:r>
                        <a:rPr lang="en-US" sz="3053">
                          <a:solidFill>
                            <a:srgbClr val="000000"/>
                          </a:solidFill>
                          <a:latin typeface="Calibri (MS) Bold"/>
                        </a:rPr>
                        <a:t>Promise</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tc>
                  <a:txBody>
                    <a:bodyPr/>
                    <a:lstStyle/>
                    <a:p>
                      <a:pPr algn="ctr">
                        <a:lnSpc>
                          <a:spcPts val="4274"/>
                        </a:lnSpc>
                        <a:defRPr/>
                      </a:pPr>
                      <a:r>
                        <a:rPr lang="en-US" sz="3053" dirty="0">
                          <a:solidFill>
                            <a:srgbClr val="000000"/>
                          </a:solidFill>
                          <a:latin typeface="Calibri (MS) Bold"/>
                        </a:rPr>
                        <a:t>Previously known as lowest 5.1% - 10% of schools in GA</a:t>
                      </a:r>
                      <a:endParaRPr lang="en-US" sz="1100" dirty="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extLst>
                  <a:ext uri="{0D108BD9-81ED-4DB2-BD59-A6C34878D82A}">
                    <a16:rowId xmlns:a16="http://schemas.microsoft.com/office/drawing/2014/main" val="10006"/>
                  </a:ext>
                </a:extLst>
              </a:tr>
            </a:tbl>
          </a:graphicData>
        </a:graphic>
      </p:graphicFrame>
      <p:sp>
        <p:nvSpPr>
          <p:cNvPr id="8" name="Slide Number Placeholder 7">
            <a:extLst>
              <a:ext uri="{FF2B5EF4-FFF2-40B4-BE49-F238E27FC236}">
                <a16:creationId xmlns:a16="http://schemas.microsoft.com/office/drawing/2014/main" id="{92150332-812C-BC41-1FE5-3E8A4C09F015}"/>
              </a:ext>
            </a:extLst>
          </p:cNvPr>
          <p:cNvSpPr>
            <a:spLocks noGrp="1"/>
          </p:cNvSpPr>
          <p:nvPr>
            <p:ph type="sldNum" sz="quarter" idx="12"/>
          </p:nvPr>
        </p:nvSpPr>
        <p:spPr>
          <a:xfrm>
            <a:off x="15966436" y="9839019"/>
            <a:ext cx="2133600" cy="365125"/>
          </a:xfrm>
        </p:spPr>
        <p:txBody>
          <a:bodyPr/>
          <a:lstStyle/>
          <a:p>
            <a:fld id="{B6F15528-21DE-4FAA-801E-634DDDAF4B2B}" type="slidenum">
              <a:rPr lang="en-US" sz="1800" smtClean="0">
                <a:solidFill>
                  <a:schemeClr val="tx1"/>
                </a:solidFill>
              </a:rPr>
              <a:pPr/>
              <a:t>19</a:t>
            </a:fld>
            <a:endParaRPr lang="en-US" dirty="0">
              <a:solidFill>
                <a:schemeClr val="tx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14" y="173552"/>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p:cNvSpPr txBox="1"/>
          <p:nvPr/>
        </p:nvSpPr>
        <p:spPr>
          <a:xfrm>
            <a:off x="429300" y="265418"/>
            <a:ext cx="15759029" cy="927433"/>
          </a:xfrm>
          <a:prstGeom prst="rect">
            <a:avLst/>
          </a:prstGeom>
        </p:spPr>
        <p:txBody>
          <a:bodyPr lIns="0" tIns="0" rIns="0" bIns="0" rtlCol="0" anchor="t">
            <a:spAutoFit/>
          </a:bodyPr>
          <a:lstStyle/>
          <a:p>
            <a:pPr algn="l">
              <a:lnSpc>
                <a:spcPts val="7680"/>
              </a:lnSpc>
            </a:pPr>
            <a:r>
              <a:rPr lang="en-US" sz="6400" dirty="0">
                <a:solidFill>
                  <a:srgbClr val="FFFFFF"/>
                </a:solidFill>
                <a:latin typeface="Arimo"/>
              </a:rPr>
              <a:t>Federally Identified Schools In Our District</a:t>
            </a:r>
          </a:p>
        </p:txBody>
      </p:sp>
      <p:sp>
        <p:nvSpPr>
          <p:cNvPr id="5" name="Freeform 5"/>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a:p>
        </p:txBody>
      </p:sp>
      <p:graphicFrame>
        <p:nvGraphicFramePr>
          <p:cNvPr id="6" name="Table 6"/>
          <p:cNvGraphicFramePr>
            <a:graphicFrameLocks noGrp="1"/>
          </p:cNvGraphicFramePr>
          <p:nvPr>
            <p:extLst>
              <p:ext uri="{D42A27DB-BD31-4B8C-83A1-F6EECF244321}">
                <p14:modId xmlns:p14="http://schemas.microsoft.com/office/powerpoint/2010/main" val="2515883339"/>
              </p:ext>
            </p:extLst>
          </p:nvPr>
        </p:nvGraphicFramePr>
        <p:xfrm>
          <a:off x="596318" y="2488428"/>
          <a:ext cx="17095363" cy="5715000"/>
        </p:xfrm>
        <a:graphic>
          <a:graphicData uri="http://schemas.openxmlformats.org/drawingml/2006/table">
            <a:tbl>
              <a:tblPr/>
              <a:tblGrid>
                <a:gridCol w="4071934">
                  <a:extLst>
                    <a:ext uri="{9D8B030D-6E8A-4147-A177-3AD203B41FA5}">
                      <a16:colId xmlns:a16="http://schemas.microsoft.com/office/drawing/2014/main" val="20000"/>
                    </a:ext>
                  </a:extLst>
                </a:gridCol>
                <a:gridCol w="3981478">
                  <a:extLst>
                    <a:ext uri="{9D8B030D-6E8A-4147-A177-3AD203B41FA5}">
                      <a16:colId xmlns:a16="http://schemas.microsoft.com/office/drawing/2014/main" val="20001"/>
                    </a:ext>
                  </a:extLst>
                </a:gridCol>
                <a:gridCol w="9041951">
                  <a:extLst>
                    <a:ext uri="{9D8B030D-6E8A-4147-A177-3AD203B41FA5}">
                      <a16:colId xmlns:a16="http://schemas.microsoft.com/office/drawing/2014/main" val="20002"/>
                    </a:ext>
                  </a:extLst>
                </a:gridCol>
              </a:tblGrid>
              <a:tr h="1143000">
                <a:tc>
                  <a:txBody>
                    <a:bodyPr/>
                    <a:lstStyle/>
                    <a:p>
                      <a:pPr algn="ctr">
                        <a:lnSpc>
                          <a:spcPts val="4274"/>
                        </a:lnSpc>
                        <a:defRPr/>
                      </a:pPr>
                      <a:r>
                        <a:rPr lang="en-US" sz="3053" b="1">
                          <a:solidFill>
                            <a:srgbClr val="000000"/>
                          </a:solidFill>
                          <a:latin typeface="Calibri (MS) Bold"/>
                        </a:rPr>
                        <a:t>School</a:t>
                      </a:r>
                      <a:endParaRPr lang="en-US" sz="1100" b="1"/>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D699"/>
                    </a:solidFill>
                  </a:tcPr>
                </a:tc>
                <a:tc>
                  <a:txBody>
                    <a:bodyPr/>
                    <a:lstStyle/>
                    <a:p>
                      <a:pPr algn="ctr">
                        <a:lnSpc>
                          <a:spcPts val="4274"/>
                        </a:lnSpc>
                        <a:defRPr/>
                      </a:pPr>
                      <a:r>
                        <a:rPr lang="en-US" sz="3053" b="1">
                          <a:solidFill>
                            <a:srgbClr val="000000"/>
                          </a:solidFill>
                          <a:latin typeface="Calibri (MS) Bold"/>
                        </a:rPr>
                        <a:t>Status</a:t>
                      </a:r>
                      <a:endParaRPr lang="en-US" sz="1100" b="1"/>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D699"/>
                    </a:solidFill>
                  </a:tcPr>
                </a:tc>
                <a:tc>
                  <a:txBody>
                    <a:bodyPr/>
                    <a:lstStyle/>
                    <a:p>
                      <a:pPr algn="ctr">
                        <a:lnSpc>
                          <a:spcPts val="4274"/>
                        </a:lnSpc>
                        <a:defRPr/>
                      </a:pPr>
                      <a:r>
                        <a:rPr lang="en-US" sz="3053" b="1" dirty="0">
                          <a:solidFill>
                            <a:srgbClr val="000000"/>
                          </a:solidFill>
                          <a:latin typeface="Calibri (MS) Bold"/>
                        </a:rPr>
                        <a:t>Additional Information</a:t>
                      </a:r>
                      <a:endParaRPr lang="en-US" sz="1100" b="1" dirty="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D699"/>
                    </a:solidFill>
                  </a:tcPr>
                </a:tc>
                <a:extLst>
                  <a:ext uri="{0D108BD9-81ED-4DB2-BD59-A6C34878D82A}">
                    <a16:rowId xmlns:a16="http://schemas.microsoft.com/office/drawing/2014/main" val="10000"/>
                  </a:ext>
                </a:extLst>
              </a:tr>
              <a:tr h="1143000">
                <a:tc>
                  <a:txBody>
                    <a:bodyPr/>
                    <a:lstStyle/>
                    <a:p>
                      <a:pPr algn="ctr">
                        <a:lnSpc>
                          <a:spcPts val="4274"/>
                        </a:lnSpc>
                        <a:defRPr/>
                      </a:pPr>
                      <a:r>
                        <a:rPr lang="en-US" sz="3053">
                          <a:solidFill>
                            <a:srgbClr val="000000"/>
                          </a:solidFill>
                          <a:latin typeface="Calibri (MS) Bold"/>
                        </a:rPr>
                        <a:t>Appling Middle</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EBCD"/>
                    </a:solidFill>
                  </a:tcPr>
                </a:tc>
                <a:tc>
                  <a:txBody>
                    <a:bodyPr/>
                    <a:lstStyle/>
                    <a:p>
                      <a:pPr algn="ctr">
                        <a:lnSpc>
                          <a:spcPts val="4274"/>
                        </a:lnSpc>
                        <a:defRPr/>
                      </a:pPr>
                      <a:r>
                        <a:rPr lang="en-US" sz="3053">
                          <a:solidFill>
                            <a:srgbClr val="000000"/>
                          </a:solidFill>
                          <a:latin typeface="Calibri (MS) Bold"/>
                        </a:rPr>
                        <a:t>Exited</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tc>
                  <a:txBody>
                    <a:bodyPr/>
                    <a:lstStyle/>
                    <a:p>
                      <a:pPr algn="ctr">
                        <a:lnSpc>
                          <a:spcPts val="4274"/>
                        </a:lnSpc>
                        <a:defRPr/>
                      </a:pPr>
                      <a:r>
                        <a:rPr lang="en-US" sz="3053" dirty="0">
                          <a:solidFill>
                            <a:srgbClr val="000000"/>
                          </a:solidFill>
                          <a:latin typeface="Calibri (MS) Bold"/>
                        </a:rPr>
                        <a:t>Exited the CSI list in December 2022</a:t>
                      </a:r>
                      <a:endParaRPr lang="en-US" sz="1100" dirty="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extLst>
                  <a:ext uri="{0D108BD9-81ED-4DB2-BD59-A6C34878D82A}">
                    <a16:rowId xmlns:a16="http://schemas.microsoft.com/office/drawing/2014/main" val="10001"/>
                  </a:ext>
                </a:extLst>
              </a:tr>
              <a:tr h="1143000">
                <a:tc>
                  <a:txBody>
                    <a:bodyPr/>
                    <a:lstStyle/>
                    <a:p>
                      <a:pPr algn="ctr">
                        <a:lnSpc>
                          <a:spcPts val="4274"/>
                        </a:lnSpc>
                        <a:defRPr/>
                      </a:pPr>
                      <a:r>
                        <a:rPr lang="en-US" sz="3053">
                          <a:solidFill>
                            <a:srgbClr val="000000"/>
                          </a:solidFill>
                          <a:latin typeface="Calibri (MS) Bold"/>
                        </a:rPr>
                        <a:t>Union Elementary</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EBCD"/>
                    </a:solidFill>
                  </a:tcPr>
                </a:tc>
                <a:tc>
                  <a:txBody>
                    <a:bodyPr/>
                    <a:lstStyle/>
                    <a:p>
                      <a:pPr algn="ctr">
                        <a:lnSpc>
                          <a:spcPts val="4274"/>
                        </a:lnSpc>
                        <a:defRPr/>
                      </a:pPr>
                      <a:r>
                        <a:rPr lang="en-US" sz="3053">
                          <a:solidFill>
                            <a:srgbClr val="000000"/>
                          </a:solidFill>
                          <a:latin typeface="Calibri (MS) Bold"/>
                        </a:rPr>
                        <a:t>Exited</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tc>
                  <a:txBody>
                    <a:bodyPr/>
                    <a:lstStyle/>
                    <a:p>
                      <a:pPr algn="ctr">
                        <a:lnSpc>
                          <a:spcPts val="4274"/>
                        </a:lnSpc>
                        <a:defRPr/>
                      </a:pPr>
                      <a:r>
                        <a:rPr lang="en-US" sz="3053" dirty="0">
                          <a:solidFill>
                            <a:srgbClr val="000000"/>
                          </a:solidFill>
                          <a:latin typeface="Calibri (MS) Bold"/>
                        </a:rPr>
                        <a:t>Exited the CSI list in December 2022</a:t>
                      </a:r>
                      <a:endParaRPr lang="en-US" sz="1100" dirty="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extLst>
                  <a:ext uri="{0D108BD9-81ED-4DB2-BD59-A6C34878D82A}">
                    <a16:rowId xmlns:a16="http://schemas.microsoft.com/office/drawing/2014/main" val="10002"/>
                  </a:ext>
                </a:extLst>
              </a:tr>
              <a:tr h="1143000">
                <a:tc>
                  <a:txBody>
                    <a:bodyPr/>
                    <a:lstStyle/>
                    <a:p>
                      <a:pPr algn="ctr">
                        <a:lnSpc>
                          <a:spcPts val="4274"/>
                        </a:lnSpc>
                        <a:defRPr/>
                      </a:pPr>
                      <a:r>
                        <a:rPr lang="en-US" sz="3053">
                          <a:solidFill>
                            <a:srgbClr val="000000"/>
                          </a:solidFill>
                          <a:latin typeface="Calibri (MS) Bold"/>
                        </a:rPr>
                        <a:t>Central High </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EBCD"/>
                    </a:solidFill>
                  </a:tcPr>
                </a:tc>
                <a:tc>
                  <a:txBody>
                    <a:bodyPr/>
                    <a:lstStyle/>
                    <a:p>
                      <a:pPr algn="ctr">
                        <a:lnSpc>
                          <a:spcPts val="4274"/>
                        </a:lnSpc>
                        <a:defRPr/>
                      </a:pPr>
                      <a:r>
                        <a:rPr lang="en-US" sz="3053" dirty="0">
                          <a:solidFill>
                            <a:srgbClr val="000000"/>
                          </a:solidFill>
                          <a:latin typeface="Calibri (MS) Bold"/>
                        </a:rPr>
                        <a:t>Exited</a:t>
                      </a:r>
                      <a:endParaRPr lang="en-US" sz="1100" dirty="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tc>
                  <a:txBody>
                    <a:bodyPr/>
                    <a:lstStyle/>
                    <a:p>
                      <a:pPr algn="ctr">
                        <a:lnSpc>
                          <a:spcPts val="4274"/>
                        </a:lnSpc>
                        <a:defRPr/>
                      </a:pPr>
                      <a:r>
                        <a:rPr lang="en-US" sz="3053" dirty="0">
                          <a:solidFill>
                            <a:srgbClr val="000000"/>
                          </a:solidFill>
                          <a:latin typeface="Calibri (MS) Bold"/>
                        </a:rPr>
                        <a:t>Exited the TSI list in December 2022 (SWD subgroup)</a:t>
                      </a:r>
                      <a:endParaRPr lang="en-US" sz="1100" dirty="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extLst>
                  <a:ext uri="{0D108BD9-81ED-4DB2-BD59-A6C34878D82A}">
                    <a16:rowId xmlns:a16="http://schemas.microsoft.com/office/drawing/2014/main" val="10003"/>
                  </a:ext>
                </a:extLst>
              </a:tr>
              <a:tr h="1143000">
                <a:tc>
                  <a:txBody>
                    <a:bodyPr/>
                    <a:lstStyle/>
                    <a:p>
                      <a:pPr algn="ctr">
                        <a:lnSpc>
                          <a:spcPts val="4274"/>
                        </a:lnSpc>
                        <a:defRPr/>
                      </a:pPr>
                      <a:r>
                        <a:rPr lang="en-US" sz="3053">
                          <a:solidFill>
                            <a:srgbClr val="000000"/>
                          </a:solidFill>
                          <a:latin typeface="Calibri (MS) Bold"/>
                        </a:rPr>
                        <a:t>Northeast High</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EBCD"/>
                    </a:solidFill>
                  </a:tcPr>
                </a:tc>
                <a:tc>
                  <a:txBody>
                    <a:bodyPr/>
                    <a:lstStyle/>
                    <a:p>
                      <a:pPr algn="ctr">
                        <a:lnSpc>
                          <a:spcPts val="4274"/>
                        </a:lnSpc>
                        <a:defRPr/>
                      </a:pPr>
                      <a:r>
                        <a:rPr lang="en-US" sz="3053">
                          <a:solidFill>
                            <a:srgbClr val="000000"/>
                          </a:solidFill>
                          <a:latin typeface="Calibri (MS) Bold"/>
                        </a:rPr>
                        <a:t>Exited</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tc>
                  <a:txBody>
                    <a:bodyPr/>
                    <a:lstStyle/>
                    <a:p>
                      <a:pPr algn="ctr">
                        <a:lnSpc>
                          <a:spcPts val="4274"/>
                        </a:lnSpc>
                        <a:defRPr/>
                      </a:pPr>
                      <a:r>
                        <a:rPr lang="en-US" sz="3053" dirty="0">
                          <a:solidFill>
                            <a:srgbClr val="000000"/>
                          </a:solidFill>
                          <a:latin typeface="Calibri (MS) Bold"/>
                        </a:rPr>
                        <a:t>Exited the CSI/SIG list 2021</a:t>
                      </a:r>
                      <a:endParaRPr lang="en-US" sz="1100" dirty="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F4E3"/>
                    </a:solidFill>
                  </a:tcPr>
                </a:tc>
                <a:extLst>
                  <a:ext uri="{0D108BD9-81ED-4DB2-BD59-A6C34878D82A}">
                    <a16:rowId xmlns:a16="http://schemas.microsoft.com/office/drawing/2014/main" val="10004"/>
                  </a:ext>
                </a:extLst>
              </a:tr>
            </a:tbl>
          </a:graphicData>
        </a:graphic>
      </p:graphicFrame>
      <p:sp>
        <p:nvSpPr>
          <p:cNvPr id="8" name="Slide Number Placeholder 7">
            <a:extLst>
              <a:ext uri="{FF2B5EF4-FFF2-40B4-BE49-F238E27FC236}">
                <a16:creationId xmlns:a16="http://schemas.microsoft.com/office/drawing/2014/main" id="{FBF7CA2E-668B-9858-03D3-891081A8E80A}"/>
              </a:ext>
            </a:extLst>
          </p:cNvPr>
          <p:cNvSpPr>
            <a:spLocks noGrp="1"/>
          </p:cNvSpPr>
          <p:nvPr>
            <p:ph type="sldNum" sz="quarter" idx="12"/>
          </p:nvPr>
        </p:nvSpPr>
        <p:spPr>
          <a:xfrm>
            <a:off x="15880712" y="9748323"/>
            <a:ext cx="2133600" cy="365125"/>
          </a:xfrm>
        </p:spPr>
        <p:txBody>
          <a:bodyPr/>
          <a:lstStyle/>
          <a:p>
            <a:fld id="{B6F15528-21DE-4FAA-801E-634DDDAF4B2B}" type="slidenum">
              <a:rPr lang="en-US" sz="1800" smtClean="0">
                <a:solidFill>
                  <a:schemeClr val="tx1"/>
                </a:solidFill>
              </a:rPr>
              <a:pPr/>
              <a:t>20</a:t>
            </a:fld>
            <a:endParaRPr lang="en-US" dirty="0">
              <a:solidFill>
                <a:schemeClr val="tx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13" y="65314"/>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p:cNvSpPr txBox="1"/>
          <p:nvPr/>
        </p:nvSpPr>
        <p:spPr>
          <a:xfrm>
            <a:off x="429300" y="274943"/>
            <a:ext cx="15759029" cy="809625"/>
          </a:xfrm>
          <a:prstGeom prst="rect">
            <a:avLst/>
          </a:prstGeom>
        </p:spPr>
        <p:txBody>
          <a:bodyPr lIns="0" tIns="0" rIns="0" bIns="0" rtlCol="0" anchor="t">
            <a:spAutoFit/>
          </a:bodyPr>
          <a:lstStyle/>
          <a:p>
            <a:pPr algn="l">
              <a:lnSpc>
                <a:spcPts val="6240"/>
              </a:lnSpc>
            </a:pPr>
            <a:r>
              <a:rPr lang="en-US" sz="6000" b="1" dirty="0">
                <a:solidFill>
                  <a:srgbClr val="FFFFFF"/>
                </a:solidFill>
                <a:latin typeface="Arimo"/>
              </a:rPr>
              <a:t>ELA End-Of-Grade Data </a:t>
            </a:r>
          </a:p>
        </p:txBody>
      </p:sp>
      <p:sp>
        <p:nvSpPr>
          <p:cNvPr id="5" name="Freeform 5"/>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a:p>
        </p:txBody>
      </p:sp>
      <p:pic>
        <p:nvPicPr>
          <p:cNvPr id="10" name="Picture 9">
            <a:extLst>
              <a:ext uri="{FF2B5EF4-FFF2-40B4-BE49-F238E27FC236}">
                <a16:creationId xmlns:a16="http://schemas.microsoft.com/office/drawing/2014/main" id="{E400D2CD-0E84-EEB5-F7A0-2F599E886B48}"/>
              </a:ext>
            </a:extLst>
          </p:cNvPr>
          <p:cNvPicPr>
            <a:picLocks noChangeAspect="1"/>
          </p:cNvPicPr>
          <p:nvPr/>
        </p:nvPicPr>
        <p:blipFill>
          <a:blip r:embed="rId3"/>
          <a:stretch>
            <a:fillRect/>
          </a:stretch>
        </p:blipFill>
        <p:spPr>
          <a:xfrm>
            <a:off x="711200" y="1503858"/>
            <a:ext cx="16169943" cy="8659791"/>
          </a:xfrm>
          <a:prstGeom prst="rect">
            <a:avLst/>
          </a:prstGeom>
        </p:spPr>
      </p:pic>
      <p:sp>
        <p:nvSpPr>
          <p:cNvPr id="6" name="TextBox 5">
            <a:extLst>
              <a:ext uri="{FF2B5EF4-FFF2-40B4-BE49-F238E27FC236}">
                <a16:creationId xmlns:a16="http://schemas.microsoft.com/office/drawing/2014/main" id="{FA517565-71A2-4F65-A1D1-FDBF483EC90F}"/>
              </a:ext>
            </a:extLst>
          </p:cNvPr>
          <p:cNvSpPr txBox="1"/>
          <p:nvPr/>
        </p:nvSpPr>
        <p:spPr>
          <a:xfrm>
            <a:off x="844721" y="1621365"/>
            <a:ext cx="1647567" cy="123111"/>
          </a:xfrm>
          <a:prstGeom prst="rect">
            <a:avLst/>
          </a:prstGeom>
          <a:solidFill>
            <a:schemeClr val="bg1"/>
          </a:solidFill>
        </p:spPr>
        <p:txBody>
          <a:bodyPr wrap="square" rtlCol="0">
            <a:spAutoFit/>
          </a:bodyPr>
          <a:lstStyle/>
          <a:p>
            <a:endParaRPr lang="en-US" sz="200" dirty="0"/>
          </a:p>
        </p:txBody>
      </p:sp>
      <p:sp>
        <p:nvSpPr>
          <p:cNvPr id="7" name="TextBox 6">
            <a:extLst>
              <a:ext uri="{FF2B5EF4-FFF2-40B4-BE49-F238E27FC236}">
                <a16:creationId xmlns:a16="http://schemas.microsoft.com/office/drawing/2014/main" id="{A1F65A96-DD11-478B-9746-E88928E7F54C}"/>
              </a:ext>
            </a:extLst>
          </p:cNvPr>
          <p:cNvSpPr txBox="1"/>
          <p:nvPr/>
        </p:nvSpPr>
        <p:spPr>
          <a:xfrm>
            <a:off x="711200" y="1365021"/>
            <a:ext cx="1781088" cy="599741"/>
          </a:xfrm>
          <a:prstGeom prst="rect">
            <a:avLst/>
          </a:prstGeom>
          <a:solidFill>
            <a:schemeClr val="bg1"/>
          </a:solidFill>
        </p:spPr>
        <p:txBody>
          <a:bodyPr wrap="square" rtlCol="0">
            <a:spAutoFit/>
          </a:bodyPr>
          <a:lstStyle/>
          <a:p>
            <a:endParaRPr lang="en-US" dirty="0"/>
          </a:p>
        </p:txBody>
      </p:sp>
      <p:sp>
        <p:nvSpPr>
          <p:cNvPr id="9" name="Slide Number Placeholder 8">
            <a:extLst>
              <a:ext uri="{FF2B5EF4-FFF2-40B4-BE49-F238E27FC236}">
                <a16:creationId xmlns:a16="http://schemas.microsoft.com/office/drawing/2014/main" id="{344D5C39-9033-F6CB-B290-06844212AE9B}"/>
              </a:ext>
            </a:extLst>
          </p:cNvPr>
          <p:cNvSpPr>
            <a:spLocks noGrp="1"/>
          </p:cNvSpPr>
          <p:nvPr>
            <p:ph type="sldNum" sz="quarter" idx="12"/>
          </p:nvPr>
        </p:nvSpPr>
        <p:spPr>
          <a:xfrm>
            <a:off x="15937862" y="9700601"/>
            <a:ext cx="2133600" cy="365125"/>
          </a:xfrm>
        </p:spPr>
        <p:txBody>
          <a:bodyPr/>
          <a:lstStyle/>
          <a:p>
            <a:fld id="{B6F15528-21DE-4FAA-801E-634DDDAF4B2B}" type="slidenum">
              <a:rPr lang="en-US" sz="1800" smtClean="0">
                <a:solidFill>
                  <a:schemeClr val="tx1"/>
                </a:solidFill>
              </a:rPr>
              <a:pPr/>
              <a:t>21</a:t>
            </a:fld>
            <a:endParaRPr lang="en-US" dirty="0">
              <a:solidFill>
                <a:schemeClr val="tx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14" y="173552"/>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p:cNvSpPr txBox="1"/>
          <p:nvPr/>
        </p:nvSpPr>
        <p:spPr>
          <a:xfrm>
            <a:off x="429300" y="265418"/>
            <a:ext cx="15759029" cy="855106"/>
          </a:xfrm>
          <a:prstGeom prst="rect">
            <a:avLst/>
          </a:prstGeom>
        </p:spPr>
        <p:txBody>
          <a:bodyPr lIns="0" tIns="0" rIns="0" bIns="0" rtlCol="0" anchor="t">
            <a:spAutoFit/>
          </a:bodyPr>
          <a:lstStyle/>
          <a:p>
            <a:pPr algn="l">
              <a:lnSpc>
                <a:spcPts val="7080"/>
              </a:lnSpc>
            </a:pPr>
            <a:r>
              <a:rPr lang="en-US" sz="5900" b="1" dirty="0">
                <a:solidFill>
                  <a:srgbClr val="FFFFFF"/>
                </a:solidFill>
                <a:latin typeface="Arimo"/>
              </a:rPr>
              <a:t>Reading End-Of-Grade Data</a:t>
            </a:r>
          </a:p>
        </p:txBody>
      </p:sp>
      <p:sp>
        <p:nvSpPr>
          <p:cNvPr id="5" name="Freeform 5"/>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a:p>
        </p:txBody>
      </p:sp>
      <p:pic>
        <p:nvPicPr>
          <p:cNvPr id="8" name="Picture 7">
            <a:extLst>
              <a:ext uri="{FF2B5EF4-FFF2-40B4-BE49-F238E27FC236}">
                <a16:creationId xmlns:a16="http://schemas.microsoft.com/office/drawing/2014/main" id="{B1D1B244-62D3-85AF-45DC-B0A29EC6B5A9}"/>
              </a:ext>
            </a:extLst>
          </p:cNvPr>
          <p:cNvPicPr>
            <a:picLocks noChangeAspect="1"/>
          </p:cNvPicPr>
          <p:nvPr/>
        </p:nvPicPr>
        <p:blipFill>
          <a:blip r:embed="rId3"/>
          <a:stretch>
            <a:fillRect/>
          </a:stretch>
        </p:blipFill>
        <p:spPr>
          <a:xfrm>
            <a:off x="760266" y="1558837"/>
            <a:ext cx="15146999" cy="8559729"/>
          </a:xfrm>
          <a:prstGeom prst="rect">
            <a:avLst/>
          </a:prstGeom>
        </p:spPr>
      </p:pic>
      <p:sp>
        <p:nvSpPr>
          <p:cNvPr id="7" name="TextBox 6">
            <a:extLst>
              <a:ext uri="{FF2B5EF4-FFF2-40B4-BE49-F238E27FC236}">
                <a16:creationId xmlns:a16="http://schemas.microsoft.com/office/drawing/2014/main" id="{E4C50476-CB7D-4CE7-A14C-10448ECEAC80}"/>
              </a:ext>
            </a:extLst>
          </p:cNvPr>
          <p:cNvSpPr txBox="1"/>
          <p:nvPr/>
        </p:nvSpPr>
        <p:spPr>
          <a:xfrm>
            <a:off x="727239" y="1402467"/>
            <a:ext cx="1781088" cy="599741"/>
          </a:xfrm>
          <a:prstGeom prst="rect">
            <a:avLst/>
          </a:prstGeom>
          <a:solidFill>
            <a:schemeClr val="bg1"/>
          </a:solidFill>
        </p:spPr>
        <p:txBody>
          <a:bodyPr wrap="square" rtlCol="0">
            <a:spAutoFit/>
          </a:bodyPr>
          <a:lstStyle/>
          <a:p>
            <a:endParaRPr lang="en-US" dirty="0"/>
          </a:p>
        </p:txBody>
      </p:sp>
      <p:sp>
        <p:nvSpPr>
          <p:cNvPr id="9" name="Slide Number Placeholder 8">
            <a:extLst>
              <a:ext uri="{FF2B5EF4-FFF2-40B4-BE49-F238E27FC236}">
                <a16:creationId xmlns:a16="http://schemas.microsoft.com/office/drawing/2014/main" id="{9BB6F7A0-C75D-0CF7-53D8-94A535DB4FCE}"/>
              </a:ext>
            </a:extLst>
          </p:cNvPr>
          <p:cNvSpPr>
            <a:spLocks noGrp="1"/>
          </p:cNvSpPr>
          <p:nvPr>
            <p:ph type="sldNum" sz="quarter" idx="12"/>
          </p:nvPr>
        </p:nvSpPr>
        <p:spPr>
          <a:xfrm>
            <a:off x="15940292" y="9748323"/>
            <a:ext cx="2133600" cy="365125"/>
          </a:xfrm>
        </p:spPr>
        <p:txBody>
          <a:bodyPr/>
          <a:lstStyle/>
          <a:p>
            <a:fld id="{B6F15528-21DE-4FAA-801E-634DDDAF4B2B}" type="slidenum">
              <a:rPr lang="en-US" sz="2000" smtClean="0">
                <a:solidFill>
                  <a:schemeClr val="tx1"/>
                </a:solidFill>
              </a:rPr>
              <a:pPr/>
              <a:t>22</a:t>
            </a:fld>
            <a:endParaRPr lang="en-US" dirty="0">
              <a:solidFill>
                <a:schemeClr val="tx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14" y="173552"/>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p:cNvSpPr txBox="1"/>
          <p:nvPr/>
        </p:nvSpPr>
        <p:spPr>
          <a:xfrm>
            <a:off x="429300" y="255893"/>
            <a:ext cx="15759029" cy="1013098"/>
          </a:xfrm>
          <a:prstGeom prst="rect">
            <a:avLst/>
          </a:prstGeom>
        </p:spPr>
        <p:txBody>
          <a:bodyPr lIns="0" tIns="0" rIns="0" bIns="0" rtlCol="0" anchor="t">
            <a:spAutoFit/>
          </a:bodyPr>
          <a:lstStyle/>
          <a:p>
            <a:pPr algn="l">
              <a:lnSpc>
                <a:spcPts val="7920"/>
              </a:lnSpc>
            </a:pPr>
            <a:r>
              <a:rPr lang="en-US" sz="6600" b="1" dirty="0">
                <a:solidFill>
                  <a:srgbClr val="FFFFFF"/>
                </a:solidFill>
                <a:latin typeface="Arimo"/>
              </a:rPr>
              <a:t>Math End-Of-Grade Data</a:t>
            </a:r>
          </a:p>
        </p:txBody>
      </p:sp>
      <p:sp>
        <p:nvSpPr>
          <p:cNvPr id="5" name="Freeform 5"/>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a:p>
        </p:txBody>
      </p:sp>
      <p:pic>
        <p:nvPicPr>
          <p:cNvPr id="10" name="Picture 9">
            <a:extLst>
              <a:ext uri="{FF2B5EF4-FFF2-40B4-BE49-F238E27FC236}">
                <a16:creationId xmlns:a16="http://schemas.microsoft.com/office/drawing/2014/main" id="{7AFB9834-B57C-2C19-A906-EE8913E0EF50}"/>
              </a:ext>
            </a:extLst>
          </p:cNvPr>
          <p:cNvPicPr>
            <a:picLocks noChangeAspect="1"/>
          </p:cNvPicPr>
          <p:nvPr/>
        </p:nvPicPr>
        <p:blipFill>
          <a:blip r:embed="rId3"/>
          <a:stretch>
            <a:fillRect/>
          </a:stretch>
        </p:blipFill>
        <p:spPr>
          <a:xfrm>
            <a:off x="429300" y="1376458"/>
            <a:ext cx="16734438" cy="8839871"/>
          </a:xfrm>
          <a:prstGeom prst="rect">
            <a:avLst/>
          </a:prstGeom>
        </p:spPr>
      </p:pic>
      <p:sp>
        <p:nvSpPr>
          <p:cNvPr id="7" name="TextBox 6">
            <a:extLst>
              <a:ext uri="{FF2B5EF4-FFF2-40B4-BE49-F238E27FC236}">
                <a16:creationId xmlns:a16="http://schemas.microsoft.com/office/drawing/2014/main" id="{0E78F52F-7681-4858-B9EF-80182CD20E9E}"/>
              </a:ext>
            </a:extLst>
          </p:cNvPr>
          <p:cNvSpPr txBox="1"/>
          <p:nvPr/>
        </p:nvSpPr>
        <p:spPr>
          <a:xfrm>
            <a:off x="653098" y="1377806"/>
            <a:ext cx="1620545" cy="442809"/>
          </a:xfrm>
          <a:prstGeom prst="rect">
            <a:avLst/>
          </a:prstGeom>
          <a:solidFill>
            <a:schemeClr val="bg1"/>
          </a:solidFill>
        </p:spPr>
        <p:txBody>
          <a:bodyPr wrap="square" rtlCol="0">
            <a:spAutoFit/>
          </a:bodyPr>
          <a:lstStyle/>
          <a:p>
            <a:endParaRPr lang="en-US" dirty="0"/>
          </a:p>
        </p:txBody>
      </p:sp>
      <p:sp>
        <p:nvSpPr>
          <p:cNvPr id="8" name="Slide Number Placeholder 7">
            <a:extLst>
              <a:ext uri="{FF2B5EF4-FFF2-40B4-BE49-F238E27FC236}">
                <a16:creationId xmlns:a16="http://schemas.microsoft.com/office/drawing/2014/main" id="{0149BEC7-5B87-EE10-55BB-7BD9FC320976}"/>
              </a:ext>
            </a:extLst>
          </p:cNvPr>
          <p:cNvSpPr>
            <a:spLocks noGrp="1"/>
          </p:cNvSpPr>
          <p:nvPr>
            <p:ph type="sldNum" sz="quarter" idx="12"/>
          </p:nvPr>
        </p:nvSpPr>
        <p:spPr>
          <a:xfrm>
            <a:off x="15926799" y="9748323"/>
            <a:ext cx="2133600" cy="365125"/>
          </a:xfrm>
        </p:spPr>
        <p:txBody>
          <a:bodyPr/>
          <a:lstStyle/>
          <a:p>
            <a:fld id="{B6F15528-21DE-4FAA-801E-634DDDAF4B2B}" type="slidenum">
              <a:rPr lang="en-US" sz="1800" smtClean="0">
                <a:solidFill>
                  <a:schemeClr val="tx1"/>
                </a:solidFill>
              </a:rPr>
              <a:pPr/>
              <a:t>23</a:t>
            </a:fld>
            <a:endParaRPr lang="en-US" dirty="0">
              <a:solidFill>
                <a:schemeClr val="tx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14" y="173552"/>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p:cNvSpPr txBox="1"/>
          <p:nvPr/>
        </p:nvSpPr>
        <p:spPr>
          <a:xfrm>
            <a:off x="429300" y="255893"/>
            <a:ext cx="15759029" cy="1013098"/>
          </a:xfrm>
          <a:prstGeom prst="rect">
            <a:avLst/>
          </a:prstGeom>
        </p:spPr>
        <p:txBody>
          <a:bodyPr lIns="0" tIns="0" rIns="0" bIns="0" rtlCol="0" anchor="t">
            <a:spAutoFit/>
          </a:bodyPr>
          <a:lstStyle/>
          <a:p>
            <a:pPr algn="l">
              <a:lnSpc>
                <a:spcPts val="7920"/>
              </a:lnSpc>
            </a:pPr>
            <a:r>
              <a:rPr lang="en-US" sz="6600" b="1" dirty="0">
                <a:solidFill>
                  <a:srgbClr val="FFFFFF"/>
                </a:solidFill>
                <a:latin typeface="Arimo"/>
              </a:rPr>
              <a:t>Science End-Of-Grade Data</a:t>
            </a:r>
          </a:p>
        </p:txBody>
      </p:sp>
      <p:sp>
        <p:nvSpPr>
          <p:cNvPr id="5" name="Freeform 5"/>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a:p>
        </p:txBody>
      </p:sp>
      <p:pic>
        <p:nvPicPr>
          <p:cNvPr id="7" name="Picture 6">
            <a:extLst>
              <a:ext uri="{FF2B5EF4-FFF2-40B4-BE49-F238E27FC236}">
                <a16:creationId xmlns:a16="http://schemas.microsoft.com/office/drawing/2014/main" id="{992B2C9C-7D38-90D8-498F-D48BAAD5FA71}"/>
              </a:ext>
            </a:extLst>
          </p:cNvPr>
          <p:cNvPicPr>
            <a:picLocks noChangeAspect="1"/>
          </p:cNvPicPr>
          <p:nvPr/>
        </p:nvPicPr>
        <p:blipFill>
          <a:blip r:embed="rId3"/>
          <a:stretch>
            <a:fillRect/>
          </a:stretch>
        </p:blipFill>
        <p:spPr>
          <a:xfrm>
            <a:off x="317292" y="1402467"/>
            <a:ext cx="16651574" cy="8757306"/>
          </a:xfrm>
          <a:prstGeom prst="rect">
            <a:avLst/>
          </a:prstGeom>
        </p:spPr>
      </p:pic>
      <p:sp>
        <p:nvSpPr>
          <p:cNvPr id="8" name="TextBox 7">
            <a:extLst>
              <a:ext uri="{FF2B5EF4-FFF2-40B4-BE49-F238E27FC236}">
                <a16:creationId xmlns:a16="http://schemas.microsoft.com/office/drawing/2014/main" id="{F5A313C4-FD96-4149-86F1-B337696C9C36}"/>
              </a:ext>
            </a:extLst>
          </p:cNvPr>
          <p:cNvSpPr txBox="1"/>
          <p:nvPr/>
        </p:nvSpPr>
        <p:spPr>
          <a:xfrm>
            <a:off x="727239" y="1402467"/>
            <a:ext cx="1781088" cy="599741"/>
          </a:xfrm>
          <a:prstGeom prst="rect">
            <a:avLst/>
          </a:prstGeom>
          <a:solidFill>
            <a:schemeClr val="bg1"/>
          </a:solidFill>
        </p:spPr>
        <p:txBody>
          <a:bodyPr wrap="square" rtlCol="0">
            <a:spAutoFit/>
          </a:bodyPr>
          <a:lstStyle/>
          <a:p>
            <a:endParaRPr lang="en-US" dirty="0"/>
          </a:p>
        </p:txBody>
      </p:sp>
      <p:sp>
        <p:nvSpPr>
          <p:cNvPr id="9" name="Slide Number Placeholder 8">
            <a:extLst>
              <a:ext uri="{FF2B5EF4-FFF2-40B4-BE49-F238E27FC236}">
                <a16:creationId xmlns:a16="http://schemas.microsoft.com/office/drawing/2014/main" id="{6FDCA63E-2C5D-BC28-32A8-2637D4533170}"/>
              </a:ext>
            </a:extLst>
          </p:cNvPr>
          <p:cNvSpPr>
            <a:spLocks noGrp="1"/>
          </p:cNvSpPr>
          <p:nvPr>
            <p:ph type="sldNum" sz="quarter" idx="12"/>
          </p:nvPr>
        </p:nvSpPr>
        <p:spPr>
          <a:xfrm>
            <a:off x="15902066" y="9748323"/>
            <a:ext cx="2133600" cy="365125"/>
          </a:xfrm>
        </p:spPr>
        <p:txBody>
          <a:bodyPr/>
          <a:lstStyle/>
          <a:p>
            <a:fld id="{B6F15528-21DE-4FAA-801E-634DDDAF4B2B}" type="slidenum">
              <a:rPr lang="en-US" sz="1800" smtClean="0">
                <a:solidFill>
                  <a:schemeClr val="tx1"/>
                </a:solidFill>
              </a:rPr>
              <a:pPr/>
              <a:t>24</a:t>
            </a:fld>
            <a:endParaRPr lang="en-US" sz="1800" dirty="0">
              <a:solidFill>
                <a:schemeClr val="tx1"/>
              </a:solidFill>
            </a:endParaRPr>
          </a:p>
        </p:txBody>
      </p:sp>
    </p:spTree>
    <p:extLst>
      <p:ext uri="{BB962C8B-B14F-4D97-AF65-F5344CB8AC3E}">
        <p14:creationId xmlns:p14="http://schemas.microsoft.com/office/powerpoint/2010/main" val="3695565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14" y="173552"/>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p:cNvSpPr txBox="1"/>
          <p:nvPr/>
        </p:nvSpPr>
        <p:spPr>
          <a:xfrm>
            <a:off x="429300" y="255893"/>
            <a:ext cx="15759029" cy="1013098"/>
          </a:xfrm>
          <a:prstGeom prst="rect">
            <a:avLst/>
          </a:prstGeom>
        </p:spPr>
        <p:txBody>
          <a:bodyPr lIns="0" tIns="0" rIns="0" bIns="0" rtlCol="0" anchor="t">
            <a:spAutoFit/>
          </a:bodyPr>
          <a:lstStyle/>
          <a:p>
            <a:pPr algn="l">
              <a:lnSpc>
                <a:spcPts val="7920"/>
              </a:lnSpc>
            </a:pPr>
            <a:r>
              <a:rPr lang="en-US" sz="6600" b="1" dirty="0">
                <a:solidFill>
                  <a:srgbClr val="FFFFFF"/>
                </a:solidFill>
                <a:latin typeface="Arimo"/>
              </a:rPr>
              <a:t>Social Studies End-Of-Grade Data</a:t>
            </a:r>
          </a:p>
        </p:txBody>
      </p:sp>
      <p:sp>
        <p:nvSpPr>
          <p:cNvPr id="5" name="Freeform 5"/>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a:p>
        </p:txBody>
      </p:sp>
      <p:pic>
        <p:nvPicPr>
          <p:cNvPr id="7" name="Picture 6">
            <a:extLst>
              <a:ext uri="{FF2B5EF4-FFF2-40B4-BE49-F238E27FC236}">
                <a16:creationId xmlns:a16="http://schemas.microsoft.com/office/drawing/2014/main" id="{6D031F70-B082-2BE0-5BC7-769ABFF4557C}"/>
              </a:ext>
            </a:extLst>
          </p:cNvPr>
          <p:cNvPicPr>
            <a:picLocks noChangeAspect="1"/>
          </p:cNvPicPr>
          <p:nvPr/>
        </p:nvPicPr>
        <p:blipFill>
          <a:blip r:embed="rId3"/>
          <a:stretch>
            <a:fillRect/>
          </a:stretch>
        </p:blipFill>
        <p:spPr>
          <a:xfrm>
            <a:off x="634739" y="1500830"/>
            <a:ext cx="16228115" cy="8612618"/>
          </a:xfrm>
          <a:prstGeom prst="rect">
            <a:avLst/>
          </a:prstGeom>
        </p:spPr>
      </p:pic>
      <p:sp>
        <p:nvSpPr>
          <p:cNvPr id="8" name="TextBox 7">
            <a:extLst>
              <a:ext uri="{FF2B5EF4-FFF2-40B4-BE49-F238E27FC236}">
                <a16:creationId xmlns:a16="http://schemas.microsoft.com/office/drawing/2014/main" id="{381AABFC-B193-4387-AC3C-25175C597770}"/>
              </a:ext>
            </a:extLst>
          </p:cNvPr>
          <p:cNvSpPr txBox="1"/>
          <p:nvPr/>
        </p:nvSpPr>
        <p:spPr>
          <a:xfrm>
            <a:off x="727239" y="1402467"/>
            <a:ext cx="1781088" cy="599741"/>
          </a:xfrm>
          <a:prstGeom prst="rect">
            <a:avLst/>
          </a:prstGeom>
          <a:solidFill>
            <a:schemeClr val="bg1"/>
          </a:solidFill>
        </p:spPr>
        <p:txBody>
          <a:bodyPr wrap="square" rtlCol="0">
            <a:spAutoFit/>
          </a:bodyPr>
          <a:lstStyle/>
          <a:p>
            <a:endParaRPr lang="en-US" dirty="0"/>
          </a:p>
        </p:txBody>
      </p:sp>
      <p:sp>
        <p:nvSpPr>
          <p:cNvPr id="9" name="TextBox 8">
            <a:extLst>
              <a:ext uri="{FF2B5EF4-FFF2-40B4-BE49-F238E27FC236}">
                <a16:creationId xmlns:a16="http://schemas.microsoft.com/office/drawing/2014/main" id="{E41BEDFF-3364-4C79-A6A1-F4092B5825F2}"/>
              </a:ext>
            </a:extLst>
          </p:cNvPr>
          <p:cNvSpPr txBox="1"/>
          <p:nvPr/>
        </p:nvSpPr>
        <p:spPr>
          <a:xfrm>
            <a:off x="940425" y="1467549"/>
            <a:ext cx="1660402" cy="554090"/>
          </a:xfrm>
          <a:prstGeom prst="rect">
            <a:avLst/>
          </a:prstGeom>
          <a:solidFill>
            <a:schemeClr val="bg1"/>
          </a:solidFill>
        </p:spPr>
        <p:txBody>
          <a:bodyPr wrap="square" rtlCol="0">
            <a:spAutoFit/>
          </a:bodyPr>
          <a:lstStyle/>
          <a:p>
            <a:endParaRPr lang="en-US" dirty="0"/>
          </a:p>
        </p:txBody>
      </p:sp>
      <p:sp>
        <p:nvSpPr>
          <p:cNvPr id="10" name="Slide Number Placeholder 9">
            <a:extLst>
              <a:ext uri="{FF2B5EF4-FFF2-40B4-BE49-F238E27FC236}">
                <a16:creationId xmlns:a16="http://schemas.microsoft.com/office/drawing/2014/main" id="{17403CAA-B217-88B7-8A40-DF883E4AC8C6}"/>
              </a:ext>
            </a:extLst>
          </p:cNvPr>
          <p:cNvSpPr>
            <a:spLocks noGrp="1"/>
          </p:cNvSpPr>
          <p:nvPr>
            <p:ph type="sldNum" sz="quarter" idx="12"/>
          </p:nvPr>
        </p:nvSpPr>
        <p:spPr>
          <a:xfrm>
            <a:off x="15980724" y="9748323"/>
            <a:ext cx="2133600" cy="365125"/>
          </a:xfrm>
        </p:spPr>
        <p:txBody>
          <a:bodyPr/>
          <a:lstStyle/>
          <a:p>
            <a:fld id="{B6F15528-21DE-4FAA-801E-634DDDAF4B2B}" type="slidenum">
              <a:rPr lang="en-US" sz="1800" smtClean="0">
                <a:solidFill>
                  <a:schemeClr val="tx1"/>
                </a:solidFill>
              </a:rPr>
              <a:pPr/>
              <a:t>25</a:t>
            </a:fld>
            <a:endParaRPr lang="en-US" sz="1800" dirty="0">
              <a:solidFill>
                <a:schemeClr val="tx1"/>
              </a:solidFill>
            </a:endParaRPr>
          </a:p>
        </p:txBody>
      </p:sp>
    </p:spTree>
    <p:extLst>
      <p:ext uri="{BB962C8B-B14F-4D97-AF65-F5344CB8AC3E}">
        <p14:creationId xmlns:p14="http://schemas.microsoft.com/office/powerpoint/2010/main" val="24520946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391919"/>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p:cNvSpPr txBox="1"/>
          <p:nvPr/>
        </p:nvSpPr>
        <p:spPr>
          <a:xfrm>
            <a:off x="412786" y="4474260"/>
            <a:ext cx="15759029" cy="1038225"/>
          </a:xfrm>
          <a:prstGeom prst="rect">
            <a:avLst/>
          </a:prstGeom>
        </p:spPr>
        <p:txBody>
          <a:bodyPr lIns="0" tIns="0" rIns="0" bIns="0" rtlCol="0" anchor="t">
            <a:spAutoFit/>
          </a:bodyPr>
          <a:lstStyle/>
          <a:p>
            <a:pPr algn="l">
              <a:lnSpc>
                <a:spcPts val="7920"/>
              </a:lnSpc>
            </a:pPr>
            <a:r>
              <a:rPr lang="en-US" sz="6600">
                <a:solidFill>
                  <a:srgbClr val="FFFFFF"/>
                </a:solidFill>
                <a:latin typeface="Arimo"/>
              </a:rPr>
              <a:t>District Plan of Support</a:t>
            </a:r>
          </a:p>
        </p:txBody>
      </p:sp>
      <p:sp>
        <p:nvSpPr>
          <p:cNvPr id="5" name="Freeform 5"/>
          <p:cNvSpPr/>
          <p:nvPr/>
        </p:nvSpPr>
        <p:spPr>
          <a:xfrm>
            <a:off x="16167460" y="4103870"/>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a:p>
        </p:txBody>
      </p:sp>
      <p:sp>
        <p:nvSpPr>
          <p:cNvPr id="7" name="Slide Number Placeholder 6">
            <a:extLst>
              <a:ext uri="{FF2B5EF4-FFF2-40B4-BE49-F238E27FC236}">
                <a16:creationId xmlns:a16="http://schemas.microsoft.com/office/drawing/2014/main" id="{B106257C-72C7-44B9-AB5A-28853F544B66}"/>
              </a:ext>
            </a:extLst>
          </p:cNvPr>
          <p:cNvSpPr>
            <a:spLocks noGrp="1"/>
          </p:cNvSpPr>
          <p:nvPr>
            <p:ph type="sldNum" sz="quarter" idx="12"/>
          </p:nvPr>
        </p:nvSpPr>
        <p:spPr>
          <a:xfrm>
            <a:off x="15821335" y="9678988"/>
            <a:ext cx="2133600" cy="365125"/>
          </a:xfrm>
        </p:spPr>
        <p:txBody>
          <a:bodyPr/>
          <a:lstStyle/>
          <a:p>
            <a:fld id="{B6F15528-21DE-4FAA-801E-634DDDAF4B2B}" type="slidenum">
              <a:rPr lang="en-US" sz="1800" smtClean="0">
                <a:solidFill>
                  <a:schemeClr val="tx1"/>
                </a:solidFill>
              </a:rPr>
              <a:pPr/>
              <a:t>26</a:t>
            </a:fld>
            <a:endParaRPr lang="en-US" sz="1800" dirty="0">
              <a:solidFill>
                <a:schemeClr val="tx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14" y="173552"/>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p:cNvSpPr txBox="1"/>
          <p:nvPr/>
        </p:nvSpPr>
        <p:spPr>
          <a:xfrm>
            <a:off x="429300" y="255893"/>
            <a:ext cx="15759029" cy="1038225"/>
          </a:xfrm>
          <a:prstGeom prst="rect">
            <a:avLst/>
          </a:prstGeom>
        </p:spPr>
        <p:txBody>
          <a:bodyPr lIns="0" tIns="0" rIns="0" bIns="0" rtlCol="0" anchor="t">
            <a:spAutoFit/>
          </a:bodyPr>
          <a:lstStyle/>
          <a:p>
            <a:pPr algn="l">
              <a:lnSpc>
                <a:spcPts val="7920"/>
              </a:lnSpc>
            </a:pPr>
            <a:r>
              <a:rPr lang="en-US" sz="6600">
                <a:solidFill>
                  <a:srgbClr val="FFFFFF"/>
                </a:solidFill>
                <a:latin typeface="Arimo"/>
              </a:rPr>
              <a:t>District Plan of Support</a:t>
            </a:r>
          </a:p>
        </p:txBody>
      </p:sp>
      <p:sp>
        <p:nvSpPr>
          <p:cNvPr id="5" name="Freeform 5"/>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6" name="TextBox 6"/>
          <p:cNvSpPr txBox="1"/>
          <p:nvPr/>
        </p:nvSpPr>
        <p:spPr>
          <a:xfrm>
            <a:off x="536876" y="2327260"/>
            <a:ext cx="9561865" cy="6401753"/>
          </a:xfrm>
          <a:prstGeom prst="rect">
            <a:avLst/>
          </a:prstGeom>
        </p:spPr>
        <p:txBody>
          <a:bodyPr wrap="square" lIns="0" tIns="0" rIns="0" bIns="0" rtlCol="0" anchor="t">
            <a:spAutoFit/>
          </a:bodyPr>
          <a:lstStyle/>
          <a:p>
            <a:pPr algn="ctr"/>
            <a:r>
              <a:rPr lang="en-US" sz="3600" b="1" dirty="0">
                <a:solidFill>
                  <a:srgbClr val="000000"/>
                </a:solidFill>
                <a:cs typeface="Calibri (MS) Bold" panose="020B0604020202020204" charset="0"/>
              </a:rPr>
              <a:t>Smart Goal #1 - English Language Arts </a:t>
            </a:r>
          </a:p>
          <a:p>
            <a:pPr algn="ctr"/>
            <a:r>
              <a:rPr lang="en-US" sz="1000" b="1" dirty="0">
                <a:solidFill>
                  <a:srgbClr val="000000"/>
                </a:solidFill>
                <a:cs typeface="Calibri (MS) Bold" panose="020B0604020202020204" charset="0"/>
              </a:rPr>
              <a:t> </a:t>
            </a:r>
          </a:p>
          <a:p>
            <a:r>
              <a:rPr lang="en-US" sz="2500" dirty="0">
                <a:solidFill>
                  <a:srgbClr val="000000"/>
                </a:solidFill>
                <a:cs typeface="Calibri (MS) Bold" panose="020B0604020202020204" charset="0"/>
              </a:rPr>
              <a:t>Increase</a:t>
            </a:r>
            <a:r>
              <a:rPr lang="en-US" sz="2500" dirty="0">
                <a:solidFill>
                  <a:srgbClr val="000000"/>
                </a:solidFill>
                <a:latin typeface="Calibri" panose="020F0502020204030204" pitchFamily="34" charset="0"/>
                <a:cs typeface="Calibri" panose="020F0502020204030204" pitchFamily="34" charset="0"/>
              </a:rPr>
              <a:t> the percentage of 4th and 6th grade students reading on or above grade level by at least 7 percentage points as measured by the Georgia Milestones at  CSI schools by May 2024.</a:t>
            </a:r>
          </a:p>
          <a:p>
            <a:endParaRPr lang="en-US" sz="2500" b="1" u="sng" dirty="0">
              <a:solidFill>
                <a:srgbClr val="000000"/>
              </a:solidFill>
              <a:latin typeface="Calibri" panose="020F0502020204030204" pitchFamily="34" charset="0"/>
              <a:cs typeface="Calibri" panose="020F0502020204030204" pitchFamily="34" charset="0"/>
            </a:endParaRPr>
          </a:p>
          <a:p>
            <a:pPr marL="323855" lvl="1">
              <a:lnSpc>
                <a:spcPts val="4200"/>
              </a:lnSpc>
            </a:pPr>
            <a:r>
              <a:rPr lang="en-US" sz="2500" b="1" u="sng" dirty="0">
                <a:solidFill>
                  <a:srgbClr val="000000"/>
                </a:solidFill>
                <a:latin typeface="Calibri" panose="020F0502020204030204" pitchFamily="34" charset="0"/>
                <a:cs typeface="Calibri" panose="020F0502020204030204" pitchFamily="34" charset="0"/>
              </a:rPr>
              <a:t>Action Step 1</a:t>
            </a:r>
          </a:p>
          <a:p>
            <a:pPr marL="895355" lvl="1" indent="-571500">
              <a:buFont typeface="Arial" panose="020B0604020202020204" pitchFamily="34" charset="0"/>
              <a:buChar char="•"/>
            </a:pPr>
            <a:r>
              <a:rPr lang="en-US" sz="2500" dirty="0">
                <a:solidFill>
                  <a:srgbClr val="000000"/>
                </a:solidFill>
                <a:latin typeface="Calibri" panose="020F0502020204030204" pitchFamily="34" charset="0"/>
                <a:cs typeface="Calibri" panose="020F0502020204030204" pitchFamily="34" charset="0"/>
              </a:rPr>
              <a:t>ELA coordinators and/or district coaches will meet semi-monthly with 4th and 6th grade teachers, a school administrator, and the Executive Officer to plan and practice effective instruction, review data, and plan next steps. </a:t>
            </a:r>
          </a:p>
          <a:p>
            <a:pPr marL="895355" lvl="1" indent="-571500">
              <a:buFont typeface="Arial" panose="020B0604020202020204" pitchFamily="34" charset="0"/>
              <a:buChar char="•"/>
            </a:pPr>
            <a:endParaRPr lang="en-US" sz="2500" b="1" u="sng" dirty="0">
              <a:solidFill>
                <a:srgbClr val="000000"/>
              </a:solidFill>
              <a:latin typeface="Calibri" panose="020F0502020204030204" pitchFamily="34" charset="0"/>
              <a:cs typeface="Calibri" panose="020F0502020204030204" pitchFamily="34" charset="0"/>
            </a:endParaRPr>
          </a:p>
          <a:p>
            <a:pPr marL="323855" lvl="1">
              <a:lnSpc>
                <a:spcPts val="4200"/>
              </a:lnSpc>
            </a:pPr>
            <a:r>
              <a:rPr lang="en-US" sz="2500" b="1" u="sng" dirty="0">
                <a:solidFill>
                  <a:srgbClr val="000000"/>
                </a:solidFill>
                <a:latin typeface="Calibri" panose="020F0502020204030204" pitchFamily="34" charset="0"/>
                <a:cs typeface="Calibri" panose="020F0502020204030204" pitchFamily="34" charset="0"/>
              </a:rPr>
              <a:t>Action Step 2 </a:t>
            </a:r>
          </a:p>
          <a:p>
            <a:pPr marL="895355" lvl="1" indent="-571500">
              <a:buFont typeface="Arial" panose="020B0604020202020204" pitchFamily="34" charset="0"/>
              <a:buChar char="•"/>
            </a:pPr>
            <a:r>
              <a:rPr lang="en-US" sz="2500" dirty="0">
                <a:solidFill>
                  <a:srgbClr val="000000"/>
                </a:solidFill>
                <a:latin typeface="Calibri" panose="020F0502020204030204" pitchFamily="34" charset="0"/>
                <a:cs typeface="Calibri" panose="020F0502020204030204" pitchFamily="34" charset="0"/>
              </a:rPr>
              <a:t>ELA coordinators and/or the district coaches will conduct monthly focus walks with teachers, a school administrator and the Executive Officer of School Improvement.</a:t>
            </a:r>
          </a:p>
        </p:txBody>
      </p:sp>
      <p:graphicFrame>
        <p:nvGraphicFramePr>
          <p:cNvPr id="7" name="Table 7"/>
          <p:cNvGraphicFramePr>
            <a:graphicFrameLocks noGrp="1"/>
          </p:cNvGraphicFramePr>
          <p:nvPr>
            <p:extLst>
              <p:ext uri="{D42A27DB-BD31-4B8C-83A1-F6EECF244321}">
                <p14:modId xmlns:p14="http://schemas.microsoft.com/office/powerpoint/2010/main" val="1456174727"/>
              </p:ext>
            </p:extLst>
          </p:nvPr>
        </p:nvGraphicFramePr>
        <p:xfrm>
          <a:off x="11067656" y="2386832"/>
          <a:ext cx="6334898" cy="6342181"/>
        </p:xfrm>
        <a:graphic>
          <a:graphicData uri="http://schemas.openxmlformats.org/drawingml/2006/table">
            <a:tbl>
              <a:tblPr/>
              <a:tblGrid>
                <a:gridCol w="3110304">
                  <a:extLst>
                    <a:ext uri="{9D8B030D-6E8A-4147-A177-3AD203B41FA5}">
                      <a16:colId xmlns:a16="http://schemas.microsoft.com/office/drawing/2014/main" val="20000"/>
                    </a:ext>
                  </a:extLst>
                </a:gridCol>
                <a:gridCol w="1329198">
                  <a:extLst>
                    <a:ext uri="{9D8B030D-6E8A-4147-A177-3AD203B41FA5}">
                      <a16:colId xmlns:a16="http://schemas.microsoft.com/office/drawing/2014/main" val="20001"/>
                    </a:ext>
                  </a:extLst>
                </a:gridCol>
                <a:gridCol w="1895396">
                  <a:extLst>
                    <a:ext uri="{9D8B030D-6E8A-4147-A177-3AD203B41FA5}">
                      <a16:colId xmlns:a16="http://schemas.microsoft.com/office/drawing/2014/main" val="20002"/>
                    </a:ext>
                  </a:extLst>
                </a:gridCol>
              </a:tblGrid>
              <a:tr h="1160643">
                <a:tc>
                  <a:txBody>
                    <a:bodyPr/>
                    <a:lstStyle/>
                    <a:p>
                      <a:pPr algn="ctr">
                        <a:lnSpc>
                          <a:spcPts val="4059"/>
                        </a:lnSpc>
                        <a:defRPr/>
                      </a:pPr>
                      <a:r>
                        <a:rPr lang="en-US" sz="2899" dirty="0">
                          <a:solidFill>
                            <a:srgbClr val="000000"/>
                          </a:solidFill>
                          <a:latin typeface="Calibri (MS) Bold"/>
                        </a:rPr>
                        <a:t>School</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noFill/>
                  </a:tcPr>
                </a:tc>
                <a:tc>
                  <a:txBody>
                    <a:bodyPr/>
                    <a:lstStyle/>
                    <a:p>
                      <a:pPr algn="ctr">
                        <a:lnSpc>
                          <a:spcPts val="4059"/>
                        </a:lnSpc>
                        <a:defRPr/>
                      </a:pPr>
                      <a:r>
                        <a:rPr lang="en-US" sz="2899" dirty="0">
                          <a:solidFill>
                            <a:srgbClr val="000000"/>
                          </a:solidFill>
                          <a:latin typeface="Calibri (MS) Bold"/>
                        </a:rPr>
                        <a:t>Base</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noFill/>
                  </a:tcPr>
                </a:tc>
                <a:tc>
                  <a:txBody>
                    <a:bodyPr/>
                    <a:lstStyle/>
                    <a:p>
                      <a:pPr algn="ctr">
                        <a:lnSpc>
                          <a:spcPct val="100000"/>
                        </a:lnSpc>
                        <a:defRPr/>
                      </a:pPr>
                      <a:r>
                        <a:rPr lang="en-US" sz="2899" dirty="0">
                          <a:solidFill>
                            <a:srgbClr val="000000"/>
                          </a:solidFill>
                          <a:latin typeface="Calibri (MS) Bold"/>
                        </a:rPr>
                        <a:t>Minimum Goal</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1015503">
                <a:tc>
                  <a:txBody>
                    <a:bodyPr/>
                    <a:lstStyle/>
                    <a:p>
                      <a:pPr algn="ctr">
                        <a:lnSpc>
                          <a:spcPts val="4059"/>
                        </a:lnSpc>
                        <a:defRPr/>
                      </a:pPr>
                      <a:r>
                        <a:rPr lang="en-US" sz="2899" dirty="0">
                          <a:solidFill>
                            <a:srgbClr val="000000"/>
                          </a:solidFill>
                          <a:latin typeface="Calibri (MS) Bold"/>
                        </a:rPr>
                        <a:t>Ingram-Pye </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a:solidFill>
                            <a:srgbClr val="000000"/>
                          </a:solidFill>
                          <a:latin typeface="Calibri (MS) Bold"/>
                        </a:rPr>
                        <a:t>22%</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dirty="0">
                          <a:solidFill>
                            <a:srgbClr val="000000"/>
                          </a:solidFill>
                          <a:latin typeface="Calibri (MS) Bold"/>
                        </a:rPr>
                        <a:t>29%</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15503">
                <a:tc>
                  <a:txBody>
                    <a:bodyPr/>
                    <a:lstStyle/>
                    <a:p>
                      <a:pPr algn="ctr">
                        <a:lnSpc>
                          <a:spcPts val="4059"/>
                        </a:lnSpc>
                        <a:defRPr/>
                      </a:pPr>
                      <a:r>
                        <a:rPr lang="en-US" sz="2899">
                          <a:solidFill>
                            <a:srgbClr val="000000"/>
                          </a:solidFill>
                          <a:latin typeface="Calibri (MS) Bold"/>
                        </a:rPr>
                        <a:t>Southfield</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a:solidFill>
                            <a:srgbClr val="000000"/>
                          </a:solidFill>
                          <a:latin typeface="Calibri (MS) Bold"/>
                        </a:rPr>
                        <a:t>24%</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a:solidFill>
                            <a:srgbClr val="000000"/>
                          </a:solidFill>
                          <a:latin typeface="Calibri (MS) Bold"/>
                        </a:rPr>
                        <a:t>31%</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15503">
                <a:tc>
                  <a:txBody>
                    <a:bodyPr/>
                    <a:lstStyle/>
                    <a:p>
                      <a:pPr algn="ctr">
                        <a:lnSpc>
                          <a:spcPts val="4059"/>
                        </a:lnSpc>
                        <a:defRPr/>
                      </a:pPr>
                      <a:r>
                        <a:rPr lang="en-US" sz="2899">
                          <a:solidFill>
                            <a:srgbClr val="000000"/>
                          </a:solidFill>
                          <a:latin typeface="Calibri (MS) Bold"/>
                        </a:rPr>
                        <a:t>Veteran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a:solidFill>
                            <a:srgbClr val="000000"/>
                          </a:solidFill>
                          <a:latin typeface="Calibri (MS) Bold"/>
                        </a:rPr>
                        <a:t>29%</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a:solidFill>
                            <a:srgbClr val="000000"/>
                          </a:solidFill>
                          <a:latin typeface="Calibri (MS) Bold"/>
                        </a:rPr>
                        <a:t>36%</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015503">
                <a:tc>
                  <a:txBody>
                    <a:bodyPr/>
                    <a:lstStyle/>
                    <a:p>
                      <a:pPr algn="ctr">
                        <a:lnSpc>
                          <a:spcPts val="4059"/>
                        </a:lnSpc>
                        <a:defRPr/>
                      </a:pPr>
                      <a:r>
                        <a:rPr lang="en-US" sz="2899" dirty="0">
                          <a:solidFill>
                            <a:srgbClr val="000000"/>
                          </a:solidFill>
                          <a:latin typeface="Calibri (MS) Bold"/>
                        </a:rPr>
                        <a:t>Weaver</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dirty="0">
                          <a:solidFill>
                            <a:srgbClr val="000000"/>
                          </a:solidFill>
                          <a:latin typeface="Calibri (MS) Bold"/>
                        </a:rPr>
                        <a:t>19%</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a:solidFill>
                            <a:srgbClr val="000000"/>
                          </a:solidFill>
                          <a:latin typeface="Calibri (MS) Bold"/>
                        </a:rPr>
                        <a:t>26%</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015503">
                <a:tc>
                  <a:txBody>
                    <a:bodyPr/>
                    <a:lstStyle/>
                    <a:p>
                      <a:pPr algn="ctr">
                        <a:lnSpc>
                          <a:spcPts val="4059"/>
                        </a:lnSpc>
                        <a:defRPr/>
                      </a:pPr>
                      <a:r>
                        <a:rPr lang="en-US" sz="2899">
                          <a:solidFill>
                            <a:srgbClr val="000000"/>
                          </a:solidFill>
                          <a:latin typeface="Calibri (MS) Bold"/>
                        </a:rPr>
                        <a:t>Ballard-Hudson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dirty="0">
                          <a:solidFill>
                            <a:srgbClr val="000000"/>
                          </a:solidFill>
                          <a:latin typeface="Calibri (MS) Bold"/>
                        </a:rPr>
                        <a:t>30%</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dirty="0">
                          <a:solidFill>
                            <a:srgbClr val="000000"/>
                          </a:solidFill>
                          <a:latin typeface="Calibri (MS) Bold"/>
                        </a:rPr>
                        <a:t>37%</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9" name="Slide Number Placeholder 8">
            <a:extLst>
              <a:ext uri="{FF2B5EF4-FFF2-40B4-BE49-F238E27FC236}">
                <a16:creationId xmlns:a16="http://schemas.microsoft.com/office/drawing/2014/main" id="{018AF8F9-97F7-E68F-EFF7-01D1304949F3}"/>
              </a:ext>
            </a:extLst>
          </p:cNvPr>
          <p:cNvSpPr>
            <a:spLocks noGrp="1"/>
          </p:cNvSpPr>
          <p:nvPr>
            <p:ph type="sldNum" sz="quarter" idx="12"/>
          </p:nvPr>
        </p:nvSpPr>
        <p:spPr>
          <a:xfrm>
            <a:off x="15909287" y="9748323"/>
            <a:ext cx="2133600" cy="365125"/>
          </a:xfrm>
        </p:spPr>
        <p:txBody>
          <a:bodyPr/>
          <a:lstStyle/>
          <a:p>
            <a:fld id="{B6F15528-21DE-4FAA-801E-634DDDAF4B2B}" type="slidenum">
              <a:rPr lang="en-US" sz="1800" smtClean="0">
                <a:solidFill>
                  <a:schemeClr val="tx1"/>
                </a:solidFill>
              </a:rPr>
              <a:pPr/>
              <a:t>27</a:t>
            </a:fld>
            <a:endParaRPr lang="en-US" sz="1800" dirty="0">
              <a:solidFill>
                <a:schemeClr val="tx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14" y="173552"/>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p:cNvSpPr txBox="1"/>
          <p:nvPr/>
        </p:nvSpPr>
        <p:spPr>
          <a:xfrm>
            <a:off x="429300" y="255893"/>
            <a:ext cx="15759029" cy="1038225"/>
          </a:xfrm>
          <a:prstGeom prst="rect">
            <a:avLst/>
          </a:prstGeom>
        </p:spPr>
        <p:txBody>
          <a:bodyPr lIns="0" tIns="0" rIns="0" bIns="0" rtlCol="0" anchor="t">
            <a:spAutoFit/>
          </a:bodyPr>
          <a:lstStyle/>
          <a:p>
            <a:pPr algn="l">
              <a:lnSpc>
                <a:spcPts val="7920"/>
              </a:lnSpc>
            </a:pPr>
            <a:r>
              <a:rPr lang="en-US" sz="6600">
                <a:solidFill>
                  <a:srgbClr val="FFFFFF"/>
                </a:solidFill>
                <a:latin typeface="Arimo"/>
              </a:rPr>
              <a:t>District Plan of Support</a:t>
            </a:r>
          </a:p>
        </p:txBody>
      </p:sp>
      <p:sp>
        <p:nvSpPr>
          <p:cNvPr id="5" name="Freeform 5"/>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a:p>
        </p:txBody>
      </p:sp>
      <p:sp>
        <p:nvSpPr>
          <p:cNvPr id="12" name="TextBox 11">
            <a:extLst>
              <a:ext uri="{FF2B5EF4-FFF2-40B4-BE49-F238E27FC236}">
                <a16:creationId xmlns:a16="http://schemas.microsoft.com/office/drawing/2014/main" id="{C05F833D-BA16-F93B-5227-6EAFD5AF5D48}"/>
              </a:ext>
            </a:extLst>
          </p:cNvPr>
          <p:cNvSpPr txBox="1"/>
          <p:nvPr/>
        </p:nvSpPr>
        <p:spPr>
          <a:xfrm>
            <a:off x="846159" y="2193364"/>
            <a:ext cx="9696335" cy="61863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rgbClr val="000000"/>
                </a:solidFill>
                <a:latin typeface="Calibri" panose="020F0502020204030204" pitchFamily="34" charset="0"/>
                <a:cs typeface="Calibri" panose="020F0502020204030204" pitchFamily="34" charset="0"/>
              </a:rPr>
              <a:t>Smart Goal #1 - Mathematics</a:t>
            </a:r>
          </a:p>
          <a:p>
            <a:endParaRPr lang="en-US" sz="1000" b="1" dirty="0">
              <a:solidFill>
                <a:srgbClr val="000000"/>
              </a:solidFill>
              <a:latin typeface="Calibri" panose="020F0502020204030204" pitchFamily="34" charset="0"/>
              <a:cs typeface="Calibri" panose="020F0502020204030204" pitchFamily="34" charset="0"/>
            </a:endParaRPr>
          </a:p>
          <a:p>
            <a:r>
              <a:rPr lang="en-US" sz="2500" dirty="0">
                <a:solidFill>
                  <a:srgbClr val="000000"/>
                </a:solidFill>
              </a:rPr>
              <a:t>Increase the percentage of 5th and 6th grade students scoring developing or above grade level by at least 7 percentage points as measured by the Math Georgia Milestones at CSI schools by May 2024.</a:t>
            </a:r>
            <a:endParaRPr lang="en-US" sz="2500" dirty="0"/>
          </a:p>
          <a:p>
            <a:endParaRPr lang="en-US" sz="2500" b="1" u="sng" dirty="0">
              <a:latin typeface="Calibri" panose="020F0502020204030204" pitchFamily="34" charset="0"/>
              <a:cs typeface="Calibri" panose="020F0502020204030204" pitchFamily="34" charset="0"/>
            </a:endParaRPr>
          </a:p>
          <a:p>
            <a:r>
              <a:rPr lang="en-US" sz="2500" b="1" u="sng" dirty="0">
                <a:latin typeface="Calibri" panose="020F0502020204030204" pitchFamily="34" charset="0"/>
                <a:cs typeface="Calibri" panose="020F0502020204030204" pitchFamily="34" charset="0"/>
              </a:rPr>
              <a:t>Action Step 1</a:t>
            </a:r>
            <a:r>
              <a:rPr lang="en-US" sz="2500" b="1" dirty="0">
                <a:latin typeface="Calibri" panose="020F0502020204030204" pitchFamily="34" charset="0"/>
                <a:cs typeface="Calibri" panose="020F0502020204030204" pitchFamily="34" charset="0"/>
              </a:rPr>
              <a:t>​</a:t>
            </a:r>
          </a:p>
          <a:p>
            <a:r>
              <a:rPr lang="en-US" sz="2500" dirty="0">
                <a:latin typeface="Calibri" panose="020F0502020204030204" pitchFamily="34" charset="0"/>
                <a:cs typeface="Calibri" panose="020F0502020204030204" pitchFamily="34" charset="0"/>
              </a:rPr>
              <a:t>•   Math coordinators and/or district coaches will meet semi-monthly</a:t>
            </a:r>
          </a:p>
          <a:p>
            <a:r>
              <a:rPr lang="en-US" sz="2500" dirty="0">
                <a:latin typeface="Calibri" panose="020F0502020204030204" pitchFamily="34" charset="0"/>
                <a:cs typeface="Calibri" panose="020F0502020204030204" pitchFamily="34" charset="0"/>
              </a:rPr>
              <a:t>     with 5th and 6th grade teachers, a school administrator, and the    </a:t>
            </a:r>
          </a:p>
          <a:p>
            <a:r>
              <a:rPr lang="en-US" sz="2500" dirty="0">
                <a:latin typeface="Calibri" panose="020F0502020204030204" pitchFamily="34" charset="0"/>
                <a:cs typeface="Calibri" panose="020F0502020204030204" pitchFamily="34" charset="0"/>
              </a:rPr>
              <a:t>     Executive Officer to plan and practice effective instruction, review  </a:t>
            </a:r>
          </a:p>
          <a:p>
            <a:r>
              <a:rPr lang="en-US" sz="2500" dirty="0">
                <a:latin typeface="Calibri" panose="020F0502020204030204" pitchFamily="34" charset="0"/>
                <a:cs typeface="Calibri" panose="020F0502020204030204" pitchFamily="34" charset="0"/>
              </a:rPr>
              <a:t>     data, and plan next steps.  ​</a:t>
            </a:r>
          </a:p>
          <a:p>
            <a:endParaRPr lang="en-US" sz="2500" b="1" dirty="0">
              <a:latin typeface="Calibri" panose="020F0502020204030204" pitchFamily="34" charset="0"/>
              <a:cs typeface="Calibri" panose="020F0502020204030204" pitchFamily="34" charset="0"/>
            </a:endParaRPr>
          </a:p>
          <a:p>
            <a:r>
              <a:rPr lang="en-US" sz="2500" b="1" u="sng" dirty="0">
                <a:latin typeface="Calibri" panose="020F0502020204030204" pitchFamily="34" charset="0"/>
                <a:cs typeface="Calibri" panose="020F0502020204030204" pitchFamily="34" charset="0"/>
              </a:rPr>
              <a:t>Action Step 2​</a:t>
            </a:r>
          </a:p>
          <a:p>
            <a:r>
              <a:rPr lang="en-US" sz="2500" dirty="0">
                <a:latin typeface="Calibri" panose="020F0502020204030204" pitchFamily="34" charset="0"/>
                <a:cs typeface="Calibri" panose="020F0502020204030204" pitchFamily="34" charset="0"/>
              </a:rPr>
              <a:t>•   Math coordinators and/or the district coaches will conduct  </a:t>
            </a:r>
          </a:p>
          <a:p>
            <a:r>
              <a:rPr lang="en-US" sz="2500" dirty="0">
                <a:latin typeface="Calibri" panose="020F0502020204030204" pitchFamily="34" charset="0"/>
                <a:cs typeface="Calibri" panose="020F0502020204030204" pitchFamily="34" charset="0"/>
              </a:rPr>
              <a:t>     monthly focus walks with teachers, a school administrator,   </a:t>
            </a:r>
          </a:p>
          <a:p>
            <a:r>
              <a:rPr lang="en-US" sz="2500" dirty="0">
                <a:latin typeface="Calibri" panose="020F0502020204030204" pitchFamily="34" charset="0"/>
                <a:cs typeface="Calibri" panose="020F0502020204030204" pitchFamily="34" charset="0"/>
              </a:rPr>
              <a:t>     and the Executive Officer of School Improvement. </a:t>
            </a:r>
            <a:r>
              <a:rPr lang="en-US" sz="2500" dirty="0"/>
              <a:t>​</a:t>
            </a:r>
            <a:endParaRPr lang="en-US" sz="2500" dirty="0">
              <a:cs typeface="Calibri"/>
            </a:endParaRPr>
          </a:p>
        </p:txBody>
      </p:sp>
      <p:graphicFrame>
        <p:nvGraphicFramePr>
          <p:cNvPr id="8" name="Table 7">
            <a:extLst>
              <a:ext uri="{FF2B5EF4-FFF2-40B4-BE49-F238E27FC236}">
                <a16:creationId xmlns:a16="http://schemas.microsoft.com/office/drawing/2014/main" id="{6931BE5E-F58F-4C9B-802C-0023939DA3E6}"/>
              </a:ext>
            </a:extLst>
          </p:cNvPr>
          <p:cNvGraphicFramePr>
            <a:graphicFrameLocks noGrp="1"/>
          </p:cNvGraphicFramePr>
          <p:nvPr>
            <p:extLst>
              <p:ext uri="{D42A27DB-BD31-4B8C-83A1-F6EECF244321}">
                <p14:modId xmlns:p14="http://schemas.microsoft.com/office/powerpoint/2010/main" val="213363597"/>
              </p:ext>
            </p:extLst>
          </p:nvPr>
        </p:nvGraphicFramePr>
        <p:xfrm>
          <a:off x="11243361" y="2252813"/>
          <a:ext cx="6559556" cy="6610350"/>
        </p:xfrm>
        <a:graphic>
          <a:graphicData uri="http://schemas.openxmlformats.org/drawingml/2006/table">
            <a:tbl>
              <a:tblPr/>
              <a:tblGrid>
                <a:gridCol w="3056238">
                  <a:extLst>
                    <a:ext uri="{9D8B030D-6E8A-4147-A177-3AD203B41FA5}">
                      <a16:colId xmlns:a16="http://schemas.microsoft.com/office/drawing/2014/main" val="20000"/>
                    </a:ext>
                  </a:extLst>
                </a:gridCol>
                <a:gridCol w="1341302">
                  <a:extLst>
                    <a:ext uri="{9D8B030D-6E8A-4147-A177-3AD203B41FA5}">
                      <a16:colId xmlns:a16="http://schemas.microsoft.com/office/drawing/2014/main" val="20001"/>
                    </a:ext>
                  </a:extLst>
                </a:gridCol>
                <a:gridCol w="2162016">
                  <a:extLst>
                    <a:ext uri="{9D8B030D-6E8A-4147-A177-3AD203B41FA5}">
                      <a16:colId xmlns:a16="http://schemas.microsoft.com/office/drawing/2014/main" val="20002"/>
                    </a:ext>
                  </a:extLst>
                </a:gridCol>
              </a:tblGrid>
              <a:tr h="1532835">
                <a:tc>
                  <a:txBody>
                    <a:bodyPr/>
                    <a:lstStyle/>
                    <a:p>
                      <a:pPr algn="ctr">
                        <a:lnSpc>
                          <a:spcPts val="4059"/>
                        </a:lnSpc>
                        <a:defRPr/>
                      </a:pPr>
                      <a:r>
                        <a:rPr lang="en-US" sz="2899">
                          <a:solidFill>
                            <a:srgbClr val="000000"/>
                          </a:solidFill>
                          <a:latin typeface="Calibri (MS) Bold"/>
                        </a:rPr>
                        <a:t>School</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a:solidFill>
                            <a:srgbClr val="000000"/>
                          </a:solidFill>
                          <a:latin typeface="Calibri (MS) Bold"/>
                        </a:rPr>
                        <a:t>Base</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a:solidFill>
                            <a:srgbClr val="000000"/>
                          </a:solidFill>
                          <a:latin typeface="Calibri (MS) Bold"/>
                        </a:rPr>
                        <a:t>Minimum Goal</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15503">
                <a:tc>
                  <a:txBody>
                    <a:bodyPr/>
                    <a:lstStyle/>
                    <a:p>
                      <a:pPr algn="ctr">
                        <a:lnSpc>
                          <a:spcPts val="4059"/>
                        </a:lnSpc>
                        <a:defRPr/>
                      </a:pPr>
                      <a:r>
                        <a:rPr lang="en-US" sz="2899">
                          <a:solidFill>
                            <a:srgbClr val="000000"/>
                          </a:solidFill>
                          <a:latin typeface="Calibri (MS) Bold"/>
                        </a:rPr>
                        <a:t>Ingram-Pye </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dirty="0">
                          <a:solidFill>
                            <a:srgbClr val="000000"/>
                          </a:solidFill>
                          <a:latin typeface="Calibri (MS) Bold"/>
                        </a:rPr>
                        <a:t>22%</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a:solidFill>
                            <a:srgbClr val="000000"/>
                          </a:solidFill>
                          <a:latin typeface="Calibri (MS) Bold"/>
                        </a:rPr>
                        <a:t>29%</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15503">
                <a:tc>
                  <a:txBody>
                    <a:bodyPr/>
                    <a:lstStyle/>
                    <a:p>
                      <a:pPr algn="ctr">
                        <a:lnSpc>
                          <a:spcPts val="4059"/>
                        </a:lnSpc>
                        <a:defRPr/>
                      </a:pPr>
                      <a:r>
                        <a:rPr lang="en-US" sz="2899">
                          <a:solidFill>
                            <a:srgbClr val="000000"/>
                          </a:solidFill>
                          <a:latin typeface="Calibri (MS) Bold"/>
                        </a:rPr>
                        <a:t>Southfield</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a:solidFill>
                            <a:srgbClr val="000000"/>
                          </a:solidFill>
                          <a:latin typeface="Calibri (MS) Bold"/>
                        </a:rPr>
                        <a:t>16%</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a:solidFill>
                            <a:srgbClr val="000000"/>
                          </a:solidFill>
                          <a:latin typeface="Calibri (MS) Bold"/>
                        </a:rPr>
                        <a:t>23%</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15503">
                <a:tc>
                  <a:txBody>
                    <a:bodyPr/>
                    <a:lstStyle/>
                    <a:p>
                      <a:pPr algn="ctr">
                        <a:lnSpc>
                          <a:spcPts val="4059"/>
                        </a:lnSpc>
                        <a:defRPr/>
                      </a:pPr>
                      <a:r>
                        <a:rPr lang="en-US" sz="2899">
                          <a:solidFill>
                            <a:srgbClr val="000000"/>
                          </a:solidFill>
                          <a:latin typeface="Calibri (MS) Bold"/>
                        </a:rPr>
                        <a:t>Veteran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a:solidFill>
                            <a:srgbClr val="000000"/>
                          </a:solidFill>
                          <a:latin typeface="Calibri (MS) Bold"/>
                        </a:rPr>
                        <a:t>29%</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a:solidFill>
                            <a:srgbClr val="000000"/>
                          </a:solidFill>
                          <a:latin typeface="Calibri (MS) Bold"/>
                        </a:rPr>
                        <a:t>36%</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015503">
                <a:tc>
                  <a:txBody>
                    <a:bodyPr/>
                    <a:lstStyle/>
                    <a:p>
                      <a:pPr algn="ctr">
                        <a:lnSpc>
                          <a:spcPts val="4059"/>
                        </a:lnSpc>
                        <a:defRPr/>
                      </a:pPr>
                      <a:r>
                        <a:rPr lang="en-US" sz="2899" dirty="0">
                          <a:solidFill>
                            <a:srgbClr val="000000"/>
                          </a:solidFill>
                          <a:latin typeface="Calibri (MS) Bold"/>
                        </a:rPr>
                        <a:t>Weaver</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a:solidFill>
                            <a:srgbClr val="000000"/>
                          </a:solidFill>
                          <a:latin typeface="Calibri (MS) Bold"/>
                        </a:rPr>
                        <a:t>16%</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a:solidFill>
                            <a:srgbClr val="000000"/>
                          </a:solidFill>
                          <a:latin typeface="Calibri (MS) Bold"/>
                        </a:rPr>
                        <a:t>23%</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015503">
                <a:tc>
                  <a:txBody>
                    <a:bodyPr/>
                    <a:lstStyle/>
                    <a:p>
                      <a:pPr algn="ctr">
                        <a:lnSpc>
                          <a:spcPts val="4059"/>
                        </a:lnSpc>
                        <a:defRPr/>
                      </a:pPr>
                      <a:r>
                        <a:rPr lang="en-US" sz="2899" dirty="0">
                          <a:solidFill>
                            <a:srgbClr val="000000"/>
                          </a:solidFill>
                          <a:latin typeface="Calibri (MS) Bold"/>
                        </a:rPr>
                        <a:t>Ballard-Hudson</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a:solidFill>
                            <a:srgbClr val="000000"/>
                          </a:solidFill>
                          <a:latin typeface="Calibri (MS) Bold"/>
                        </a:rPr>
                        <a:t>24%</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dirty="0">
                          <a:solidFill>
                            <a:srgbClr val="000000"/>
                          </a:solidFill>
                          <a:latin typeface="Calibri (MS) Bold"/>
                        </a:rPr>
                        <a:t>31%</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7" name="Slide Number Placeholder 6">
            <a:extLst>
              <a:ext uri="{FF2B5EF4-FFF2-40B4-BE49-F238E27FC236}">
                <a16:creationId xmlns:a16="http://schemas.microsoft.com/office/drawing/2014/main" id="{E0328CAE-8853-5902-24A1-8D7DE881D0A9}"/>
              </a:ext>
            </a:extLst>
          </p:cNvPr>
          <p:cNvSpPr>
            <a:spLocks noGrp="1"/>
          </p:cNvSpPr>
          <p:nvPr>
            <p:ph type="sldNum" sz="quarter" idx="12"/>
          </p:nvPr>
        </p:nvSpPr>
        <p:spPr>
          <a:xfrm>
            <a:off x="15983642" y="9720772"/>
            <a:ext cx="2133600" cy="365125"/>
          </a:xfrm>
        </p:spPr>
        <p:txBody>
          <a:bodyPr/>
          <a:lstStyle/>
          <a:p>
            <a:fld id="{B6F15528-21DE-4FAA-801E-634DDDAF4B2B}" type="slidenum">
              <a:rPr lang="en-US" sz="1800" smtClean="0">
                <a:solidFill>
                  <a:schemeClr val="tx1"/>
                </a:solidFill>
              </a:rPr>
              <a:pPr/>
              <a:t>28</a:t>
            </a:fld>
            <a:endParaRPr lang="en-US" sz="1800" dirty="0">
              <a:solidFill>
                <a:schemeClr val="tx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14" y="173552"/>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p:cNvSpPr txBox="1"/>
          <p:nvPr/>
        </p:nvSpPr>
        <p:spPr>
          <a:xfrm>
            <a:off x="429300" y="255893"/>
            <a:ext cx="15759029" cy="1038225"/>
          </a:xfrm>
          <a:prstGeom prst="rect">
            <a:avLst/>
          </a:prstGeom>
        </p:spPr>
        <p:txBody>
          <a:bodyPr lIns="0" tIns="0" rIns="0" bIns="0" rtlCol="0" anchor="t">
            <a:spAutoFit/>
          </a:bodyPr>
          <a:lstStyle/>
          <a:p>
            <a:pPr algn="l">
              <a:lnSpc>
                <a:spcPts val="7920"/>
              </a:lnSpc>
            </a:pPr>
            <a:r>
              <a:rPr lang="en-US" sz="6600" dirty="0">
                <a:solidFill>
                  <a:srgbClr val="FFFFFF"/>
                </a:solidFill>
                <a:latin typeface="Arimo"/>
              </a:rPr>
              <a:t>District Plan of Support</a:t>
            </a:r>
          </a:p>
        </p:txBody>
      </p:sp>
      <p:sp>
        <p:nvSpPr>
          <p:cNvPr id="5" name="Freeform 5"/>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a:p>
        </p:txBody>
      </p:sp>
      <p:graphicFrame>
        <p:nvGraphicFramePr>
          <p:cNvPr id="7" name="Table 7"/>
          <p:cNvGraphicFramePr>
            <a:graphicFrameLocks noGrp="1"/>
          </p:cNvGraphicFramePr>
          <p:nvPr>
            <p:extLst>
              <p:ext uri="{D42A27DB-BD31-4B8C-83A1-F6EECF244321}">
                <p14:modId xmlns:p14="http://schemas.microsoft.com/office/powerpoint/2010/main" val="2092702184"/>
              </p:ext>
            </p:extLst>
          </p:nvPr>
        </p:nvGraphicFramePr>
        <p:xfrm>
          <a:off x="11163393" y="3844983"/>
          <a:ext cx="6064337" cy="2289499"/>
        </p:xfrm>
        <a:graphic>
          <a:graphicData uri="http://schemas.openxmlformats.org/drawingml/2006/table">
            <a:tbl>
              <a:tblPr/>
              <a:tblGrid>
                <a:gridCol w="2430162">
                  <a:extLst>
                    <a:ext uri="{9D8B030D-6E8A-4147-A177-3AD203B41FA5}">
                      <a16:colId xmlns:a16="http://schemas.microsoft.com/office/drawing/2014/main" val="20000"/>
                    </a:ext>
                  </a:extLst>
                </a:gridCol>
                <a:gridCol w="1393622">
                  <a:extLst>
                    <a:ext uri="{9D8B030D-6E8A-4147-A177-3AD203B41FA5}">
                      <a16:colId xmlns:a16="http://schemas.microsoft.com/office/drawing/2014/main" val="20001"/>
                    </a:ext>
                  </a:extLst>
                </a:gridCol>
                <a:gridCol w="2240553">
                  <a:extLst>
                    <a:ext uri="{9D8B030D-6E8A-4147-A177-3AD203B41FA5}">
                      <a16:colId xmlns:a16="http://schemas.microsoft.com/office/drawing/2014/main" val="20002"/>
                    </a:ext>
                  </a:extLst>
                </a:gridCol>
              </a:tblGrid>
              <a:tr h="759527">
                <a:tc>
                  <a:txBody>
                    <a:bodyPr/>
                    <a:lstStyle/>
                    <a:p>
                      <a:pPr algn="ctr">
                        <a:lnSpc>
                          <a:spcPts val="4059"/>
                        </a:lnSpc>
                        <a:defRPr/>
                      </a:pPr>
                      <a:r>
                        <a:rPr lang="en-US" sz="2899">
                          <a:solidFill>
                            <a:srgbClr val="000000"/>
                          </a:solidFill>
                          <a:latin typeface="Calibri (MS) Bold"/>
                        </a:rPr>
                        <a:t>School</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dirty="0">
                          <a:solidFill>
                            <a:srgbClr val="000000"/>
                          </a:solidFill>
                          <a:latin typeface="Calibri (MS) Bold"/>
                        </a:rPr>
                        <a:t>Base</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ct val="100000"/>
                        </a:lnSpc>
                        <a:defRPr/>
                      </a:pPr>
                      <a:r>
                        <a:rPr lang="en-US" sz="2899" dirty="0">
                          <a:solidFill>
                            <a:srgbClr val="000000"/>
                          </a:solidFill>
                          <a:latin typeface="Calibri (MS) Bold"/>
                        </a:rPr>
                        <a:t>Minimum Goal</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24833">
                <a:tc>
                  <a:txBody>
                    <a:bodyPr/>
                    <a:lstStyle/>
                    <a:p>
                      <a:pPr algn="ctr">
                        <a:lnSpc>
                          <a:spcPts val="4059"/>
                        </a:lnSpc>
                        <a:defRPr/>
                      </a:pPr>
                      <a:r>
                        <a:rPr lang="en-US" sz="2899" dirty="0">
                          <a:solidFill>
                            <a:srgbClr val="000000"/>
                          </a:solidFill>
                          <a:latin typeface="Calibri (MS) Bold"/>
                        </a:rPr>
                        <a:t>VIP Academy</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a:solidFill>
                            <a:srgbClr val="000000"/>
                          </a:solidFill>
                          <a:latin typeface="Calibri (MS) Bold"/>
                        </a:rPr>
                        <a:t>31.8%</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4059"/>
                        </a:lnSpc>
                        <a:defRPr/>
                      </a:pPr>
                      <a:r>
                        <a:rPr lang="en-US" sz="2899" dirty="0">
                          <a:solidFill>
                            <a:srgbClr val="000000"/>
                          </a:solidFill>
                          <a:latin typeface="Calibri (MS) Bold"/>
                        </a:rPr>
                        <a:t>34.8%</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3" name="TextBox 12">
            <a:extLst>
              <a:ext uri="{FF2B5EF4-FFF2-40B4-BE49-F238E27FC236}">
                <a16:creationId xmlns:a16="http://schemas.microsoft.com/office/drawing/2014/main" id="{EDB06996-E2B8-D13C-35AA-7DDC471F89F8}"/>
              </a:ext>
            </a:extLst>
          </p:cNvPr>
          <p:cNvSpPr txBox="1"/>
          <p:nvPr/>
        </p:nvSpPr>
        <p:spPr>
          <a:xfrm>
            <a:off x="737575" y="1934056"/>
            <a:ext cx="9724238" cy="77251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rgbClr val="000000"/>
                </a:solidFill>
                <a:latin typeface="Calibri" panose="020F0502020204030204" pitchFamily="34" charset="0"/>
                <a:cs typeface="Calibri" panose="020F0502020204030204" pitchFamily="34" charset="0"/>
              </a:rPr>
              <a:t>Smart Goal #1 - SWD Middle Schools</a:t>
            </a:r>
          </a:p>
          <a:p>
            <a:pPr algn="ctr"/>
            <a:endParaRPr lang="en-US" sz="1000" dirty="0">
              <a:latin typeface="Calibri" panose="020F0502020204030204" pitchFamily="34" charset="0"/>
              <a:cs typeface="Calibri" panose="020F0502020204030204" pitchFamily="34" charset="0"/>
            </a:endParaRPr>
          </a:p>
          <a:p>
            <a:r>
              <a:rPr lang="en-US" sz="2500" dirty="0">
                <a:latin typeface="Calibri" panose="020F0502020204030204" pitchFamily="34" charset="0"/>
                <a:cs typeface="Calibri" panose="020F0502020204030204" pitchFamily="34" charset="0"/>
              </a:rPr>
              <a:t>Increasing the percentage of 8</a:t>
            </a:r>
            <a:r>
              <a:rPr lang="en-US" sz="2500" baseline="30000" dirty="0">
                <a:latin typeface="Calibri" panose="020F0502020204030204" pitchFamily="34" charset="0"/>
                <a:cs typeface="Calibri" panose="020F0502020204030204" pitchFamily="34" charset="0"/>
              </a:rPr>
              <a:t>th</a:t>
            </a:r>
            <a:r>
              <a:rPr lang="en-US" sz="2500" dirty="0">
                <a:latin typeface="Calibri" panose="020F0502020204030204" pitchFamily="34" charset="0"/>
                <a:cs typeface="Calibri" panose="020F0502020204030204" pitchFamily="34" charset="0"/>
              </a:rPr>
              <a:t> grade students scoring developing or above grade level by at least 3 percentage points as measured by the Georgia Milestones at VIP Academy.</a:t>
            </a:r>
          </a:p>
          <a:p>
            <a:endParaRPr lang="en-US" sz="2500" b="1" u="sng" dirty="0">
              <a:latin typeface="Calibri" panose="020F0502020204030204" pitchFamily="34" charset="0"/>
              <a:cs typeface="Calibri" panose="020F0502020204030204" pitchFamily="34" charset="0"/>
            </a:endParaRPr>
          </a:p>
          <a:p>
            <a:r>
              <a:rPr lang="en-US" sz="2500" b="1" u="sng" dirty="0">
                <a:latin typeface="Calibri" panose="020F0502020204030204" pitchFamily="34" charset="0"/>
                <a:cs typeface="Calibri" panose="020F0502020204030204" pitchFamily="34" charset="0"/>
              </a:rPr>
              <a:t>Action Step 1​</a:t>
            </a:r>
          </a:p>
          <a:p>
            <a:r>
              <a:rPr lang="en-US" sz="2500" dirty="0">
                <a:latin typeface="Calibri" panose="020F0502020204030204" pitchFamily="34" charset="0"/>
                <a:cs typeface="Calibri" panose="020F0502020204030204" pitchFamily="34" charset="0"/>
              </a:rPr>
              <a:t>•  Monitor the implementation of Fast </a:t>
            </a:r>
            <a:r>
              <a:rPr lang="en-US" sz="2500" dirty="0" err="1">
                <a:latin typeface="Calibri" panose="020F0502020204030204" pitchFamily="34" charset="0"/>
                <a:cs typeface="Calibri" panose="020F0502020204030204" pitchFamily="34" charset="0"/>
              </a:rPr>
              <a:t>ForWord</a:t>
            </a:r>
            <a:r>
              <a:rPr lang="en-US" sz="2500" dirty="0">
                <a:latin typeface="Calibri" panose="020F0502020204030204" pitchFamily="34" charset="0"/>
                <a:cs typeface="Calibri" panose="020F0502020204030204" pitchFamily="34" charset="0"/>
              </a:rPr>
              <a:t> by conducting    </a:t>
            </a:r>
          </a:p>
          <a:p>
            <a:r>
              <a:rPr lang="en-US" sz="2500" dirty="0">
                <a:latin typeface="Calibri" panose="020F0502020204030204" pitchFamily="34" charset="0"/>
                <a:cs typeface="Calibri" panose="020F0502020204030204" pitchFamily="34" charset="0"/>
              </a:rPr>
              <a:t>    bi-monthly review of usage reports and 8</a:t>
            </a:r>
            <a:r>
              <a:rPr lang="en-US" sz="2500" baseline="30000" dirty="0">
                <a:latin typeface="Calibri" panose="020F0502020204030204" pitchFamily="34" charset="0"/>
                <a:cs typeface="Calibri" panose="020F0502020204030204" pitchFamily="34" charset="0"/>
              </a:rPr>
              <a:t>th</a:t>
            </a:r>
            <a:r>
              <a:rPr lang="en-US" sz="2500" dirty="0">
                <a:latin typeface="Calibri" panose="020F0502020204030204" pitchFamily="34" charset="0"/>
                <a:cs typeface="Calibri" panose="020F0502020204030204" pitchFamily="34" charset="0"/>
              </a:rPr>
              <a:t> grade SWD</a:t>
            </a:r>
          </a:p>
          <a:p>
            <a:r>
              <a:rPr lang="en-US" sz="2500" dirty="0">
                <a:latin typeface="Calibri" panose="020F0502020204030204" pitchFamily="34" charset="0"/>
                <a:cs typeface="Calibri" panose="020F0502020204030204" pitchFamily="34" charset="0"/>
              </a:rPr>
              <a:t>    achievement data.  ​</a:t>
            </a:r>
          </a:p>
          <a:p>
            <a:endParaRPr lang="en-US" sz="2500" b="1" dirty="0">
              <a:latin typeface="Calibri" panose="020F0502020204030204" pitchFamily="34" charset="0"/>
              <a:cs typeface="Calibri" panose="020F0502020204030204" pitchFamily="34" charset="0"/>
            </a:endParaRPr>
          </a:p>
          <a:p>
            <a:r>
              <a:rPr lang="en-US" sz="2500" b="1" u="sng" dirty="0">
                <a:latin typeface="Calibri" panose="020F0502020204030204" pitchFamily="34" charset="0"/>
                <a:cs typeface="Calibri" panose="020F0502020204030204" pitchFamily="34" charset="0"/>
              </a:rPr>
              <a:t>Action Step 2​</a:t>
            </a:r>
          </a:p>
          <a:p>
            <a:r>
              <a:rPr lang="en-US" sz="2500" dirty="0">
                <a:latin typeface="Calibri" panose="020F0502020204030204" pitchFamily="34" charset="0"/>
                <a:cs typeface="Calibri" panose="020F0502020204030204" pitchFamily="34" charset="0"/>
              </a:rPr>
              <a:t>•  Monitor the implementation of Achieve3000 by conducting   </a:t>
            </a:r>
          </a:p>
          <a:p>
            <a:r>
              <a:rPr lang="en-US" sz="2500" dirty="0">
                <a:latin typeface="Calibri" panose="020F0502020204030204" pitchFamily="34" charset="0"/>
                <a:cs typeface="Calibri" panose="020F0502020204030204" pitchFamily="34" charset="0"/>
              </a:rPr>
              <a:t>    bi-monthly review of usage reports and 8</a:t>
            </a:r>
            <a:r>
              <a:rPr lang="en-US" sz="2500" baseline="30000" dirty="0">
                <a:latin typeface="Calibri" panose="020F0502020204030204" pitchFamily="34" charset="0"/>
                <a:cs typeface="Calibri" panose="020F0502020204030204" pitchFamily="34" charset="0"/>
              </a:rPr>
              <a:t>th</a:t>
            </a:r>
            <a:r>
              <a:rPr lang="en-US" sz="2500" dirty="0">
                <a:latin typeface="Calibri" panose="020F0502020204030204" pitchFamily="34" charset="0"/>
                <a:cs typeface="Calibri" panose="020F0502020204030204" pitchFamily="34" charset="0"/>
              </a:rPr>
              <a:t> grade SWD</a:t>
            </a:r>
          </a:p>
          <a:p>
            <a:r>
              <a:rPr lang="en-US" sz="2500" dirty="0">
                <a:latin typeface="Calibri" panose="020F0502020204030204" pitchFamily="34" charset="0"/>
                <a:cs typeface="Calibri" panose="020F0502020204030204" pitchFamily="34" charset="0"/>
              </a:rPr>
              <a:t>    achievement data.</a:t>
            </a:r>
          </a:p>
          <a:p>
            <a:endParaRPr lang="en-US" sz="2500" b="1" u="sng" dirty="0">
              <a:latin typeface="Calibri" panose="020F0502020204030204" pitchFamily="34" charset="0"/>
              <a:cs typeface="Calibri" panose="020F0502020204030204" pitchFamily="34" charset="0"/>
            </a:endParaRPr>
          </a:p>
          <a:p>
            <a:r>
              <a:rPr lang="en-US" sz="2500" b="1" u="sng" dirty="0">
                <a:latin typeface="Calibri" panose="020F0502020204030204" pitchFamily="34" charset="0"/>
                <a:cs typeface="Calibri" panose="020F0502020204030204" pitchFamily="34" charset="0"/>
              </a:rPr>
              <a:t>Action Step 3</a:t>
            </a:r>
          </a:p>
          <a:p>
            <a:r>
              <a:rPr lang="en-US" sz="2500" dirty="0">
                <a:latin typeface="Calibri" panose="020F0502020204030204" pitchFamily="34" charset="0"/>
                <a:cs typeface="Calibri" panose="020F0502020204030204" pitchFamily="34" charset="0"/>
              </a:rPr>
              <a:t>•  Conduct monthly/quarterly parent collaborative meetings to</a:t>
            </a:r>
          </a:p>
          <a:p>
            <a:r>
              <a:rPr lang="en-US" sz="2500" dirty="0">
                <a:latin typeface="Calibri" panose="020F0502020204030204" pitchFamily="34" charset="0"/>
                <a:cs typeface="Calibri" panose="020F0502020204030204" pitchFamily="34" charset="0"/>
              </a:rPr>
              <a:t>    assist parents with understanding how to monitor their child’s</a:t>
            </a:r>
          </a:p>
          <a:p>
            <a:r>
              <a:rPr lang="en-US" sz="2500" dirty="0">
                <a:latin typeface="Calibri" panose="020F0502020204030204" pitchFamily="34" charset="0"/>
                <a:cs typeface="Calibri" panose="020F0502020204030204" pitchFamily="34" charset="0"/>
              </a:rPr>
              <a:t>    progress data/reports. </a:t>
            </a:r>
          </a:p>
        </p:txBody>
      </p:sp>
      <p:sp>
        <p:nvSpPr>
          <p:cNvPr id="8" name="Slide Number Placeholder 7">
            <a:extLst>
              <a:ext uri="{FF2B5EF4-FFF2-40B4-BE49-F238E27FC236}">
                <a16:creationId xmlns:a16="http://schemas.microsoft.com/office/drawing/2014/main" id="{68118D78-D886-6D4C-1945-8E6C7346C728}"/>
              </a:ext>
            </a:extLst>
          </p:cNvPr>
          <p:cNvSpPr>
            <a:spLocks noGrp="1"/>
          </p:cNvSpPr>
          <p:nvPr>
            <p:ph type="sldNum" sz="quarter" idx="12"/>
          </p:nvPr>
        </p:nvSpPr>
        <p:spPr>
          <a:xfrm>
            <a:off x="15883936" y="9748323"/>
            <a:ext cx="2133600" cy="365125"/>
          </a:xfrm>
        </p:spPr>
        <p:txBody>
          <a:bodyPr/>
          <a:lstStyle/>
          <a:p>
            <a:fld id="{B6F15528-21DE-4FAA-801E-634DDDAF4B2B}" type="slidenum">
              <a:rPr lang="en-US" sz="1800" smtClean="0">
                <a:solidFill>
                  <a:schemeClr val="tx1"/>
                </a:solidFill>
              </a:rPr>
              <a:pPr/>
              <a:t>29</a:t>
            </a:fld>
            <a:endParaRPr lang="en-US" sz="1800" dirty="0">
              <a:solidFill>
                <a:schemeClr val="tx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391919"/>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p:cNvSpPr txBox="1"/>
          <p:nvPr/>
        </p:nvSpPr>
        <p:spPr>
          <a:xfrm>
            <a:off x="412786" y="4474260"/>
            <a:ext cx="15759029" cy="1038225"/>
          </a:xfrm>
          <a:prstGeom prst="rect">
            <a:avLst/>
          </a:prstGeom>
        </p:spPr>
        <p:txBody>
          <a:bodyPr lIns="0" tIns="0" rIns="0" bIns="0" rtlCol="0" anchor="t">
            <a:spAutoFit/>
          </a:bodyPr>
          <a:lstStyle/>
          <a:p>
            <a:pPr algn="l">
              <a:lnSpc>
                <a:spcPts val="7920"/>
              </a:lnSpc>
            </a:pPr>
            <a:r>
              <a:rPr lang="en-US" sz="6600">
                <a:solidFill>
                  <a:srgbClr val="FFFFFF"/>
                </a:solidFill>
                <a:latin typeface="Arimo Bold"/>
              </a:rPr>
              <a:t>Progress Monitoring</a:t>
            </a:r>
          </a:p>
        </p:txBody>
      </p:sp>
      <p:sp>
        <p:nvSpPr>
          <p:cNvPr id="5" name="Freeform 5"/>
          <p:cNvSpPr/>
          <p:nvPr/>
        </p:nvSpPr>
        <p:spPr>
          <a:xfrm>
            <a:off x="16167460" y="4103870"/>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a:p>
        </p:txBody>
      </p:sp>
      <p:sp>
        <p:nvSpPr>
          <p:cNvPr id="7" name="Slide Number Placeholder 6">
            <a:extLst>
              <a:ext uri="{FF2B5EF4-FFF2-40B4-BE49-F238E27FC236}">
                <a16:creationId xmlns:a16="http://schemas.microsoft.com/office/drawing/2014/main" id="{A7960E69-6778-BAB5-9A67-8FFF891E1AA0}"/>
              </a:ext>
            </a:extLst>
          </p:cNvPr>
          <p:cNvSpPr>
            <a:spLocks noGrp="1"/>
          </p:cNvSpPr>
          <p:nvPr>
            <p:ph type="sldNum" sz="quarter" idx="12"/>
          </p:nvPr>
        </p:nvSpPr>
        <p:spPr>
          <a:xfrm>
            <a:off x="15907061" y="9693275"/>
            <a:ext cx="2133600" cy="365125"/>
          </a:xfrm>
        </p:spPr>
        <p:txBody>
          <a:bodyPr/>
          <a:lstStyle/>
          <a:p>
            <a:fld id="{B6F15528-21DE-4FAA-801E-634DDDAF4B2B}" type="slidenum">
              <a:rPr lang="en-US" sz="1800" smtClean="0">
                <a:solidFill>
                  <a:schemeClr val="tx1"/>
                </a:solidFill>
              </a:rPr>
              <a:pPr/>
              <a:t>30</a:t>
            </a:fld>
            <a:endParaRPr lang="en-US" sz="1800" dirty="0">
              <a:solidFill>
                <a:schemeClr val="tx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 y="189849"/>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p:cNvSpPr txBox="1"/>
          <p:nvPr/>
        </p:nvSpPr>
        <p:spPr>
          <a:xfrm>
            <a:off x="408431" y="285178"/>
            <a:ext cx="15759029" cy="1038225"/>
          </a:xfrm>
          <a:prstGeom prst="rect">
            <a:avLst/>
          </a:prstGeom>
        </p:spPr>
        <p:txBody>
          <a:bodyPr lIns="0" tIns="0" rIns="0" bIns="0" rtlCol="0" anchor="t">
            <a:spAutoFit/>
          </a:bodyPr>
          <a:lstStyle/>
          <a:p>
            <a:pPr algn="l">
              <a:lnSpc>
                <a:spcPts val="7920"/>
              </a:lnSpc>
            </a:pPr>
            <a:r>
              <a:rPr lang="en-US" sz="6600" dirty="0">
                <a:solidFill>
                  <a:srgbClr val="FFFFFF"/>
                </a:solidFill>
                <a:latin typeface="Arimo Bold"/>
              </a:rPr>
              <a:t>Progress Monitoring</a:t>
            </a:r>
          </a:p>
        </p:txBody>
      </p:sp>
      <p:sp>
        <p:nvSpPr>
          <p:cNvPr id="5" name="Freeform 5"/>
          <p:cNvSpPr/>
          <p:nvPr/>
        </p:nvSpPr>
        <p:spPr>
          <a:xfrm>
            <a:off x="16121373" y="-113306"/>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159327" y="2117199"/>
            <a:ext cx="17969343" cy="7463582"/>
          </a:xfrm>
          <a:prstGeom prst="rect">
            <a:avLst/>
          </a:prstGeom>
        </p:spPr>
        <p:txBody>
          <a:bodyPr wrap="square" lIns="0" tIns="0" rIns="0" bIns="0" rtlCol="0" anchor="t">
            <a:spAutoFit/>
          </a:bodyPr>
          <a:lstStyle/>
          <a:p>
            <a:pPr marL="922386" lvl="1" indent="-461193">
              <a:buFont typeface="Arial"/>
              <a:buChar char="•"/>
            </a:pPr>
            <a:r>
              <a:rPr lang="en-US" sz="3800" dirty="0">
                <a:solidFill>
                  <a:srgbClr val="000000"/>
                </a:solidFill>
                <a:latin typeface="Calibri" panose="020F0502020204030204" pitchFamily="34" charset="0"/>
                <a:cs typeface="Calibri" panose="020F0502020204030204" pitchFamily="34" charset="0"/>
              </a:rPr>
              <a:t>Learning Walks (District) - Monthly</a:t>
            </a:r>
          </a:p>
          <a:p>
            <a:pPr marL="461193" lvl="1"/>
            <a:r>
              <a:rPr lang="en-US" sz="500" dirty="0">
                <a:solidFill>
                  <a:srgbClr val="000000"/>
                </a:solidFill>
                <a:latin typeface="Calibri" panose="020F0502020204030204" pitchFamily="34" charset="0"/>
                <a:cs typeface="Calibri" panose="020F0502020204030204" pitchFamily="34" charset="0"/>
              </a:rPr>
              <a:t> </a:t>
            </a:r>
          </a:p>
          <a:p>
            <a:pPr marL="461193" lvl="1"/>
            <a:endParaRPr lang="en-US" sz="500" dirty="0">
              <a:solidFill>
                <a:srgbClr val="000000"/>
              </a:solidFill>
              <a:latin typeface="Calibri" panose="020F0502020204030204" pitchFamily="34" charset="0"/>
              <a:cs typeface="Calibri" panose="020F0502020204030204" pitchFamily="34" charset="0"/>
            </a:endParaRPr>
          </a:p>
          <a:p>
            <a:pPr marL="461193" lvl="1"/>
            <a:endParaRPr lang="en-US" sz="500" dirty="0">
              <a:solidFill>
                <a:srgbClr val="000000"/>
              </a:solidFill>
              <a:latin typeface="Calibri" panose="020F0502020204030204" pitchFamily="34" charset="0"/>
              <a:cs typeface="Calibri" panose="020F0502020204030204" pitchFamily="34" charset="0"/>
            </a:endParaRPr>
          </a:p>
          <a:p>
            <a:pPr marL="922386" lvl="1" indent="-461193">
              <a:buFont typeface="Arial"/>
              <a:buChar char="•"/>
            </a:pPr>
            <a:r>
              <a:rPr lang="en-US" sz="3800" dirty="0">
                <a:solidFill>
                  <a:srgbClr val="000000"/>
                </a:solidFill>
                <a:latin typeface="Calibri" panose="020F0502020204030204" pitchFamily="34" charset="0"/>
                <a:cs typeface="Calibri" panose="020F0502020204030204" pitchFamily="34" charset="0"/>
              </a:rPr>
              <a:t>Continuous Improvement Plan Performance Reviews (District) - 45 Days</a:t>
            </a:r>
          </a:p>
          <a:p>
            <a:pPr marL="461193" lvl="1"/>
            <a:endParaRPr lang="en-US" sz="500" dirty="0">
              <a:solidFill>
                <a:srgbClr val="000000"/>
              </a:solidFill>
              <a:latin typeface="Calibri" panose="020F0502020204030204" pitchFamily="34" charset="0"/>
              <a:cs typeface="Calibri" panose="020F0502020204030204" pitchFamily="34" charset="0"/>
            </a:endParaRPr>
          </a:p>
          <a:p>
            <a:pPr marL="461193" lvl="1"/>
            <a:endParaRPr lang="en-US" sz="500" dirty="0">
              <a:solidFill>
                <a:srgbClr val="000000"/>
              </a:solidFill>
              <a:latin typeface="Calibri" panose="020F0502020204030204" pitchFamily="34" charset="0"/>
              <a:cs typeface="Calibri" panose="020F0502020204030204" pitchFamily="34" charset="0"/>
            </a:endParaRPr>
          </a:p>
          <a:p>
            <a:pPr marL="461193" lvl="1"/>
            <a:endParaRPr lang="en-US" sz="500" dirty="0">
              <a:solidFill>
                <a:srgbClr val="000000"/>
              </a:solidFill>
              <a:latin typeface="Calibri" panose="020F0502020204030204" pitchFamily="34" charset="0"/>
              <a:cs typeface="Calibri" panose="020F0502020204030204" pitchFamily="34" charset="0"/>
            </a:endParaRPr>
          </a:p>
          <a:p>
            <a:pPr marL="922386" lvl="1" indent="-461193">
              <a:buFont typeface="Arial"/>
              <a:buChar char="•"/>
            </a:pPr>
            <a:r>
              <a:rPr lang="en-US" sz="3800" dirty="0">
                <a:solidFill>
                  <a:srgbClr val="000000"/>
                </a:solidFill>
                <a:latin typeface="Calibri" panose="020F0502020204030204" pitchFamily="34" charset="0"/>
                <a:cs typeface="Calibri" panose="020F0502020204030204" pitchFamily="34" charset="0"/>
              </a:rPr>
              <a:t>Georgia School Assessment of Performance on Systems (GSAPS) Review (State) -                 One Mandatory (Can be requested)</a:t>
            </a:r>
            <a:endParaRPr lang="en-US" sz="500" dirty="0">
              <a:solidFill>
                <a:srgbClr val="000000"/>
              </a:solidFill>
              <a:latin typeface="Calibri" panose="020F0502020204030204" pitchFamily="34" charset="0"/>
              <a:cs typeface="Calibri" panose="020F0502020204030204" pitchFamily="34" charset="0"/>
            </a:endParaRPr>
          </a:p>
          <a:p>
            <a:pPr marL="922386" lvl="1" indent="-461193">
              <a:buFont typeface="Arial"/>
              <a:buChar char="•"/>
            </a:pPr>
            <a:endParaRPr lang="en-US" sz="500" dirty="0">
              <a:solidFill>
                <a:srgbClr val="000000"/>
              </a:solidFill>
              <a:latin typeface="Calibri" panose="020F0502020204030204" pitchFamily="34" charset="0"/>
              <a:cs typeface="Calibri" panose="020F0502020204030204" pitchFamily="34" charset="0"/>
            </a:endParaRPr>
          </a:p>
          <a:p>
            <a:pPr marL="922386" lvl="1" indent="-461193">
              <a:buFont typeface="Arial"/>
              <a:buChar char="•"/>
            </a:pPr>
            <a:endParaRPr lang="en-US" sz="500" dirty="0">
              <a:solidFill>
                <a:srgbClr val="000000"/>
              </a:solidFill>
              <a:latin typeface="Calibri" panose="020F0502020204030204" pitchFamily="34" charset="0"/>
              <a:cs typeface="Calibri" panose="020F0502020204030204" pitchFamily="34" charset="0"/>
            </a:endParaRPr>
          </a:p>
          <a:p>
            <a:pPr marL="922386" lvl="1" indent="-461193">
              <a:buFont typeface="Arial"/>
              <a:buChar char="•"/>
            </a:pPr>
            <a:endParaRPr lang="en-US" sz="500" dirty="0">
              <a:solidFill>
                <a:srgbClr val="000000"/>
              </a:solidFill>
              <a:latin typeface="Calibri" panose="020F0502020204030204" pitchFamily="34" charset="0"/>
              <a:cs typeface="Calibri" panose="020F0502020204030204" pitchFamily="34" charset="0"/>
            </a:endParaRPr>
          </a:p>
          <a:p>
            <a:pPr marL="922386" lvl="1" indent="-461193">
              <a:buFont typeface="Arial"/>
              <a:buChar char="•"/>
            </a:pPr>
            <a:r>
              <a:rPr lang="en-US" sz="3800" dirty="0">
                <a:solidFill>
                  <a:srgbClr val="000000"/>
                </a:solidFill>
                <a:latin typeface="Calibri" panose="020F0502020204030204" pitchFamily="34" charset="0"/>
                <a:cs typeface="Calibri" panose="020F0502020204030204" pitchFamily="34" charset="0"/>
              </a:rPr>
              <a:t>Annual Review (State) - Yearly</a:t>
            </a:r>
          </a:p>
          <a:p>
            <a:pPr marL="922386" lvl="1" indent="-461193">
              <a:buFont typeface="Arial"/>
              <a:buChar char="•"/>
            </a:pPr>
            <a:endParaRPr lang="en-US" sz="500" dirty="0">
              <a:solidFill>
                <a:srgbClr val="000000"/>
              </a:solidFill>
              <a:latin typeface="Calibri" panose="020F0502020204030204" pitchFamily="34" charset="0"/>
              <a:cs typeface="Calibri" panose="020F0502020204030204" pitchFamily="34" charset="0"/>
            </a:endParaRPr>
          </a:p>
          <a:p>
            <a:pPr marL="922386" lvl="1" indent="-461193">
              <a:buFont typeface="Arial"/>
              <a:buChar char="•"/>
            </a:pPr>
            <a:endParaRPr lang="en-US" sz="500" dirty="0">
              <a:solidFill>
                <a:srgbClr val="000000"/>
              </a:solidFill>
              <a:latin typeface="Calibri" panose="020F0502020204030204" pitchFamily="34" charset="0"/>
              <a:cs typeface="Calibri" panose="020F0502020204030204" pitchFamily="34" charset="0"/>
            </a:endParaRPr>
          </a:p>
          <a:p>
            <a:pPr marL="922386" lvl="1" indent="-461193">
              <a:buFont typeface="Arial"/>
              <a:buChar char="•"/>
            </a:pPr>
            <a:endParaRPr lang="en-US" sz="500" dirty="0">
              <a:solidFill>
                <a:srgbClr val="000000"/>
              </a:solidFill>
              <a:latin typeface="Calibri" panose="020F0502020204030204" pitchFamily="34" charset="0"/>
              <a:cs typeface="Calibri" panose="020F0502020204030204" pitchFamily="34" charset="0"/>
            </a:endParaRPr>
          </a:p>
          <a:p>
            <a:pPr marL="922386" lvl="1" indent="-461193">
              <a:buFont typeface="Arial"/>
              <a:buChar char="•"/>
            </a:pPr>
            <a:r>
              <a:rPr lang="en-US" sz="3800" dirty="0">
                <a:solidFill>
                  <a:srgbClr val="000000"/>
                </a:solidFill>
                <a:latin typeface="Calibri" panose="020F0502020204030204" pitchFamily="34" charset="0"/>
                <a:cs typeface="Calibri" panose="020F0502020204030204" pitchFamily="34" charset="0"/>
              </a:rPr>
              <a:t>Short Term Action Plans (STAP) - 45 Days</a:t>
            </a:r>
          </a:p>
          <a:p>
            <a:pPr marL="922386" lvl="1" indent="-461193">
              <a:buFont typeface="Arial"/>
              <a:buChar char="•"/>
            </a:pPr>
            <a:r>
              <a:rPr lang="en-US" sz="500" dirty="0">
                <a:solidFill>
                  <a:srgbClr val="000000"/>
                </a:solidFill>
                <a:latin typeface="Calibri" panose="020F0502020204030204" pitchFamily="34" charset="0"/>
                <a:cs typeface="Calibri" panose="020F0502020204030204" pitchFamily="34" charset="0"/>
              </a:rPr>
              <a:t>  </a:t>
            </a:r>
          </a:p>
          <a:p>
            <a:pPr marL="922386" lvl="1" indent="-461193">
              <a:buFont typeface="Arial"/>
              <a:buChar char="•"/>
            </a:pPr>
            <a:endParaRPr lang="en-US" sz="500" dirty="0">
              <a:solidFill>
                <a:srgbClr val="000000"/>
              </a:solidFill>
              <a:latin typeface="Calibri" panose="020F0502020204030204" pitchFamily="34" charset="0"/>
              <a:cs typeface="Calibri" panose="020F0502020204030204" pitchFamily="34" charset="0"/>
            </a:endParaRPr>
          </a:p>
          <a:p>
            <a:pPr marL="922386" lvl="1" indent="-461193">
              <a:buFont typeface="Arial"/>
              <a:buChar char="•"/>
            </a:pPr>
            <a:endParaRPr lang="en-US" sz="500" dirty="0">
              <a:solidFill>
                <a:srgbClr val="000000"/>
              </a:solidFill>
              <a:latin typeface="Calibri" panose="020F0502020204030204" pitchFamily="34" charset="0"/>
              <a:cs typeface="Calibri" panose="020F0502020204030204" pitchFamily="34" charset="0"/>
            </a:endParaRPr>
          </a:p>
          <a:p>
            <a:pPr marL="922386" lvl="1" indent="-461193">
              <a:buFont typeface="Arial"/>
              <a:buChar char="•"/>
            </a:pPr>
            <a:r>
              <a:rPr lang="en-US" sz="3800" dirty="0">
                <a:solidFill>
                  <a:srgbClr val="000000"/>
                </a:solidFill>
                <a:latin typeface="Calibri" panose="020F0502020204030204" pitchFamily="34" charset="0"/>
                <a:cs typeface="Calibri" panose="020F0502020204030204" pitchFamily="34" charset="0"/>
              </a:rPr>
              <a:t>Continuous Improvement Team (CIT) Meetings - Formal Meeting (Once a Month)               and Informal Meeting (Weekly)</a:t>
            </a:r>
          </a:p>
          <a:p>
            <a:pPr marL="1229848" lvl="2"/>
            <a:endParaRPr lang="en-US" sz="500" dirty="0">
              <a:solidFill>
                <a:srgbClr val="000000"/>
              </a:solidFill>
              <a:latin typeface="Calibri" panose="020F0502020204030204" pitchFamily="34" charset="0"/>
              <a:cs typeface="Calibri" panose="020F0502020204030204" pitchFamily="34" charset="0"/>
            </a:endParaRPr>
          </a:p>
          <a:p>
            <a:pPr marL="1229848" lvl="2"/>
            <a:endParaRPr lang="en-US" sz="500" dirty="0">
              <a:solidFill>
                <a:srgbClr val="000000"/>
              </a:solidFill>
              <a:latin typeface="Calibri" panose="020F0502020204030204" pitchFamily="34" charset="0"/>
              <a:cs typeface="Calibri" panose="020F0502020204030204" pitchFamily="34" charset="0"/>
            </a:endParaRPr>
          </a:p>
          <a:p>
            <a:pPr marL="1229848" lvl="2"/>
            <a:endParaRPr lang="en-US" sz="500" dirty="0">
              <a:solidFill>
                <a:srgbClr val="000000"/>
              </a:solidFill>
              <a:latin typeface="Calibri" panose="020F0502020204030204" pitchFamily="34" charset="0"/>
              <a:cs typeface="Calibri" panose="020F0502020204030204" pitchFamily="34" charset="0"/>
            </a:endParaRPr>
          </a:p>
          <a:p>
            <a:pPr marL="922386" lvl="1" indent="-461193">
              <a:buFont typeface="Arial"/>
              <a:buChar char="•"/>
            </a:pPr>
            <a:r>
              <a:rPr lang="en-US" sz="3800" dirty="0">
                <a:solidFill>
                  <a:srgbClr val="000000"/>
                </a:solidFill>
                <a:latin typeface="Calibri" panose="020F0502020204030204" pitchFamily="34" charset="0"/>
                <a:cs typeface="Calibri" panose="020F0502020204030204" pitchFamily="34" charset="0"/>
              </a:rPr>
              <a:t>Core Team (School-Based) - Weekly</a:t>
            </a:r>
          </a:p>
          <a:p>
            <a:pPr marL="922386" lvl="1" indent="-461193">
              <a:buFont typeface="Arial"/>
              <a:buChar char="•"/>
            </a:pPr>
            <a:endParaRPr lang="en-US" sz="500" dirty="0">
              <a:solidFill>
                <a:srgbClr val="000000"/>
              </a:solidFill>
              <a:latin typeface="Calibri" panose="020F0502020204030204" pitchFamily="34" charset="0"/>
              <a:cs typeface="Calibri" panose="020F0502020204030204" pitchFamily="34" charset="0"/>
            </a:endParaRPr>
          </a:p>
          <a:p>
            <a:pPr marL="922386" lvl="1" indent="-461193">
              <a:buFont typeface="Arial"/>
              <a:buChar char="•"/>
            </a:pPr>
            <a:endParaRPr lang="en-US" sz="500" dirty="0">
              <a:solidFill>
                <a:srgbClr val="000000"/>
              </a:solidFill>
              <a:latin typeface="Calibri" panose="020F0502020204030204" pitchFamily="34" charset="0"/>
              <a:cs typeface="Calibri" panose="020F0502020204030204" pitchFamily="34" charset="0"/>
            </a:endParaRPr>
          </a:p>
          <a:p>
            <a:pPr marL="922386" lvl="1" indent="-461193">
              <a:buFont typeface="Arial"/>
              <a:buChar char="•"/>
            </a:pPr>
            <a:endParaRPr lang="en-US" sz="500" dirty="0">
              <a:solidFill>
                <a:srgbClr val="000000"/>
              </a:solidFill>
              <a:latin typeface="Calibri" panose="020F0502020204030204" pitchFamily="34" charset="0"/>
              <a:cs typeface="Calibri" panose="020F0502020204030204" pitchFamily="34" charset="0"/>
            </a:endParaRPr>
          </a:p>
          <a:p>
            <a:pPr marL="922386" lvl="1" indent="-461193">
              <a:buFont typeface="Arial"/>
              <a:buChar char="•"/>
            </a:pPr>
            <a:r>
              <a:rPr lang="en-US" sz="3800" dirty="0">
                <a:solidFill>
                  <a:srgbClr val="000000"/>
                </a:solidFill>
                <a:latin typeface="Calibri" panose="020F0502020204030204" pitchFamily="34" charset="0"/>
                <a:cs typeface="Calibri" panose="020F0502020204030204" pitchFamily="34" charset="0"/>
              </a:rPr>
              <a:t>Leadership Team Meeting (School-Based) - Twice a Month</a:t>
            </a:r>
          </a:p>
        </p:txBody>
      </p:sp>
      <p:sp>
        <p:nvSpPr>
          <p:cNvPr id="8" name="Slide Number Placeholder 7">
            <a:extLst>
              <a:ext uri="{FF2B5EF4-FFF2-40B4-BE49-F238E27FC236}">
                <a16:creationId xmlns:a16="http://schemas.microsoft.com/office/drawing/2014/main" id="{8953C885-5536-C405-3BB3-4E8721376234}"/>
              </a:ext>
            </a:extLst>
          </p:cNvPr>
          <p:cNvSpPr>
            <a:spLocks noGrp="1"/>
          </p:cNvSpPr>
          <p:nvPr>
            <p:ph type="sldNum" sz="quarter" idx="12"/>
          </p:nvPr>
        </p:nvSpPr>
        <p:spPr>
          <a:xfrm>
            <a:off x="15892773" y="9732026"/>
            <a:ext cx="2133600" cy="365125"/>
          </a:xfrm>
        </p:spPr>
        <p:txBody>
          <a:bodyPr/>
          <a:lstStyle/>
          <a:p>
            <a:fld id="{B6F15528-21DE-4FAA-801E-634DDDAF4B2B}" type="slidenum">
              <a:rPr lang="en-US" sz="1800" smtClean="0">
                <a:solidFill>
                  <a:schemeClr val="tx1"/>
                </a:solidFill>
              </a:rPr>
              <a:pPr/>
              <a:t>31</a:t>
            </a:fld>
            <a:endParaRPr lang="en-US" sz="1800" dirty="0">
              <a:solidFill>
                <a:schemeClr val="tx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803702" y="4643127"/>
            <a:ext cx="6680597" cy="847727"/>
          </a:xfrm>
          <a:prstGeom prst="rect">
            <a:avLst/>
          </a:prstGeom>
        </p:spPr>
        <p:txBody>
          <a:bodyPr lIns="0" tIns="0" rIns="0" bIns="0" rtlCol="0" anchor="t">
            <a:spAutoFit/>
          </a:bodyPr>
          <a:lstStyle/>
          <a:p>
            <a:pPr algn="ctr">
              <a:lnSpc>
                <a:spcPts val="6299"/>
              </a:lnSpc>
              <a:spcBef>
                <a:spcPct val="0"/>
              </a:spcBef>
            </a:pPr>
            <a:r>
              <a:rPr lang="en-US" sz="4499">
                <a:solidFill>
                  <a:srgbClr val="000000"/>
                </a:solidFill>
                <a:latin typeface="Calibri (MS) Bold"/>
              </a:rPr>
              <a:t>Sustainability and Next Step</a:t>
            </a:r>
          </a:p>
        </p:txBody>
      </p:sp>
      <p:grpSp>
        <p:nvGrpSpPr>
          <p:cNvPr id="3" name="Group 3"/>
          <p:cNvGrpSpPr/>
          <p:nvPr/>
        </p:nvGrpSpPr>
        <p:grpSpPr>
          <a:xfrm>
            <a:off x="0" y="4197299"/>
            <a:ext cx="18288000" cy="1228882"/>
            <a:chOff x="0" y="0"/>
            <a:chExt cx="24384000" cy="1638510"/>
          </a:xfrm>
        </p:grpSpPr>
        <p:sp>
          <p:nvSpPr>
            <p:cNvPr id="4" name="Freeform 4"/>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5" name="TextBox 5"/>
          <p:cNvSpPr txBox="1"/>
          <p:nvPr/>
        </p:nvSpPr>
        <p:spPr>
          <a:xfrm>
            <a:off x="412786" y="4279640"/>
            <a:ext cx="15759029" cy="1038225"/>
          </a:xfrm>
          <a:prstGeom prst="rect">
            <a:avLst/>
          </a:prstGeom>
        </p:spPr>
        <p:txBody>
          <a:bodyPr lIns="0" tIns="0" rIns="0" bIns="0" rtlCol="0" anchor="t">
            <a:spAutoFit/>
          </a:bodyPr>
          <a:lstStyle/>
          <a:p>
            <a:pPr algn="l">
              <a:lnSpc>
                <a:spcPts val="7920"/>
              </a:lnSpc>
            </a:pPr>
            <a:r>
              <a:rPr lang="en-US" sz="6600">
                <a:solidFill>
                  <a:srgbClr val="FFFFFF"/>
                </a:solidFill>
                <a:latin typeface="Arimo"/>
              </a:rPr>
              <a:t>Sustainability and Next Steps</a:t>
            </a:r>
          </a:p>
        </p:txBody>
      </p:sp>
      <p:sp>
        <p:nvSpPr>
          <p:cNvPr id="6" name="Freeform 6"/>
          <p:cNvSpPr/>
          <p:nvPr/>
        </p:nvSpPr>
        <p:spPr>
          <a:xfrm>
            <a:off x="16167460" y="3909249"/>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F9AFF5B0-F377-6518-4E3C-9C82CBACAD42}"/>
              </a:ext>
            </a:extLst>
          </p:cNvPr>
          <p:cNvSpPr>
            <a:spLocks noGrp="1"/>
          </p:cNvSpPr>
          <p:nvPr>
            <p:ph type="sldNum" sz="quarter" idx="12"/>
          </p:nvPr>
        </p:nvSpPr>
        <p:spPr>
          <a:xfrm>
            <a:off x="15921348" y="9721850"/>
            <a:ext cx="2133600" cy="365125"/>
          </a:xfrm>
        </p:spPr>
        <p:txBody>
          <a:bodyPr/>
          <a:lstStyle/>
          <a:p>
            <a:fld id="{B6F15528-21DE-4FAA-801E-634DDDAF4B2B}" type="slidenum">
              <a:rPr lang="en-US" sz="1800" smtClean="0">
                <a:solidFill>
                  <a:schemeClr val="tx1"/>
                </a:solidFill>
              </a:rPr>
              <a:pPr/>
              <a:t>32</a:t>
            </a:fld>
            <a:endParaRPr lang="en-US" sz="1800" dirty="0">
              <a:solidFill>
                <a:schemeClr val="tx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14" y="173552"/>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p:cNvSpPr txBox="1"/>
          <p:nvPr/>
        </p:nvSpPr>
        <p:spPr>
          <a:xfrm>
            <a:off x="429300" y="255893"/>
            <a:ext cx="15759029" cy="1038225"/>
          </a:xfrm>
          <a:prstGeom prst="rect">
            <a:avLst/>
          </a:prstGeom>
        </p:spPr>
        <p:txBody>
          <a:bodyPr lIns="0" tIns="0" rIns="0" bIns="0" rtlCol="0" anchor="t">
            <a:spAutoFit/>
          </a:bodyPr>
          <a:lstStyle/>
          <a:p>
            <a:pPr algn="l">
              <a:lnSpc>
                <a:spcPts val="7920"/>
              </a:lnSpc>
            </a:pPr>
            <a:r>
              <a:rPr lang="en-US" sz="6600" dirty="0">
                <a:solidFill>
                  <a:srgbClr val="FFFFFF"/>
                </a:solidFill>
                <a:latin typeface="Arimo"/>
              </a:rPr>
              <a:t>Additional District Supports</a:t>
            </a:r>
          </a:p>
        </p:txBody>
      </p:sp>
      <p:sp>
        <p:nvSpPr>
          <p:cNvPr id="5" name="Freeform 5"/>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195128" y="1844250"/>
            <a:ext cx="16742594" cy="8186857"/>
          </a:xfrm>
          <a:prstGeom prst="rect">
            <a:avLst/>
          </a:prstGeom>
        </p:spPr>
        <p:txBody>
          <a:bodyPr wrap="square" lIns="0" tIns="0" rIns="0" bIns="0" rtlCol="0" anchor="t">
            <a:spAutoFit/>
          </a:bodyPr>
          <a:lstStyle/>
          <a:p>
            <a:pPr marL="767720" lvl="1" indent="-457200">
              <a:buFont typeface="Arial" panose="020B0604020202020204" pitchFamily="34" charset="0"/>
              <a:buChar char="•"/>
            </a:pPr>
            <a:r>
              <a:rPr lang="en-US" sz="2800" b="1" dirty="0">
                <a:solidFill>
                  <a:srgbClr val="000000"/>
                </a:solidFill>
              </a:rPr>
              <a:t>Executive Officer of School Improvement </a:t>
            </a:r>
            <a:r>
              <a:rPr lang="en-US" sz="2800" dirty="0">
                <a:solidFill>
                  <a:srgbClr val="000000"/>
                </a:solidFill>
              </a:rPr>
              <a:t>-</a:t>
            </a:r>
            <a:r>
              <a:rPr lang="en-US" sz="2800" b="1" dirty="0">
                <a:solidFill>
                  <a:srgbClr val="000000"/>
                </a:solidFill>
              </a:rPr>
              <a:t> </a:t>
            </a:r>
            <a:r>
              <a:rPr lang="en-US" sz="2800" dirty="0">
                <a:solidFill>
                  <a:srgbClr val="000000"/>
                </a:solidFill>
              </a:rPr>
              <a:t>The Executive Officer of School Improvement serves as the primary liaison between the GADOE and the district.</a:t>
            </a:r>
          </a:p>
          <a:p>
            <a:pPr marL="767720" lvl="1" indent="-457200">
              <a:buFont typeface="Arial" panose="020B0604020202020204" pitchFamily="34" charset="0"/>
              <a:buChar char="•"/>
            </a:pPr>
            <a:endParaRPr lang="en-US" sz="2800" dirty="0">
              <a:solidFill>
                <a:srgbClr val="000000"/>
              </a:solidFill>
            </a:endParaRPr>
          </a:p>
          <a:p>
            <a:pPr marL="767720" lvl="1" indent="-457200">
              <a:buFont typeface="Arial" panose="020B0604020202020204" pitchFamily="34" charset="0"/>
              <a:buChar char="•"/>
            </a:pPr>
            <a:r>
              <a:rPr lang="en-US" sz="2800" b="1" dirty="0">
                <a:solidFill>
                  <a:srgbClr val="000000"/>
                </a:solidFill>
              </a:rPr>
              <a:t>Zone Strong Principal Meetings </a:t>
            </a:r>
            <a:r>
              <a:rPr lang="en-US" sz="2800" dirty="0">
                <a:solidFill>
                  <a:srgbClr val="000000"/>
                </a:solidFill>
              </a:rPr>
              <a:t>- The Executive Officer of School Improvement provides ongoing training through Principals’ Professional Learning Communities for designated schools.</a:t>
            </a:r>
          </a:p>
          <a:p>
            <a:pPr marL="767720" lvl="1" indent="-457200">
              <a:buFont typeface="Arial" panose="020B0604020202020204" pitchFamily="34" charset="0"/>
              <a:buChar char="•"/>
            </a:pPr>
            <a:endParaRPr lang="en-US" sz="2800" dirty="0">
              <a:solidFill>
                <a:srgbClr val="000000"/>
              </a:solidFill>
            </a:endParaRPr>
          </a:p>
          <a:p>
            <a:pPr marL="767720" lvl="1" indent="-457200">
              <a:buFont typeface="Arial" panose="020B0604020202020204" pitchFamily="34" charset="0"/>
              <a:buChar char="•"/>
            </a:pPr>
            <a:r>
              <a:rPr lang="en-US" sz="2800" b="1" dirty="0">
                <a:solidFill>
                  <a:srgbClr val="000000"/>
                </a:solidFill>
              </a:rPr>
              <a:t>Grade Level Principal Meetings </a:t>
            </a:r>
            <a:r>
              <a:rPr lang="en-US" sz="2800" dirty="0">
                <a:solidFill>
                  <a:srgbClr val="000000"/>
                </a:solidFill>
              </a:rPr>
              <a:t>- All Executive Officers provide grade-level collaboration opportunities for principals once a month following the MVP meetings.</a:t>
            </a:r>
          </a:p>
          <a:p>
            <a:pPr marL="767720" lvl="1" indent="-457200">
              <a:buFont typeface="Arial" panose="020B0604020202020204" pitchFamily="34" charset="0"/>
              <a:buChar char="•"/>
            </a:pPr>
            <a:endParaRPr lang="en-US" sz="2800" dirty="0">
              <a:solidFill>
                <a:srgbClr val="000000"/>
              </a:solidFill>
            </a:endParaRPr>
          </a:p>
          <a:p>
            <a:pPr marL="767720" lvl="1" indent="-457200">
              <a:buFont typeface="Arial" panose="020B0604020202020204" pitchFamily="34" charset="0"/>
              <a:buChar char="•"/>
            </a:pPr>
            <a:r>
              <a:rPr lang="en-US" sz="2800" b="1" dirty="0">
                <a:solidFill>
                  <a:srgbClr val="000000"/>
                </a:solidFill>
              </a:rPr>
              <a:t>Weekly Stand-Up Meetings </a:t>
            </a:r>
            <a:r>
              <a:rPr lang="en-US" sz="2800" dirty="0">
                <a:solidFill>
                  <a:srgbClr val="000000"/>
                </a:solidFill>
              </a:rPr>
              <a:t>- The Executive Officer, SES, and SIS meet weekly to discuss the progress of identified schools.</a:t>
            </a:r>
          </a:p>
          <a:p>
            <a:pPr marL="767720" lvl="1" indent="-457200">
              <a:buFont typeface="Arial" panose="020B0604020202020204" pitchFamily="34" charset="0"/>
              <a:buChar char="•"/>
            </a:pPr>
            <a:endParaRPr lang="en-US" sz="2800" dirty="0">
              <a:solidFill>
                <a:srgbClr val="000000"/>
              </a:solidFill>
            </a:endParaRPr>
          </a:p>
          <a:p>
            <a:pPr marL="767720" lvl="1" indent="-457200">
              <a:buFont typeface="Arial" panose="020B0604020202020204" pitchFamily="34" charset="0"/>
              <a:buChar char="•"/>
            </a:pPr>
            <a:r>
              <a:rPr lang="en-US" sz="2800" b="1" dirty="0">
                <a:solidFill>
                  <a:srgbClr val="000000"/>
                </a:solidFill>
              </a:rPr>
              <a:t>Zone Strong District Support Team </a:t>
            </a:r>
            <a:r>
              <a:rPr lang="en-US" sz="2800" dirty="0">
                <a:solidFill>
                  <a:srgbClr val="000000"/>
                </a:solidFill>
              </a:rPr>
              <a:t>- All instructional-related departments meet monthly to monitor and reflect on the progress of designated schools.</a:t>
            </a:r>
          </a:p>
          <a:p>
            <a:pPr marL="767720" lvl="1" indent="-457200">
              <a:buFont typeface="Arial" panose="020B0604020202020204" pitchFamily="34" charset="0"/>
              <a:buChar char="•"/>
            </a:pPr>
            <a:endParaRPr lang="en-US" sz="2800" dirty="0">
              <a:solidFill>
                <a:srgbClr val="000000"/>
              </a:solidFill>
            </a:endParaRPr>
          </a:p>
          <a:p>
            <a:pPr marL="767720" lvl="1" indent="-457200">
              <a:buFont typeface="Arial" panose="020B0604020202020204" pitchFamily="34" charset="0"/>
              <a:buChar char="•"/>
            </a:pPr>
            <a:r>
              <a:rPr lang="en-US" sz="2800" b="1" dirty="0">
                <a:solidFill>
                  <a:srgbClr val="000000"/>
                </a:solidFill>
              </a:rPr>
              <a:t>Communities In Schools (CIS)</a:t>
            </a:r>
            <a:r>
              <a:rPr lang="en-US" sz="2800" dirty="0">
                <a:solidFill>
                  <a:srgbClr val="000000"/>
                </a:solidFill>
              </a:rPr>
              <a:t> - A CIS Empowerment Coach is in each school to support identified students.</a:t>
            </a:r>
          </a:p>
          <a:p>
            <a:pPr marL="767720" lvl="1" indent="-457200">
              <a:buFont typeface="Arial" panose="020B0604020202020204" pitchFamily="34" charset="0"/>
              <a:buChar char="•"/>
            </a:pPr>
            <a:endParaRPr lang="en-US" sz="2800" dirty="0">
              <a:solidFill>
                <a:srgbClr val="000000"/>
              </a:solidFill>
            </a:endParaRPr>
          </a:p>
          <a:p>
            <a:pPr marL="767720" lvl="1" indent="-457200">
              <a:buFont typeface="Arial" panose="020B0604020202020204" pitchFamily="34" charset="0"/>
              <a:buChar char="•"/>
            </a:pPr>
            <a:r>
              <a:rPr lang="en-US" sz="2800" b="1" dirty="0" err="1">
                <a:solidFill>
                  <a:srgbClr val="000000"/>
                </a:solidFill>
              </a:rPr>
              <a:t>Ampact</a:t>
            </a:r>
            <a:r>
              <a:rPr lang="en-US" sz="2800" b="1" dirty="0">
                <a:solidFill>
                  <a:srgbClr val="000000"/>
                </a:solidFill>
              </a:rPr>
              <a:t> </a:t>
            </a:r>
            <a:r>
              <a:rPr lang="en-US" sz="2800" b="1" dirty="0" err="1">
                <a:solidFill>
                  <a:srgbClr val="000000"/>
                </a:solidFill>
              </a:rPr>
              <a:t>Americorps</a:t>
            </a:r>
            <a:r>
              <a:rPr lang="en-US" sz="2800" b="1" dirty="0">
                <a:solidFill>
                  <a:srgbClr val="000000"/>
                </a:solidFill>
              </a:rPr>
              <a:t> -</a:t>
            </a:r>
            <a:r>
              <a:rPr lang="en-US" sz="2800" dirty="0">
                <a:solidFill>
                  <a:srgbClr val="000000"/>
                </a:solidFill>
              </a:rPr>
              <a:t> GADOE is providing math and reading tutoring services during the school day to BCSD federally identified schools. </a:t>
            </a:r>
            <a:endParaRPr lang="en-US" sz="3200" dirty="0">
              <a:solidFill>
                <a:srgbClr val="000000"/>
              </a:solidFill>
            </a:endParaRPr>
          </a:p>
        </p:txBody>
      </p:sp>
      <p:sp>
        <p:nvSpPr>
          <p:cNvPr id="8" name="Slide Number Placeholder 7">
            <a:extLst>
              <a:ext uri="{FF2B5EF4-FFF2-40B4-BE49-F238E27FC236}">
                <a16:creationId xmlns:a16="http://schemas.microsoft.com/office/drawing/2014/main" id="{1911DC06-AE61-E3CF-F5AD-BE1CE4918C03}"/>
              </a:ext>
            </a:extLst>
          </p:cNvPr>
          <p:cNvSpPr>
            <a:spLocks noGrp="1"/>
          </p:cNvSpPr>
          <p:nvPr>
            <p:ph type="sldNum" sz="quarter" idx="12"/>
          </p:nvPr>
        </p:nvSpPr>
        <p:spPr>
          <a:xfrm>
            <a:off x="15870922" y="9665982"/>
            <a:ext cx="2133600" cy="365125"/>
          </a:xfrm>
        </p:spPr>
        <p:txBody>
          <a:bodyPr/>
          <a:lstStyle/>
          <a:p>
            <a:fld id="{B6F15528-21DE-4FAA-801E-634DDDAF4B2B}" type="slidenum">
              <a:rPr lang="en-US" sz="1800" smtClean="0">
                <a:solidFill>
                  <a:schemeClr val="tx1"/>
                </a:solidFill>
              </a:rPr>
              <a:pPr/>
              <a:t>33</a:t>
            </a:fld>
            <a:endParaRPr lang="en-US" sz="1800" dirty="0">
              <a:solidFill>
                <a:schemeClr val="tx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183076" h="10287000">
                <a:moveTo>
                  <a:pt x="0" y="0"/>
                </a:moveTo>
                <a:lnTo>
                  <a:pt x="18183076" y="0"/>
                </a:lnTo>
                <a:lnTo>
                  <a:pt x="18183076" y="10287000"/>
                </a:lnTo>
                <a:lnTo>
                  <a:pt x="0" y="10287000"/>
                </a:lnTo>
                <a:lnTo>
                  <a:pt x="0" y="0"/>
                </a:lnTo>
                <a:close/>
              </a:path>
            </a:pathLst>
          </a:custGeom>
          <a:blipFill>
            <a:blip r:embed="rId2"/>
            <a:stretch>
              <a:fillRect/>
            </a:stretch>
          </a:blipFill>
        </p:spPr>
        <p:txBody>
          <a:bodyPr/>
          <a:lstStyle/>
          <a:p>
            <a:endParaRPr lang="en-US" dirty="0"/>
          </a:p>
        </p:txBody>
      </p:sp>
      <p:sp>
        <p:nvSpPr>
          <p:cNvPr id="4" name="TextBox 3">
            <a:extLst>
              <a:ext uri="{FF2B5EF4-FFF2-40B4-BE49-F238E27FC236}">
                <a16:creationId xmlns:a16="http://schemas.microsoft.com/office/drawing/2014/main" id="{1DC8675B-426D-4DBC-8FB4-E7B4EA9658DD}"/>
              </a:ext>
            </a:extLst>
          </p:cNvPr>
          <p:cNvSpPr txBox="1"/>
          <p:nvPr/>
        </p:nvSpPr>
        <p:spPr>
          <a:xfrm>
            <a:off x="131805" y="115330"/>
            <a:ext cx="2940909" cy="2866767"/>
          </a:xfrm>
          <a:prstGeom prst="rect">
            <a:avLst/>
          </a:prstGeom>
          <a:solidFill>
            <a:schemeClr val="tx1"/>
          </a:solidFill>
        </p:spPr>
        <p:txBody>
          <a:bodyPr wrap="square" rtlCol="0">
            <a:spAutoFit/>
          </a:bodyPr>
          <a:lstStyle/>
          <a:p>
            <a:endParaRPr lang="en-US" dirty="0"/>
          </a:p>
        </p:txBody>
      </p:sp>
      <p:sp>
        <p:nvSpPr>
          <p:cNvPr id="3" name="Freeform 3"/>
          <p:cNvSpPr/>
          <p:nvPr/>
        </p:nvSpPr>
        <p:spPr>
          <a:xfrm>
            <a:off x="329512" y="296562"/>
            <a:ext cx="2215979" cy="2059460"/>
          </a:xfrm>
          <a:custGeom>
            <a:avLst/>
            <a:gdLst/>
            <a:ahLst/>
            <a:cxnLst/>
            <a:rect l="l" t="t" r="r" b="b"/>
            <a:pathLst>
              <a:path w="3037768" h="3037768">
                <a:moveTo>
                  <a:pt x="0" y="0"/>
                </a:moveTo>
                <a:lnTo>
                  <a:pt x="3037768" y="0"/>
                </a:lnTo>
                <a:lnTo>
                  <a:pt x="3037768" y="3037768"/>
                </a:lnTo>
                <a:lnTo>
                  <a:pt x="0" y="3037768"/>
                </a:lnTo>
                <a:lnTo>
                  <a:pt x="0" y="0"/>
                </a:lnTo>
                <a:close/>
              </a:path>
            </a:pathLst>
          </a:custGeom>
          <a:blipFill>
            <a:blip r:embed="rId3"/>
            <a:stretch>
              <a:fillRect/>
            </a:stretch>
          </a:blipFill>
        </p:spPr>
        <p:txBody>
          <a:bodyPr/>
          <a:lstStyle/>
          <a:p>
            <a:endParaRPr lang="en-US" dirty="0"/>
          </a:p>
        </p:txBody>
      </p:sp>
      <p:sp>
        <p:nvSpPr>
          <p:cNvPr id="6" name="Slide Number Placeholder 5">
            <a:extLst>
              <a:ext uri="{FF2B5EF4-FFF2-40B4-BE49-F238E27FC236}">
                <a16:creationId xmlns:a16="http://schemas.microsoft.com/office/drawing/2014/main" id="{32682CA5-2EFF-B197-E652-C3CFA26EEC15}"/>
              </a:ext>
            </a:extLst>
          </p:cNvPr>
          <p:cNvSpPr>
            <a:spLocks noGrp="1"/>
          </p:cNvSpPr>
          <p:nvPr>
            <p:ph type="sldNum" sz="quarter" idx="12"/>
          </p:nvPr>
        </p:nvSpPr>
        <p:spPr>
          <a:xfrm>
            <a:off x="15844763" y="9664700"/>
            <a:ext cx="2133600" cy="365125"/>
          </a:xfrm>
        </p:spPr>
        <p:txBody>
          <a:bodyPr/>
          <a:lstStyle/>
          <a:p>
            <a:fld id="{B6F15528-21DE-4FAA-801E-634DDDAF4B2B}" type="slidenum">
              <a:rPr lang="en-US" sz="1800" smtClean="0">
                <a:solidFill>
                  <a:schemeClr val="bg1"/>
                </a:solidFill>
              </a:rPr>
              <a:pPr/>
              <a:t>34</a:t>
            </a:fld>
            <a:endParaRPr lang="en-US" sz="1800" dirty="0">
              <a:solidFill>
                <a:schemeClr val="bg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DC8675B-426D-4DBC-8FB4-E7B4EA9658DD}"/>
              </a:ext>
            </a:extLst>
          </p:cNvPr>
          <p:cNvSpPr txBox="1"/>
          <p:nvPr/>
        </p:nvSpPr>
        <p:spPr>
          <a:xfrm>
            <a:off x="131805" y="115330"/>
            <a:ext cx="2940909" cy="2866767"/>
          </a:xfrm>
          <a:prstGeom prst="rect">
            <a:avLst/>
          </a:prstGeom>
          <a:solidFill>
            <a:schemeClr val="tx1"/>
          </a:solidFill>
        </p:spPr>
        <p:txBody>
          <a:bodyPr wrap="square" rtlCol="0">
            <a:spAutoFit/>
          </a:bodyPr>
          <a:lstStyle/>
          <a:p>
            <a:endParaRPr lang="en-US" dirty="0"/>
          </a:p>
        </p:txBody>
      </p:sp>
      <p:sp>
        <p:nvSpPr>
          <p:cNvPr id="3" name="Freeform 3"/>
          <p:cNvSpPr/>
          <p:nvPr/>
        </p:nvSpPr>
        <p:spPr>
          <a:xfrm>
            <a:off x="329512" y="296562"/>
            <a:ext cx="2215979" cy="2059460"/>
          </a:xfrm>
          <a:custGeom>
            <a:avLst/>
            <a:gdLst/>
            <a:ahLst/>
            <a:cxnLst/>
            <a:rect l="l" t="t" r="r" b="b"/>
            <a:pathLst>
              <a:path w="3037768" h="3037768">
                <a:moveTo>
                  <a:pt x="0" y="0"/>
                </a:moveTo>
                <a:lnTo>
                  <a:pt x="3037768" y="0"/>
                </a:lnTo>
                <a:lnTo>
                  <a:pt x="3037768" y="3037768"/>
                </a:lnTo>
                <a:lnTo>
                  <a:pt x="0" y="3037768"/>
                </a:lnTo>
                <a:lnTo>
                  <a:pt x="0" y="0"/>
                </a:lnTo>
                <a:close/>
              </a:path>
            </a:pathLst>
          </a:custGeom>
          <a:blipFill>
            <a:blip r:embed="rId2"/>
            <a:stretch>
              <a:fillRect/>
            </a:stretch>
          </a:blipFill>
        </p:spPr>
        <p:txBody>
          <a:bodyPr/>
          <a:lstStyle/>
          <a:p>
            <a:endParaRPr lang="en-US" dirty="0"/>
          </a:p>
        </p:txBody>
      </p:sp>
      <p:sp>
        <p:nvSpPr>
          <p:cNvPr id="6" name="Slide Number Placeholder 5">
            <a:extLst>
              <a:ext uri="{FF2B5EF4-FFF2-40B4-BE49-F238E27FC236}">
                <a16:creationId xmlns:a16="http://schemas.microsoft.com/office/drawing/2014/main" id="{32682CA5-2EFF-B197-E652-C3CFA26EEC15}"/>
              </a:ext>
            </a:extLst>
          </p:cNvPr>
          <p:cNvSpPr>
            <a:spLocks noGrp="1"/>
          </p:cNvSpPr>
          <p:nvPr>
            <p:ph type="sldNum" sz="quarter" idx="12"/>
          </p:nvPr>
        </p:nvSpPr>
        <p:spPr>
          <a:xfrm>
            <a:off x="15930488" y="9683535"/>
            <a:ext cx="2133600" cy="365125"/>
          </a:xfrm>
        </p:spPr>
        <p:txBody>
          <a:bodyPr/>
          <a:lstStyle/>
          <a:p>
            <a:fld id="{B6F15528-21DE-4FAA-801E-634DDDAF4B2B}" type="slidenum">
              <a:rPr lang="en-US" sz="1800" smtClean="0">
                <a:solidFill>
                  <a:schemeClr val="bg1"/>
                </a:solidFill>
              </a:rPr>
              <a:pPr/>
              <a:t>35</a:t>
            </a:fld>
            <a:endParaRPr lang="en-US" sz="1800" dirty="0">
              <a:solidFill>
                <a:schemeClr val="bg1"/>
              </a:solidFill>
            </a:endParaRPr>
          </a:p>
        </p:txBody>
      </p:sp>
      <p:sp>
        <p:nvSpPr>
          <p:cNvPr id="5" name="TextBox 4">
            <a:extLst>
              <a:ext uri="{FF2B5EF4-FFF2-40B4-BE49-F238E27FC236}">
                <a16:creationId xmlns:a16="http://schemas.microsoft.com/office/drawing/2014/main" id="{67EDF960-8941-D6A6-E7B9-1C1110082AE6}"/>
              </a:ext>
            </a:extLst>
          </p:cNvPr>
          <p:cNvSpPr txBox="1"/>
          <p:nvPr/>
        </p:nvSpPr>
        <p:spPr>
          <a:xfrm>
            <a:off x="688999" y="2873431"/>
            <a:ext cx="9320444" cy="5949449"/>
          </a:xfrm>
          <a:prstGeom prst="rect">
            <a:avLst/>
          </a:prstGeom>
        </p:spPr>
        <p:txBody>
          <a:bodyPr wrap="square" lIns="0" tIns="0" rIns="0" bIns="0" rtlCol="0" anchor="t">
            <a:spAutoFit/>
          </a:bodyPr>
          <a:lstStyle/>
          <a:p>
            <a:pPr>
              <a:lnSpc>
                <a:spcPts val="4300"/>
              </a:lnSpc>
              <a:spcBef>
                <a:spcPct val="0"/>
              </a:spcBef>
            </a:pPr>
            <a:r>
              <a:rPr lang="en-US" sz="3800" b="1" dirty="0">
                <a:solidFill>
                  <a:srgbClr val="FFFFFF"/>
                </a:solidFill>
                <a:latin typeface="Calibri" panose="020F0502020204030204" pitchFamily="34" charset="0"/>
                <a:cs typeface="Calibri" panose="020F0502020204030204" pitchFamily="34" charset="0"/>
              </a:rPr>
              <a:t>The Zone Strong District Support Team supports the work of the GADOE </a:t>
            </a:r>
          </a:p>
          <a:p>
            <a:pPr>
              <a:lnSpc>
                <a:spcPts val="4300"/>
              </a:lnSpc>
              <a:spcBef>
                <a:spcPct val="0"/>
              </a:spcBef>
            </a:pPr>
            <a:r>
              <a:rPr lang="en-US" sz="3800" b="1" dirty="0">
                <a:solidFill>
                  <a:srgbClr val="FFFFFF"/>
                </a:solidFill>
                <a:latin typeface="Calibri" panose="020F0502020204030204" pitchFamily="34" charset="0"/>
                <a:cs typeface="Calibri" panose="020F0502020204030204" pitchFamily="34" charset="0"/>
              </a:rPr>
              <a:t>Five Systems and Structures:</a:t>
            </a:r>
          </a:p>
          <a:p>
            <a:pPr>
              <a:lnSpc>
                <a:spcPct val="150000"/>
              </a:lnSpc>
              <a:spcBef>
                <a:spcPct val="0"/>
              </a:spcBef>
            </a:pPr>
            <a:r>
              <a:rPr lang="en-US" sz="3800" b="1" dirty="0">
                <a:solidFill>
                  <a:schemeClr val="bg1"/>
                </a:solidFill>
                <a:latin typeface="Calibri" panose="020F0502020204030204" pitchFamily="34" charset="0"/>
                <a:cs typeface="Calibri" panose="020F0502020204030204" pitchFamily="34" charset="0"/>
              </a:rPr>
              <a:t>	• Coherent Instruction </a:t>
            </a:r>
          </a:p>
          <a:p>
            <a:pPr>
              <a:lnSpc>
                <a:spcPct val="150000"/>
              </a:lnSpc>
              <a:spcBef>
                <a:spcPct val="0"/>
              </a:spcBef>
            </a:pPr>
            <a:r>
              <a:rPr lang="en-US" sz="3800" b="1" dirty="0">
                <a:solidFill>
                  <a:schemeClr val="bg1"/>
                </a:solidFill>
                <a:latin typeface="Calibri" panose="020F0502020204030204" pitchFamily="34" charset="0"/>
                <a:cs typeface="Calibri" panose="020F0502020204030204" pitchFamily="34" charset="0"/>
              </a:rPr>
              <a:t>  	• Professional Capacity </a:t>
            </a:r>
          </a:p>
          <a:p>
            <a:pPr>
              <a:lnSpc>
                <a:spcPct val="150000"/>
              </a:lnSpc>
              <a:spcBef>
                <a:spcPct val="0"/>
              </a:spcBef>
            </a:pPr>
            <a:r>
              <a:rPr lang="en-US" sz="3800" b="1" dirty="0">
                <a:solidFill>
                  <a:schemeClr val="bg1"/>
                </a:solidFill>
                <a:latin typeface="Calibri" panose="020F0502020204030204" pitchFamily="34" charset="0"/>
                <a:cs typeface="Calibri" panose="020F0502020204030204" pitchFamily="34" charset="0"/>
              </a:rPr>
              <a:t>	• Supportive Learning Environment </a:t>
            </a:r>
          </a:p>
          <a:p>
            <a:pPr>
              <a:lnSpc>
                <a:spcPct val="150000"/>
              </a:lnSpc>
              <a:spcBef>
                <a:spcPct val="0"/>
              </a:spcBef>
            </a:pPr>
            <a:r>
              <a:rPr lang="en-US" sz="3800" b="1" dirty="0">
                <a:solidFill>
                  <a:schemeClr val="bg1"/>
                </a:solidFill>
                <a:latin typeface="Calibri" panose="020F0502020204030204" pitchFamily="34" charset="0"/>
                <a:cs typeface="Calibri" panose="020F0502020204030204" pitchFamily="34" charset="0"/>
              </a:rPr>
              <a:t>	• Family and Community Engagement </a:t>
            </a:r>
          </a:p>
          <a:p>
            <a:pPr>
              <a:lnSpc>
                <a:spcPct val="150000"/>
              </a:lnSpc>
              <a:spcBef>
                <a:spcPct val="0"/>
              </a:spcBef>
            </a:pPr>
            <a:r>
              <a:rPr lang="en-US" sz="3800" b="1" dirty="0">
                <a:solidFill>
                  <a:schemeClr val="bg1"/>
                </a:solidFill>
                <a:latin typeface="Calibri" panose="020F0502020204030204" pitchFamily="34" charset="0"/>
                <a:cs typeface="Calibri" panose="020F0502020204030204" pitchFamily="34" charset="0"/>
              </a:rPr>
              <a:t>	• Effective Leadership</a:t>
            </a:r>
            <a:endParaRPr lang="en-US" sz="3800" b="1" u="sng" dirty="0">
              <a:solidFill>
                <a:schemeClr val="bg1"/>
              </a:solidFill>
              <a:latin typeface="Calibri" panose="020F0502020204030204" pitchFamily="34" charset="0"/>
              <a:cs typeface="Calibri" panose="020F0502020204030204" pitchFamily="34" charset="0"/>
              <a:hlinkClick r:id="rId3" tooltip="https://www.gadoe.org/School-Improvement/Documents/Georgia's%20Systems%20of%20Continuous%20Improvement/GSCI%20Systems%20and%20Structures%20Descriptions.pdf">
                <a:extLst>
                  <a:ext uri="{A12FA001-AC4F-418D-AE19-62706E023703}">
                    <ahyp:hlinkClr xmlns:ahyp="http://schemas.microsoft.com/office/drawing/2018/hyperlinkcolor" val="tx"/>
                  </a:ext>
                </a:extLst>
              </a:hlinkClick>
            </a:endParaRPr>
          </a:p>
        </p:txBody>
      </p:sp>
      <p:sp>
        <p:nvSpPr>
          <p:cNvPr id="7" name="Freeform 2">
            <a:hlinkClick r:id="rId3" tooltip="https://www.gadoe.org/School-Improvement/Documents/Georgia's%20Systems%20of%20Continuous%20Improvement/GSCI%20Systems%20and%20Structures%20Descriptions.pdf"/>
            <a:extLst>
              <a:ext uri="{FF2B5EF4-FFF2-40B4-BE49-F238E27FC236}">
                <a16:creationId xmlns:a16="http://schemas.microsoft.com/office/drawing/2014/main" id="{D968CA68-1C70-771E-20B1-366580D7590A}"/>
              </a:ext>
            </a:extLst>
          </p:cNvPr>
          <p:cNvSpPr/>
          <p:nvPr/>
        </p:nvSpPr>
        <p:spPr>
          <a:xfrm>
            <a:off x="9908681" y="115330"/>
            <a:ext cx="7690320" cy="9933330"/>
          </a:xfrm>
          <a:custGeom>
            <a:avLst/>
            <a:gdLst/>
            <a:ahLst/>
            <a:cxnLst/>
            <a:rect l="l" t="t" r="r" b="b"/>
            <a:pathLst>
              <a:path w="7690320" h="9933330">
                <a:moveTo>
                  <a:pt x="0" y="0"/>
                </a:moveTo>
                <a:lnTo>
                  <a:pt x="7690320" y="0"/>
                </a:lnTo>
                <a:lnTo>
                  <a:pt x="7690320" y="9933330"/>
                </a:lnTo>
                <a:lnTo>
                  <a:pt x="0" y="9933330"/>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41603940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7811829" y="3811335"/>
            <a:ext cx="2664341" cy="2664331"/>
            <a:chOff x="0" y="0"/>
            <a:chExt cx="6350000" cy="6349975"/>
          </a:xfrm>
        </p:grpSpPr>
        <p:sp>
          <p:nvSpPr>
            <p:cNvPr id="3" name="Freeform 3">
              <a:hlinkClick r:id="rId3" tooltip="https://teams.microsoft.com/l/team/19%3aZiTE3YDPcZHGmmw7STXWL3b_xJaa1fifOWQFYzfnl101%40thread.tacv2/conversations?groupId=42b8d396-661b-47b7-bfc0-7e8431cdd458&amp;tenantId=0d0a7594-d3a6-4513-bdd4-983a2775d3bb"/>
            </p:cNvPr>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a:stretch>
            </a:blipFill>
          </p:spPr>
          <p:txBody>
            <a:bodyPr/>
            <a:lstStyle/>
            <a:p>
              <a:endParaRPr lang="en-US"/>
            </a:p>
          </p:txBody>
        </p:sp>
      </p:grpSp>
      <p:grpSp>
        <p:nvGrpSpPr>
          <p:cNvPr id="4" name="Group 4"/>
          <p:cNvGrpSpPr/>
          <p:nvPr/>
        </p:nvGrpSpPr>
        <p:grpSpPr>
          <a:xfrm>
            <a:off x="7139737" y="0"/>
            <a:ext cx="4047382" cy="4106955"/>
            <a:chOff x="0" y="0"/>
            <a:chExt cx="5396510" cy="5475940"/>
          </a:xfrm>
        </p:grpSpPr>
        <p:grpSp>
          <p:nvGrpSpPr>
            <p:cNvPr id="5" name="Group 5"/>
            <p:cNvGrpSpPr>
              <a:grpSpLocks noChangeAspect="1"/>
            </p:cNvGrpSpPr>
            <p:nvPr/>
          </p:nvGrpSpPr>
          <p:grpSpPr>
            <a:xfrm>
              <a:off x="550597" y="0"/>
              <a:ext cx="4295315" cy="2416085"/>
              <a:chOff x="0" y="0"/>
              <a:chExt cx="11289030" cy="6350000"/>
            </a:xfrm>
          </p:grpSpPr>
          <p:sp>
            <p:nvSpPr>
              <p:cNvPr id="6" name="Freeform 6">
                <a:hlinkClick r:id="rId5" tooltip="https://www.canva.com/folder/FAE0lb2Ckqw"/>
              </p:cNvPr>
              <p:cNvSpPr/>
              <p:nvPr/>
            </p:nvSpPr>
            <p:spPr>
              <a:xfrm>
                <a:off x="0" y="0"/>
                <a:ext cx="11287761" cy="6350000"/>
              </a:xfrm>
              <a:custGeom>
                <a:avLst/>
                <a:gdLst/>
                <a:ahLst/>
                <a:cxnLst/>
                <a:rect l="l" t="t" r="r" b="b"/>
                <a:pathLst>
                  <a:path w="11287761" h="6350000">
                    <a:moveTo>
                      <a:pt x="0" y="5824220"/>
                    </a:moveTo>
                    <a:lnTo>
                      <a:pt x="0" y="525780"/>
                    </a:lnTo>
                    <a:cubicBezTo>
                      <a:pt x="0" y="234950"/>
                      <a:pt x="234950" y="0"/>
                      <a:pt x="525780" y="0"/>
                    </a:cubicBezTo>
                    <a:lnTo>
                      <a:pt x="10761980" y="0"/>
                    </a:lnTo>
                    <a:cubicBezTo>
                      <a:pt x="11052811" y="0"/>
                      <a:pt x="11287761" y="234950"/>
                      <a:pt x="11287761" y="525780"/>
                    </a:cubicBezTo>
                    <a:lnTo>
                      <a:pt x="11287761" y="5822950"/>
                    </a:lnTo>
                    <a:cubicBezTo>
                      <a:pt x="11287761" y="6113780"/>
                      <a:pt x="11052811" y="6348730"/>
                      <a:pt x="10761980" y="6348730"/>
                    </a:cubicBezTo>
                    <a:lnTo>
                      <a:pt x="525780" y="6348730"/>
                    </a:lnTo>
                    <a:cubicBezTo>
                      <a:pt x="236220" y="6350000"/>
                      <a:pt x="0" y="6115050"/>
                      <a:pt x="0" y="5824220"/>
                    </a:cubicBezTo>
                    <a:cubicBezTo>
                      <a:pt x="0" y="5824220"/>
                      <a:pt x="0" y="5824220"/>
                      <a:pt x="0" y="5824220"/>
                    </a:cubicBezTo>
                    <a:close/>
                  </a:path>
                </a:pathLst>
              </a:custGeom>
              <a:blipFill>
                <a:blip r:embed="rId6"/>
                <a:stretch>
                  <a:fillRect t="-919" b="-4492"/>
                </a:stretch>
              </a:blipFill>
            </p:spPr>
            <p:txBody>
              <a:bodyPr/>
              <a:lstStyle/>
              <a:p>
                <a:endParaRPr lang="en-US"/>
              </a:p>
            </p:txBody>
          </p:sp>
        </p:grpSp>
        <p:sp>
          <p:nvSpPr>
            <p:cNvPr id="7" name="Freeform 7"/>
            <p:cNvSpPr/>
            <p:nvPr/>
          </p:nvSpPr>
          <p:spPr>
            <a:xfrm rot="-1826240">
              <a:off x="1896583" y="3265803"/>
              <a:ext cx="1551536" cy="1951618"/>
            </a:xfrm>
            <a:custGeom>
              <a:avLst/>
              <a:gdLst/>
              <a:ahLst/>
              <a:cxnLst/>
              <a:rect l="l" t="t" r="r" b="b"/>
              <a:pathLst>
                <a:path w="1551536" h="1951618">
                  <a:moveTo>
                    <a:pt x="0" y="0"/>
                  </a:moveTo>
                  <a:lnTo>
                    <a:pt x="1551536" y="0"/>
                  </a:lnTo>
                  <a:lnTo>
                    <a:pt x="1551536" y="1951618"/>
                  </a:lnTo>
                  <a:lnTo>
                    <a:pt x="0" y="1951618"/>
                  </a:lnTo>
                  <a:lnTo>
                    <a:pt x="0" y="0"/>
                  </a:lnTo>
                  <a:close/>
                </a:path>
              </a:pathLst>
            </a:custGeom>
            <a:blipFill>
              <a:blip r:embed="rId7"/>
              <a:stretch>
                <a:fillRect/>
              </a:stretch>
            </a:blipFill>
          </p:spPr>
          <p:txBody>
            <a:bodyPr/>
            <a:lstStyle/>
            <a:p>
              <a:endParaRPr lang="en-US"/>
            </a:p>
          </p:txBody>
        </p:sp>
        <p:sp>
          <p:nvSpPr>
            <p:cNvPr id="8" name="TextBox 8"/>
            <p:cNvSpPr txBox="1"/>
            <p:nvPr/>
          </p:nvSpPr>
          <p:spPr>
            <a:xfrm>
              <a:off x="0" y="2335569"/>
              <a:ext cx="5396510" cy="1122974"/>
            </a:xfrm>
            <a:prstGeom prst="rect">
              <a:avLst/>
            </a:prstGeom>
          </p:spPr>
          <p:txBody>
            <a:bodyPr lIns="0" tIns="0" rIns="0" bIns="0" rtlCol="0" anchor="t">
              <a:spAutoFit/>
            </a:bodyPr>
            <a:lstStyle/>
            <a:p>
              <a:pPr algn="ctr">
                <a:lnSpc>
                  <a:spcPts val="3452"/>
                </a:lnSpc>
              </a:pPr>
              <a:r>
                <a:rPr lang="en-US" sz="2466" dirty="0">
                  <a:solidFill>
                    <a:srgbClr val="EBB611"/>
                  </a:solidFill>
                  <a:latin typeface="Canva Sans Bold"/>
                </a:rPr>
                <a:t>Professional Learning Community</a:t>
              </a:r>
            </a:p>
          </p:txBody>
        </p:sp>
      </p:grpSp>
      <p:grpSp>
        <p:nvGrpSpPr>
          <p:cNvPr id="9" name="Group 9"/>
          <p:cNvGrpSpPr/>
          <p:nvPr/>
        </p:nvGrpSpPr>
        <p:grpSpPr>
          <a:xfrm>
            <a:off x="10417009" y="406047"/>
            <a:ext cx="7620765" cy="4686915"/>
            <a:chOff x="341685" y="0"/>
            <a:chExt cx="10161020" cy="6249220"/>
          </a:xfrm>
        </p:grpSpPr>
        <p:sp>
          <p:nvSpPr>
            <p:cNvPr id="10" name="Freeform 10"/>
            <p:cNvSpPr/>
            <p:nvPr/>
          </p:nvSpPr>
          <p:spPr>
            <a:xfrm rot="1512237">
              <a:off x="341685" y="4297602"/>
              <a:ext cx="1551536" cy="1951618"/>
            </a:xfrm>
            <a:custGeom>
              <a:avLst/>
              <a:gdLst/>
              <a:ahLst/>
              <a:cxnLst/>
              <a:rect l="l" t="t" r="r" b="b"/>
              <a:pathLst>
                <a:path w="1551536" h="1951618">
                  <a:moveTo>
                    <a:pt x="0" y="0"/>
                  </a:moveTo>
                  <a:lnTo>
                    <a:pt x="1551537" y="0"/>
                  </a:lnTo>
                  <a:lnTo>
                    <a:pt x="1551537" y="1951618"/>
                  </a:lnTo>
                  <a:lnTo>
                    <a:pt x="0" y="1951618"/>
                  </a:lnTo>
                  <a:lnTo>
                    <a:pt x="0" y="0"/>
                  </a:lnTo>
                  <a:close/>
                </a:path>
              </a:pathLst>
            </a:custGeom>
            <a:blipFill>
              <a:blip r:embed="rId7"/>
              <a:stretch>
                <a:fillRect/>
              </a:stretch>
            </a:blipFill>
          </p:spPr>
          <p:txBody>
            <a:bodyPr/>
            <a:lstStyle/>
            <a:p>
              <a:endParaRPr lang="en-US"/>
            </a:p>
          </p:txBody>
        </p:sp>
        <p:sp>
          <p:nvSpPr>
            <p:cNvPr id="11" name="Freeform 11">
              <a:hlinkClick r:id="rId8" tooltip="https://bibbcountyschools-my.sharepoint.com/personal/roosevelt_jones_bcsdk12_net/_layouts/15/onedrive.aspx?id=%2Fpersonal%2Froosevelt_jones_bcsdk12_net%2FDocuments%2FApps%2FMicrosoft+Forms%2F2nd+Semester+Weekly+Newsletter+Acknowledgement+%282%29%2FEnter+your+school%27s+updated+Shared+Vision+of+Teach"/>
            </p:cNvPr>
            <p:cNvSpPr/>
            <p:nvPr/>
          </p:nvSpPr>
          <p:spPr>
            <a:xfrm>
              <a:off x="3045954" y="1903846"/>
              <a:ext cx="4030878" cy="1897058"/>
            </a:xfrm>
            <a:custGeom>
              <a:avLst/>
              <a:gdLst/>
              <a:ahLst/>
              <a:cxnLst/>
              <a:rect l="l" t="t" r="r" b="b"/>
              <a:pathLst>
                <a:path w="4030878" h="1897058">
                  <a:moveTo>
                    <a:pt x="0" y="0"/>
                  </a:moveTo>
                  <a:lnTo>
                    <a:pt x="4030879" y="0"/>
                  </a:lnTo>
                  <a:lnTo>
                    <a:pt x="4030879" y="1897058"/>
                  </a:lnTo>
                  <a:lnTo>
                    <a:pt x="0" y="1897058"/>
                  </a:lnTo>
                  <a:lnTo>
                    <a:pt x="0" y="0"/>
                  </a:lnTo>
                  <a:close/>
                </a:path>
              </a:pathLst>
            </a:custGeom>
            <a:blipFill>
              <a:blip r:embed="rId9"/>
              <a:stretch>
                <a:fillRect/>
              </a:stretch>
            </a:blipFill>
          </p:spPr>
          <p:txBody>
            <a:bodyPr/>
            <a:lstStyle/>
            <a:p>
              <a:endParaRPr lang="en-US"/>
            </a:p>
          </p:txBody>
        </p:sp>
        <p:sp>
          <p:nvSpPr>
            <p:cNvPr id="12" name="Freeform 12"/>
            <p:cNvSpPr/>
            <p:nvPr/>
          </p:nvSpPr>
          <p:spPr>
            <a:xfrm>
              <a:off x="3045954" y="0"/>
              <a:ext cx="4030878" cy="1903846"/>
            </a:xfrm>
            <a:custGeom>
              <a:avLst/>
              <a:gdLst/>
              <a:ahLst/>
              <a:cxnLst/>
              <a:rect l="l" t="t" r="r" b="b"/>
              <a:pathLst>
                <a:path w="4030878" h="1903846">
                  <a:moveTo>
                    <a:pt x="0" y="0"/>
                  </a:moveTo>
                  <a:lnTo>
                    <a:pt x="4030879" y="0"/>
                  </a:lnTo>
                  <a:lnTo>
                    <a:pt x="4030879" y="1903846"/>
                  </a:lnTo>
                  <a:lnTo>
                    <a:pt x="0" y="1903846"/>
                  </a:lnTo>
                  <a:lnTo>
                    <a:pt x="0" y="0"/>
                  </a:lnTo>
                  <a:close/>
                </a:path>
              </a:pathLst>
            </a:custGeom>
            <a:blipFill>
              <a:blip r:embed="rId10"/>
              <a:stretch>
                <a:fillRect/>
              </a:stretch>
            </a:blipFill>
          </p:spPr>
          <p:txBody>
            <a:bodyPr/>
            <a:lstStyle/>
            <a:p>
              <a:endParaRPr lang="en-US"/>
            </a:p>
          </p:txBody>
        </p:sp>
        <p:sp>
          <p:nvSpPr>
            <p:cNvPr id="13" name="Freeform 13"/>
            <p:cNvSpPr/>
            <p:nvPr/>
          </p:nvSpPr>
          <p:spPr>
            <a:xfrm>
              <a:off x="6574220" y="670050"/>
              <a:ext cx="3928485" cy="1849086"/>
            </a:xfrm>
            <a:custGeom>
              <a:avLst/>
              <a:gdLst/>
              <a:ahLst/>
              <a:cxnLst/>
              <a:rect l="l" t="t" r="r" b="b"/>
              <a:pathLst>
                <a:path w="3928485" h="1849086">
                  <a:moveTo>
                    <a:pt x="0" y="0"/>
                  </a:moveTo>
                  <a:lnTo>
                    <a:pt x="3928485" y="0"/>
                  </a:lnTo>
                  <a:lnTo>
                    <a:pt x="3928485" y="1849085"/>
                  </a:lnTo>
                  <a:lnTo>
                    <a:pt x="0" y="1849085"/>
                  </a:lnTo>
                  <a:lnTo>
                    <a:pt x="0" y="0"/>
                  </a:lnTo>
                  <a:close/>
                </a:path>
              </a:pathLst>
            </a:custGeom>
            <a:blipFill>
              <a:blip r:embed="rId11"/>
              <a:stretch>
                <a:fillRect/>
              </a:stretch>
            </a:blipFill>
          </p:spPr>
          <p:txBody>
            <a:bodyPr/>
            <a:lstStyle/>
            <a:p>
              <a:endParaRPr lang="en-US"/>
            </a:p>
          </p:txBody>
        </p:sp>
        <p:sp>
          <p:nvSpPr>
            <p:cNvPr id="14" name="TextBox 14"/>
            <p:cNvSpPr txBox="1"/>
            <p:nvPr/>
          </p:nvSpPr>
          <p:spPr>
            <a:xfrm>
              <a:off x="3174611" y="3854375"/>
              <a:ext cx="5396510" cy="557675"/>
            </a:xfrm>
            <a:prstGeom prst="rect">
              <a:avLst/>
            </a:prstGeom>
          </p:spPr>
          <p:txBody>
            <a:bodyPr lIns="0" tIns="0" rIns="0" bIns="0" rtlCol="0" anchor="t">
              <a:spAutoFit/>
            </a:bodyPr>
            <a:lstStyle/>
            <a:p>
              <a:pPr algn="ctr">
                <a:lnSpc>
                  <a:spcPts val="3452"/>
                </a:lnSpc>
              </a:pPr>
              <a:r>
                <a:rPr lang="en-US" sz="2466" dirty="0">
                  <a:solidFill>
                    <a:srgbClr val="EBB611"/>
                  </a:solidFill>
                  <a:latin typeface="Canva Sans Bold"/>
                </a:rPr>
                <a:t>Shared Vision of T&amp;L</a:t>
              </a:r>
            </a:p>
          </p:txBody>
        </p:sp>
      </p:grpSp>
      <p:grpSp>
        <p:nvGrpSpPr>
          <p:cNvPr id="15" name="Group 15"/>
          <p:cNvGrpSpPr/>
          <p:nvPr/>
        </p:nvGrpSpPr>
        <p:grpSpPr>
          <a:xfrm>
            <a:off x="7139737" y="5805987"/>
            <a:ext cx="4614554" cy="4223618"/>
            <a:chOff x="0" y="0"/>
            <a:chExt cx="6152739" cy="5631490"/>
          </a:xfrm>
        </p:grpSpPr>
        <p:sp>
          <p:nvSpPr>
            <p:cNvPr id="16" name="Freeform 16"/>
            <p:cNvSpPr/>
            <p:nvPr/>
          </p:nvSpPr>
          <p:spPr>
            <a:xfrm rot="8946324">
              <a:off x="2173904" y="259872"/>
              <a:ext cx="1551536" cy="1951618"/>
            </a:xfrm>
            <a:custGeom>
              <a:avLst/>
              <a:gdLst/>
              <a:ahLst/>
              <a:cxnLst/>
              <a:rect l="l" t="t" r="r" b="b"/>
              <a:pathLst>
                <a:path w="1551536" h="1951618">
                  <a:moveTo>
                    <a:pt x="0" y="0"/>
                  </a:moveTo>
                  <a:lnTo>
                    <a:pt x="1551536" y="0"/>
                  </a:lnTo>
                  <a:lnTo>
                    <a:pt x="1551536" y="1951618"/>
                  </a:lnTo>
                  <a:lnTo>
                    <a:pt x="0" y="1951618"/>
                  </a:lnTo>
                  <a:lnTo>
                    <a:pt x="0" y="0"/>
                  </a:lnTo>
                  <a:close/>
                </a:path>
              </a:pathLst>
            </a:custGeom>
            <a:blipFill>
              <a:blip r:embed="rId7"/>
              <a:stretch>
                <a:fillRect/>
              </a:stretch>
            </a:blipFill>
          </p:spPr>
          <p:txBody>
            <a:bodyPr/>
            <a:lstStyle/>
            <a:p>
              <a:endParaRPr lang="en-US"/>
            </a:p>
          </p:txBody>
        </p:sp>
        <p:sp>
          <p:nvSpPr>
            <p:cNvPr id="17" name="Freeform 17">
              <a:hlinkClick r:id="rId12" tooltip="https://bibbcountyschools-my.sharepoint.com/:f:/g/personal/roosevelt_jones_bcsdk12_net/EiJKCWyzqUpEgx1LU7XZSCcBzHhRoVOGH_aKPeoqdfOGMw?email=Roosevelt.Jones%40bcsdk12.net&amp;e=HSzXgZ"/>
            </p:cNvPr>
            <p:cNvSpPr/>
            <p:nvPr/>
          </p:nvSpPr>
          <p:spPr>
            <a:xfrm>
              <a:off x="0" y="2479646"/>
              <a:ext cx="6152739" cy="3151845"/>
            </a:xfrm>
            <a:custGeom>
              <a:avLst/>
              <a:gdLst/>
              <a:ahLst/>
              <a:cxnLst/>
              <a:rect l="l" t="t" r="r" b="b"/>
              <a:pathLst>
                <a:path w="6152739" h="3151845">
                  <a:moveTo>
                    <a:pt x="0" y="0"/>
                  </a:moveTo>
                  <a:lnTo>
                    <a:pt x="6152739" y="0"/>
                  </a:lnTo>
                  <a:lnTo>
                    <a:pt x="6152739" y="3151844"/>
                  </a:lnTo>
                  <a:lnTo>
                    <a:pt x="0" y="3151844"/>
                  </a:lnTo>
                  <a:lnTo>
                    <a:pt x="0" y="0"/>
                  </a:lnTo>
                  <a:close/>
                </a:path>
              </a:pathLst>
            </a:custGeom>
            <a:blipFill>
              <a:blip r:embed="rId13"/>
              <a:stretch>
                <a:fillRect/>
              </a:stretch>
            </a:blipFill>
          </p:spPr>
          <p:txBody>
            <a:bodyPr/>
            <a:lstStyle/>
            <a:p>
              <a:endParaRPr lang="en-US"/>
            </a:p>
          </p:txBody>
        </p:sp>
        <p:sp>
          <p:nvSpPr>
            <p:cNvPr id="18" name="TextBox 18"/>
            <p:cNvSpPr txBox="1"/>
            <p:nvPr/>
          </p:nvSpPr>
          <p:spPr>
            <a:xfrm>
              <a:off x="517858" y="1946246"/>
              <a:ext cx="5396510" cy="538774"/>
            </a:xfrm>
            <a:prstGeom prst="rect">
              <a:avLst/>
            </a:prstGeom>
          </p:spPr>
          <p:txBody>
            <a:bodyPr lIns="0" tIns="0" rIns="0" bIns="0" rtlCol="0" anchor="t">
              <a:spAutoFit/>
            </a:bodyPr>
            <a:lstStyle/>
            <a:p>
              <a:pPr algn="ctr">
                <a:lnSpc>
                  <a:spcPts val="3452"/>
                </a:lnSpc>
              </a:pPr>
              <a:r>
                <a:rPr lang="en-US" sz="2466">
                  <a:solidFill>
                    <a:srgbClr val="EBB611"/>
                  </a:solidFill>
                  <a:latin typeface="Canva Sans Bold"/>
                </a:rPr>
                <a:t>Tier 1 Strong Scoreboard</a:t>
              </a:r>
            </a:p>
          </p:txBody>
        </p:sp>
      </p:grpSp>
      <p:grpSp>
        <p:nvGrpSpPr>
          <p:cNvPr id="19" name="Group 19"/>
          <p:cNvGrpSpPr/>
          <p:nvPr/>
        </p:nvGrpSpPr>
        <p:grpSpPr>
          <a:xfrm>
            <a:off x="10160745" y="4630597"/>
            <a:ext cx="7442790" cy="4463679"/>
            <a:chOff x="0" y="0"/>
            <a:chExt cx="9923720" cy="5951572"/>
          </a:xfrm>
        </p:grpSpPr>
        <p:sp>
          <p:nvSpPr>
            <p:cNvPr id="20" name="Freeform 20"/>
            <p:cNvSpPr/>
            <p:nvPr/>
          </p:nvSpPr>
          <p:spPr>
            <a:xfrm rot="5242257">
              <a:off x="234598" y="1036224"/>
              <a:ext cx="1551536" cy="1951618"/>
            </a:xfrm>
            <a:custGeom>
              <a:avLst/>
              <a:gdLst/>
              <a:ahLst/>
              <a:cxnLst/>
              <a:rect l="l" t="t" r="r" b="b"/>
              <a:pathLst>
                <a:path w="1551536" h="1951618">
                  <a:moveTo>
                    <a:pt x="0" y="0"/>
                  </a:moveTo>
                  <a:lnTo>
                    <a:pt x="1551536" y="0"/>
                  </a:lnTo>
                  <a:lnTo>
                    <a:pt x="1551536" y="1951618"/>
                  </a:lnTo>
                  <a:lnTo>
                    <a:pt x="0" y="1951618"/>
                  </a:lnTo>
                  <a:lnTo>
                    <a:pt x="0" y="0"/>
                  </a:lnTo>
                  <a:close/>
                </a:path>
              </a:pathLst>
            </a:custGeom>
            <a:blipFill>
              <a:blip r:embed="rId7"/>
              <a:stretch>
                <a:fillRect/>
              </a:stretch>
            </a:blipFill>
          </p:spPr>
          <p:txBody>
            <a:bodyPr/>
            <a:lstStyle/>
            <a:p>
              <a:endParaRPr lang="en-US"/>
            </a:p>
          </p:txBody>
        </p:sp>
        <p:grpSp>
          <p:nvGrpSpPr>
            <p:cNvPr id="21" name="Group 21"/>
            <p:cNvGrpSpPr>
              <a:grpSpLocks noChangeAspect="1"/>
            </p:cNvGrpSpPr>
            <p:nvPr/>
          </p:nvGrpSpPr>
          <p:grpSpPr>
            <a:xfrm>
              <a:off x="2571489" y="1201696"/>
              <a:ext cx="3333281" cy="3333268"/>
              <a:chOff x="0" y="0"/>
              <a:chExt cx="6350000" cy="6349975"/>
            </a:xfrm>
          </p:grpSpPr>
          <p:sp>
            <p:nvSpPr>
              <p:cNvPr id="22" name="Freeform 22"/>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4"/>
                <a:stretch>
                  <a:fillRect l="-9609" r="-9609"/>
                </a:stretch>
              </a:blipFill>
            </p:spPr>
            <p:txBody>
              <a:bodyPr/>
              <a:lstStyle/>
              <a:p>
                <a:endParaRPr lang="en-US"/>
              </a:p>
            </p:txBody>
          </p:sp>
        </p:grpSp>
        <p:sp>
          <p:nvSpPr>
            <p:cNvPr id="23" name="Freeform 23"/>
            <p:cNvSpPr/>
            <p:nvPr/>
          </p:nvSpPr>
          <p:spPr>
            <a:xfrm>
              <a:off x="6206500" y="500674"/>
              <a:ext cx="3717220" cy="4735312"/>
            </a:xfrm>
            <a:custGeom>
              <a:avLst/>
              <a:gdLst/>
              <a:ahLst/>
              <a:cxnLst/>
              <a:rect l="l" t="t" r="r" b="b"/>
              <a:pathLst>
                <a:path w="3717220" h="4735312">
                  <a:moveTo>
                    <a:pt x="0" y="0"/>
                  </a:moveTo>
                  <a:lnTo>
                    <a:pt x="3717220" y="0"/>
                  </a:lnTo>
                  <a:lnTo>
                    <a:pt x="3717220" y="4735312"/>
                  </a:lnTo>
                  <a:lnTo>
                    <a:pt x="0" y="4735312"/>
                  </a:lnTo>
                  <a:lnTo>
                    <a:pt x="0" y="0"/>
                  </a:lnTo>
                  <a:close/>
                </a:path>
              </a:pathLst>
            </a:custGeom>
            <a:blipFill>
              <a:blip r:embed="rId15"/>
              <a:stretch>
                <a:fillRect/>
              </a:stretch>
            </a:blipFill>
          </p:spPr>
          <p:txBody>
            <a:bodyPr/>
            <a:lstStyle/>
            <a:p>
              <a:endParaRPr lang="en-US"/>
            </a:p>
          </p:txBody>
        </p:sp>
        <p:sp>
          <p:nvSpPr>
            <p:cNvPr id="24" name="Freeform 24"/>
            <p:cNvSpPr/>
            <p:nvPr/>
          </p:nvSpPr>
          <p:spPr>
            <a:xfrm>
              <a:off x="3713088" y="4058918"/>
              <a:ext cx="3363882" cy="1892654"/>
            </a:xfrm>
            <a:custGeom>
              <a:avLst/>
              <a:gdLst/>
              <a:ahLst/>
              <a:cxnLst/>
              <a:rect l="l" t="t" r="r" b="b"/>
              <a:pathLst>
                <a:path w="3363882" h="1892654">
                  <a:moveTo>
                    <a:pt x="0" y="0"/>
                  </a:moveTo>
                  <a:lnTo>
                    <a:pt x="3363882" y="0"/>
                  </a:lnTo>
                  <a:lnTo>
                    <a:pt x="3363882" y="1892654"/>
                  </a:lnTo>
                  <a:lnTo>
                    <a:pt x="0" y="1892654"/>
                  </a:lnTo>
                  <a:lnTo>
                    <a:pt x="0" y="0"/>
                  </a:lnTo>
                  <a:close/>
                </a:path>
              </a:pathLst>
            </a:custGeom>
            <a:blipFill>
              <a:blip r:embed="rId16"/>
              <a:stretch>
                <a:fillRect/>
              </a:stretch>
            </a:blipFill>
          </p:spPr>
          <p:txBody>
            <a:bodyPr/>
            <a:lstStyle/>
            <a:p>
              <a:endParaRPr lang="en-US"/>
            </a:p>
          </p:txBody>
        </p:sp>
        <p:sp>
          <p:nvSpPr>
            <p:cNvPr id="25" name="TextBox 25"/>
            <p:cNvSpPr txBox="1"/>
            <p:nvPr/>
          </p:nvSpPr>
          <p:spPr>
            <a:xfrm>
              <a:off x="3508245" y="-38100"/>
              <a:ext cx="5396510" cy="538774"/>
            </a:xfrm>
            <a:prstGeom prst="rect">
              <a:avLst/>
            </a:prstGeom>
          </p:spPr>
          <p:txBody>
            <a:bodyPr lIns="0" tIns="0" rIns="0" bIns="0" rtlCol="0" anchor="t">
              <a:spAutoFit/>
            </a:bodyPr>
            <a:lstStyle/>
            <a:p>
              <a:pPr algn="ctr">
                <a:lnSpc>
                  <a:spcPts val="3452"/>
                </a:lnSpc>
              </a:pPr>
              <a:r>
                <a:rPr lang="en-US" sz="2466">
                  <a:solidFill>
                    <a:srgbClr val="EBB611"/>
                  </a:solidFill>
                  <a:latin typeface="Canva Sans Bold"/>
                </a:rPr>
                <a:t>Developing Core Teams</a:t>
              </a:r>
            </a:p>
          </p:txBody>
        </p:sp>
      </p:grpSp>
      <p:grpSp>
        <p:nvGrpSpPr>
          <p:cNvPr id="26" name="Group 26"/>
          <p:cNvGrpSpPr/>
          <p:nvPr/>
        </p:nvGrpSpPr>
        <p:grpSpPr>
          <a:xfrm>
            <a:off x="2903792" y="1194382"/>
            <a:ext cx="5224937" cy="3811720"/>
            <a:chOff x="0" y="0"/>
            <a:chExt cx="6966582" cy="5082294"/>
          </a:xfrm>
        </p:grpSpPr>
        <p:sp>
          <p:nvSpPr>
            <p:cNvPr id="27" name="Freeform 27">
              <a:hlinkClick r:id="rId17" tooltip="https://www.office.com/launch/forms?auth=2"/>
            </p:cNvPr>
            <p:cNvSpPr/>
            <p:nvPr/>
          </p:nvSpPr>
          <p:spPr>
            <a:xfrm>
              <a:off x="652817" y="739686"/>
              <a:ext cx="3641438" cy="3417885"/>
            </a:xfrm>
            <a:custGeom>
              <a:avLst/>
              <a:gdLst/>
              <a:ahLst/>
              <a:cxnLst/>
              <a:rect l="l" t="t" r="r" b="b"/>
              <a:pathLst>
                <a:path w="3641438" h="3417885">
                  <a:moveTo>
                    <a:pt x="0" y="0"/>
                  </a:moveTo>
                  <a:lnTo>
                    <a:pt x="3641439" y="0"/>
                  </a:lnTo>
                  <a:lnTo>
                    <a:pt x="3641439" y="3417885"/>
                  </a:lnTo>
                  <a:lnTo>
                    <a:pt x="0" y="3417885"/>
                  </a:lnTo>
                  <a:lnTo>
                    <a:pt x="0" y="0"/>
                  </a:lnTo>
                  <a:close/>
                </a:path>
              </a:pathLst>
            </a:custGeom>
            <a:blipFill>
              <a:blip r:embed="rId18"/>
              <a:stretch>
                <a:fillRect/>
              </a:stretch>
            </a:blipFill>
          </p:spPr>
          <p:txBody>
            <a:bodyPr/>
            <a:lstStyle/>
            <a:p>
              <a:endParaRPr lang="en-US"/>
            </a:p>
          </p:txBody>
        </p:sp>
        <p:sp>
          <p:nvSpPr>
            <p:cNvPr id="28" name="Freeform 28"/>
            <p:cNvSpPr/>
            <p:nvPr/>
          </p:nvSpPr>
          <p:spPr>
            <a:xfrm rot="-5036601">
              <a:off x="5138599" y="3232087"/>
              <a:ext cx="1551536" cy="1951618"/>
            </a:xfrm>
            <a:custGeom>
              <a:avLst/>
              <a:gdLst/>
              <a:ahLst/>
              <a:cxnLst/>
              <a:rect l="l" t="t" r="r" b="b"/>
              <a:pathLst>
                <a:path w="1551536" h="1951618">
                  <a:moveTo>
                    <a:pt x="0" y="0"/>
                  </a:moveTo>
                  <a:lnTo>
                    <a:pt x="1551537" y="0"/>
                  </a:lnTo>
                  <a:lnTo>
                    <a:pt x="1551537" y="1951619"/>
                  </a:lnTo>
                  <a:lnTo>
                    <a:pt x="0" y="1951619"/>
                  </a:lnTo>
                  <a:lnTo>
                    <a:pt x="0" y="0"/>
                  </a:lnTo>
                  <a:close/>
                </a:path>
              </a:pathLst>
            </a:custGeom>
            <a:blipFill>
              <a:blip r:embed="rId7"/>
              <a:stretch>
                <a:fillRect/>
              </a:stretch>
            </a:blipFill>
          </p:spPr>
          <p:txBody>
            <a:bodyPr/>
            <a:lstStyle/>
            <a:p>
              <a:endParaRPr lang="en-US"/>
            </a:p>
          </p:txBody>
        </p:sp>
        <p:sp>
          <p:nvSpPr>
            <p:cNvPr id="29" name="TextBox 29"/>
            <p:cNvSpPr txBox="1"/>
            <p:nvPr/>
          </p:nvSpPr>
          <p:spPr>
            <a:xfrm>
              <a:off x="0" y="-38100"/>
              <a:ext cx="5396510" cy="538774"/>
            </a:xfrm>
            <a:prstGeom prst="rect">
              <a:avLst/>
            </a:prstGeom>
          </p:spPr>
          <p:txBody>
            <a:bodyPr lIns="0" tIns="0" rIns="0" bIns="0" rtlCol="0" anchor="t">
              <a:spAutoFit/>
            </a:bodyPr>
            <a:lstStyle/>
            <a:p>
              <a:pPr algn="ctr">
                <a:lnSpc>
                  <a:spcPts val="3452"/>
                </a:lnSpc>
              </a:pPr>
              <a:r>
                <a:rPr lang="en-US" sz="2466">
                  <a:solidFill>
                    <a:srgbClr val="EBB611"/>
                  </a:solidFill>
                  <a:latin typeface="Canva Sans Bold"/>
                </a:rPr>
                <a:t>Weekly Communication</a:t>
              </a:r>
            </a:p>
          </p:txBody>
        </p:sp>
      </p:grpSp>
      <p:grpSp>
        <p:nvGrpSpPr>
          <p:cNvPr id="30" name="Group 30"/>
          <p:cNvGrpSpPr/>
          <p:nvPr/>
        </p:nvGrpSpPr>
        <p:grpSpPr>
          <a:xfrm>
            <a:off x="1337646" y="4848075"/>
            <a:ext cx="6933957" cy="3403355"/>
            <a:chOff x="0" y="0"/>
            <a:chExt cx="9245276" cy="4537807"/>
          </a:xfrm>
        </p:grpSpPr>
        <p:sp>
          <p:nvSpPr>
            <p:cNvPr id="31" name="Freeform 31"/>
            <p:cNvSpPr/>
            <p:nvPr/>
          </p:nvSpPr>
          <p:spPr>
            <a:xfrm rot="-8294961">
              <a:off x="7240965" y="769443"/>
              <a:ext cx="1551536" cy="1951618"/>
            </a:xfrm>
            <a:custGeom>
              <a:avLst/>
              <a:gdLst/>
              <a:ahLst/>
              <a:cxnLst/>
              <a:rect l="l" t="t" r="r" b="b"/>
              <a:pathLst>
                <a:path w="1551536" h="1951618">
                  <a:moveTo>
                    <a:pt x="0" y="0"/>
                  </a:moveTo>
                  <a:lnTo>
                    <a:pt x="1551536" y="0"/>
                  </a:lnTo>
                  <a:lnTo>
                    <a:pt x="1551536" y="1951619"/>
                  </a:lnTo>
                  <a:lnTo>
                    <a:pt x="0" y="1951619"/>
                  </a:lnTo>
                  <a:lnTo>
                    <a:pt x="0" y="0"/>
                  </a:lnTo>
                  <a:close/>
                </a:path>
              </a:pathLst>
            </a:custGeom>
            <a:blipFill>
              <a:blip r:embed="rId7"/>
              <a:stretch>
                <a:fillRect/>
              </a:stretch>
            </a:blipFill>
          </p:spPr>
          <p:txBody>
            <a:bodyPr/>
            <a:lstStyle/>
            <a:p>
              <a:endParaRPr lang="en-US"/>
            </a:p>
          </p:txBody>
        </p:sp>
        <p:sp>
          <p:nvSpPr>
            <p:cNvPr id="32" name="Freeform 32"/>
            <p:cNvSpPr/>
            <p:nvPr/>
          </p:nvSpPr>
          <p:spPr>
            <a:xfrm>
              <a:off x="0" y="618911"/>
              <a:ext cx="6950347" cy="3918896"/>
            </a:xfrm>
            <a:custGeom>
              <a:avLst/>
              <a:gdLst/>
              <a:ahLst/>
              <a:cxnLst/>
              <a:rect l="l" t="t" r="r" b="b"/>
              <a:pathLst>
                <a:path w="6950347" h="3918896">
                  <a:moveTo>
                    <a:pt x="0" y="0"/>
                  </a:moveTo>
                  <a:lnTo>
                    <a:pt x="6950347" y="0"/>
                  </a:lnTo>
                  <a:lnTo>
                    <a:pt x="6950347" y="3918896"/>
                  </a:lnTo>
                  <a:lnTo>
                    <a:pt x="0" y="3918896"/>
                  </a:lnTo>
                  <a:lnTo>
                    <a:pt x="0" y="0"/>
                  </a:lnTo>
                  <a:close/>
                </a:path>
              </a:pathLst>
            </a:custGeom>
            <a:blipFill>
              <a:blip r:embed="rId19"/>
              <a:stretch>
                <a:fillRect/>
              </a:stretch>
            </a:blipFill>
          </p:spPr>
          <p:txBody>
            <a:bodyPr/>
            <a:lstStyle/>
            <a:p>
              <a:endParaRPr lang="en-US"/>
            </a:p>
          </p:txBody>
        </p:sp>
        <p:sp>
          <p:nvSpPr>
            <p:cNvPr id="33" name="TextBox 33"/>
            <p:cNvSpPr txBox="1"/>
            <p:nvPr/>
          </p:nvSpPr>
          <p:spPr>
            <a:xfrm>
              <a:off x="985940" y="-38100"/>
              <a:ext cx="5396510" cy="538774"/>
            </a:xfrm>
            <a:prstGeom prst="rect">
              <a:avLst/>
            </a:prstGeom>
          </p:spPr>
          <p:txBody>
            <a:bodyPr lIns="0" tIns="0" rIns="0" bIns="0" rtlCol="0" anchor="t">
              <a:spAutoFit/>
            </a:bodyPr>
            <a:lstStyle/>
            <a:p>
              <a:pPr algn="ctr">
                <a:lnSpc>
                  <a:spcPts val="3452"/>
                </a:lnSpc>
              </a:pPr>
              <a:r>
                <a:rPr lang="en-US" sz="2466">
                  <a:solidFill>
                    <a:srgbClr val="EBB611"/>
                  </a:solidFill>
                  <a:latin typeface="Canva Sans Bold"/>
                </a:rPr>
                <a:t>Reviewing Student Work</a:t>
              </a:r>
            </a:p>
          </p:txBody>
        </p:sp>
      </p:grpSp>
      <p:sp>
        <p:nvSpPr>
          <p:cNvPr id="34" name="TextBox 34"/>
          <p:cNvSpPr txBox="1"/>
          <p:nvPr/>
        </p:nvSpPr>
        <p:spPr>
          <a:xfrm rot="-1851279">
            <a:off x="-281414" y="367187"/>
            <a:ext cx="4006834" cy="1505605"/>
          </a:xfrm>
          <a:prstGeom prst="rect">
            <a:avLst/>
          </a:prstGeom>
        </p:spPr>
        <p:txBody>
          <a:bodyPr wrap="square" lIns="0" tIns="0" rIns="0" bIns="0" rtlCol="0" anchor="t">
            <a:spAutoFit/>
          </a:bodyPr>
          <a:lstStyle/>
          <a:p>
            <a:pPr algn="ctr">
              <a:lnSpc>
                <a:spcPts val="12880"/>
              </a:lnSpc>
            </a:pPr>
            <a:r>
              <a:rPr lang="en-US" sz="8000" dirty="0">
                <a:solidFill>
                  <a:srgbClr val="EBB611"/>
                </a:solidFill>
                <a:latin typeface="Canva Sans"/>
              </a:rPr>
              <a:t>Culture</a:t>
            </a:r>
          </a:p>
        </p:txBody>
      </p:sp>
      <p:sp>
        <p:nvSpPr>
          <p:cNvPr id="36" name="Slide Number Placeholder 35">
            <a:extLst>
              <a:ext uri="{FF2B5EF4-FFF2-40B4-BE49-F238E27FC236}">
                <a16:creationId xmlns:a16="http://schemas.microsoft.com/office/drawing/2014/main" id="{AD8D7795-4C8A-5703-FEEB-21266822E2DF}"/>
              </a:ext>
            </a:extLst>
          </p:cNvPr>
          <p:cNvSpPr>
            <a:spLocks noGrp="1"/>
          </p:cNvSpPr>
          <p:nvPr>
            <p:ph type="sldNum" sz="quarter" idx="12"/>
          </p:nvPr>
        </p:nvSpPr>
        <p:spPr>
          <a:xfrm>
            <a:off x="15772512" y="9664481"/>
            <a:ext cx="2133600" cy="365125"/>
          </a:xfrm>
        </p:spPr>
        <p:txBody>
          <a:bodyPr/>
          <a:lstStyle/>
          <a:p>
            <a:fld id="{B6F15528-21DE-4FAA-801E-634DDDAF4B2B}" type="slidenum">
              <a:rPr lang="en-US" sz="1800" smtClean="0">
                <a:solidFill>
                  <a:schemeClr val="bg1"/>
                </a:solidFill>
              </a:rPr>
              <a:pPr/>
              <a:t>36</a:t>
            </a:fld>
            <a:endParaRPr lang="en-US" sz="1800" dirty="0">
              <a:solidFill>
                <a:schemeClr val="bg1"/>
              </a:solidFill>
            </a:endParaRPr>
          </a:p>
        </p:txBody>
      </p:sp>
      <p:sp>
        <p:nvSpPr>
          <p:cNvPr id="37" name="Freeform 3">
            <a:extLst>
              <a:ext uri="{FF2B5EF4-FFF2-40B4-BE49-F238E27FC236}">
                <a16:creationId xmlns:a16="http://schemas.microsoft.com/office/drawing/2014/main" id="{D09AF730-E11E-E738-BC6D-B6F875232D4D}"/>
              </a:ext>
            </a:extLst>
          </p:cNvPr>
          <p:cNvSpPr/>
          <p:nvPr/>
        </p:nvSpPr>
        <p:spPr>
          <a:xfrm>
            <a:off x="7776234" y="3710533"/>
            <a:ext cx="2844285" cy="2791090"/>
          </a:xfrm>
          <a:custGeom>
            <a:avLst/>
            <a:gdLst/>
            <a:ahLst/>
            <a:cxnLst/>
            <a:rect l="l" t="t" r="r" b="b"/>
            <a:pathLst>
              <a:path w="3037768" h="3037768">
                <a:moveTo>
                  <a:pt x="0" y="0"/>
                </a:moveTo>
                <a:lnTo>
                  <a:pt x="3037768" y="0"/>
                </a:lnTo>
                <a:lnTo>
                  <a:pt x="3037768" y="3037768"/>
                </a:lnTo>
                <a:lnTo>
                  <a:pt x="0" y="3037768"/>
                </a:lnTo>
                <a:lnTo>
                  <a:pt x="0" y="0"/>
                </a:lnTo>
                <a:close/>
              </a:path>
            </a:pathLst>
          </a:custGeom>
          <a:blipFill>
            <a:blip r:embed="rId20"/>
            <a:stretch>
              <a:fillRect/>
            </a:stretch>
          </a:blipFill>
        </p:spPr>
        <p:txBody>
          <a:bodyPr/>
          <a:lstStyle/>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1"/>
          <p:cNvSpPr txBox="1"/>
          <p:nvPr/>
        </p:nvSpPr>
        <p:spPr>
          <a:xfrm>
            <a:off x="363931" y="9626808"/>
            <a:ext cx="274434" cy="329251"/>
          </a:xfrm>
          <a:prstGeom prst="rect">
            <a:avLst/>
          </a:prstGeom>
        </p:spPr>
        <p:txBody>
          <a:bodyPr lIns="0" tIns="0" rIns="0" bIns="0" rtlCol="0" anchor="t">
            <a:spAutoFit/>
          </a:bodyPr>
          <a:lstStyle/>
          <a:p>
            <a:pPr algn="l">
              <a:lnSpc>
                <a:spcPts val="2721"/>
              </a:lnSpc>
            </a:pPr>
            <a:r>
              <a:rPr lang="en-US" sz="1944" spc="-3">
                <a:solidFill>
                  <a:srgbClr val="FFFFFF"/>
                </a:solidFill>
                <a:latin typeface="IBM Plex Sans"/>
              </a:rPr>
              <a:t>24</a:t>
            </a:r>
          </a:p>
        </p:txBody>
      </p:sp>
      <p:grpSp>
        <p:nvGrpSpPr>
          <p:cNvPr id="14" name="Group 14"/>
          <p:cNvGrpSpPr/>
          <p:nvPr/>
        </p:nvGrpSpPr>
        <p:grpSpPr>
          <a:xfrm>
            <a:off x="0" y="205089"/>
            <a:ext cx="18288000" cy="1228882"/>
            <a:chOff x="0" y="0"/>
            <a:chExt cx="24384000" cy="1638510"/>
          </a:xfrm>
        </p:grpSpPr>
        <p:sp>
          <p:nvSpPr>
            <p:cNvPr id="15" name="Freeform 15"/>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16" name="TextBox 16"/>
          <p:cNvSpPr txBox="1"/>
          <p:nvPr/>
        </p:nvSpPr>
        <p:spPr>
          <a:xfrm>
            <a:off x="443805" y="76020"/>
            <a:ext cx="15759029" cy="1038225"/>
          </a:xfrm>
          <a:prstGeom prst="rect">
            <a:avLst/>
          </a:prstGeom>
        </p:spPr>
        <p:txBody>
          <a:bodyPr lIns="0" tIns="0" rIns="0" bIns="0" rtlCol="0" anchor="t">
            <a:spAutoFit/>
          </a:bodyPr>
          <a:lstStyle/>
          <a:p>
            <a:pPr algn="l">
              <a:lnSpc>
                <a:spcPts val="7920"/>
              </a:lnSpc>
            </a:pPr>
            <a:r>
              <a:rPr lang="en-US" sz="6600">
                <a:solidFill>
                  <a:srgbClr val="FFFFFF"/>
                </a:solidFill>
                <a:latin typeface="Arimo"/>
              </a:rPr>
              <a:t>Next Steps</a:t>
            </a:r>
          </a:p>
        </p:txBody>
      </p:sp>
      <p:sp>
        <p:nvSpPr>
          <p:cNvPr id="17" name="Freeform 17"/>
          <p:cNvSpPr/>
          <p:nvPr/>
        </p:nvSpPr>
        <p:spPr>
          <a:xfrm>
            <a:off x="16213547" y="-106565"/>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a:p>
        </p:txBody>
      </p:sp>
      <p:sp>
        <p:nvSpPr>
          <p:cNvPr id="6" name="TextBox 5">
            <a:extLst>
              <a:ext uri="{FF2B5EF4-FFF2-40B4-BE49-F238E27FC236}">
                <a16:creationId xmlns:a16="http://schemas.microsoft.com/office/drawing/2014/main" id="{482B8007-011D-27EB-E54F-E636E8C79E3C}"/>
              </a:ext>
            </a:extLst>
          </p:cNvPr>
          <p:cNvSpPr txBox="1"/>
          <p:nvPr/>
        </p:nvSpPr>
        <p:spPr>
          <a:xfrm>
            <a:off x="806823" y="1867232"/>
            <a:ext cx="16217153" cy="6186309"/>
          </a:xfrm>
          <a:prstGeom prst="rect">
            <a:avLst/>
          </a:prstGeom>
          <a:noFill/>
        </p:spPr>
        <p:txBody>
          <a:bodyPr wrap="square">
            <a:spAutoFit/>
          </a:bodyPr>
          <a:lstStyle/>
          <a:p>
            <a:endParaRPr lang="en-US" sz="3600" dirty="0">
              <a:solidFill>
                <a:srgbClr val="00000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3600" b="0" i="0" u="none" strike="noStrike" baseline="0" dirty="0">
                <a:solidFill>
                  <a:srgbClr val="000000"/>
                </a:solidFill>
                <a:latin typeface="Calibri" panose="020F0502020204030204" pitchFamily="34" charset="0"/>
                <a:cs typeface="Calibri" panose="020F0502020204030204" pitchFamily="34" charset="0"/>
              </a:rPr>
              <a:t>Monitor student progress towards improvement targets identified during school level reviews</a:t>
            </a:r>
          </a:p>
          <a:p>
            <a:endParaRPr lang="en-US" sz="3600" b="0" i="0" u="none" strike="noStrike" baseline="0" dirty="0">
              <a:solidFill>
                <a:srgbClr val="00000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3600" b="0" i="0" u="none" strike="noStrike" baseline="0" dirty="0">
                <a:solidFill>
                  <a:srgbClr val="000000"/>
                </a:solidFill>
                <a:latin typeface="Calibri" panose="020F0502020204030204" pitchFamily="34" charset="0"/>
                <a:cs typeface="Calibri" panose="020F0502020204030204" pitchFamily="34" charset="0"/>
              </a:rPr>
              <a:t>Deliver professional learning to leaders, teachers and instructional coaches on evidence-based instructional practices aligned with the needs identified in the school’s performance reviews</a:t>
            </a:r>
          </a:p>
          <a:p>
            <a:endParaRPr lang="en-US" sz="3600" dirty="0">
              <a:solidFill>
                <a:srgbClr val="00000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3600" dirty="0">
                <a:solidFill>
                  <a:srgbClr val="000000"/>
                </a:solidFill>
                <a:latin typeface="Calibri" panose="020F0502020204030204" pitchFamily="34" charset="0"/>
                <a:cs typeface="Calibri" panose="020F0502020204030204" pitchFamily="34" charset="0"/>
              </a:rPr>
              <a:t>Continue providing support to leadership teams in all aspects of the school improvement process </a:t>
            </a:r>
            <a:endParaRPr lang="en-US" sz="3600" b="0" i="0" u="none" strike="noStrike" baseline="0" dirty="0">
              <a:solidFill>
                <a:srgbClr val="00000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solidFill>
                <a:srgbClr val="000000"/>
              </a:solidFill>
              <a:latin typeface="Helvetica LT Std"/>
            </a:endParaRPr>
          </a:p>
          <a:p>
            <a:r>
              <a:rPr lang="en-US" sz="1800" b="0" i="0" u="none" strike="noStrike" baseline="0" dirty="0">
                <a:solidFill>
                  <a:srgbClr val="000000"/>
                </a:solidFill>
                <a:latin typeface="Helvetica LT Std"/>
              </a:rPr>
              <a:t>	</a:t>
            </a:r>
          </a:p>
        </p:txBody>
      </p:sp>
      <p:sp>
        <p:nvSpPr>
          <p:cNvPr id="3" name="Slide Number Placeholder 2">
            <a:extLst>
              <a:ext uri="{FF2B5EF4-FFF2-40B4-BE49-F238E27FC236}">
                <a16:creationId xmlns:a16="http://schemas.microsoft.com/office/drawing/2014/main" id="{0F5F70D5-B93F-D78D-3255-591A9B90DABA}"/>
              </a:ext>
            </a:extLst>
          </p:cNvPr>
          <p:cNvSpPr>
            <a:spLocks noGrp="1"/>
          </p:cNvSpPr>
          <p:nvPr>
            <p:ph type="sldNum" sz="quarter" idx="12"/>
          </p:nvPr>
        </p:nvSpPr>
        <p:spPr>
          <a:xfrm>
            <a:off x="15957176" y="9716786"/>
            <a:ext cx="2133600" cy="365125"/>
          </a:xfrm>
        </p:spPr>
        <p:txBody>
          <a:bodyPr/>
          <a:lstStyle/>
          <a:p>
            <a:fld id="{B6F15528-21DE-4FAA-801E-634DDDAF4B2B}" type="slidenum">
              <a:rPr lang="en-US" sz="1800" smtClean="0">
                <a:solidFill>
                  <a:schemeClr val="tx1"/>
                </a:solidFill>
              </a:rPr>
              <a:pPr/>
              <a:t>37</a:t>
            </a:fld>
            <a:endParaRPr lang="en-US" sz="1800" dirty="0">
              <a:solidFill>
                <a:schemeClr val="tx1"/>
              </a:solidFill>
            </a:endParaRPr>
          </a:p>
        </p:txBody>
      </p:sp>
    </p:spTree>
    <p:extLst>
      <p:ext uri="{BB962C8B-B14F-4D97-AF65-F5344CB8AC3E}">
        <p14:creationId xmlns:p14="http://schemas.microsoft.com/office/powerpoint/2010/main" val="3044296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14" y="173552"/>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p:cNvSpPr txBox="1"/>
          <p:nvPr/>
        </p:nvSpPr>
        <p:spPr>
          <a:xfrm>
            <a:off x="429300" y="255892"/>
            <a:ext cx="15759029" cy="1100822"/>
          </a:xfrm>
          <a:prstGeom prst="rect">
            <a:avLst/>
          </a:prstGeom>
        </p:spPr>
        <p:txBody>
          <a:bodyPr lIns="0" tIns="0" rIns="0" bIns="0" rtlCol="0" anchor="t">
            <a:spAutoFit/>
          </a:bodyPr>
          <a:lstStyle/>
          <a:p>
            <a:pPr algn="l">
              <a:lnSpc>
                <a:spcPts val="7920"/>
              </a:lnSpc>
            </a:pPr>
            <a:r>
              <a:rPr lang="en-US" sz="6600">
                <a:solidFill>
                  <a:srgbClr val="FFFFFF"/>
                </a:solidFill>
                <a:latin typeface="Arimo"/>
              </a:rPr>
              <a:t>Q&amp;A</a:t>
            </a:r>
          </a:p>
        </p:txBody>
      </p:sp>
      <p:sp>
        <p:nvSpPr>
          <p:cNvPr id="5" name="Freeform 5"/>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2"/>
            <a:stretch>
              <a:fillRect/>
            </a:stretch>
          </a:blipFill>
        </p:spPr>
        <p:txBody>
          <a:bodyPr/>
          <a:lstStyle/>
          <a:p>
            <a:endParaRPr lang="en-US"/>
          </a:p>
        </p:txBody>
      </p:sp>
      <p:sp>
        <p:nvSpPr>
          <p:cNvPr id="6" name="Freeform 6"/>
          <p:cNvSpPr/>
          <p:nvPr/>
        </p:nvSpPr>
        <p:spPr>
          <a:xfrm>
            <a:off x="4574384" y="2436507"/>
            <a:ext cx="8532032" cy="6847767"/>
          </a:xfrm>
          <a:custGeom>
            <a:avLst/>
            <a:gdLst/>
            <a:ahLst/>
            <a:cxnLst/>
            <a:rect l="l" t="t" r="r" b="b"/>
            <a:pathLst>
              <a:path w="8532032" h="6847767">
                <a:moveTo>
                  <a:pt x="0" y="0"/>
                </a:moveTo>
                <a:lnTo>
                  <a:pt x="8532031" y="0"/>
                </a:lnTo>
                <a:lnTo>
                  <a:pt x="8532031" y="6847767"/>
                </a:lnTo>
                <a:lnTo>
                  <a:pt x="0" y="6847767"/>
                </a:lnTo>
                <a:lnTo>
                  <a:pt x="0" y="0"/>
                </a:lnTo>
                <a:close/>
              </a:path>
            </a:pathLst>
          </a:custGeom>
          <a:blipFill>
            <a:blip r:embed="rId3"/>
            <a:stretch>
              <a:fillRect l="-22033" t="-18402" r="-26253" b="-12222"/>
            </a:stretch>
          </a:blipFill>
        </p:spPr>
        <p:txBody>
          <a:bodyPr/>
          <a:lstStyle/>
          <a:p>
            <a:endParaRPr lang="en-US"/>
          </a:p>
        </p:txBody>
      </p:sp>
      <p:sp>
        <p:nvSpPr>
          <p:cNvPr id="8" name="Slide Number Placeholder 7">
            <a:extLst>
              <a:ext uri="{FF2B5EF4-FFF2-40B4-BE49-F238E27FC236}">
                <a16:creationId xmlns:a16="http://schemas.microsoft.com/office/drawing/2014/main" id="{9F93EEA4-FC40-4F1C-2B5D-59D98B6F7198}"/>
              </a:ext>
            </a:extLst>
          </p:cNvPr>
          <p:cNvSpPr>
            <a:spLocks noGrp="1"/>
          </p:cNvSpPr>
          <p:nvPr>
            <p:ph type="sldNum" sz="quarter" idx="12"/>
          </p:nvPr>
        </p:nvSpPr>
        <p:spPr>
          <a:xfrm>
            <a:off x="15911512" y="9665983"/>
            <a:ext cx="2133600" cy="365125"/>
          </a:xfrm>
        </p:spPr>
        <p:txBody>
          <a:bodyPr/>
          <a:lstStyle/>
          <a:p>
            <a:fld id="{B6F15528-21DE-4FAA-801E-634DDDAF4B2B}" type="slidenum">
              <a:rPr lang="en-US" sz="1800" smtClean="0">
                <a:solidFill>
                  <a:schemeClr val="tx1"/>
                </a:solidFill>
              </a:rPr>
              <a:pPr/>
              <a:t>38</a:t>
            </a:fld>
            <a:endParaRPr lang="en-US" sz="1800" dirty="0">
              <a:solidFill>
                <a:schemeClr val="tx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32503" y="1100073"/>
            <a:ext cx="11799454" cy="5854848"/>
          </a:xfrm>
          <a:custGeom>
            <a:avLst/>
            <a:gdLst/>
            <a:ahLst/>
            <a:cxnLst/>
            <a:rect l="l" t="t" r="r" b="b"/>
            <a:pathLst>
              <a:path w="11799454" h="5854848">
                <a:moveTo>
                  <a:pt x="0" y="0"/>
                </a:moveTo>
                <a:lnTo>
                  <a:pt x="11799455" y="0"/>
                </a:lnTo>
                <a:lnTo>
                  <a:pt x="11799455" y="5854848"/>
                </a:lnTo>
                <a:lnTo>
                  <a:pt x="0" y="5854848"/>
                </a:lnTo>
                <a:lnTo>
                  <a:pt x="0" y="0"/>
                </a:lnTo>
                <a:close/>
              </a:path>
            </a:pathLst>
          </a:custGeom>
          <a:blipFill>
            <a:blip r:embed="rId2"/>
            <a:stretch>
              <a:fillRect l="-76" r="127" b="268"/>
            </a:stretch>
          </a:blipFill>
        </p:spPr>
        <p:txBody>
          <a:bodyPr/>
          <a:lstStyle/>
          <a:p>
            <a:endParaRPr lang="en-US"/>
          </a:p>
        </p:txBody>
      </p:sp>
      <p:grpSp>
        <p:nvGrpSpPr>
          <p:cNvPr id="3" name="Group 3"/>
          <p:cNvGrpSpPr/>
          <p:nvPr/>
        </p:nvGrpSpPr>
        <p:grpSpPr>
          <a:xfrm>
            <a:off x="-25200" y="8301094"/>
            <a:ext cx="18314888" cy="1995425"/>
            <a:chOff x="0" y="0"/>
            <a:chExt cx="24419850" cy="2660566"/>
          </a:xfrm>
        </p:grpSpPr>
        <p:sp>
          <p:nvSpPr>
            <p:cNvPr id="4" name="Freeform 4"/>
            <p:cNvSpPr/>
            <p:nvPr/>
          </p:nvSpPr>
          <p:spPr>
            <a:xfrm>
              <a:off x="12700" y="12700"/>
              <a:ext cx="24394413" cy="2635123"/>
            </a:xfrm>
            <a:custGeom>
              <a:avLst/>
              <a:gdLst/>
              <a:ahLst/>
              <a:cxnLst/>
              <a:rect l="l" t="t" r="r" b="b"/>
              <a:pathLst>
                <a:path w="24394413" h="2635123">
                  <a:moveTo>
                    <a:pt x="0" y="0"/>
                  </a:moveTo>
                  <a:lnTo>
                    <a:pt x="24394413" y="0"/>
                  </a:lnTo>
                  <a:lnTo>
                    <a:pt x="24394413" y="2635123"/>
                  </a:lnTo>
                  <a:lnTo>
                    <a:pt x="0" y="2635123"/>
                  </a:lnTo>
                  <a:close/>
                </a:path>
              </a:pathLst>
            </a:custGeom>
            <a:solidFill>
              <a:srgbClr val="000000"/>
            </a:solidFill>
          </p:spPr>
          <p:txBody>
            <a:bodyPr/>
            <a:lstStyle/>
            <a:p>
              <a:endParaRPr lang="en-US"/>
            </a:p>
          </p:txBody>
        </p:sp>
        <p:sp>
          <p:nvSpPr>
            <p:cNvPr id="5" name="Freeform 5"/>
            <p:cNvSpPr/>
            <p:nvPr/>
          </p:nvSpPr>
          <p:spPr>
            <a:xfrm>
              <a:off x="0" y="0"/>
              <a:ext cx="24419813" cy="2660523"/>
            </a:xfrm>
            <a:custGeom>
              <a:avLst/>
              <a:gdLst/>
              <a:ahLst/>
              <a:cxnLst/>
              <a:rect l="l" t="t" r="r" b="b"/>
              <a:pathLst>
                <a:path w="24419813" h="2660523">
                  <a:moveTo>
                    <a:pt x="12700" y="0"/>
                  </a:moveTo>
                  <a:lnTo>
                    <a:pt x="24407113" y="0"/>
                  </a:lnTo>
                  <a:cubicBezTo>
                    <a:pt x="24414099" y="0"/>
                    <a:pt x="24419813" y="5715"/>
                    <a:pt x="24419813" y="12700"/>
                  </a:cubicBezTo>
                  <a:lnTo>
                    <a:pt x="24419813" y="2647823"/>
                  </a:lnTo>
                  <a:cubicBezTo>
                    <a:pt x="24419813" y="2654808"/>
                    <a:pt x="24414099" y="2660523"/>
                    <a:pt x="24407113" y="2660523"/>
                  </a:cubicBezTo>
                  <a:lnTo>
                    <a:pt x="12700" y="2660523"/>
                  </a:lnTo>
                  <a:cubicBezTo>
                    <a:pt x="5715" y="2660523"/>
                    <a:pt x="0" y="2654808"/>
                    <a:pt x="0" y="2647823"/>
                  </a:cubicBezTo>
                  <a:lnTo>
                    <a:pt x="0" y="12700"/>
                  </a:lnTo>
                  <a:cubicBezTo>
                    <a:pt x="0" y="5715"/>
                    <a:pt x="5715" y="0"/>
                    <a:pt x="12700" y="0"/>
                  </a:cubicBezTo>
                  <a:moveTo>
                    <a:pt x="12700" y="25400"/>
                  </a:moveTo>
                  <a:lnTo>
                    <a:pt x="12700" y="12700"/>
                  </a:lnTo>
                  <a:lnTo>
                    <a:pt x="25400" y="12700"/>
                  </a:lnTo>
                  <a:lnTo>
                    <a:pt x="25400" y="2647823"/>
                  </a:lnTo>
                  <a:lnTo>
                    <a:pt x="12700" y="2647823"/>
                  </a:lnTo>
                  <a:lnTo>
                    <a:pt x="12700" y="2635123"/>
                  </a:lnTo>
                  <a:lnTo>
                    <a:pt x="24407113" y="2635123"/>
                  </a:lnTo>
                  <a:lnTo>
                    <a:pt x="24407113" y="2647823"/>
                  </a:lnTo>
                  <a:lnTo>
                    <a:pt x="24394413" y="2647823"/>
                  </a:lnTo>
                  <a:lnTo>
                    <a:pt x="24394413" y="12700"/>
                  </a:lnTo>
                  <a:lnTo>
                    <a:pt x="24407113" y="12700"/>
                  </a:lnTo>
                  <a:lnTo>
                    <a:pt x="24407113" y="25400"/>
                  </a:lnTo>
                  <a:lnTo>
                    <a:pt x="12700" y="25400"/>
                  </a:lnTo>
                  <a:close/>
                </a:path>
              </a:pathLst>
            </a:custGeom>
            <a:solidFill>
              <a:srgbClr val="000000"/>
            </a:solidFill>
          </p:spPr>
          <p:txBody>
            <a:bodyPr/>
            <a:lstStyle/>
            <a:p>
              <a:endParaRPr lang="en-US"/>
            </a:p>
          </p:txBody>
        </p:sp>
      </p:grpSp>
      <p:sp>
        <p:nvSpPr>
          <p:cNvPr id="6" name="Freeform 6"/>
          <p:cNvSpPr/>
          <p:nvPr/>
        </p:nvSpPr>
        <p:spPr>
          <a:xfrm>
            <a:off x="16192650" y="8310619"/>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8DD39EC1-62EC-65D3-F0B2-2DE91846206C}"/>
              </a:ext>
            </a:extLst>
          </p:cNvPr>
          <p:cNvSpPr>
            <a:spLocks noGrp="1"/>
          </p:cNvSpPr>
          <p:nvPr>
            <p:ph type="sldNum" sz="quarter" idx="12"/>
          </p:nvPr>
        </p:nvSpPr>
        <p:spPr>
          <a:xfrm>
            <a:off x="15882938" y="9744037"/>
            <a:ext cx="2133600" cy="365125"/>
          </a:xfrm>
        </p:spPr>
        <p:txBody>
          <a:bodyPr/>
          <a:lstStyle/>
          <a:p>
            <a:fld id="{B6F15528-21DE-4FAA-801E-634DDDAF4B2B}" type="slidenum">
              <a:rPr lang="en-US" sz="1800" smtClean="0">
                <a:solidFill>
                  <a:schemeClr val="bg1"/>
                </a:solidFill>
              </a:rPr>
              <a:pPr/>
              <a:t>39</a:t>
            </a:fld>
            <a:endParaRPr lang="en-US" sz="1800">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993</TotalTime>
  <Words>2625</Words>
  <Application>Microsoft Office PowerPoint</Application>
  <PresentationFormat>Custom</PresentationFormat>
  <Paragraphs>447</Paragraphs>
  <Slides>39</Slides>
  <Notes>4</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39</vt:i4>
      </vt:variant>
    </vt:vector>
  </HeadingPairs>
  <TitlesOfParts>
    <vt:vector size="57" baseType="lpstr">
      <vt:lpstr>Arimo Italics</vt:lpstr>
      <vt:lpstr>Arimo Bold Italics</vt:lpstr>
      <vt:lpstr>Calibri (MS) Bold</vt:lpstr>
      <vt:lpstr>Arial Bold</vt:lpstr>
      <vt:lpstr>Arimo Bold</vt:lpstr>
      <vt:lpstr>IBM Plex Sans</vt:lpstr>
      <vt:lpstr>Arial Italics</vt:lpstr>
      <vt:lpstr>Arial</vt:lpstr>
      <vt:lpstr>Open Sans</vt:lpstr>
      <vt:lpstr>TT Rounds Condensed Bold</vt:lpstr>
      <vt:lpstr>Arimo</vt:lpstr>
      <vt:lpstr>Helvetica LT Std</vt:lpstr>
      <vt:lpstr>Canva Sans Bold</vt:lpstr>
      <vt:lpstr>Calibri (MS) Bold Italics</vt:lpstr>
      <vt:lpstr>Canva Sans</vt:lpstr>
      <vt:lpstr>Calibri</vt:lpstr>
      <vt:lpstr>TT Rounds Condensed Bold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Presentation 11.6.2023</dc:title>
  <dc:creator>Ward-Rodgers, Lori</dc:creator>
  <cp:lastModifiedBy>Bailey, Daphne</cp:lastModifiedBy>
  <cp:revision>230</cp:revision>
  <cp:lastPrinted>2023-11-16T15:55:10Z</cp:lastPrinted>
  <dcterms:created xsi:type="dcterms:W3CDTF">2006-08-16T00:00:00Z</dcterms:created>
  <dcterms:modified xsi:type="dcterms:W3CDTF">2023-11-16T16:35:17Z</dcterms:modified>
  <dc:identifier>DAFy2KSQJ74</dc:identifier>
</cp:coreProperties>
</file>