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23"/>
  </p:notesMasterIdLst>
  <p:sldIdLst>
    <p:sldId id="262" r:id="rId2"/>
    <p:sldId id="265" r:id="rId3"/>
    <p:sldId id="258" r:id="rId4"/>
    <p:sldId id="263" r:id="rId5"/>
    <p:sldId id="281" r:id="rId6"/>
    <p:sldId id="282" r:id="rId7"/>
    <p:sldId id="319" r:id="rId8"/>
    <p:sldId id="314" r:id="rId9"/>
    <p:sldId id="320" r:id="rId10"/>
    <p:sldId id="287" r:id="rId11"/>
    <p:sldId id="321" r:id="rId12"/>
    <p:sldId id="323" r:id="rId13"/>
    <p:sldId id="306" r:id="rId14"/>
    <p:sldId id="322" r:id="rId15"/>
    <p:sldId id="315" r:id="rId16"/>
    <p:sldId id="317" r:id="rId17"/>
    <p:sldId id="324" r:id="rId18"/>
    <p:sldId id="325" r:id="rId19"/>
    <p:sldId id="318" r:id="rId20"/>
    <p:sldId id="268" r:id="rId21"/>
    <p:sldId id="272" r:id="rId2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CE0548-57E0-48C0-8DCB-BE39B5F33699}" v="20" dt="2023-05-25T20:18:28.688"/>
    <p1510:client id="{78F6FB90-60FD-6BB3-380F-600EE5F40A8B}" v="2" dt="2023-05-25T19:53:22.1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slide" Target="slides/slide17.xml" Id="rId18" /><Relationship Type="http://schemas.openxmlformats.org/officeDocument/2006/relationships/theme" Target="theme/theme1.xml" Id="rId26" /><Relationship Type="http://schemas.openxmlformats.org/officeDocument/2006/relationships/slide" Target="slides/slide2.xml" Id="rId3" /><Relationship Type="http://schemas.openxmlformats.org/officeDocument/2006/relationships/slide" Target="slides/slide20.xml" Id="rId21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viewProps" Target="viewProps.xml" Id="rId25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slide" Target="slides/slide19.xml" Id="rId20" /><Relationship Type="http://schemas.microsoft.com/office/2015/10/relationships/revisionInfo" Target="revisionInfo.xml" Id="rId29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presProps" Target="presProps.xml" Id="rId24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notesMaster" Target="notesMasters/notesMaster1.xml" Id="rId23" /><Relationship Type="http://schemas.openxmlformats.org/officeDocument/2006/relationships/slide" Target="slides/slide9.xml" Id="rId10" /><Relationship Type="http://schemas.openxmlformats.org/officeDocument/2006/relationships/slide" Target="slides/slide18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slide" Target="slides/slide21.xml" Id="rId22" /><Relationship Type="http://schemas.openxmlformats.org/officeDocument/2006/relationships/tableStyles" Target="tableStyles.xml" Id="rId27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9B57-4F06-46A0-8EDA-683870BC813A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DF0F2-AF5A-4124-B23A-585E89C19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53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8FCFF22-851E-4D48-8EE9-0EED24D75887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663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29C6F-CF54-45EE-AFF6-3DFC180C99F8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759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519B-DA2E-4BBE-B3B4-03D0004EA97B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755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9940-C855-4F43-BAC3-493265B14BAC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801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788D5-2D12-4BFE-9805-914D1D51DFD8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047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E369F-9F9C-45BE-A82F-B8649AE5D1B3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19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79500-C6F5-4CD7-8F6F-E170CF36E173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256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070E9-7C74-47F2-97B0-35C496116E68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635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F8573-487B-4792-9C80-D411F5C90189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067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648C6-6A0B-4B60-A4B9-088A788EC5FD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410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E583-B4B5-4FE4-B875-39FC524D30C6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0095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9C6D9-164D-4B54-95BC-1361B39725E9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9451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370C2-3104-40B8-BAD4-49EA6F246C59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344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9F5CD-1377-4823-998B-2D6D498AEEDB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750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DFEB3-5501-493C-B0F9-13D16D933513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914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75D5E-FB00-4675-9577-7C03A7A534DF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2563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1996E-363A-4167-9856-251666CC74E2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492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962EEE-5D52-4D13-B92E-04E6D5FB697C}" type="datetime1">
              <a:rPr lang="en-US" smtClean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5429E20-6135-4A01-AE1B-F6BE31181C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088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2AD9DEC6-B3CA-4C4F-9C22-0D644D9CE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784" y="-18412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FF923D-D964-47FF-B103-1B78A9B101D8}"/>
              </a:ext>
            </a:extLst>
          </p:cNvPr>
          <p:cNvSpPr txBox="1"/>
          <p:nvPr/>
        </p:nvSpPr>
        <p:spPr>
          <a:xfrm>
            <a:off x="75501" y="5766133"/>
            <a:ext cx="75806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Sharon Roberts, CPA</a:t>
            </a:r>
          </a:p>
          <a:p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982389-2625-4ABF-8AF6-FA4D5A16091A}"/>
              </a:ext>
            </a:extLst>
          </p:cNvPr>
          <p:cNvSpPr txBox="1"/>
          <p:nvPr/>
        </p:nvSpPr>
        <p:spPr>
          <a:xfrm>
            <a:off x="785995" y="768602"/>
            <a:ext cx="106200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 30, 2023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A1B8DC-CE16-4098-920A-BF94DA555DB4}"/>
              </a:ext>
            </a:extLst>
          </p:cNvPr>
          <p:cNvCxnSpPr/>
          <p:nvPr/>
        </p:nvCxnSpPr>
        <p:spPr>
          <a:xfrm>
            <a:off x="1981199" y="3192731"/>
            <a:ext cx="8229600" cy="0"/>
          </a:xfrm>
          <a:prstGeom prst="line">
            <a:avLst/>
          </a:prstGeom>
          <a:ln w="31750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C3E691B-FE91-4416-A06B-FA002FBAD498}"/>
              </a:ext>
            </a:extLst>
          </p:cNvPr>
          <p:cNvSpPr txBox="1"/>
          <p:nvPr/>
        </p:nvSpPr>
        <p:spPr>
          <a:xfrm>
            <a:off x="2067033" y="3209464"/>
            <a:ext cx="8233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BIBB COUNTY SCHOOL DISTRICT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97BECB-643A-478D-817F-A3C459F63784}"/>
              </a:ext>
            </a:extLst>
          </p:cNvPr>
          <p:cNvSpPr txBox="1"/>
          <p:nvPr/>
        </p:nvSpPr>
        <p:spPr>
          <a:xfrm>
            <a:off x="3196050" y="3763662"/>
            <a:ext cx="597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CC99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Leadership. Scholarship. Citizenship.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AC44B8-E111-4BBD-B763-794D6866DCEC}"/>
              </a:ext>
            </a:extLst>
          </p:cNvPr>
          <p:cNvSpPr txBox="1"/>
          <p:nvPr/>
        </p:nvSpPr>
        <p:spPr>
          <a:xfrm>
            <a:off x="75501" y="6470256"/>
            <a:ext cx="5975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CC99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June 15, 2023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ABE22B-65D7-4848-9ABA-1DAECC02C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09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79FAF955-3CF5-484E-9208-F921FBC17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2A059B-293F-454E-A4ED-E7CDD286A8AF}"/>
              </a:ext>
            </a:extLst>
          </p:cNvPr>
          <p:cNvSpPr/>
          <p:nvPr/>
        </p:nvSpPr>
        <p:spPr>
          <a:xfrm>
            <a:off x="772000" y="2217776"/>
            <a:ext cx="3350029" cy="42727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4B688D-CAA3-4F97-8E31-23DB7448AAAE}"/>
              </a:ext>
            </a:extLst>
          </p:cNvPr>
          <p:cNvSpPr/>
          <p:nvPr/>
        </p:nvSpPr>
        <p:spPr>
          <a:xfrm>
            <a:off x="4622547" y="2217776"/>
            <a:ext cx="3350029" cy="427274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2C3AFF-E166-4CAA-A6E7-6EEB472B5239}"/>
              </a:ext>
            </a:extLst>
          </p:cNvPr>
          <p:cNvSpPr/>
          <p:nvPr/>
        </p:nvSpPr>
        <p:spPr>
          <a:xfrm>
            <a:off x="8473094" y="2217776"/>
            <a:ext cx="3350029" cy="4272741"/>
          </a:xfrm>
          <a:prstGeom prst="rect">
            <a:avLst/>
          </a:prstGeom>
          <a:solidFill>
            <a:srgbClr val="EEB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BCD1EF-28F9-4677-8727-E88D6EDB89A4}"/>
              </a:ext>
            </a:extLst>
          </p:cNvPr>
          <p:cNvSpPr/>
          <p:nvPr/>
        </p:nvSpPr>
        <p:spPr>
          <a:xfrm>
            <a:off x="942410" y="2569042"/>
            <a:ext cx="3009207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VISION</a:t>
            </a:r>
          </a:p>
          <a:p>
            <a:pPr algn="ctr"/>
            <a:endParaRPr lang="en-US" b="1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  <a:p>
            <a:pPr lvl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Each student will demonstrate</a:t>
            </a:r>
          </a:p>
          <a:p>
            <a:pPr lvl="0"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strength of character and will be college or career ready.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CEC64-E108-4763-BF7F-BB4B2A72A754}"/>
              </a:ext>
            </a:extLst>
          </p:cNvPr>
          <p:cNvSpPr txBox="1"/>
          <p:nvPr/>
        </p:nvSpPr>
        <p:spPr>
          <a:xfrm>
            <a:off x="4894029" y="2569042"/>
            <a:ext cx="289068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MISSION</a:t>
            </a:r>
          </a:p>
          <a:p>
            <a:pPr algn="ctr"/>
            <a:endParaRPr lang="en-US" b="1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  <a:p>
            <a:pPr lvl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altLang="en-US" sz="2200" dirty="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The Bibb County School District develops a highly trained staff and an engaged community dedicated to educating each student for a 21</a:t>
            </a:r>
            <a:r>
              <a:rPr lang="en-US" altLang="en-US" sz="2200" baseline="30000" dirty="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st</a:t>
            </a:r>
            <a:r>
              <a:rPr lang="en-US" altLang="en-US" sz="2200" dirty="0">
                <a:solidFill>
                  <a:schemeClr val="bg1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 century global society.</a:t>
            </a:r>
            <a:endParaRPr lang="en-US" sz="22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  <a:p>
            <a:endParaRPr lang="en-US" dirty="0">
              <a:latin typeface="Franklin Gothic Book" panose="020B0503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50FF93-5CCC-4123-9BF6-C1A907D20193}"/>
              </a:ext>
            </a:extLst>
          </p:cNvPr>
          <p:cNvSpPr txBox="1"/>
          <p:nvPr/>
        </p:nvSpPr>
        <p:spPr>
          <a:xfrm>
            <a:off x="8702767" y="2470640"/>
            <a:ext cx="2890681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VALUES</a:t>
            </a:r>
          </a:p>
          <a:p>
            <a:pPr algn="ctr"/>
            <a:endParaRPr lang="en-US" b="1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Franklin Gothic Book" panose="020B0503020102020204" pitchFamily="34" charset="0"/>
              </a:rPr>
              <a:t>Competence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Franklin Gothic Book" panose="020B0503020102020204" pitchFamily="34" charset="0"/>
              </a:rPr>
              <a:t>Loyalty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Franklin Gothic Book" panose="020B0503020102020204" pitchFamily="34" charset="0"/>
              </a:rPr>
              <a:t>Open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Franklin Gothic Book" panose="020B0503020102020204" pitchFamily="34" charset="0"/>
              </a:rPr>
              <a:t>Defined Autonomy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Franklin Gothic Book" panose="020B0503020102020204" pitchFamily="34" charset="0"/>
              </a:rPr>
              <a:t>Honor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ADEA5B-5526-45EB-877D-D18DB29A2268}"/>
              </a:ext>
            </a:extLst>
          </p:cNvPr>
          <p:cNvSpPr txBox="1"/>
          <p:nvPr/>
        </p:nvSpPr>
        <p:spPr>
          <a:xfrm>
            <a:off x="660033" y="367434"/>
            <a:ext cx="92532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WHAT WE BELIEVE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59D0A43-DFB6-481E-BA9D-D317043BD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1429" y="1300594"/>
            <a:ext cx="851172" cy="851172"/>
          </a:xfrm>
          <a:prstGeom prst="rect">
            <a:avLst/>
          </a:prstGeom>
        </p:spPr>
      </p:pic>
      <p:pic>
        <p:nvPicPr>
          <p:cNvPr id="15" name="Picture 6" descr="Image result for bullseye icon">
            <a:extLst>
              <a:ext uri="{FF2B5EF4-FFF2-40B4-BE49-F238E27FC236}">
                <a16:creationId xmlns:a16="http://schemas.microsoft.com/office/drawing/2014/main" id="{C4DAD4BE-769A-485A-A078-9E9B43BCD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975" y="1286267"/>
            <a:ext cx="851172" cy="85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Related image">
            <a:extLst>
              <a:ext uri="{FF2B5EF4-FFF2-40B4-BE49-F238E27FC236}">
                <a16:creationId xmlns:a16="http://schemas.microsoft.com/office/drawing/2014/main" id="{A2DCBC38-C422-4415-A736-3908EE6BA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2521" y="1286267"/>
            <a:ext cx="851172" cy="85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4B800A-D34F-4C86-81AF-3B2DA1E97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504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hape, rectangle&#10;&#10;Description automatically generated">
            <a:extLst>
              <a:ext uri="{FF2B5EF4-FFF2-40B4-BE49-F238E27FC236}">
                <a16:creationId xmlns:a16="http://schemas.microsoft.com/office/drawing/2014/main" id="{7108370D-628D-4257-9652-428424F83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5838B4-3C1E-4C35-8896-51836238440A}"/>
              </a:ext>
            </a:extLst>
          </p:cNvPr>
          <p:cNvSpPr txBox="1"/>
          <p:nvPr/>
        </p:nvSpPr>
        <p:spPr>
          <a:xfrm>
            <a:off x="498194" y="326402"/>
            <a:ext cx="92532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Franklin Gothic Medium" panose="020B0603020102020204" pitchFamily="34" charset="0"/>
                <a:cs typeface="Arial" panose="020B0604020202020204" pitchFamily="34" charset="0"/>
              </a:rPr>
              <a:t>HOW WE MAINTAIN ACCOUNTABILITY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0C24B3-FC44-47AF-8C8D-F057FDC3E5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142" t="2901"/>
          <a:stretch/>
        </p:blipFill>
        <p:spPr>
          <a:xfrm>
            <a:off x="1209491" y="3571527"/>
            <a:ext cx="2726265" cy="2680187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8D4E55D8-03CB-4CFA-A20C-9AC32F095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160" y="1500747"/>
            <a:ext cx="2136972" cy="21369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0A9AB16-29FF-43EC-B978-435366E62359}"/>
              </a:ext>
            </a:extLst>
          </p:cNvPr>
          <p:cNvSpPr txBox="1"/>
          <p:nvPr/>
        </p:nvSpPr>
        <p:spPr>
          <a:xfrm>
            <a:off x="8349211" y="3637719"/>
            <a:ext cx="3489465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TIER 1 STRONG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Ensuring all students perform on or above grade-level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Teaching and reinforcing positive academic and social behaviors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Consistently implementing evidence-based strategies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Continually collaborating to improve student outcomes</a:t>
            </a:r>
          </a:p>
          <a:p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All departments and employees play a part in us being Tier 1 Strong!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C74258-F18C-4B0E-9EC6-43244AB5422F}"/>
              </a:ext>
            </a:extLst>
          </p:cNvPr>
          <p:cNvSpPr txBox="1"/>
          <p:nvPr/>
        </p:nvSpPr>
        <p:spPr>
          <a:xfrm>
            <a:off x="788747" y="1642699"/>
            <a:ext cx="296326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NON-NEGOTIABLES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MTSS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(RtI &amp; PBIS)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Personalized Learning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Leader in Me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69AA3C-C8D3-43FE-B91F-FF0056CAB2D9}"/>
              </a:ext>
            </a:extLst>
          </p:cNvPr>
          <p:cNvCxnSpPr>
            <a:cxnSpLocks/>
          </p:cNvCxnSpPr>
          <p:nvPr/>
        </p:nvCxnSpPr>
        <p:spPr>
          <a:xfrm>
            <a:off x="1209491" y="3129181"/>
            <a:ext cx="236859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1E229A8A-E2E2-4966-803C-5EAD120FE9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5801" y="1697365"/>
            <a:ext cx="3251634" cy="469846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7C2118-B662-4F55-ACA1-4FEDCFA42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380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543E512C-9190-4F3E-B090-090EC3CB0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Group 55">
            <a:extLst>
              <a:ext uri="{FF2B5EF4-FFF2-40B4-BE49-F238E27FC236}">
                <a16:creationId xmlns:a16="http://schemas.microsoft.com/office/drawing/2014/main" id="{09D1A0DD-33C4-4071-BA12-54EF5253432B}"/>
              </a:ext>
            </a:extLst>
          </p:cNvPr>
          <p:cNvGrpSpPr>
            <a:grpSpLocks/>
          </p:cNvGrpSpPr>
          <p:nvPr/>
        </p:nvGrpSpPr>
        <p:grpSpPr bwMode="auto">
          <a:xfrm>
            <a:off x="818185" y="1187223"/>
            <a:ext cx="9140103" cy="4950153"/>
            <a:chOff x="576" y="626"/>
            <a:chExt cx="6553" cy="3423"/>
          </a:xfrm>
        </p:grpSpPr>
        <p:sp>
          <p:nvSpPr>
            <p:cNvPr id="5" name="Rectangle 48">
              <a:extLst>
                <a:ext uri="{FF2B5EF4-FFF2-40B4-BE49-F238E27FC236}">
                  <a16:creationId xmlns:a16="http://schemas.microsoft.com/office/drawing/2014/main" id="{A863A1C1-CD1F-4869-93E9-F86C7A6C6E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8" y="1949"/>
              <a:ext cx="6268" cy="1504"/>
            </a:xfrm>
            <a:prstGeom prst="rect">
              <a:avLst/>
            </a:prstGeom>
            <a:solidFill>
              <a:srgbClr val="FFC000">
                <a:lumMod val="60000"/>
                <a:lumOff val="40000"/>
              </a:srgbClr>
            </a:solidFill>
            <a:ln w="38100" cap="flat" cmpd="sng" algn="ctr">
              <a:solidFill>
                <a:sysClr val="window" lastClr="FFFFFF"/>
              </a:solidFill>
              <a:prstDash val="solid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AutoShape 53">
              <a:extLst>
                <a:ext uri="{FF2B5EF4-FFF2-40B4-BE49-F238E27FC236}">
                  <a16:creationId xmlns:a16="http://schemas.microsoft.com/office/drawing/2014/main" id="{34F0222B-009F-41D9-9EBA-7439EDCBB1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" y="3534"/>
              <a:ext cx="6154" cy="515"/>
            </a:xfrm>
            <a:prstGeom prst="roundRect">
              <a:avLst>
                <a:gd name="adj" fmla="val 16667"/>
              </a:avLst>
            </a:prstGeom>
            <a:solidFill>
              <a:srgbClr val="E7E6E6">
                <a:lumMod val="75000"/>
              </a:srgbClr>
            </a:solidFill>
            <a:ln w="9525" cap="rnd">
              <a:solidFill>
                <a:sysClr val="windowText" lastClr="00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7" name="Text Box 54">
              <a:extLst>
                <a:ext uri="{FF2B5EF4-FFF2-40B4-BE49-F238E27FC236}">
                  <a16:creationId xmlns:a16="http://schemas.microsoft.com/office/drawing/2014/main" id="{1BD6F637-7F31-412F-9074-79E37F60EF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7" y="3546"/>
              <a:ext cx="15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LEARNING AND GROWTH</a:t>
              </a:r>
            </a:p>
          </p:txBody>
        </p:sp>
        <p:sp>
          <p:nvSpPr>
            <p:cNvPr id="8" name="AutoShape 55">
              <a:extLst>
                <a:ext uri="{FF2B5EF4-FFF2-40B4-BE49-F238E27FC236}">
                  <a16:creationId xmlns:a16="http://schemas.microsoft.com/office/drawing/2014/main" id="{41D65BCF-00B7-4C3B-912E-6FB6E8464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" y="3752"/>
              <a:ext cx="1538" cy="257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9" name="AutoShape 59">
              <a:extLst>
                <a:ext uri="{FF2B5EF4-FFF2-40B4-BE49-F238E27FC236}">
                  <a16:creationId xmlns:a16="http://schemas.microsoft.com/office/drawing/2014/main" id="{8510F4C2-358E-4F6D-A0C1-944E98C32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9" y="3751"/>
              <a:ext cx="1590" cy="257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0" name="AutoShape 64">
              <a:extLst>
                <a:ext uri="{FF2B5EF4-FFF2-40B4-BE49-F238E27FC236}">
                  <a16:creationId xmlns:a16="http://schemas.microsoft.com/office/drawing/2014/main" id="{86DC1C1A-1F26-495F-AA93-2CD0168A0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6" y="3751"/>
              <a:ext cx="1710" cy="257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1" name="Rectangle 66">
              <a:extLst>
                <a:ext uri="{FF2B5EF4-FFF2-40B4-BE49-F238E27FC236}">
                  <a16:creationId xmlns:a16="http://schemas.microsoft.com/office/drawing/2014/main" id="{D5E1C09A-3206-4DCC-8406-D08954492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" y="3736"/>
              <a:ext cx="14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Recruit and Retain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The Right People</a:t>
              </a:r>
            </a:p>
          </p:txBody>
        </p:sp>
        <p:sp>
          <p:nvSpPr>
            <p:cNvPr id="12" name="AutoShape 53">
              <a:extLst>
                <a:ext uri="{FF2B5EF4-FFF2-40B4-BE49-F238E27FC236}">
                  <a16:creationId xmlns:a16="http://schemas.microsoft.com/office/drawing/2014/main" id="{94E43A95-9B4D-422D-B670-94956AE977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" y="2803"/>
              <a:ext cx="6154" cy="523"/>
            </a:xfrm>
            <a:prstGeom prst="roundRect">
              <a:avLst>
                <a:gd name="adj" fmla="val 16667"/>
              </a:avLst>
            </a:prstGeom>
            <a:solidFill>
              <a:srgbClr val="E7E6E6">
                <a:lumMod val="75000"/>
              </a:srgbClr>
            </a:solidFill>
            <a:ln w="9525" cap="rnd">
              <a:solidFill>
                <a:sysClr val="windowText" lastClr="00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3" name="Text Box 54">
              <a:extLst>
                <a:ext uri="{FF2B5EF4-FFF2-40B4-BE49-F238E27FC236}">
                  <a16:creationId xmlns:a16="http://schemas.microsoft.com/office/drawing/2014/main" id="{BFD8F20B-9046-4C6E-A57B-F0E8686EA6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4" y="2806"/>
              <a:ext cx="238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RELIABLE  ORGANIZATION</a:t>
              </a:r>
            </a:p>
          </p:txBody>
        </p:sp>
        <p:sp>
          <p:nvSpPr>
            <p:cNvPr id="14" name="Rectangle 66">
              <a:extLst>
                <a:ext uri="{FF2B5EF4-FFF2-40B4-BE49-F238E27FC236}">
                  <a16:creationId xmlns:a16="http://schemas.microsoft.com/office/drawing/2014/main" id="{6470D96A-D271-4ECD-8BC9-FDE946EC8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7" y="3736"/>
              <a:ext cx="1538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Respect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BCSD Values and Culture</a:t>
              </a:r>
            </a:p>
          </p:txBody>
        </p:sp>
        <p:sp>
          <p:nvSpPr>
            <p:cNvPr id="15" name="AutoShape 53">
              <a:extLst>
                <a:ext uri="{FF2B5EF4-FFF2-40B4-BE49-F238E27FC236}">
                  <a16:creationId xmlns:a16="http://schemas.microsoft.com/office/drawing/2014/main" id="{B3946FD9-60BF-40BC-B1DF-FB94E4B34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" y="2035"/>
              <a:ext cx="6154" cy="529"/>
            </a:xfrm>
            <a:prstGeom prst="roundRect">
              <a:avLst>
                <a:gd name="adj" fmla="val 16667"/>
              </a:avLst>
            </a:prstGeom>
            <a:solidFill>
              <a:srgbClr val="E7E6E6">
                <a:lumMod val="75000"/>
              </a:srgbClr>
            </a:solidFill>
            <a:ln w="9525" cap="rnd">
              <a:solidFill>
                <a:sysClr val="windowText" lastClr="00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6" name="AutoShape 53">
              <a:extLst>
                <a:ext uri="{FF2B5EF4-FFF2-40B4-BE49-F238E27FC236}">
                  <a16:creationId xmlns:a16="http://schemas.microsoft.com/office/drawing/2014/main" id="{AEA83AFD-58D3-446A-964B-E06B66D06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" y="1348"/>
              <a:ext cx="6154" cy="536"/>
            </a:xfrm>
            <a:prstGeom prst="roundRect">
              <a:avLst>
                <a:gd name="adj" fmla="val 16667"/>
              </a:avLst>
            </a:prstGeom>
            <a:solidFill>
              <a:srgbClr val="E7E6E6">
                <a:lumMod val="75000"/>
              </a:srgbClr>
            </a:solidFill>
            <a:ln w="9525" cap="rnd">
              <a:solidFill>
                <a:sysClr val="windowText" lastClr="00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7" name="AutoShape 53">
              <a:extLst>
                <a:ext uri="{FF2B5EF4-FFF2-40B4-BE49-F238E27FC236}">
                  <a16:creationId xmlns:a16="http://schemas.microsoft.com/office/drawing/2014/main" id="{BDD1F3E9-0170-43D0-B51B-C1B996E46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" y="626"/>
              <a:ext cx="6154" cy="576"/>
            </a:xfrm>
            <a:prstGeom prst="roundRect">
              <a:avLst>
                <a:gd name="adj" fmla="val 16667"/>
              </a:avLst>
            </a:prstGeom>
            <a:solidFill>
              <a:srgbClr val="E7E6E6">
                <a:lumMod val="75000"/>
              </a:srgbClr>
            </a:solidFill>
            <a:ln w="9525" cap="rnd">
              <a:solidFill>
                <a:sysClr val="windowText" lastClr="00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18" name="Text Box 54">
              <a:extLst>
                <a:ext uri="{FF2B5EF4-FFF2-40B4-BE49-F238E27FC236}">
                  <a16:creationId xmlns:a16="http://schemas.microsoft.com/office/drawing/2014/main" id="{015B000F-C6E1-4D17-85FC-497D9B91BC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" y="647"/>
              <a:ext cx="149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STUDENT ACHIEVEMENT</a:t>
              </a:r>
            </a:p>
          </p:txBody>
        </p:sp>
        <p:sp>
          <p:nvSpPr>
            <p:cNvPr id="19" name="AutoShape 55">
              <a:extLst>
                <a:ext uri="{FF2B5EF4-FFF2-40B4-BE49-F238E27FC236}">
                  <a16:creationId xmlns:a16="http://schemas.microsoft.com/office/drawing/2014/main" id="{AF737762-4AEF-4916-A3F0-91C4F56E7D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" y="834"/>
              <a:ext cx="1538" cy="257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0" name="Text Box 56">
              <a:extLst>
                <a:ext uri="{FF2B5EF4-FFF2-40B4-BE49-F238E27FC236}">
                  <a16:creationId xmlns:a16="http://schemas.microsoft.com/office/drawing/2014/main" id="{ED7B7138-0720-4424-B2FF-4F521124BF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8" y="817"/>
              <a:ext cx="148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Increase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Content Mastery</a:t>
              </a:r>
            </a:p>
          </p:txBody>
        </p:sp>
        <p:sp>
          <p:nvSpPr>
            <p:cNvPr id="21" name="AutoShape 59">
              <a:extLst>
                <a:ext uri="{FF2B5EF4-FFF2-40B4-BE49-F238E27FC236}">
                  <a16:creationId xmlns:a16="http://schemas.microsoft.com/office/drawing/2014/main" id="{489B8427-10BB-47DC-A192-94C7ABE91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9" y="839"/>
              <a:ext cx="1588" cy="257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2" name="Text Box 60">
              <a:extLst>
                <a:ext uri="{FF2B5EF4-FFF2-40B4-BE49-F238E27FC236}">
                  <a16:creationId xmlns:a16="http://schemas.microsoft.com/office/drawing/2014/main" id="{10FC2428-D453-4254-B6C3-A356BE1752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3" y="829"/>
              <a:ext cx="1367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Increase Grad Rate and Post Secondary Options</a:t>
              </a:r>
            </a:p>
          </p:txBody>
        </p:sp>
        <p:sp>
          <p:nvSpPr>
            <p:cNvPr id="23" name="AutoShape 64">
              <a:extLst>
                <a:ext uri="{FF2B5EF4-FFF2-40B4-BE49-F238E27FC236}">
                  <a16:creationId xmlns:a16="http://schemas.microsoft.com/office/drawing/2014/main" id="{E579C369-FFD2-42C1-BED9-EBACB40DD9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4" y="839"/>
              <a:ext cx="1710" cy="257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73DBA4AF-57FC-4DDC-9845-12B540719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9" y="829"/>
              <a:ext cx="157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Increase Post School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Readiness</a:t>
              </a:r>
            </a:p>
          </p:txBody>
        </p:sp>
        <p:sp>
          <p:nvSpPr>
            <p:cNvPr id="25" name="Text Box 54">
              <a:extLst>
                <a:ext uri="{FF2B5EF4-FFF2-40B4-BE49-F238E27FC236}">
                  <a16:creationId xmlns:a16="http://schemas.microsoft.com/office/drawing/2014/main" id="{97A77BEE-327C-4B9B-8160-F36A3F9A97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49"/>
              <a:ext cx="278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LEADER AND TEACHER  EFFECTIVENESS</a:t>
              </a:r>
            </a:p>
          </p:txBody>
        </p:sp>
        <p:sp>
          <p:nvSpPr>
            <p:cNvPr id="26" name="AutoShape 55">
              <a:extLst>
                <a:ext uri="{FF2B5EF4-FFF2-40B4-BE49-F238E27FC236}">
                  <a16:creationId xmlns:a16="http://schemas.microsoft.com/office/drawing/2014/main" id="{3AB9FA23-D77B-4B98-BD47-3FB8D4941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6" y="2249"/>
              <a:ext cx="1938" cy="258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7" name="Text Box 60">
              <a:extLst>
                <a:ext uri="{FF2B5EF4-FFF2-40B4-BE49-F238E27FC236}">
                  <a16:creationId xmlns:a16="http://schemas.microsoft.com/office/drawing/2014/main" id="{A5A48346-ABF2-4DC3-9E67-26F73687A0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06" y="3736"/>
              <a:ext cx="147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Grow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From Evaluations</a:t>
              </a:r>
            </a:p>
          </p:txBody>
        </p:sp>
        <p:sp>
          <p:nvSpPr>
            <p:cNvPr id="28" name="AutoShape 64">
              <a:extLst>
                <a:ext uri="{FF2B5EF4-FFF2-40B4-BE49-F238E27FC236}">
                  <a16:creationId xmlns:a16="http://schemas.microsoft.com/office/drawing/2014/main" id="{71F8B602-8AAC-497F-96C7-246481827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9" y="2249"/>
              <a:ext cx="1588" cy="258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D4783D93-7E62-45C1-B73F-7C5763FDC2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6" y="2228"/>
              <a:ext cx="1587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Do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Standards-Based Classrooms</a:t>
              </a:r>
            </a:p>
          </p:txBody>
        </p:sp>
        <p:sp>
          <p:nvSpPr>
            <p:cNvPr id="30" name="Text Box 54">
              <a:extLst>
                <a:ext uri="{FF2B5EF4-FFF2-40B4-BE49-F238E27FC236}">
                  <a16:creationId xmlns:a16="http://schemas.microsoft.com/office/drawing/2014/main" id="{4CFDA78F-C5CC-403F-BB7D-A9453D279D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3" y="1348"/>
              <a:ext cx="339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STUDENT AND STAKEHOLDER ENGAGEMENT</a:t>
              </a:r>
            </a:p>
          </p:txBody>
        </p:sp>
        <p:sp>
          <p:nvSpPr>
            <p:cNvPr id="31" name="AutoShape 59">
              <a:extLst>
                <a:ext uri="{FF2B5EF4-FFF2-40B4-BE49-F238E27FC236}">
                  <a16:creationId xmlns:a16="http://schemas.microsoft.com/office/drawing/2014/main" id="{F47227FA-A5A3-488C-8DED-85AD68F8A5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" y="2249"/>
              <a:ext cx="1538" cy="258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2" name="Text Box 56">
              <a:extLst>
                <a:ext uri="{FF2B5EF4-FFF2-40B4-BE49-F238E27FC236}">
                  <a16:creationId xmlns:a16="http://schemas.microsoft.com/office/drawing/2014/main" id="{5D9806ED-B5E6-40C2-8A0E-A2005BAE57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6" y="2228"/>
              <a:ext cx="102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Be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A PLC</a:t>
              </a:r>
            </a:p>
          </p:txBody>
        </p:sp>
        <p:sp>
          <p:nvSpPr>
            <p:cNvPr id="33" name="AutoShape 55">
              <a:extLst>
                <a:ext uri="{FF2B5EF4-FFF2-40B4-BE49-F238E27FC236}">
                  <a16:creationId xmlns:a16="http://schemas.microsoft.com/office/drawing/2014/main" id="{9A6F0CB6-801A-494F-A92B-693D5173380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76" y="2833"/>
              <a:ext cx="228" cy="918"/>
            </a:xfrm>
            <a:prstGeom prst="curvedLeftArrow">
              <a:avLst>
                <a:gd name="adj1" fmla="val 44383"/>
                <a:gd name="adj2" fmla="val 278207"/>
                <a:gd name="adj3" fmla="val 50000"/>
              </a:avLst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34" name="AutoShape 56">
              <a:extLst>
                <a:ext uri="{FF2B5EF4-FFF2-40B4-BE49-F238E27FC236}">
                  <a16:creationId xmlns:a16="http://schemas.microsoft.com/office/drawing/2014/main" id="{390AEB5A-439D-441F-B3F1-7650ADA0B6F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901" y="2764"/>
              <a:ext cx="228" cy="987"/>
            </a:xfrm>
            <a:prstGeom prst="curvedLeftArrow">
              <a:avLst>
                <a:gd name="adj1" fmla="val 44372"/>
                <a:gd name="adj2" fmla="val 278135"/>
                <a:gd name="adj3" fmla="val 50000"/>
              </a:avLst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5" name="AutoShape 57">
              <a:extLst>
                <a:ext uri="{FF2B5EF4-FFF2-40B4-BE49-F238E27FC236}">
                  <a16:creationId xmlns:a16="http://schemas.microsoft.com/office/drawing/2014/main" id="{F6659DF8-131D-4629-A1CC-5DFA07A3FDF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76" y="1477"/>
              <a:ext cx="228" cy="844"/>
            </a:xfrm>
            <a:prstGeom prst="curvedLeftArrow">
              <a:avLst>
                <a:gd name="adj1" fmla="val 44353"/>
                <a:gd name="adj2" fmla="val 278146"/>
                <a:gd name="adj3" fmla="val 50000"/>
              </a:avLst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36" name="AutoShape 58">
              <a:extLst>
                <a:ext uri="{FF2B5EF4-FFF2-40B4-BE49-F238E27FC236}">
                  <a16:creationId xmlns:a16="http://schemas.microsoft.com/office/drawing/2014/main" id="{C00CE6C3-B85C-4EF3-ADF2-A2BE446C86D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958" y="1477"/>
              <a:ext cx="171" cy="844"/>
            </a:xfrm>
            <a:prstGeom prst="curvedLeftArrow">
              <a:avLst>
                <a:gd name="adj1" fmla="val 44353"/>
                <a:gd name="adj2" fmla="val 278157"/>
                <a:gd name="adj3" fmla="val 50000"/>
              </a:avLst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7" name="Text Box 48">
              <a:extLst>
                <a:ext uri="{FF2B5EF4-FFF2-40B4-BE49-F238E27FC236}">
                  <a16:creationId xmlns:a16="http://schemas.microsoft.com/office/drawing/2014/main" id="{B343F2A1-6388-4177-89D2-502ADAE8A5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7" y="2563"/>
              <a:ext cx="626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1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</a:rPr>
                <a:t>INTERNAL PROCESSES</a:t>
              </a:r>
            </a:p>
          </p:txBody>
        </p:sp>
        <p:sp>
          <p:nvSpPr>
            <p:cNvPr id="38" name="AutoShape 57">
              <a:extLst>
                <a:ext uri="{FF2B5EF4-FFF2-40B4-BE49-F238E27FC236}">
                  <a16:creationId xmlns:a16="http://schemas.microsoft.com/office/drawing/2014/main" id="{EEC7EDE2-B4E3-40BC-9814-A8C34EB2180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576" y="748"/>
              <a:ext cx="228" cy="729"/>
            </a:xfrm>
            <a:prstGeom prst="curvedLeftArrow">
              <a:avLst>
                <a:gd name="adj1" fmla="val 23551"/>
                <a:gd name="adj2" fmla="val 147656"/>
                <a:gd name="adj3" fmla="val 50000"/>
              </a:avLst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endParaRPr>
            </a:p>
          </p:txBody>
        </p:sp>
        <p:sp>
          <p:nvSpPr>
            <p:cNvPr id="39" name="AutoShape 57">
              <a:extLst>
                <a:ext uri="{FF2B5EF4-FFF2-40B4-BE49-F238E27FC236}">
                  <a16:creationId xmlns:a16="http://schemas.microsoft.com/office/drawing/2014/main" id="{FE3182D6-1801-4F51-B35D-10E5193B23D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901" y="726"/>
              <a:ext cx="228" cy="730"/>
            </a:xfrm>
            <a:prstGeom prst="curvedLeftArrow">
              <a:avLst>
                <a:gd name="adj1" fmla="val 23583"/>
                <a:gd name="adj2" fmla="val 147859"/>
                <a:gd name="adj3" fmla="val 50000"/>
              </a:avLst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rot="10800000"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0" name="Text Box 56">
              <a:extLst>
                <a:ext uri="{FF2B5EF4-FFF2-40B4-BE49-F238E27FC236}">
                  <a16:creationId xmlns:a16="http://schemas.microsoft.com/office/drawing/2014/main" id="{B07CD075-8CB6-4B0A-9DDA-2F06876370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6" y="2228"/>
              <a:ext cx="193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Know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Technology</a:t>
              </a:r>
            </a:p>
          </p:txBody>
        </p:sp>
        <p:sp>
          <p:nvSpPr>
            <p:cNvPr id="41" name="AutoShape 55">
              <a:extLst>
                <a:ext uri="{FF2B5EF4-FFF2-40B4-BE49-F238E27FC236}">
                  <a16:creationId xmlns:a16="http://schemas.microsoft.com/office/drawing/2014/main" id="{590319DF-29EA-453C-AADC-4A09B46D24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" y="1540"/>
              <a:ext cx="1538" cy="257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2" name="Text Box 56">
              <a:extLst>
                <a:ext uri="{FF2B5EF4-FFF2-40B4-BE49-F238E27FC236}">
                  <a16:creationId xmlns:a16="http://schemas.microsoft.com/office/drawing/2014/main" id="{838BD2C0-FE0E-4BCA-B564-B102C7EE71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8" y="1525"/>
              <a:ext cx="148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Partner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with Students</a:t>
              </a:r>
            </a:p>
          </p:txBody>
        </p:sp>
        <p:sp>
          <p:nvSpPr>
            <p:cNvPr id="43" name="AutoShape 59">
              <a:extLst>
                <a:ext uri="{FF2B5EF4-FFF2-40B4-BE49-F238E27FC236}">
                  <a16:creationId xmlns:a16="http://schemas.microsoft.com/office/drawing/2014/main" id="{64EFCEB9-4D34-4E35-8805-EE58A5D7D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0" y="1540"/>
              <a:ext cx="1710" cy="257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4" name="Text Box 60">
              <a:extLst>
                <a:ext uri="{FF2B5EF4-FFF2-40B4-BE49-F238E27FC236}">
                  <a16:creationId xmlns:a16="http://schemas.microsoft.com/office/drawing/2014/main" id="{3DC2DF29-CD90-48ED-AB11-6753F13A49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8" y="1525"/>
              <a:ext cx="141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Partner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with Parents</a:t>
              </a:r>
            </a:p>
          </p:txBody>
        </p:sp>
        <p:sp>
          <p:nvSpPr>
            <p:cNvPr id="45" name="AutoShape 64">
              <a:extLst>
                <a:ext uri="{FF2B5EF4-FFF2-40B4-BE49-F238E27FC236}">
                  <a16:creationId xmlns:a16="http://schemas.microsoft.com/office/drawing/2014/main" id="{80D68AA0-3112-4B8F-8C8F-C75405F321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9" y="1540"/>
              <a:ext cx="1588" cy="257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6" name="Rectangle 66">
              <a:extLst>
                <a:ext uri="{FF2B5EF4-FFF2-40B4-BE49-F238E27FC236}">
                  <a16:creationId xmlns:a16="http://schemas.microsoft.com/office/drawing/2014/main" id="{8E0B9DF9-906A-400F-ACDE-13F87D233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1525"/>
              <a:ext cx="1253" cy="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Partner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with the Community</a:t>
              </a:r>
            </a:p>
          </p:txBody>
        </p:sp>
        <p:sp>
          <p:nvSpPr>
            <p:cNvPr id="47" name="AutoShape 55">
              <a:extLst>
                <a:ext uri="{FF2B5EF4-FFF2-40B4-BE49-F238E27FC236}">
                  <a16:creationId xmlns:a16="http://schemas.microsoft.com/office/drawing/2014/main" id="{CD0904D1-3A19-48DA-B3F6-882D7BAFA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" y="2994"/>
              <a:ext cx="1481" cy="257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8" name="AutoShape 55">
              <a:extLst>
                <a:ext uri="{FF2B5EF4-FFF2-40B4-BE49-F238E27FC236}">
                  <a16:creationId xmlns:a16="http://schemas.microsoft.com/office/drawing/2014/main" id="{A0021905-978C-4292-8A19-27C3EAE6E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0" y="2994"/>
              <a:ext cx="1326" cy="257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9" name="AutoShape 55">
              <a:extLst>
                <a:ext uri="{FF2B5EF4-FFF2-40B4-BE49-F238E27FC236}">
                  <a16:creationId xmlns:a16="http://schemas.microsoft.com/office/drawing/2014/main" id="{1DEB9918-0785-440E-B825-76421B918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4" y="2994"/>
              <a:ext cx="1317" cy="257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50" name="AutoShape 55">
              <a:extLst>
                <a:ext uri="{FF2B5EF4-FFF2-40B4-BE49-F238E27FC236}">
                  <a16:creationId xmlns:a16="http://schemas.microsoft.com/office/drawing/2014/main" id="{037E0D98-5930-4644-A5C9-6006825C7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6" y="2994"/>
              <a:ext cx="1275" cy="257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>
              <a:solidFill>
                <a:sysClr val="windowText" lastClr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51" name="Rectangle 66">
              <a:extLst>
                <a:ext uri="{FF2B5EF4-FFF2-40B4-BE49-F238E27FC236}">
                  <a16:creationId xmlns:a16="http://schemas.microsoft.com/office/drawing/2014/main" id="{6FACE5F0-3422-4F33-A46D-3F3F6D942C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0" y="2977"/>
              <a:ext cx="131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Manage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Finances and Personnel</a:t>
              </a:r>
            </a:p>
          </p:txBody>
        </p:sp>
        <p:sp>
          <p:nvSpPr>
            <p:cNvPr id="52" name="Rectangle 66">
              <a:extLst>
                <a:ext uri="{FF2B5EF4-FFF2-40B4-BE49-F238E27FC236}">
                  <a16:creationId xmlns:a16="http://schemas.microsoft.com/office/drawing/2014/main" id="{6299B671-4C7F-4006-80DA-576209C01E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1" y="2977"/>
              <a:ext cx="11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Manage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Perceptions</a:t>
              </a:r>
            </a:p>
          </p:txBody>
        </p:sp>
        <p:sp>
          <p:nvSpPr>
            <p:cNvPr id="53" name="Text Box 60">
              <a:extLst>
                <a:ext uri="{FF2B5EF4-FFF2-40B4-BE49-F238E27FC236}">
                  <a16:creationId xmlns:a16="http://schemas.microsoft.com/office/drawing/2014/main" id="{8DC2B1F7-A339-4CDD-A203-3528ABE1AB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32" y="2977"/>
              <a:ext cx="1269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Maintain a Safe Learning Environment</a:t>
              </a:r>
            </a:p>
          </p:txBody>
        </p:sp>
        <p:sp>
          <p:nvSpPr>
            <p:cNvPr id="54" name="Text Box 65">
              <a:extLst>
                <a:ext uri="{FF2B5EF4-FFF2-40B4-BE49-F238E27FC236}">
                  <a16:creationId xmlns:a16="http://schemas.microsoft.com/office/drawing/2014/main" id="{CAFFCEA5-412D-4DD0-BCF8-0C8A3A21CE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8" y="2977"/>
              <a:ext cx="143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Manage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Processes and Projects</a:t>
              </a:r>
            </a:p>
          </p:txBody>
        </p:sp>
      </p:grpSp>
      <p:sp>
        <p:nvSpPr>
          <p:cNvPr id="56" name="TextBox 1">
            <a:extLst>
              <a:ext uri="{FF2B5EF4-FFF2-40B4-BE49-F238E27FC236}">
                <a16:creationId xmlns:a16="http://schemas.microsoft.com/office/drawing/2014/main" id="{F40475C9-1E48-43F3-8B99-E93F0280E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47407" y="862806"/>
            <a:ext cx="1809750" cy="513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1500" b="1" dirty="0"/>
              <a:t>STRATEGIC PRIORITIES</a:t>
            </a:r>
          </a:p>
          <a:p>
            <a:pPr>
              <a:defRPr/>
            </a:pPr>
            <a:endParaRPr lang="en-US" altLang="en-US" sz="1200" dirty="0"/>
          </a:p>
          <a:p>
            <a:pPr>
              <a:defRPr/>
            </a:pPr>
            <a:r>
              <a:rPr lang="en-US" altLang="en-US" sz="1250" b="1" dirty="0"/>
              <a:t>Priority 1: </a:t>
            </a:r>
            <a:r>
              <a:rPr lang="en-US" altLang="en-US" sz="1250" dirty="0"/>
              <a:t>Get students reading on grade level.</a:t>
            </a:r>
          </a:p>
          <a:p>
            <a:pPr>
              <a:defRPr/>
            </a:pPr>
            <a:endParaRPr lang="en-US" altLang="en-US" sz="1250" dirty="0"/>
          </a:p>
          <a:p>
            <a:pPr>
              <a:defRPr/>
            </a:pPr>
            <a:r>
              <a:rPr lang="en-US" altLang="en-US" sz="1250" b="1" dirty="0"/>
              <a:t>Priority 2: </a:t>
            </a:r>
            <a:r>
              <a:rPr lang="en-US" altLang="en-US" sz="1250" dirty="0"/>
              <a:t>Be successful on the Georgia Milestones.</a:t>
            </a:r>
          </a:p>
          <a:p>
            <a:pPr>
              <a:defRPr/>
            </a:pPr>
            <a:endParaRPr lang="en-US" altLang="en-US" sz="1250" dirty="0"/>
          </a:p>
          <a:p>
            <a:pPr>
              <a:defRPr/>
            </a:pPr>
            <a:r>
              <a:rPr lang="en-US" altLang="en-US" sz="1250" b="1" dirty="0"/>
              <a:t>Priority 3: </a:t>
            </a:r>
            <a:r>
              <a:rPr lang="en-US" altLang="en-US" sz="1250" dirty="0"/>
              <a:t>Increase the number of students in school every day.</a:t>
            </a:r>
          </a:p>
          <a:p>
            <a:pPr>
              <a:defRPr/>
            </a:pPr>
            <a:endParaRPr lang="en-US" altLang="en-US" sz="1250" dirty="0"/>
          </a:p>
          <a:p>
            <a:pPr>
              <a:defRPr/>
            </a:pPr>
            <a:r>
              <a:rPr lang="en-US" altLang="en-US" sz="1250" b="1" dirty="0"/>
              <a:t>Priority 4: </a:t>
            </a:r>
            <a:r>
              <a:rPr lang="en-US" altLang="en-US" sz="1250" dirty="0"/>
              <a:t>Close the knowing-doing gap.</a:t>
            </a:r>
          </a:p>
          <a:p>
            <a:pPr>
              <a:defRPr/>
            </a:pPr>
            <a:endParaRPr lang="en-US" altLang="en-US" sz="1250" dirty="0"/>
          </a:p>
          <a:p>
            <a:pPr>
              <a:defRPr/>
            </a:pPr>
            <a:r>
              <a:rPr lang="en-US" altLang="en-US" sz="1250" b="1" dirty="0"/>
              <a:t>Priority 5: </a:t>
            </a:r>
            <a:r>
              <a:rPr lang="en-US" altLang="en-US" sz="1250" dirty="0"/>
              <a:t>Work hard to support schools.</a:t>
            </a:r>
          </a:p>
          <a:p>
            <a:pPr>
              <a:defRPr/>
            </a:pPr>
            <a:endParaRPr lang="en-US" altLang="en-US" sz="1250" dirty="0"/>
          </a:p>
          <a:p>
            <a:pPr>
              <a:defRPr/>
            </a:pPr>
            <a:r>
              <a:rPr lang="en-US" altLang="en-US" sz="1250" b="1" dirty="0"/>
              <a:t>Priority 6: </a:t>
            </a:r>
            <a:r>
              <a:rPr lang="en-US" altLang="en-US" sz="1250" dirty="0"/>
              <a:t>Establish   a culture of accountability for everyone.</a:t>
            </a:r>
          </a:p>
        </p:txBody>
      </p:sp>
      <p:sp>
        <p:nvSpPr>
          <p:cNvPr id="57" name="TextBox 4">
            <a:extLst>
              <a:ext uri="{FF2B5EF4-FFF2-40B4-BE49-F238E27FC236}">
                <a16:creationId xmlns:a16="http://schemas.microsoft.com/office/drawing/2014/main" id="{146E8A6F-32D3-4FD0-8366-2A2241B60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0322" y="779286"/>
            <a:ext cx="45497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i="1" dirty="0">
                <a:latin typeface="Arial Narrow" panose="020B0606020202030204" pitchFamily="34" charset="0"/>
              </a:rPr>
              <a:t>Overriding Objective = CCRPI &gt; 70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233F430-FC65-4BF7-977B-36BCD90CEFCF}"/>
              </a:ext>
            </a:extLst>
          </p:cNvPr>
          <p:cNvSpPr txBox="1"/>
          <p:nvPr/>
        </p:nvSpPr>
        <p:spPr>
          <a:xfrm>
            <a:off x="705036" y="46288"/>
            <a:ext cx="92532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Franklin Gothic Medium" panose="020B0603020102020204" pitchFamily="34" charset="0"/>
                <a:cs typeface="Arial" panose="020B0604020202020204" pitchFamily="34" charset="0"/>
              </a:rPr>
              <a:t>VICTORY IN OUR SCHOOLS</a:t>
            </a:r>
          </a:p>
        </p:txBody>
      </p:sp>
      <p:sp>
        <p:nvSpPr>
          <p:cNvPr id="55" name="Slide Number Placeholder 54">
            <a:extLst>
              <a:ext uri="{FF2B5EF4-FFF2-40B4-BE49-F238E27FC236}">
                <a16:creationId xmlns:a16="http://schemas.microsoft.com/office/drawing/2014/main" id="{089B63A3-4651-4D63-9174-185FBE7C8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33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543E512C-9190-4F3E-B090-090EC3CB0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9" name="Picture 58" descr="BCSD-h_CMYK">
            <a:extLst>
              <a:ext uri="{FF2B5EF4-FFF2-40B4-BE49-F238E27FC236}">
                <a16:creationId xmlns:a16="http://schemas.microsoft.com/office/drawing/2014/main" id="{E5692284-2423-4E21-8D35-6159A3281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2" y="203665"/>
            <a:ext cx="7381875" cy="163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EBB5C1-F42A-4D49-90E7-3621B65473CC}"/>
              </a:ext>
            </a:extLst>
          </p:cNvPr>
          <p:cNvSpPr txBox="1"/>
          <p:nvPr/>
        </p:nvSpPr>
        <p:spPr>
          <a:xfrm>
            <a:off x="1704686" y="2426857"/>
            <a:ext cx="8992998" cy="29238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</a:t>
            </a:r>
          </a:p>
          <a:p>
            <a:pPr algn="ctr"/>
            <a:r>
              <a:rPr lang="en-US" sz="3200">
                <a:latin typeface="Arial"/>
                <a:cs typeface="Arial"/>
              </a:rPr>
              <a:t>For the Ten Months Ending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April 30, 2023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713BE-26F1-4DFC-8402-78AED7BB3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209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CE831FC6-48B7-4BC3-89CA-D304B5C78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72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7EB905-BD87-4549-AB52-A8716A614C8A}"/>
              </a:ext>
            </a:extLst>
          </p:cNvPr>
          <p:cNvSpPr txBox="1"/>
          <p:nvPr/>
        </p:nvSpPr>
        <p:spPr>
          <a:xfrm>
            <a:off x="672517" y="116629"/>
            <a:ext cx="10846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Sheet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as of April 30, 2023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8AFFD1-1F8F-4EA3-8019-35090EE17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DE3ECFB-B721-79AD-315A-1AEAE038EF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715774"/>
              </p:ext>
            </p:extLst>
          </p:nvPr>
        </p:nvGraphicFramePr>
        <p:xfrm>
          <a:off x="7032510" y="4454500"/>
          <a:ext cx="4486972" cy="2357778"/>
        </p:xfrm>
        <a:graphic>
          <a:graphicData uri="http://schemas.openxmlformats.org/drawingml/2006/table">
            <a:tbl>
              <a:tblPr/>
              <a:tblGrid>
                <a:gridCol w="2024295">
                  <a:extLst>
                    <a:ext uri="{9D8B030D-6E8A-4147-A177-3AD203B41FA5}">
                      <a16:colId xmlns:a16="http://schemas.microsoft.com/office/drawing/2014/main" val="786724444"/>
                    </a:ext>
                  </a:extLst>
                </a:gridCol>
                <a:gridCol w="103148">
                  <a:extLst>
                    <a:ext uri="{9D8B030D-6E8A-4147-A177-3AD203B41FA5}">
                      <a16:colId xmlns:a16="http://schemas.microsoft.com/office/drawing/2014/main" val="1398054858"/>
                    </a:ext>
                  </a:extLst>
                </a:gridCol>
                <a:gridCol w="1115297">
                  <a:extLst>
                    <a:ext uri="{9D8B030D-6E8A-4147-A177-3AD203B41FA5}">
                      <a16:colId xmlns:a16="http://schemas.microsoft.com/office/drawing/2014/main" val="654041557"/>
                    </a:ext>
                  </a:extLst>
                </a:gridCol>
                <a:gridCol w="1244232">
                  <a:extLst>
                    <a:ext uri="{9D8B030D-6E8A-4147-A177-3AD203B41FA5}">
                      <a16:colId xmlns:a16="http://schemas.microsoft.com/office/drawing/2014/main" val="3724726881"/>
                    </a:ext>
                  </a:extLst>
                </a:gridCol>
              </a:tblGrid>
              <a:tr h="25836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Current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Budget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5483732"/>
                  </a:ext>
                </a:extLst>
              </a:tr>
              <a:tr h="6998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Expenditures and Encumbrances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195,293,351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221,911,200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016693"/>
                  </a:ext>
                </a:extLst>
              </a:tr>
              <a:tr h="6998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Fund Balance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81,032,135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56,810,417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254742"/>
                  </a:ext>
                </a:extLst>
              </a:tr>
              <a:tr h="6998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Ratio of Fund Balance to Commitments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0793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5ACEC6D-87B5-B01C-996F-DB15A1508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510" y="1223734"/>
            <a:ext cx="4486971" cy="32307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2277AF-4775-FB6D-BA49-51B0E0BA3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894" y="1223734"/>
            <a:ext cx="6668616" cy="551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097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CE831FC6-48B7-4BC3-89CA-D304B5C78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732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7EB905-BD87-4549-AB52-A8716A614C8A}"/>
              </a:ext>
            </a:extLst>
          </p:cNvPr>
          <p:cNvSpPr txBox="1"/>
          <p:nvPr/>
        </p:nvSpPr>
        <p:spPr>
          <a:xfrm>
            <a:off x="672518" y="249468"/>
            <a:ext cx="10846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Ten Months Ending April 30, 2023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8AFFD1-1F8F-4EA3-8019-35090EE17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9303" y="6431280"/>
            <a:ext cx="542697" cy="279400"/>
          </a:xfrm>
        </p:spPr>
        <p:txBody>
          <a:bodyPr/>
          <a:lstStyle/>
          <a:p>
            <a:fld id="{F5429E20-6135-4A01-AE1B-F6BE31181CEC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4FBD39-F1DE-9D5B-B17D-D8A13DF3E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89" y="1157417"/>
            <a:ext cx="10776858" cy="527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329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85DCF1-511E-4FA7-87AE-D300F2D18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3901" y="5969000"/>
            <a:ext cx="1029446" cy="279400"/>
          </a:xfrm>
        </p:spPr>
        <p:txBody>
          <a:bodyPr/>
          <a:lstStyle/>
          <a:p>
            <a:fld id="{F5429E20-6135-4A01-AE1B-F6BE31181CEC}" type="slidenum">
              <a:rPr lang="en-US" smtClean="0"/>
              <a:t>8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6395D9-0857-FF7C-C1CB-908EBB1D9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498" y="609600"/>
            <a:ext cx="11038114" cy="563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107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85DCF1-511E-4FA7-87AE-D300F2D18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D5FE24-C1D8-1CBC-B2E3-A0A21EE2B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38" y="595222"/>
            <a:ext cx="11093874" cy="56531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1CCE6CB-BE2A-4727-985E-B5BD9C38465D}"/>
              </a:ext>
            </a:extLst>
          </p:cNvPr>
          <p:cNvSpPr txBox="1"/>
          <p:nvPr/>
        </p:nvSpPr>
        <p:spPr>
          <a:xfrm>
            <a:off x="8527596" y="1846368"/>
            <a:ext cx="2704124" cy="35394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= 69%</a:t>
            </a:r>
          </a:p>
        </p:txBody>
      </p:sp>
    </p:spTree>
    <p:extLst>
      <p:ext uri="{BB962C8B-B14F-4D97-AF65-F5344CB8AC3E}">
        <p14:creationId xmlns:p14="http://schemas.microsoft.com/office/powerpoint/2010/main" val="3660489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543E512C-9190-4F3E-B090-090EC3CB0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9" name="Picture 58" descr="BCSD-h_CMYK">
            <a:extLst>
              <a:ext uri="{FF2B5EF4-FFF2-40B4-BE49-F238E27FC236}">
                <a16:creationId xmlns:a16="http://schemas.microsoft.com/office/drawing/2014/main" id="{E5692284-2423-4E21-8D35-6159A3281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2" y="203665"/>
            <a:ext cx="7381875" cy="163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EBB5C1-F42A-4D49-90E7-3621B65473CC}"/>
              </a:ext>
            </a:extLst>
          </p:cNvPr>
          <p:cNvSpPr txBox="1"/>
          <p:nvPr/>
        </p:nvSpPr>
        <p:spPr>
          <a:xfrm>
            <a:off x="1728132" y="2231472"/>
            <a:ext cx="899299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/>
            <a:r>
              <a:rPr lang="en-US" sz="3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For the Ten Months Ending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April 30, 2023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A61A45-1AB3-4C2F-A927-A20F536B6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986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CE831FC6-48B7-4BC3-89CA-D304B5C78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7EB905-BD87-4549-AB52-A8716A614C8A}"/>
              </a:ext>
            </a:extLst>
          </p:cNvPr>
          <p:cNvSpPr txBox="1"/>
          <p:nvPr/>
        </p:nvSpPr>
        <p:spPr>
          <a:xfrm>
            <a:off x="679938" y="249468"/>
            <a:ext cx="10846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Sheet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April 30, 2023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8AFFD1-1F8F-4EA3-8019-35090EE17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2062" y="6468832"/>
            <a:ext cx="542697" cy="279400"/>
          </a:xfrm>
        </p:spPr>
        <p:txBody>
          <a:bodyPr/>
          <a:lstStyle/>
          <a:p>
            <a:fld id="{F5429E20-6135-4A01-AE1B-F6BE31181CEC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9A4D25-0001-4E07-221E-9598AAE94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27" y="1320930"/>
            <a:ext cx="10939075" cy="528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298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CE831FC6-48B7-4BC3-89CA-D304B5C78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7EB905-BD87-4549-AB52-A8716A614C8A}"/>
              </a:ext>
            </a:extLst>
          </p:cNvPr>
          <p:cNvSpPr txBox="1"/>
          <p:nvPr/>
        </p:nvSpPr>
        <p:spPr>
          <a:xfrm>
            <a:off x="672518" y="249468"/>
            <a:ext cx="10846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April 30, 2023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8AFFD1-1F8F-4EA3-8019-35090EE17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3183" y="6396839"/>
            <a:ext cx="542697" cy="279400"/>
          </a:xfrm>
        </p:spPr>
        <p:txBody>
          <a:bodyPr/>
          <a:lstStyle/>
          <a:p>
            <a:fld id="{F5429E20-6135-4A01-AE1B-F6BE31181CEC}" type="slidenum">
              <a:rPr lang="en-US" smtClean="0"/>
              <a:t>12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04D021-F2CA-AFDA-4DE0-1F2FB81A5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67" y="1308350"/>
            <a:ext cx="10824016" cy="508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027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413E33-248C-42B7-9273-58CBD9C39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87303" y="6018505"/>
            <a:ext cx="542697" cy="279400"/>
          </a:xfrm>
        </p:spPr>
        <p:txBody>
          <a:bodyPr/>
          <a:lstStyle/>
          <a:p>
            <a:fld id="{F5429E20-6135-4A01-AE1B-F6BE31181CEC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6C5296-80EF-141B-3C74-7A65DBBCC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158" y="560095"/>
            <a:ext cx="11010123" cy="573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5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CE831FC6-48B7-4BC3-89CA-D304B5C78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732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7EB905-BD87-4549-AB52-A8716A614C8A}"/>
              </a:ext>
            </a:extLst>
          </p:cNvPr>
          <p:cNvSpPr txBox="1"/>
          <p:nvPr/>
        </p:nvSpPr>
        <p:spPr>
          <a:xfrm>
            <a:off x="672518" y="147320"/>
            <a:ext cx="10846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Ten Months Ending April 30, 2023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8AFFD1-1F8F-4EA3-8019-35090EE17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7024" y="6237448"/>
            <a:ext cx="542697" cy="279400"/>
          </a:xfrm>
        </p:spPr>
        <p:txBody>
          <a:bodyPr/>
          <a:lstStyle/>
          <a:p>
            <a:fld id="{F5429E20-6135-4A01-AE1B-F6BE31181CEC}" type="slidenum">
              <a:rPr lang="en-US" smtClean="0"/>
              <a:t>14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D130E9-99C4-27D1-6D36-CC9F505EF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72" y="1162983"/>
            <a:ext cx="10653145" cy="517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548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543E512C-9190-4F3E-B090-090EC3CB0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9" name="Picture 58" descr="BCSD-h_CMYK">
            <a:extLst>
              <a:ext uri="{FF2B5EF4-FFF2-40B4-BE49-F238E27FC236}">
                <a16:creationId xmlns:a16="http://schemas.microsoft.com/office/drawing/2014/main" id="{E5692284-2423-4E21-8D35-6159A3281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2" y="203665"/>
            <a:ext cx="7381875" cy="163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EBB5C1-F42A-4D49-90E7-3621B65473CC}"/>
              </a:ext>
            </a:extLst>
          </p:cNvPr>
          <p:cNvSpPr txBox="1"/>
          <p:nvPr/>
        </p:nvSpPr>
        <p:spPr>
          <a:xfrm>
            <a:off x="1712501" y="2762918"/>
            <a:ext cx="8992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Update on ESSER Funds – 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CARES and ARP 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Remaining Balances to Spend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713BE-26F1-4DFC-8402-78AED7BB3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072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CE831FC6-48B7-4BC3-89CA-D304B5C78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7320"/>
            <a:ext cx="12192000" cy="685800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7EB905-BD87-4549-AB52-A8716A614C8A}"/>
              </a:ext>
            </a:extLst>
          </p:cNvPr>
          <p:cNvSpPr txBox="1"/>
          <p:nvPr/>
        </p:nvSpPr>
        <p:spPr>
          <a:xfrm>
            <a:off x="625231" y="225820"/>
            <a:ext cx="10894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ESSER Balances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05AEFE-A973-42F9-AAE8-E27FEBA93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482" y="6342825"/>
            <a:ext cx="542697" cy="279400"/>
          </a:xfrm>
        </p:spPr>
        <p:txBody>
          <a:bodyPr/>
          <a:lstStyle/>
          <a:p>
            <a:fld id="{F5429E20-6135-4A01-AE1B-F6BE31181CEC}" type="slidenum">
              <a:rPr lang="en-US" smtClean="0"/>
              <a:t>16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D59C7C-6872-3FA9-9E26-6EDDEBDF9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31" y="1183736"/>
            <a:ext cx="10468867" cy="548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212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543E512C-9190-4F3E-B090-090EC3CB07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9" name="Picture 58" descr="BCSD-h_CMYK">
            <a:extLst>
              <a:ext uri="{FF2B5EF4-FFF2-40B4-BE49-F238E27FC236}">
                <a16:creationId xmlns:a16="http://schemas.microsoft.com/office/drawing/2014/main" id="{E5692284-2423-4E21-8D35-6159A3281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2" y="203665"/>
            <a:ext cx="7381875" cy="163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7EBB5C1-F42A-4D49-90E7-3621B65473CC}"/>
              </a:ext>
            </a:extLst>
          </p:cNvPr>
          <p:cNvSpPr txBox="1"/>
          <p:nvPr/>
        </p:nvSpPr>
        <p:spPr>
          <a:xfrm>
            <a:off x="1735947" y="2254918"/>
            <a:ext cx="899299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Update on 2021 ESPLOST,  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2016 ESPLOST,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Bonds of 2020, 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and Debt Service Trust Account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713BE-26F1-4DFC-8402-78AED7BB3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911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CE831FC6-48B7-4BC3-89CA-D304B5C78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7EB905-BD87-4549-AB52-A8716A614C8A}"/>
              </a:ext>
            </a:extLst>
          </p:cNvPr>
          <p:cNvSpPr txBox="1"/>
          <p:nvPr/>
        </p:nvSpPr>
        <p:spPr>
          <a:xfrm>
            <a:off x="625231" y="225820"/>
            <a:ext cx="108942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05AEFE-A973-42F9-AAE8-E27FEBA93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18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00C844-74E2-48C3-7D80-0436EF3DE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338263"/>
            <a:ext cx="10915650" cy="389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832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CE831FC6-48B7-4BC3-89CA-D304B5C78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72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7EB905-BD87-4549-AB52-A8716A614C8A}"/>
              </a:ext>
            </a:extLst>
          </p:cNvPr>
          <p:cNvSpPr txBox="1"/>
          <p:nvPr/>
        </p:nvSpPr>
        <p:spPr>
          <a:xfrm>
            <a:off x="359508" y="225820"/>
            <a:ext cx="111599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Bonds of 2020 Technology Project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Account for Payoff on Bonds of 2020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05AEFE-A973-42F9-AAE8-E27FEBA93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5664" y="6309860"/>
            <a:ext cx="542697" cy="279400"/>
          </a:xfrm>
        </p:spPr>
        <p:txBody>
          <a:bodyPr/>
          <a:lstStyle/>
          <a:p>
            <a:fld id="{F5429E20-6135-4A01-AE1B-F6BE31181CEC}" type="slidenum">
              <a:rPr lang="en-US" smtClean="0"/>
              <a:t>19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B23DB7-5E23-D591-F085-93A015F8C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11" y="1303038"/>
            <a:ext cx="1110615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13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06BA65C0-73C4-4822-907C-FF8D62D93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831488-1F3C-4C75-9486-AD6809B0C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9E39EFD-2BE9-46BE-9A29-FCFF82EC3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5B50F5-8367-4A98-842A-74ACB2CCD7B2}"/>
              </a:ext>
            </a:extLst>
          </p:cNvPr>
          <p:cNvSpPr txBox="1"/>
          <p:nvPr/>
        </p:nvSpPr>
        <p:spPr>
          <a:xfrm>
            <a:off x="1495348" y="5899789"/>
            <a:ext cx="9201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C99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Leadership. Scholarship. Citizenship.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A87225-BA86-4300-BECB-69903C648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9E20-6135-4A01-AE1B-F6BE31181CE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9757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29039</TotalTime>
  <Words>514</Words>
  <Application>Microsoft Office PowerPoint</Application>
  <PresentationFormat>Widescreen</PresentationFormat>
  <Paragraphs>155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Arial Narrow</vt:lpstr>
      <vt:lpstr>Calibri</vt:lpstr>
      <vt:lpstr>Franklin Gothic Book</vt:lpstr>
      <vt:lpstr>Franklin Gothic Medium</vt:lpstr>
      <vt:lpstr>Garamond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Mcgee, Terese</dc:creator>
  <cp:lastModifiedBy>Bush, Eric</cp:lastModifiedBy>
  <cp:revision>23</cp:revision>
  <cp:lastPrinted>2023-05-25T17:50:03Z</cp:lastPrinted>
  <dcterms:created xsi:type="dcterms:W3CDTF">2021-04-23T13:19:56Z</dcterms:created>
  <dcterms:modified xsi:type="dcterms:W3CDTF">2023-05-25T20:18:37Z</dcterms:modified>
</cp:coreProperties>
</file>