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92" r:id="rId2"/>
    <p:sldId id="298" r:id="rId3"/>
    <p:sldId id="297" r:id="rId4"/>
    <p:sldId id="300" r:id="rId5"/>
    <p:sldId id="401" r:id="rId6"/>
    <p:sldId id="352" r:id="rId7"/>
    <p:sldId id="353" r:id="rId8"/>
    <p:sldId id="415" r:id="rId9"/>
    <p:sldId id="433" r:id="rId10"/>
    <p:sldId id="434" r:id="rId11"/>
    <p:sldId id="366" r:id="rId12"/>
    <p:sldId id="439" r:id="rId13"/>
    <p:sldId id="436" r:id="rId14"/>
    <p:sldId id="427" r:id="rId15"/>
    <p:sldId id="429" r:id="rId16"/>
    <p:sldId id="431" r:id="rId17"/>
    <p:sldId id="424" r:id="rId18"/>
    <p:sldId id="295" r:id="rId19"/>
    <p:sldId id="279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99"/>
    <a:srgbClr val="FF9933"/>
    <a:srgbClr val="FFC305"/>
    <a:srgbClr val="8A372B"/>
    <a:srgbClr val="55826C"/>
    <a:srgbClr val="39B378"/>
    <a:srgbClr val="D65845"/>
    <a:srgbClr val="78CF95"/>
    <a:srgbClr val="FF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25" autoAdjust="0"/>
    <p:restoredTop sz="64630" autoAdjust="0"/>
  </p:normalViewPr>
  <p:slideViewPr>
    <p:cSldViewPr snapToGrid="0">
      <p:cViewPr varScale="1">
        <p:scale>
          <a:sx n="73" d="100"/>
          <a:sy n="73" d="100"/>
        </p:scale>
        <p:origin x="123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son, Cleveland" userId="b7f077fd-5138-467d-9784-5e90b35dc293" providerId="ADAL" clId="{365F4EE4-D21F-46E0-A791-829328FA4545}"/>
    <pc:docChg chg="modSld">
      <pc:chgData name="Johnson, Cleveland" userId="b7f077fd-5138-467d-9784-5e90b35dc293" providerId="ADAL" clId="{365F4EE4-D21F-46E0-A791-829328FA4545}" dt="2023-10-05T19:04:57.744" v="2" actId="6549"/>
      <pc:docMkLst>
        <pc:docMk/>
      </pc:docMkLst>
      <pc:sldChg chg="modSp mod">
        <pc:chgData name="Johnson, Cleveland" userId="b7f077fd-5138-467d-9784-5e90b35dc293" providerId="ADAL" clId="{365F4EE4-D21F-46E0-A791-829328FA4545}" dt="2023-10-05T18:59:28.176" v="0" actId="14100"/>
        <pc:sldMkLst>
          <pc:docMk/>
          <pc:sldMk cId="2554398938" sldId="292"/>
        </pc:sldMkLst>
        <pc:spChg chg="mod">
          <ac:chgData name="Johnson, Cleveland" userId="b7f077fd-5138-467d-9784-5e90b35dc293" providerId="ADAL" clId="{365F4EE4-D21F-46E0-A791-829328FA4545}" dt="2023-10-05T18:59:28.176" v="0" actId="14100"/>
          <ac:spMkLst>
            <pc:docMk/>
            <pc:sldMk cId="2554398938" sldId="292"/>
            <ac:spMk id="2" creationId="{904F6021-96B5-5539-570E-5394A51250E3}"/>
          </ac:spMkLst>
        </pc:spChg>
      </pc:sldChg>
      <pc:sldChg chg="modNotesTx">
        <pc:chgData name="Johnson, Cleveland" userId="b7f077fd-5138-467d-9784-5e90b35dc293" providerId="ADAL" clId="{365F4EE4-D21F-46E0-A791-829328FA4545}" dt="2023-10-05T19:04:49.188" v="1" actId="6549"/>
        <pc:sldMkLst>
          <pc:docMk/>
          <pc:sldMk cId="4150659396" sldId="436"/>
        </pc:sldMkLst>
      </pc:sldChg>
      <pc:sldChg chg="modNotesTx">
        <pc:chgData name="Johnson, Cleveland" userId="b7f077fd-5138-467d-9784-5e90b35dc293" providerId="ADAL" clId="{365F4EE4-D21F-46E0-A791-829328FA4545}" dt="2023-10-05T19:04:57.744" v="2" actId="6549"/>
        <pc:sldMkLst>
          <pc:docMk/>
          <pc:sldMk cId="1919282874" sldId="43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73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7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79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73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74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77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57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54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204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51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03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03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91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20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71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65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23938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i="1">
              <a:solidFill>
                <a:schemeClr val="bg1"/>
              </a:solidFill>
              <a:latin typeface="Trade Gothic Next Cond" panose="020B05060403030200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4F6021-96B5-5539-570E-5394A51250E3}"/>
              </a:ext>
            </a:extLst>
          </p:cNvPr>
          <p:cNvSpPr txBox="1"/>
          <p:nvPr/>
        </p:nvSpPr>
        <p:spPr>
          <a:xfrm>
            <a:off x="136470" y="5492012"/>
            <a:ext cx="10528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Sharyn Taylor-Cox 				Veronica Christian		 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RTI Coordinator-Secondary		ELA Coordinator-Secondary		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C20278-D1AE-A919-5369-770BB57871C9}"/>
              </a:ext>
            </a:extLst>
          </p:cNvPr>
          <p:cNvSpPr txBox="1"/>
          <p:nvPr/>
        </p:nvSpPr>
        <p:spPr>
          <a:xfrm>
            <a:off x="136470" y="6382210"/>
            <a:ext cx="5975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October 19,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D40D80-A9FD-D26D-0E14-4F112E188F8A}"/>
              </a:ext>
            </a:extLst>
          </p:cNvPr>
          <p:cNvSpPr txBox="1"/>
          <p:nvPr/>
        </p:nvSpPr>
        <p:spPr>
          <a:xfrm>
            <a:off x="820242" y="2207017"/>
            <a:ext cx="10658376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914400"/>
            <a:r>
              <a:rPr lang="en-US" sz="5400" b="1" dirty="0">
                <a:latin typeface="Trade Gothic Next HvyCd"/>
                <a:cs typeface="Arial"/>
              </a:rPr>
              <a:t>Response to Intervention:</a:t>
            </a:r>
          </a:p>
          <a:p>
            <a:pPr algn="ctr" defTabSz="914400"/>
            <a:r>
              <a:rPr lang="en-US" sz="5400" b="1" dirty="0">
                <a:latin typeface="Trade Gothic Next HvyCd"/>
                <a:cs typeface="Arial"/>
              </a:rPr>
              <a:t>Implementing Tiered Supports at the Secondary Level</a:t>
            </a:r>
            <a:endParaRPr lang="en-US" sz="54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>
                <a:latin typeface="Trade Gothic Next" panose="020B0503040303020004" pitchFamily="34" charset="0"/>
              </a:rPr>
              <a:t>will graduate </a:t>
            </a:r>
            <a:r>
              <a:rPr lang="en-US" sz="2000" b="1" i="1">
                <a:latin typeface="Trade Gothic Next" panose="020B0503040303020004" pitchFamily="34" charset="0"/>
              </a:rPr>
              <a:t>empowered</a:t>
            </a:r>
            <a:r>
              <a:rPr lang="en-US" sz="200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>
                <a:latin typeface="Trade Gothic Next" panose="020B0503040303020004" pitchFamily="34" charset="0"/>
              </a:rPr>
              <a:t>engage</a:t>
            </a:r>
            <a:r>
              <a:rPr lang="en-US" sz="200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>
                <a:latin typeface="Trade Gothic Next" panose="020B0503040303020004" pitchFamily="34" charset="0"/>
              </a:rPr>
              <a:t>exposure</a:t>
            </a:r>
            <a:r>
              <a:rPr lang="en-US" sz="200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>
                <a:latin typeface="Trade Gothic Next" panose="020B0503040303020004" pitchFamily="34" charset="0"/>
              </a:rPr>
              <a:t>experiences</a:t>
            </a:r>
            <a:r>
              <a:rPr lang="en-US" sz="2000">
                <a:latin typeface="Trade Gothic Next" panose="020B0503040303020004" pitchFamily="34" charset="0"/>
              </a:rPr>
              <a:t>, thereby </a:t>
            </a:r>
            <a:r>
              <a:rPr lang="en-US" sz="2000" b="1" i="1">
                <a:latin typeface="Trade Gothic Next" panose="020B0503040303020004" pitchFamily="34" charset="0"/>
              </a:rPr>
              <a:t>enlightening</a:t>
            </a:r>
            <a:r>
              <a:rPr lang="en-US" sz="200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485" y="984770"/>
            <a:ext cx="11602675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presentation will provide a summary of the work occurring at the district, school, and classroom levels, to provide students with tiered supports around Reading through the Response to Intervention (RTI) framework</a:t>
            </a:r>
            <a:r>
              <a:rPr lang="en-US" sz="2200">
                <a:latin typeface="Arial Narrow"/>
              </a:rPr>
              <a:t>, at the secondary level</a:t>
            </a:r>
            <a:r>
              <a:rPr lang="en-US" sz="2200" dirty="0">
                <a:latin typeface="Arial Narrow"/>
              </a:rPr>
              <a:t>. </a:t>
            </a: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Roadmap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Arial Narrow"/>
              </a:rPr>
              <a:t> Critical Components of RTI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Arial Narrow"/>
              </a:rPr>
              <a:t> Universal Screener Data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Arial Narrow"/>
              </a:rPr>
              <a:t> RtI Related Supports for School Leaders &amp; Teachers  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latin typeface="Arial Narrow"/>
              </a:rPr>
              <a:t> Data-Driven Tiered Reading Supports for Students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RTI framework is essential in ensuring all students receive the necessary supports to meet or exceed grade-level expectations, despite any learning gaps; therefore, a vital component of RtI includes providing guidance and support for school leaders and teachers to ensure targeted and effective instruction occurs at each tier.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8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94" y="131375"/>
            <a:ext cx="11967411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What is RTI?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046" y="0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EA931D-A738-AD93-294B-053CAB46F9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56" b="3610"/>
          <a:stretch/>
        </p:blipFill>
        <p:spPr>
          <a:xfrm>
            <a:off x="433137" y="2429524"/>
            <a:ext cx="11646568" cy="41541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6E302D-7293-9CFC-482D-27BAD4716375}"/>
              </a:ext>
            </a:extLst>
          </p:cNvPr>
          <p:cNvSpPr txBox="1"/>
          <p:nvPr/>
        </p:nvSpPr>
        <p:spPr>
          <a:xfrm>
            <a:off x="1690394" y="946510"/>
            <a:ext cx="86654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Calibri"/>
              </a:rPr>
              <a:t>Response to Intervention </a:t>
            </a:r>
            <a:r>
              <a:rPr lang="en-US" sz="2800">
                <a:latin typeface="Calibri"/>
              </a:rPr>
              <a:t>(RTI ) is a multi-tiered framework designed to identify struggling students early, provide appropriate interventions, and monitor their progress. </a:t>
            </a:r>
          </a:p>
        </p:txBody>
      </p:sp>
    </p:spTree>
    <p:extLst>
      <p:ext uri="{BB962C8B-B14F-4D97-AF65-F5344CB8AC3E}">
        <p14:creationId xmlns:p14="http://schemas.microsoft.com/office/powerpoint/2010/main" val="2055589432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67765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7" y="131375"/>
            <a:ext cx="11946193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WHY RTI?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761" y="-76332"/>
            <a:ext cx="1391675" cy="1386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981EF6-A80E-BB32-58BD-9A8607309327}"/>
              </a:ext>
            </a:extLst>
          </p:cNvPr>
          <p:cNvSpPr txBox="1"/>
          <p:nvPr/>
        </p:nvSpPr>
        <p:spPr>
          <a:xfrm>
            <a:off x="648930" y="5031972"/>
            <a:ext cx="1117410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/>
              <a:t>To ensure that </a:t>
            </a:r>
            <a:r>
              <a:rPr lang="en-US" sz="3600" i="1" dirty="0">
                <a:highlight>
                  <a:srgbClr val="FFFF00"/>
                </a:highlight>
              </a:rPr>
              <a:t>all students</a:t>
            </a:r>
            <a:r>
              <a:rPr lang="en-US" sz="3600" dirty="0">
                <a:highlight>
                  <a:srgbClr val="FFFF00"/>
                </a:highlight>
              </a:rPr>
              <a:t> </a:t>
            </a:r>
            <a:r>
              <a:rPr lang="en-US" sz="3600" dirty="0"/>
              <a:t>receive the supports needed to learn at high levels.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4961D4-FFF3-AF8A-938F-76691F3A4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29" y="1225864"/>
            <a:ext cx="4940709" cy="36116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0F6398-C894-EF7A-1AC6-DC1A10BB5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629" y="1225863"/>
            <a:ext cx="5243155" cy="361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31375"/>
            <a:ext cx="12188676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Key Components of RTI: In BCSD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013" y="-86264"/>
            <a:ext cx="1391675" cy="138617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5D9465-71A5-6626-11A5-397FCCF24122}"/>
              </a:ext>
            </a:extLst>
          </p:cNvPr>
          <p:cNvSpPr/>
          <p:nvPr/>
        </p:nvSpPr>
        <p:spPr>
          <a:xfrm>
            <a:off x="464695" y="1079785"/>
            <a:ext cx="3529222" cy="26517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Universal Screeners: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Annual assessments (3x yr.) used 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to identify students who may be at risk for poor learning outcomes, so that </a:t>
            </a:r>
            <a:r>
              <a:rPr lang="en-US" sz="1800" b="0" i="0" u="sng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early intervention can occur.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</a:rPr>
              <a:t>BCSD Tools: STAR &amp; i-Ready</a:t>
            </a:r>
            <a:endParaRPr lang="en-US" sz="1600">
              <a:solidFill>
                <a:srgbClr val="00B0F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1650A4F-B5FE-ED35-AF66-59BB9761FA46}"/>
              </a:ext>
            </a:extLst>
          </p:cNvPr>
          <p:cNvSpPr/>
          <p:nvPr/>
        </p:nvSpPr>
        <p:spPr>
          <a:xfrm>
            <a:off x="464695" y="3916694"/>
            <a:ext cx="3529222" cy="28346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Diagnostic Assessments: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Assessments used to identify a student’s specific learning gaps and allow teachers to “drill down” to root cause of the performance deficit &amp; aide in intervention alignment. </a:t>
            </a:r>
          </a:p>
          <a:p>
            <a:pPr algn="ctr"/>
            <a:endParaRPr lang="en-US" sz="600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600" b="1">
                <a:solidFill>
                  <a:srgbClr val="00B0F0"/>
                </a:solidFill>
                <a:latin typeface="Calibri" panose="020F0502020204030204" pitchFamily="34" charset="0"/>
              </a:rPr>
              <a:t>BCSD Tools: CBM, Phonics Survey, Spelling Inventory</a:t>
            </a:r>
            <a:endParaRPr lang="en-US" sz="1600" b="1">
              <a:solidFill>
                <a:srgbClr val="00B0F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43216D-57EA-9013-045F-6A63F693E496}"/>
              </a:ext>
            </a:extLst>
          </p:cNvPr>
          <p:cNvSpPr/>
          <p:nvPr/>
        </p:nvSpPr>
        <p:spPr>
          <a:xfrm>
            <a:off x="8247407" y="1079785"/>
            <a:ext cx="3479897" cy="2743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alibri"/>
              </a:rPr>
              <a:t>Gap Analysis 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Calibri"/>
              </a:rPr>
              <a:t>&amp; Goal Development: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Leaders &amp; teachers analyze student data to isolate learning gaps, identify Tier 2 supplemental interventions,  and/or develop targeted goals for Tier 3 remediation.</a:t>
            </a:r>
          </a:p>
          <a:p>
            <a:pPr algn="ctr"/>
            <a:endParaRPr lang="en-US" sz="100">
              <a:solidFill>
                <a:schemeClr val="tx1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BCSD Tools: Gap Analysis, CFAs, BEACON, Data Protocol, etc.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60B291-A867-D722-08B5-0D8D05D75B76}"/>
              </a:ext>
            </a:extLst>
          </p:cNvPr>
          <p:cNvSpPr/>
          <p:nvPr/>
        </p:nvSpPr>
        <p:spPr>
          <a:xfrm>
            <a:off x="8201688" y="3939699"/>
            <a:ext cx="3383280" cy="2743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alibri"/>
              </a:rPr>
              <a:t>Progress Monitoring: 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Calibri"/>
              </a:rPr>
              <a:t>Ongoing assessment of student performance that measures progress toward goals and determines the effectiveness of instruction and interventions, at ALL tiers. </a:t>
            </a:r>
          </a:p>
          <a:p>
            <a:pPr algn="ctr"/>
            <a:endParaRPr lang="en-US" sz="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1600" b="1">
                <a:solidFill>
                  <a:srgbClr val="00B0F0"/>
                </a:solidFill>
                <a:latin typeface="Calibri"/>
                <a:ea typeface="Calibri"/>
                <a:cs typeface="Calibri"/>
              </a:rPr>
              <a:t>BCSD Tools: CFAs, CBM, RtI SharePoint, i-Ready, Freckle, etc.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A70F97-070C-FFA2-F3D5-D17E657DE6CC}"/>
              </a:ext>
            </a:extLst>
          </p:cNvPr>
          <p:cNvSpPr/>
          <p:nvPr/>
        </p:nvSpPr>
        <p:spPr>
          <a:xfrm>
            <a:off x="4130040" y="1950734"/>
            <a:ext cx="3931920" cy="39319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alibri"/>
              </a:rPr>
              <a:t>Data-Based 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Calibri"/>
              </a:rPr>
              <a:t>Decision Making: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An ongoing process of analyzing and evaluating student data to inform instructional decisions, identify &amp; adjust necessary interventions, and allocate resources effectively to ensure all students receive tiered supports, necessary to their success. </a:t>
            </a:r>
          </a:p>
        </p:txBody>
      </p:sp>
    </p:spTree>
    <p:extLst>
      <p:ext uri="{BB962C8B-B14F-4D97-AF65-F5344CB8AC3E}">
        <p14:creationId xmlns:p14="http://schemas.microsoft.com/office/powerpoint/2010/main" val="83912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-3368" y="86946"/>
            <a:ext cx="12192000" cy="70423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A close up of a number&#10;&#10;Description automatically generated">
            <a:extLst>
              <a:ext uri="{FF2B5EF4-FFF2-40B4-BE49-F238E27FC236}">
                <a16:creationId xmlns:a16="http://schemas.microsoft.com/office/drawing/2014/main" id="{EBC50189-DC52-B731-F3FE-042E9BA75D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96" t="43981" r="15571" b="14493"/>
          <a:stretch/>
        </p:blipFill>
        <p:spPr>
          <a:xfrm>
            <a:off x="4384206" y="6485824"/>
            <a:ext cx="7417982" cy="2959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90710"/>
            <a:ext cx="1391675" cy="138617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74EC5A-8D1C-217A-A8DD-0C643556DC5A}"/>
              </a:ext>
            </a:extLst>
          </p:cNvPr>
          <p:cNvGraphicFramePr>
            <a:graphicFrameLocks noGrp="1"/>
          </p:cNvGraphicFramePr>
          <p:nvPr/>
        </p:nvGraphicFramePr>
        <p:xfrm>
          <a:off x="263318" y="5991628"/>
          <a:ext cx="3524248" cy="718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607">
                  <a:extLst>
                    <a:ext uri="{9D8B030D-6E8A-4147-A177-3AD203B41FA5}">
                      <a16:colId xmlns:a16="http://schemas.microsoft.com/office/drawing/2014/main" val="1656739665"/>
                    </a:ext>
                  </a:extLst>
                </a:gridCol>
                <a:gridCol w="639535">
                  <a:extLst>
                    <a:ext uri="{9D8B030D-6E8A-4147-A177-3AD203B41FA5}">
                      <a16:colId xmlns:a16="http://schemas.microsoft.com/office/drawing/2014/main" val="3088378108"/>
                    </a:ext>
                  </a:extLst>
                </a:gridCol>
                <a:gridCol w="748392">
                  <a:extLst>
                    <a:ext uri="{9D8B030D-6E8A-4147-A177-3AD203B41FA5}">
                      <a16:colId xmlns:a16="http://schemas.microsoft.com/office/drawing/2014/main" val="89517646"/>
                    </a:ext>
                  </a:extLst>
                </a:gridCol>
                <a:gridCol w="680357">
                  <a:extLst>
                    <a:ext uri="{9D8B030D-6E8A-4147-A177-3AD203B41FA5}">
                      <a16:colId xmlns:a16="http://schemas.microsoft.com/office/drawing/2014/main" val="3885246024"/>
                    </a:ext>
                  </a:extLst>
                </a:gridCol>
                <a:gridCol w="680357">
                  <a:extLst>
                    <a:ext uri="{9D8B030D-6E8A-4147-A177-3AD203B41FA5}">
                      <a16:colId xmlns:a16="http://schemas.microsoft.com/office/drawing/2014/main" val="4169449646"/>
                    </a:ext>
                  </a:extLst>
                </a:gridCol>
              </a:tblGrid>
              <a:tr h="459619">
                <a:tc rowSpan="2">
                  <a:txBody>
                    <a:bodyPr/>
                    <a:lstStyle/>
                    <a:p>
                      <a:pPr algn="ctr" rtl="0" fontAlgn="auto"/>
                      <a:r>
                        <a:rPr lang="en-US" sz="1100" b="1"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​Total  #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Assessed:</a:t>
                      </a: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​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Fall: </a:t>
                      </a:r>
                      <a:endParaRPr lang="en-US" sz="1200" b="1"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22-23​</a:t>
                      </a:r>
                      <a:endParaRPr lang="en-US" sz="1200" b="1"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Winter: 22-23</a:t>
                      </a:r>
                      <a:endParaRPr lang="en-US" sz="1200" b="1"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Spring: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22-23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8">
                      <a:solidFill>
                        <a:srgbClr val="000000"/>
                      </a:solidFill>
                    </a:lnT>
                    <a:lnB w="9838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Fall: 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23-24</a:t>
                      </a:r>
                    </a:p>
                  </a:txBody>
                  <a:tcPr anchor="ctr">
                    <a:lnL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7">
                      <a:solidFill>
                        <a:srgbClr val="000000"/>
                      </a:solidFill>
                    </a:lnR>
                    <a:lnT w="9837">
                      <a:solidFill>
                        <a:srgbClr val="000000"/>
                      </a:solidFill>
                    </a:lnT>
                    <a:lnB w="9837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46812"/>
                  </a:ext>
                </a:extLst>
              </a:tr>
              <a:tr h="2585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>
                          <a:effectLst/>
                          <a:latin typeface="Calibri Light"/>
                        </a:rPr>
                        <a:t>4,313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>
                          <a:effectLst/>
                          <a:latin typeface="Calibri Light"/>
                        </a:rPr>
                        <a:t>3,408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>
                          <a:effectLst/>
                          <a:latin typeface="Calibri Light"/>
                        </a:rPr>
                        <a:t>3,271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8">
                      <a:solidFill>
                        <a:srgbClr val="000000"/>
                      </a:solidFill>
                    </a:lnT>
                    <a:lnB w="9838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>
                          <a:effectLst/>
                          <a:latin typeface="Calibri Light"/>
                        </a:rPr>
                        <a:t>4,319</a:t>
                      </a:r>
                    </a:p>
                  </a:txBody>
                  <a:tcPr anchor="ctr">
                    <a:lnL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7">
                      <a:solidFill>
                        <a:srgbClr val="000000"/>
                      </a:solidFill>
                    </a:lnR>
                    <a:lnT w="9837">
                      <a:solidFill>
                        <a:srgbClr val="000000"/>
                      </a:solidFill>
                    </a:lnT>
                    <a:lnB w="9837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41497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67CA91C-590B-7A9D-BC93-4C05991A11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3" r="1170" b="326"/>
          <a:stretch/>
        </p:blipFill>
        <p:spPr>
          <a:xfrm>
            <a:off x="4003222" y="908390"/>
            <a:ext cx="7968175" cy="5588015"/>
          </a:xfrm>
          <a:prstGeom prst="rect">
            <a:avLst/>
          </a:prstGeom>
        </p:spPr>
      </p:pic>
      <p:sp>
        <p:nvSpPr>
          <p:cNvPr id="10" name="Left Bracket 9">
            <a:extLst>
              <a:ext uri="{FF2B5EF4-FFF2-40B4-BE49-F238E27FC236}">
                <a16:creationId xmlns:a16="http://schemas.microsoft.com/office/drawing/2014/main" id="{329FA339-3FE3-C9C9-87A9-4D815EA6835C}"/>
              </a:ext>
            </a:extLst>
          </p:cNvPr>
          <p:cNvSpPr/>
          <p:nvPr/>
        </p:nvSpPr>
        <p:spPr>
          <a:xfrm rot="10800000">
            <a:off x="6096047" y="1110926"/>
            <a:ext cx="167015" cy="866130"/>
          </a:xfrm>
          <a:prstGeom prst="leftBracket">
            <a:avLst/>
          </a:prstGeom>
          <a:ln w="57150">
            <a:solidFill>
              <a:srgbClr val="78C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EFE6DDDE-F3D3-34D2-4BCB-01BE12038ECB}"/>
              </a:ext>
            </a:extLst>
          </p:cNvPr>
          <p:cNvSpPr/>
          <p:nvPr/>
        </p:nvSpPr>
        <p:spPr>
          <a:xfrm>
            <a:off x="10654191" y="1110926"/>
            <a:ext cx="208578" cy="990820"/>
          </a:xfrm>
          <a:prstGeom prst="leftBracket">
            <a:avLst/>
          </a:prstGeom>
          <a:ln w="57150">
            <a:solidFill>
              <a:srgbClr val="78C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1701CD-32C5-BFA9-FE83-1E7D71985D84}"/>
              </a:ext>
            </a:extLst>
          </p:cNvPr>
          <p:cNvSpPr txBox="1"/>
          <p:nvPr/>
        </p:nvSpPr>
        <p:spPr>
          <a:xfrm>
            <a:off x="23266" y="137047"/>
            <a:ext cx="11337664" cy="6231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300" kern="1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3300" b="1" kern="1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 STAR Reading Results: 2022-2023 &amp; Fall 2023-2024</a:t>
            </a:r>
            <a:endParaRPr lang="en-US" sz="3300" kern="1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89B49AF5-DBF9-68D4-0769-DD8B3B800DA9}"/>
              </a:ext>
            </a:extLst>
          </p:cNvPr>
          <p:cNvSpPr/>
          <p:nvPr/>
        </p:nvSpPr>
        <p:spPr>
          <a:xfrm rot="10800000">
            <a:off x="6096045" y="2149643"/>
            <a:ext cx="167015" cy="3490096"/>
          </a:xfrm>
          <a:prstGeom prst="leftBracket">
            <a:avLst/>
          </a:prstGeom>
          <a:ln w="57150">
            <a:solidFill>
              <a:srgbClr val="D65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6DA5716A-CAF5-1E60-AED3-3B84E2C12E0C}"/>
              </a:ext>
            </a:extLst>
          </p:cNvPr>
          <p:cNvSpPr/>
          <p:nvPr/>
        </p:nvSpPr>
        <p:spPr>
          <a:xfrm>
            <a:off x="10654194" y="2260481"/>
            <a:ext cx="208577" cy="3379260"/>
          </a:xfrm>
          <a:prstGeom prst="leftBracket">
            <a:avLst/>
          </a:prstGeom>
          <a:ln w="57150">
            <a:solidFill>
              <a:srgbClr val="D65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15CAEAE4-F2E9-5F5F-4707-C98488C0A986}"/>
              </a:ext>
            </a:extLst>
          </p:cNvPr>
          <p:cNvGraphicFramePr>
            <a:graphicFrameLocks noGrp="1"/>
          </p:cNvGraphicFramePr>
          <p:nvPr/>
        </p:nvGraphicFramePr>
        <p:xfrm>
          <a:off x="397191" y="2149394"/>
          <a:ext cx="3087145" cy="2336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257">
                  <a:extLst>
                    <a:ext uri="{9D8B030D-6E8A-4147-A177-3AD203B41FA5}">
                      <a16:colId xmlns:a16="http://schemas.microsoft.com/office/drawing/2014/main" val="2194474904"/>
                    </a:ext>
                  </a:extLst>
                </a:gridCol>
                <a:gridCol w="1636888">
                  <a:extLst>
                    <a:ext uri="{9D8B030D-6E8A-4147-A177-3AD203B41FA5}">
                      <a16:colId xmlns:a16="http://schemas.microsoft.com/office/drawing/2014/main" val="2890344230"/>
                    </a:ext>
                  </a:extLst>
                </a:gridCol>
              </a:tblGrid>
              <a:tr h="370838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Calibri Light"/>
                        </a:rPr>
                        <a:t>Percentage Change 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by Benchmark Category: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[Fall 22-23 to Fall 23-24]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9889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55826C"/>
                          </a:solidFill>
                          <a:latin typeface="Calibri Light"/>
                        </a:rPr>
                        <a:t>Distinguished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16.2% Increase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93638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39B378"/>
                          </a:solidFill>
                          <a:latin typeface="Calibri Light"/>
                        </a:rPr>
                        <a:t>Proficient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10.8% Increase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90604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D65845"/>
                          </a:solidFill>
                          <a:latin typeface="Calibri Light"/>
                        </a:rPr>
                        <a:t>Developing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1.9% Increase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74164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8A372B"/>
                          </a:solidFill>
                          <a:latin typeface="Calibri Light"/>
                        </a:rPr>
                        <a:t>Beginning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6.0% Decrease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288215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0D920A0-A01F-F6A6-D0AE-9E3AEFFA8183}"/>
              </a:ext>
            </a:extLst>
          </p:cNvPr>
          <p:cNvSpPr txBox="1"/>
          <p:nvPr/>
        </p:nvSpPr>
        <p:spPr>
          <a:xfrm>
            <a:off x="6262254" y="1302327"/>
            <a:ext cx="78970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19.6%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BF77AF-4613-4975-9A80-E5764E9E17F1}"/>
              </a:ext>
            </a:extLst>
          </p:cNvPr>
          <p:cNvSpPr txBox="1"/>
          <p:nvPr/>
        </p:nvSpPr>
        <p:spPr>
          <a:xfrm>
            <a:off x="6262254" y="4087090"/>
            <a:ext cx="78970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79.5%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4C165C-CF23-C686-4F25-C7AC48605EE5}"/>
              </a:ext>
            </a:extLst>
          </p:cNvPr>
          <p:cNvSpPr txBox="1"/>
          <p:nvPr/>
        </p:nvSpPr>
        <p:spPr>
          <a:xfrm>
            <a:off x="9975271" y="4087090"/>
            <a:ext cx="78970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77.1%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EC7B6F-FD05-FD40-5958-C1E28BF7B0D3}"/>
              </a:ext>
            </a:extLst>
          </p:cNvPr>
          <p:cNvSpPr txBox="1"/>
          <p:nvPr/>
        </p:nvSpPr>
        <p:spPr>
          <a:xfrm>
            <a:off x="9975272" y="1413163"/>
            <a:ext cx="78970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22.9%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089DE1D-59E1-6C29-F436-6B6EE527A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0440" y="759835"/>
            <a:ext cx="610466" cy="586219"/>
          </a:xfrm>
          <a:prstGeom prst="rect">
            <a:avLst/>
          </a:prstGeom>
        </p:spPr>
      </p:pic>
      <p:pic>
        <p:nvPicPr>
          <p:cNvPr id="29" name="Picture 2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2914EBC-0E17-FF65-6DE3-379CE8C08C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6221" y="787544"/>
            <a:ext cx="610467" cy="516948"/>
          </a:xfrm>
          <a:prstGeom prst="rect">
            <a:avLst/>
          </a:prstGeom>
        </p:spPr>
      </p:pic>
      <p:pic>
        <p:nvPicPr>
          <p:cNvPr id="30" name="Picture 2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E371496-6AC6-4EB9-C609-971CFD388F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8149" y="815252"/>
            <a:ext cx="652030" cy="475385"/>
          </a:xfrm>
          <a:prstGeom prst="rect">
            <a:avLst/>
          </a:prstGeom>
        </p:spPr>
      </p:pic>
      <p:pic>
        <p:nvPicPr>
          <p:cNvPr id="31" name="Picture 3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2FBB06E-4B99-CADC-5C5A-10E9FE23A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81967" y="856817"/>
            <a:ext cx="610467" cy="503093"/>
          </a:xfrm>
          <a:prstGeom prst="rect">
            <a:avLst/>
          </a:prstGeom>
        </p:spPr>
      </p:pic>
      <p:sp>
        <p:nvSpPr>
          <p:cNvPr id="34" name="Star: 5 Points 33">
            <a:extLst>
              <a:ext uri="{FF2B5EF4-FFF2-40B4-BE49-F238E27FC236}">
                <a16:creationId xmlns:a16="http://schemas.microsoft.com/office/drawing/2014/main" id="{9C277FCE-14C5-C2CE-DC46-710762A1A143}"/>
              </a:ext>
            </a:extLst>
          </p:cNvPr>
          <p:cNvSpPr/>
          <p:nvPr/>
        </p:nvSpPr>
        <p:spPr>
          <a:xfrm rot="1140000">
            <a:off x="3327912" y="3026196"/>
            <a:ext cx="310444" cy="2963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4C4D9229-ED12-A7D0-06D3-E98A186C3B3D}"/>
              </a:ext>
            </a:extLst>
          </p:cNvPr>
          <p:cNvSpPr/>
          <p:nvPr/>
        </p:nvSpPr>
        <p:spPr>
          <a:xfrm rot="1140000">
            <a:off x="3327913" y="3425296"/>
            <a:ext cx="310444" cy="2963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55DB4077-1567-ABC4-C3CC-9487B81EACF9}"/>
              </a:ext>
            </a:extLst>
          </p:cNvPr>
          <p:cNvSpPr/>
          <p:nvPr/>
        </p:nvSpPr>
        <p:spPr>
          <a:xfrm>
            <a:off x="10070187" y="1063134"/>
            <a:ext cx="462643" cy="312964"/>
          </a:xfrm>
          <a:prstGeom prst="upArrow">
            <a:avLst/>
          </a:prstGeom>
          <a:solidFill>
            <a:srgbClr val="55826C"/>
          </a:solidFill>
          <a:ln>
            <a:solidFill>
              <a:srgbClr val="5582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3E3199EE-7456-D9CD-7809-80EB06237F97}"/>
              </a:ext>
            </a:extLst>
          </p:cNvPr>
          <p:cNvSpPr/>
          <p:nvPr/>
        </p:nvSpPr>
        <p:spPr>
          <a:xfrm rot="10800000">
            <a:off x="10056580" y="4518782"/>
            <a:ext cx="476250" cy="326571"/>
          </a:xfrm>
          <a:prstGeom prst="upArrow">
            <a:avLst/>
          </a:prstGeom>
          <a:solidFill>
            <a:srgbClr val="8A372B"/>
          </a:solidFill>
          <a:ln>
            <a:solidFill>
              <a:srgbClr val="8A3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4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  <p:bldP spid="18" grpId="0" animBg="1"/>
      <p:bldP spid="23" grpId="0"/>
      <p:bldP spid="24" grpId="0"/>
      <p:bldP spid="25" grpId="0"/>
      <p:bldP spid="26" grpId="0"/>
      <p:bldP spid="34" grpId="0" animBg="1"/>
      <p:bldP spid="36" grpId="0" animBg="1"/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-3368" y="86946"/>
            <a:ext cx="12192000" cy="70423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A close up of a number&#10;&#10;Description automatically generated">
            <a:extLst>
              <a:ext uri="{FF2B5EF4-FFF2-40B4-BE49-F238E27FC236}">
                <a16:creationId xmlns:a16="http://schemas.microsoft.com/office/drawing/2014/main" id="{EBC50189-DC52-B731-F3FE-042E9BA75D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96" t="43981" r="15571" b="14493"/>
          <a:stretch/>
        </p:blipFill>
        <p:spPr>
          <a:xfrm>
            <a:off x="4207313" y="6485824"/>
            <a:ext cx="7417982" cy="2959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1701CD-32C5-BFA9-FE83-1E7D71985D84}"/>
              </a:ext>
            </a:extLst>
          </p:cNvPr>
          <p:cNvSpPr txBox="1"/>
          <p:nvPr/>
        </p:nvSpPr>
        <p:spPr>
          <a:xfrm>
            <a:off x="100032" y="154223"/>
            <a:ext cx="11064813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b="1" kern="10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3300" b="1" kern="10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STAR Reading Results: 2022-2023 &amp; Fall 2023-2024</a:t>
            </a:r>
            <a:endParaRPr kumimoji="0" lang="en-US" sz="33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4A7BDF-ADBA-8E5F-02FB-F140F726E08C}"/>
              </a:ext>
            </a:extLst>
          </p:cNvPr>
          <p:cNvGraphicFramePr>
            <a:graphicFrameLocks noGrp="1"/>
          </p:cNvGraphicFramePr>
          <p:nvPr/>
        </p:nvGraphicFramePr>
        <p:xfrm>
          <a:off x="100032" y="6046057"/>
          <a:ext cx="3524248" cy="718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607">
                  <a:extLst>
                    <a:ext uri="{9D8B030D-6E8A-4147-A177-3AD203B41FA5}">
                      <a16:colId xmlns:a16="http://schemas.microsoft.com/office/drawing/2014/main" val="1656739665"/>
                    </a:ext>
                  </a:extLst>
                </a:gridCol>
                <a:gridCol w="639535">
                  <a:extLst>
                    <a:ext uri="{9D8B030D-6E8A-4147-A177-3AD203B41FA5}">
                      <a16:colId xmlns:a16="http://schemas.microsoft.com/office/drawing/2014/main" val="3088378108"/>
                    </a:ext>
                  </a:extLst>
                </a:gridCol>
                <a:gridCol w="748392">
                  <a:extLst>
                    <a:ext uri="{9D8B030D-6E8A-4147-A177-3AD203B41FA5}">
                      <a16:colId xmlns:a16="http://schemas.microsoft.com/office/drawing/2014/main" val="89517646"/>
                    </a:ext>
                  </a:extLst>
                </a:gridCol>
                <a:gridCol w="680357">
                  <a:extLst>
                    <a:ext uri="{9D8B030D-6E8A-4147-A177-3AD203B41FA5}">
                      <a16:colId xmlns:a16="http://schemas.microsoft.com/office/drawing/2014/main" val="3885246024"/>
                    </a:ext>
                  </a:extLst>
                </a:gridCol>
                <a:gridCol w="680357">
                  <a:extLst>
                    <a:ext uri="{9D8B030D-6E8A-4147-A177-3AD203B41FA5}">
                      <a16:colId xmlns:a16="http://schemas.microsoft.com/office/drawing/2014/main" val="4169449646"/>
                    </a:ext>
                  </a:extLst>
                </a:gridCol>
              </a:tblGrid>
              <a:tr h="459619">
                <a:tc rowSpan="2">
                  <a:txBody>
                    <a:bodyPr/>
                    <a:lstStyle/>
                    <a:p>
                      <a:pPr algn="ctr" rtl="0" fontAlgn="auto"/>
                      <a:r>
                        <a:rPr lang="en-US" sz="1100" b="1"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​Total  #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Assessed:</a:t>
                      </a: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  <a:latin typeface="Calibri Light"/>
                        </a:rPr>
                        <a:t>​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Fall: </a:t>
                      </a:r>
                      <a:endParaRPr lang="en-US" sz="1200" b="1"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22-23​</a:t>
                      </a:r>
                      <a:endParaRPr lang="en-US" sz="1200" b="1"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Winter: 22-23</a:t>
                      </a:r>
                      <a:endParaRPr lang="en-US" sz="1200" b="1">
                        <a:solidFill>
                          <a:srgbClr val="FFFFFF"/>
                        </a:solidFill>
                        <a:effectLst/>
                        <a:latin typeface="Calibri Light"/>
                      </a:endParaRP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Spring: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22-23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8">
                      <a:solidFill>
                        <a:srgbClr val="000000"/>
                      </a:solidFill>
                    </a:lnT>
                    <a:lnB w="9838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Fall: 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 Light"/>
                        </a:rPr>
                        <a:t>23-24</a:t>
                      </a:r>
                    </a:p>
                  </a:txBody>
                  <a:tcPr anchor="ctr">
                    <a:lnL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7">
                      <a:solidFill>
                        <a:srgbClr val="000000"/>
                      </a:solidFill>
                    </a:lnR>
                    <a:lnT w="9837">
                      <a:solidFill>
                        <a:srgbClr val="000000"/>
                      </a:solidFill>
                    </a:lnT>
                    <a:lnB w="9837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46812"/>
                  </a:ext>
                </a:extLst>
              </a:tr>
              <a:tr h="2585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>
                          <a:effectLst/>
                          <a:latin typeface="Calibri Light"/>
                        </a:rPr>
                        <a:t>4,750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>
                          <a:effectLst/>
                          <a:latin typeface="Calibri Light"/>
                        </a:rPr>
                        <a:t>3,111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>
                          <a:effectLst/>
                          <a:latin typeface="Calibri Light"/>
                        </a:rPr>
                        <a:t>3,706</a:t>
                      </a:r>
                    </a:p>
                  </a:txBody>
                  <a:tcPr anchor="ctr">
                    <a:lnL w="9839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838">
                      <a:solidFill>
                        <a:srgbClr val="000000"/>
                      </a:solidFill>
                    </a:lnT>
                    <a:lnB w="9838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>
                          <a:effectLst/>
                          <a:latin typeface="Calibri Light"/>
                        </a:rPr>
                        <a:t>5,010</a:t>
                      </a:r>
                    </a:p>
                  </a:txBody>
                  <a:tcPr anchor="ctr">
                    <a:lnL w="983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837">
                      <a:solidFill>
                        <a:srgbClr val="000000"/>
                      </a:solidFill>
                    </a:lnR>
                    <a:lnT w="9837">
                      <a:solidFill>
                        <a:srgbClr val="000000"/>
                      </a:solidFill>
                    </a:lnT>
                    <a:lnB w="9837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41497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DAA465F-A286-1EFA-2A7E-DB64A4C51C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31" b="251"/>
          <a:stretch/>
        </p:blipFill>
        <p:spPr>
          <a:xfrm>
            <a:off x="3976256" y="899955"/>
            <a:ext cx="8021783" cy="55014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9316" y="-90710"/>
            <a:ext cx="1391675" cy="1386174"/>
          </a:xfrm>
          <a:prstGeom prst="rect">
            <a:avLst/>
          </a:prstGeom>
        </p:spPr>
      </p:pic>
      <p:sp>
        <p:nvSpPr>
          <p:cNvPr id="8" name="Left Bracket 7">
            <a:extLst>
              <a:ext uri="{FF2B5EF4-FFF2-40B4-BE49-F238E27FC236}">
                <a16:creationId xmlns:a16="http://schemas.microsoft.com/office/drawing/2014/main" id="{C7E06002-4890-8258-8A13-7AA9679AD23A}"/>
              </a:ext>
            </a:extLst>
          </p:cNvPr>
          <p:cNvSpPr/>
          <p:nvPr/>
        </p:nvSpPr>
        <p:spPr>
          <a:xfrm rot="10800000">
            <a:off x="6109901" y="1110926"/>
            <a:ext cx="167014" cy="741439"/>
          </a:xfrm>
          <a:prstGeom prst="leftBracket">
            <a:avLst/>
          </a:prstGeom>
          <a:ln w="57150">
            <a:solidFill>
              <a:srgbClr val="78C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A496DB81-C150-088E-4E66-361EA3499EAD}"/>
              </a:ext>
            </a:extLst>
          </p:cNvPr>
          <p:cNvSpPr/>
          <p:nvPr/>
        </p:nvSpPr>
        <p:spPr>
          <a:xfrm>
            <a:off x="10709610" y="1110927"/>
            <a:ext cx="167014" cy="976965"/>
          </a:xfrm>
          <a:prstGeom prst="leftBracket">
            <a:avLst/>
          </a:prstGeom>
          <a:ln w="57150">
            <a:solidFill>
              <a:srgbClr val="78C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105D332-E432-DFC6-E7A9-6D044668230E}"/>
              </a:ext>
            </a:extLst>
          </p:cNvPr>
          <p:cNvGraphicFramePr>
            <a:graphicFrameLocks noGrp="1"/>
          </p:cNvGraphicFramePr>
          <p:nvPr/>
        </p:nvGraphicFramePr>
        <p:xfrm>
          <a:off x="480318" y="1983139"/>
          <a:ext cx="3087145" cy="2306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257">
                  <a:extLst>
                    <a:ext uri="{9D8B030D-6E8A-4147-A177-3AD203B41FA5}">
                      <a16:colId xmlns:a16="http://schemas.microsoft.com/office/drawing/2014/main" val="2194474904"/>
                    </a:ext>
                  </a:extLst>
                </a:gridCol>
                <a:gridCol w="1636888">
                  <a:extLst>
                    <a:ext uri="{9D8B030D-6E8A-4147-A177-3AD203B41FA5}">
                      <a16:colId xmlns:a16="http://schemas.microsoft.com/office/drawing/2014/main" val="2890344230"/>
                    </a:ext>
                  </a:extLst>
                </a:gridCol>
              </a:tblGrid>
              <a:tr h="370838"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Percentage Change 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by Benchmark Category: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[Fall 22-23 to Fall 23-24]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9889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55826C"/>
                          </a:solidFill>
                          <a:latin typeface="Calibri Light"/>
                        </a:rPr>
                        <a:t>Distinguished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32.1% Increase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93638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39B378"/>
                          </a:solidFill>
                          <a:latin typeface="Calibri Light"/>
                        </a:rPr>
                        <a:t>Proficient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 25.8% Increase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90604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D65845"/>
                          </a:solidFill>
                          <a:latin typeface="Calibri Light"/>
                        </a:rPr>
                        <a:t>Developing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1.3% Decrease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74164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rgbClr val="8A372B"/>
                          </a:solidFill>
                          <a:latin typeface="Calibri Light"/>
                        </a:rPr>
                        <a:t>Beginning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 Light"/>
                        </a:rPr>
                        <a:t>0.7% Decrease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288215"/>
                  </a:ext>
                </a:extLst>
              </a:tr>
            </a:tbl>
          </a:graphicData>
        </a:graphic>
      </p:graphicFrame>
      <p:sp>
        <p:nvSpPr>
          <p:cNvPr id="15" name="Left Bracket 14">
            <a:extLst>
              <a:ext uri="{FF2B5EF4-FFF2-40B4-BE49-F238E27FC236}">
                <a16:creationId xmlns:a16="http://schemas.microsoft.com/office/drawing/2014/main" id="{EA7FB163-B315-0DE4-440C-906DEB595F34}"/>
              </a:ext>
            </a:extLst>
          </p:cNvPr>
          <p:cNvSpPr/>
          <p:nvPr/>
        </p:nvSpPr>
        <p:spPr>
          <a:xfrm rot="10800000">
            <a:off x="6109899" y="2094225"/>
            <a:ext cx="167015" cy="3490096"/>
          </a:xfrm>
          <a:prstGeom prst="leftBracket">
            <a:avLst/>
          </a:prstGeom>
          <a:ln w="57150">
            <a:solidFill>
              <a:srgbClr val="D65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891D6DDC-8E85-3320-D4CA-497CF265C4C5}"/>
              </a:ext>
            </a:extLst>
          </p:cNvPr>
          <p:cNvSpPr/>
          <p:nvPr/>
        </p:nvSpPr>
        <p:spPr>
          <a:xfrm>
            <a:off x="10709612" y="2260481"/>
            <a:ext cx="167013" cy="3379260"/>
          </a:xfrm>
          <a:prstGeom prst="leftBracket">
            <a:avLst/>
          </a:prstGeom>
          <a:ln w="57150">
            <a:solidFill>
              <a:srgbClr val="D65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113A402-9294-830C-9A9D-D43EC3F04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875" y="787544"/>
            <a:ext cx="721302" cy="530802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7C7C263-968E-EDDC-14E7-8DDE1C4AB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0075" y="787544"/>
            <a:ext cx="721303" cy="530803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FFD26EC-F460-1CB2-2D31-968476CED0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3566" y="787544"/>
            <a:ext cx="665885" cy="516948"/>
          </a:xfrm>
          <a:prstGeom prst="rect">
            <a:avLst/>
          </a:prstGeom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7341A74A-0014-C9A0-FF4C-CDE3027F59AE}"/>
              </a:ext>
            </a:extLst>
          </p:cNvPr>
          <p:cNvSpPr txBox="1"/>
          <p:nvPr/>
        </p:nvSpPr>
        <p:spPr>
          <a:xfrm>
            <a:off x="6276108" y="1302327"/>
            <a:ext cx="78970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19.6%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7341A74A-0014-C9A0-FF4C-CDE3027F59AE}"/>
              </a:ext>
            </a:extLst>
          </p:cNvPr>
          <p:cNvSpPr txBox="1"/>
          <p:nvPr/>
        </p:nvSpPr>
        <p:spPr>
          <a:xfrm>
            <a:off x="6280438" y="4091420"/>
            <a:ext cx="78970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80.4%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7341A74A-0014-C9A0-FF4C-CDE3027F59AE}"/>
              </a:ext>
            </a:extLst>
          </p:cNvPr>
          <p:cNvSpPr txBox="1"/>
          <p:nvPr/>
        </p:nvSpPr>
        <p:spPr>
          <a:xfrm>
            <a:off x="9997786" y="4622222"/>
            <a:ext cx="78970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76.4%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7341A74A-0014-C9A0-FF4C-CDE3027F59AE}"/>
              </a:ext>
            </a:extLst>
          </p:cNvPr>
          <p:cNvSpPr txBox="1"/>
          <p:nvPr/>
        </p:nvSpPr>
        <p:spPr>
          <a:xfrm>
            <a:off x="10002115" y="1550843"/>
            <a:ext cx="78970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23.7%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8F67D0ED-01A1-BC40-1969-6AD464DE526C}"/>
              </a:ext>
            </a:extLst>
          </p:cNvPr>
          <p:cNvSpPr/>
          <p:nvPr/>
        </p:nvSpPr>
        <p:spPr>
          <a:xfrm rot="1140000">
            <a:off x="3450042" y="2838502"/>
            <a:ext cx="310444" cy="296333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01DD05D9-10B7-6E39-BD9B-690C3508DE79}"/>
              </a:ext>
            </a:extLst>
          </p:cNvPr>
          <p:cNvSpPr/>
          <p:nvPr/>
        </p:nvSpPr>
        <p:spPr>
          <a:xfrm>
            <a:off x="10124541" y="1161864"/>
            <a:ext cx="462643" cy="312964"/>
          </a:xfrm>
          <a:prstGeom prst="upArrow">
            <a:avLst/>
          </a:prstGeom>
          <a:solidFill>
            <a:srgbClr val="55826C"/>
          </a:solidFill>
          <a:ln>
            <a:solidFill>
              <a:srgbClr val="5582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EACB2109-A31A-148A-6BCD-4E3138C87458}"/>
              </a:ext>
            </a:extLst>
          </p:cNvPr>
          <p:cNvSpPr/>
          <p:nvPr/>
        </p:nvSpPr>
        <p:spPr>
          <a:xfrm rot="10800000">
            <a:off x="10069370" y="5033809"/>
            <a:ext cx="476250" cy="326571"/>
          </a:xfrm>
          <a:prstGeom prst="upArrow">
            <a:avLst/>
          </a:prstGeom>
          <a:solidFill>
            <a:srgbClr val="8A372B"/>
          </a:solidFill>
          <a:ln>
            <a:solidFill>
              <a:srgbClr val="8A37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93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5" grpId="0" animBg="1"/>
      <p:bldP spid="18" grpId="0" animBg="1"/>
      <p:bldP spid="14" grpId="0"/>
      <p:bldP spid="17" grpId="0"/>
      <p:bldP spid="19" grpId="0"/>
      <p:bldP spid="20" grpId="0"/>
      <p:bldP spid="21" grpId="0" animBg="1"/>
      <p:bldP spid="12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71402" y="140607"/>
            <a:ext cx="10666878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Secondary </a:t>
            </a: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RTI Coordinator School Support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9CABB2-FDD9-3D93-3AF6-ACC9D4D73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524" y="3429000"/>
            <a:ext cx="3976467" cy="31970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D0CB5F-B195-274C-A924-03401520FC36}"/>
              </a:ext>
            </a:extLst>
          </p:cNvPr>
          <p:cNvSpPr txBox="1"/>
          <p:nvPr/>
        </p:nvSpPr>
        <p:spPr>
          <a:xfrm>
            <a:off x="269631" y="1126989"/>
            <a:ext cx="8460397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Partner with school based RTI Site Leads/RTI Coaches to make data based instructional decisions regarding student needs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Provide on-site support for school staff regarding RTI implementation/documentation</a:t>
            </a:r>
            <a:endParaRPr lang="en-US" sz="2800" dirty="0"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Support the implementation of strategic interventions to improve student achievement 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Collaborate with school staff, other district level personnel to ensure that students are receiving appropriate services</a:t>
            </a:r>
            <a:endParaRPr lang="en-US" sz="2800" dirty="0">
              <a:ea typeface="Calibri"/>
              <a:cs typeface="Calibri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362439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1375"/>
            <a:ext cx="12188677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Responding to the needs of STUDENTS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013" y="-86264"/>
            <a:ext cx="1391675" cy="1386174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71CA0BE-5579-2BDA-F083-4E77755D7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031249"/>
              </p:ext>
            </p:extLst>
          </p:nvPr>
        </p:nvGraphicFramePr>
        <p:xfrm>
          <a:off x="4011746" y="1299908"/>
          <a:ext cx="7992134" cy="4731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6287">
                  <a:extLst>
                    <a:ext uri="{9D8B030D-6E8A-4147-A177-3AD203B41FA5}">
                      <a16:colId xmlns:a16="http://schemas.microsoft.com/office/drawing/2014/main" val="2887252102"/>
                    </a:ext>
                  </a:extLst>
                </a:gridCol>
                <a:gridCol w="1719712">
                  <a:extLst>
                    <a:ext uri="{9D8B030D-6E8A-4147-A177-3AD203B41FA5}">
                      <a16:colId xmlns:a16="http://schemas.microsoft.com/office/drawing/2014/main" val="1469325596"/>
                    </a:ext>
                  </a:extLst>
                </a:gridCol>
                <a:gridCol w="2016135">
                  <a:extLst>
                    <a:ext uri="{9D8B030D-6E8A-4147-A177-3AD203B41FA5}">
                      <a16:colId xmlns:a16="http://schemas.microsoft.com/office/drawing/2014/main" val="4021362319"/>
                    </a:ext>
                  </a:extLst>
                </a:gridCol>
              </a:tblGrid>
              <a:tr h="71515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Learner Profile: 10</a:t>
                      </a:r>
                      <a:r>
                        <a:rPr lang="en-US" sz="2000" b="1" baseline="3000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2000" b="1">
                          <a:solidFill>
                            <a:schemeClr val="tx1"/>
                          </a:solidFill>
                        </a:rPr>
                        <a:t> Grade 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356650"/>
                  </a:ext>
                </a:extLst>
              </a:tr>
              <a:tr h="669311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Assessment Administered: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Target Score: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Student Score: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72427"/>
                  </a:ext>
                </a:extLst>
              </a:tr>
              <a:tr h="669311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STAR Reading: 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40</a:t>
                      </a:r>
                      <a:r>
                        <a:rPr lang="en-US" b="1" baseline="3000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b="1">
                          <a:solidFill>
                            <a:schemeClr val="tx1"/>
                          </a:solidFill>
                        </a:rPr>
                        <a:t> &amp; 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31</a:t>
                      </a:r>
                      <a:r>
                        <a:rPr lang="en-US" b="1" baseline="3000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b="1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836198"/>
                  </a:ext>
                </a:extLst>
              </a:tr>
              <a:tr h="669311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Scaled Score (SS)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1120 &amp; 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1112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328663"/>
                  </a:ext>
                </a:extLst>
              </a:tr>
              <a:tr h="669311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Grade Equivalent (GE)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10.0 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8.1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661711"/>
                  </a:ext>
                </a:extLst>
              </a:tr>
              <a:tr h="669311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Lexile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1080 - 1335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1305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536399"/>
                  </a:ext>
                </a:extLst>
              </a:tr>
              <a:tr h="669311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Student Growth Percentile (SGP)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965644"/>
                  </a:ext>
                </a:extLst>
              </a:tr>
            </a:tbl>
          </a:graphicData>
        </a:graphic>
      </p:graphicFrame>
      <p:sp>
        <p:nvSpPr>
          <p:cNvPr id="8" name="Arrow: Right 7">
            <a:extLst>
              <a:ext uri="{FF2B5EF4-FFF2-40B4-BE49-F238E27FC236}">
                <a16:creationId xmlns:a16="http://schemas.microsoft.com/office/drawing/2014/main" id="{27676BB2-0306-B00F-2C9A-D6EF1B1220EC}"/>
              </a:ext>
            </a:extLst>
          </p:cNvPr>
          <p:cNvSpPr/>
          <p:nvPr/>
        </p:nvSpPr>
        <p:spPr>
          <a:xfrm>
            <a:off x="2971736" y="2844743"/>
            <a:ext cx="953117" cy="1420318"/>
          </a:xfrm>
          <a:prstGeom prst="rightArrow">
            <a:avLst>
              <a:gd name="adj1" fmla="val 56333"/>
              <a:gd name="adj2" fmla="val 34456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hite ball with black spots&#10;&#10;Description automatically generated">
            <a:extLst>
              <a:ext uri="{FF2B5EF4-FFF2-40B4-BE49-F238E27FC236}">
                <a16:creationId xmlns:a16="http://schemas.microsoft.com/office/drawing/2014/main" id="{D580F67B-34CF-303D-7C3A-12B9996DD6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8009" r="7613" b="9247"/>
          <a:stretch/>
        </p:blipFill>
        <p:spPr>
          <a:xfrm rot="1463854">
            <a:off x="88044" y="1994065"/>
            <a:ext cx="2896873" cy="2869865"/>
          </a:xfrm>
          <a:prstGeom prst="rect">
            <a:avLst/>
          </a:prstGeom>
        </p:spPr>
      </p:pic>
      <p:pic>
        <p:nvPicPr>
          <p:cNvPr id="6" name="Picture 5" descr="A group of kids using laptops&#10;&#10;Description automatically generated">
            <a:extLst>
              <a:ext uri="{FF2B5EF4-FFF2-40B4-BE49-F238E27FC236}">
                <a16:creationId xmlns:a16="http://schemas.microsoft.com/office/drawing/2014/main" id="{891750A8-2956-9B3A-51D9-3A835BC21C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98" y="2631579"/>
            <a:ext cx="2023930" cy="159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8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1375"/>
            <a:ext cx="12188677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Responding to the needs of STUDENTS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013" y="-86264"/>
            <a:ext cx="1391675" cy="1386174"/>
          </a:xfrm>
          <a:prstGeom prst="rect">
            <a:avLst/>
          </a:prstGeom>
        </p:spPr>
      </p:pic>
      <p:pic>
        <p:nvPicPr>
          <p:cNvPr id="18" name="Picture 17" descr="A white ball with black spots&#10;&#10;Description automatically generated">
            <a:extLst>
              <a:ext uri="{FF2B5EF4-FFF2-40B4-BE49-F238E27FC236}">
                <a16:creationId xmlns:a16="http://schemas.microsoft.com/office/drawing/2014/main" id="{0E362FBB-CADD-6E21-5393-79A45853DF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8009" r="7613" b="9247"/>
          <a:stretch/>
        </p:blipFill>
        <p:spPr>
          <a:xfrm rot="1463854">
            <a:off x="8817979" y="1049568"/>
            <a:ext cx="2293076" cy="2271697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22740AD4-A599-F1F1-7C53-27802FC0C3FD}"/>
              </a:ext>
            </a:extLst>
          </p:cNvPr>
          <p:cNvSpPr/>
          <p:nvPr/>
        </p:nvSpPr>
        <p:spPr>
          <a:xfrm>
            <a:off x="7912600" y="3699225"/>
            <a:ext cx="697144" cy="1129715"/>
          </a:xfrm>
          <a:prstGeom prst="rightArrow">
            <a:avLst>
              <a:gd name="adj1" fmla="val 56333"/>
              <a:gd name="adj2" fmla="val 55063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D298BA6-65EC-1D3A-2140-9DCD0E465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78217"/>
              </p:ext>
            </p:extLst>
          </p:nvPr>
        </p:nvGraphicFramePr>
        <p:xfrm>
          <a:off x="162104" y="1173495"/>
          <a:ext cx="7699728" cy="5319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6117">
                  <a:extLst>
                    <a:ext uri="{9D8B030D-6E8A-4147-A177-3AD203B41FA5}">
                      <a16:colId xmlns:a16="http://schemas.microsoft.com/office/drawing/2014/main" val="3133736755"/>
                    </a:ext>
                  </a:extLst>
                </a:gridCol>
                <a:gridCol w="4793611">
                  <a:extLst>
                    <a:ext uri="{9D8B030D-6E8A-4147-A177-3AD203B41FA5}">
                      <a16:colId xmlns:a16="http://schemas.microsoft.com/office/drawing/2014/main" val="1857037487"/>
                    </a:ext>
                  </a:extLst>
                </a:gridCol>
              </a:tblGrid>
              <a:tr h="674897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tx1"/>
                          </a:solidFill>
                        </a:rPr>
                        <a:t>Personnel: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tx1"/>
                          </a:solidFill>
                        </a:rPr>
                        <a:t>Response: Actions Taken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997582"/>
                  </a:ext>
                </a:extLst>
              </a:tr>
              <a:tr h="1548291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District RtI Coordinator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Reviews data; meets with school leadership &amp;/or teacher teams to analyze data, make determinations, and plan student supports; provides PD on tiered processes and 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218489"/>
                  </a:ext>
                </a:extLst>
              </a:tr>
              <a:tr h="1905590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School RtI Site Lead/Coach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Meets with teacher teams to analyze data, make determinations, and plan student supports; monitors the implementation of interventions and aids teachers in determining the effectiveness and next steps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311773"/>
                  </a:ext>
                </a:extLst>
              </a:tr>
              <a:tr h="1190994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Classroom Teacher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Delivers Tier 2 Supplemental Interventions aligned to the student’s identified area(s) of weakness, indicated by the data.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080322"/>
                  </a:ext>
                </a:extLst>
              </a:tr>
            </a:tbl>
          </a:graphicData>
        </a:graphic>
      </p:graphicFrame>
      <p:pic>
        <p:nvPicPr>
          <p:cNvPr id="6" name="Picture 5" descr="A group of kids using laptops&#10;&#10;Description automatically generated">
            <a:extLst>
              <a:ext uri="{FF2B5EF4-FFF2-40B4-BE49-F238E27FC236}">
                <a16:creationId xmlns:a16="http://schemas.microsoft.com/office/drawing/2014/main" id="{AE5E9867-817F-6E19-05AA-1E4D10228C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1715" y="1443972"/>
            <a:ext cx="1779988" cy="14026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605B15-73C9-CB3E-DD71-1B0327F2606D}"/>
              </a:ext>
            </a:extLst>
          </p:cNvPr>
          <p:cNvSpPr txBox="1"/>
          <p:nvPr/>
        </p:nvSpPr>
        <p:spPr>
          <a:xfrm>
            <a:off x="8609744" y="3349375"/>
            <a:ext cx="3292306" cy="23826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The student receives individualized supports to address learning gaps, in identified areas. Supplemental, Tier 2 interventions are provided during small groups and embedded intervention time/ responsive scheduling.</a:t>
            </a:r>
          </a:p>
        </p:txBody>
      </p:sp>
    </p:spTree>
    <p:extLst>
      <p:ext uri="{BB962C8B-B14F-4D97-AF65-F5344CB8AC3E}">
        <p14:creationId xmlns:p14="http://schemas.microsoft.com/office/powerpoint/2010/main" val="415065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5774"/>
            <a:ext cx="1219200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7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MS &amp; HS: Tiered Supports/Services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133" y="-100298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68C475-1A08-CE41-DA20-1699546E84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9" t="8083" r="910" b="3076"/>
          <a:stretch/>
        </p:blipFill>
        <p:spPr>
          <a:xfrm>
            <a:off x="7593210" y="1055495"/>
            <a:ext cx="3123150" cy="2197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B791D8-B95C-1907-2B4F-C35C87AC5418}"/>
              </a:ext>
            </a:extLst>
          </p:cNvPr>
          <p:cNvSpPr txBox="1"/>
          <p:nvPr/>
        </p:nvSpPr>
        <p:spPr>
          <a:xfrm>
            <a:off x="6242053" y="2970392"/>
            <a:ext cx="5676598" cy="2369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/>
              <a:t>TIER 2: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Small group instruction based on student mastery of individual learning targets</a:t>
            </a:r>
            <a:endParaRPr lang="en-US" sz="2400" dirty="0">
              <a:ea typeface="Calibri"/>
              <a:cs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Embedded intervention time/ Responsive Scheduling (this addresses Tier 2 and “bubble” student's needs)</a:t>
            </a:r>
            <a:endParaRPr lang="en-US" sz="2400" dirty="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4D637C-AA3D-4058-F1EB-AD4F9DFEC668}"/>
              </a:ext>
            </a:extLst>
          </p:cNvPr>
          <p:cNvSpPr txBox="1"/>
          <p:nvPr/>
        </p:nvSpPr>
        <p:spPr>
          <a:xfrm>
            <a:off x="146053" y="1173417"/>
            <a:ext cx="6096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TIER 3: Non-Targeted Remediation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Freckle lessons coupled with direct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 teacher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instruction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open-sans"/>
                <a:ea typeface="+mn-ea"/>
                <a:cs typeface="+mn-cs"/>
              </a:rPr>
              <a:t>Increases student growth and proficiency through standards-based skill development in math and ELA, personalized goal setting, and mastery. Easily identify skill gaps to determine where to focus teaching and learning.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47DE60-29C4-D5CC-4647-5F04577A4F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75" t="11963" r="11732" b="23885"/>
          <a:stretch/>
        </p:blipFill>
        <p:spPr>
          <a:xfrm>
            <a:off x="1495700" y="5029506"/>
            <a:ext cx="3395196" cy="1145144"/>
          </a:xfrm>
          <a:prstGeom prst="rect">
            <a:avLst/>
          </a:prstGeom>
        </p:spPr>
      </p:pic>
      <p:pic>
        <p:nvPicPr>
          <p:cNvPr id="13" name="Picture 12" descr="A white ball with black spots&#10;&#10;Description automatically generated">
            <a:extLst>
              <a:ext uri="{FF2B5EF4-FFF2-40B4-BE49-F238E27FC236}">
                <a16:creationId xmlns:a16="http://schemas.microsoft.com/office/drawing/2014/main" id="{CBA4630C-8AB0-E3A6-0803-F2C81FC8C67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8009" r="7613" b="9247"/>
          <a:stretch/>
        </p:blipFill>
        <p:spPr>
          <a:xfrm rot="20796391">
            <a:off x="9969813" y="4858729"/>
            <a:ext cx="2087896" cy="20145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60548E-1841-BB96-279A-A30574DF1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1080000">
            <a:off x="10268487" y="5180521"/>
            <a:ext cx="1594263" cy="123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5774"/>
            <a:ext cx="1219200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7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 </a:t>
            </a:r>
            <a:r>
              <a:rPr lang="en-US" sz="37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Tier 3 </a:t>
            </a:r>
            <a:r>
              <a:rPr lang="en-US" sz="37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Instructional resources for </a:t>
            </a:r>
            <a:r>
              <a:rPr lang="en-US" sz="37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6</a:t>
            </a:r>
            <a:r>
              <a:rPr lang="en-US" sz="3700" cap="all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th</a:t>
            </a:r>
            <a:r>
              <a:rPr lang="en-US" sz="37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&amp; </a:t>
            </a:r>
            <a:r>
              <a:rPr lang="en-US" sz="37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9</a:t>
            </a:r>
            <a:r>
              <a:rPr lang="en-US" sz="3700" cap="all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th </a:t>
            </a:r>
            <a:r>
              <a:rPr lang="en-US" sz="37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Grades</a:t>
            </a: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133" y="-100298"/>
            <a:ext cx="1391675" cy="1386174"/>
          </a:xfrm>
          <a:prstGeom prst="rect">
            <a:avLst/>
          </a:prstGeom>
        </p:spPr>
      </p:pic>
      <p:pic>
        <p:nvPicPr>
          <p:cNvPr id="2" name="Picture 12" descr="Voyager Sopris Learning ELA Solutions for Florida">
            <a:extLst>
              <a:ext uri="{FF2B5EF4-FFF2-40B4-BE49-F238E27FC236}">
                <a16:creationId xmlns:a16="http://schemas.microsoft.com/office/drawing/2014/main" id="{F185745F-5E2F-D4BA-5578-2FFDE37AC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147" y="1120092"/>
            <a:ext cx="271462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rewards plus voyager sopris">
            <a:extLst>
              <a:ext uri="{FF2B5EF4-FFF2-40B4-BE49-F238E27FC236}">
                <a16:creationId xmlns:a16="http://schemas.microsoft.com/office/drawing/2014/main" id="{ABC5E304-0EDC-9C07-C346-5D958576A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2" y="4557605"/>
            <a:ext cx="1959767" cy="215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WARDS Plus and REWARDS Writing | Voyager Sopris Learning">
            <a:extLst>
              <a:ext uri="{FF2B5EF4-FFF2-40B4-BE49-F238E27FC236}">
                <a16:creationId xmlns:a16="http://schemas.microsoft.com/office/drawing/2014/main" id="{3CBF8ABD-1561-D404-6180-B151B8A88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56" y="4027330"/>
            <a:ext cx="1732505" cy="176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1127E1-F1E4-3808-74BF-D8AB4809F3FD}"/>
              </a:ext>
            </a:extLst>
          </p:cNvPr>
          <p:cNvSpPr txBox="1"/>
          <p:nvPr/>
        </p:nvSpPr>
        <p:spPr>
          <a:xfrm>
            <a:off x="245058" y="1231287"/>
            <a:ext cx="7542089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i="1" dirty="0">
                <a:effectLst/>
                <a:latin typeface="Calibri"/>
                <a:ea typeface="Calibri"/>
                <a:cs typeface="Calibri"/>
              </a:rPr>
              <a:t>LANGUAGE! Live</a:t>
            </a:r>
            <a:r>
              <a:rPr lang="en-US" sz="2400" b="1" dirty="0">
                <a:effectLst/>
                <a:latin typeface="Calibri"/>
                <a:ea typeface="Calibri"/>
                <a:cs typeface="Calibri"/>
              </a:rPr>
              <a:t> </a:t>
            </a:r>
            <a:r>
              <a:rPr lang="en-US" sz="2400" b="0" i="0" dirty="0">
                <a:effectLst/>
                <a:latin typeface="Calibri"/>
                <a:ea typeface="Calibri"/>
                <a:cs typeface="Calibri"/>
              </a:rPr>
              <a:t>is a comprehensive literacy intervention for struggling students. With a blended approach, </a:t>
            </a:r>
            <a:r>
              <a:rPr lang="en-US" sz="2400" b="0" i="1" dirty="0">
                <a:effectLst/>
                <a:latin typeface="Calibri"/>
                <a:ea typeface="Calibri"/>
                <a:cs typeface="Calibri"/>
              </a:rPr>
              <a:t>LANGUAGE! Live</a:t>
            </a:r>
            <a:r>
              <a:rPr lang="en-US" sz="2400" b="0" i="0" dirty="0">
                <a:effectLst/>
                <a:latin typeface="Calibri"/>
                <a:ea typeface="Calibri"/>
                <a:cs typeface="Calibri"/>
              </a:rPr>
              <a:t>'s instruction reinforces the literacy foundations students need while strategically using authentic text to engage and accelerate them to grade-level proficiency.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B1CDA1-8F56-5B27-C705-53123EB60D99}"/>
              </a:ext>
            </a:extLst>
          </p:cNvPr>
          <p:cNvSpPr txBox="1"/>
          <p:nvPr/>
        </p:nvSpPr>
        <p:spPr>
          <a:xfrm>
            <a:off x="3895204" y="4027330"/>
            <a:ext cx="8167966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i="1" dirty="0">
                <a:effectLst/>
                <a:latin typeface="Calibri"/>
                <a:ea typeface="Calibri"/>
                <a:cs typeface="Calibri"/>
              </a:rPr>
              <a:t>REWARDS</a:t>
            </a:r>
            <a:r>
              <a:rPr lang="en-US" sz="2400" b="0" dirty="0">
                <a:effectLst/>
                <a:latin typeface="Calibri"/>
                <a:ea typeface="Calibri"/>
                <a:cs typeface="Calibri"/>
              </a:rPr>
              <a:t> </a:t>
            </a:r>
            <a:r>
              <a:rPr lang="en-US" sz="2400" b="0" i="0" dirty="0">
                <a:effectLst/>
                <a:latin typeface="Calibri"/>
                <a:ea typeface="Calibri"/>
                <a:cs typeface="Calibri"/>
              </a:rPr>
              <a:t>is a reading and writing intervention specifically designed for struggling learners. The </a:t>
            </a:r>
            <a:r>
              <a:rPr lang="en-US" sz="2400" b="0" i="1" dirty="0">
                <a:effectLst/>
                <a:latin typeface="Calibri"/>
                <a:ea typeface="Calibri"/>
                <a:cs typeface="Calibri"/>
              </a:rPr>
              <a:t>REWARDS</a:t>
            </a:r>
            <a:r>
              <a:rPr lang="en-US" sz="2400" b="0" i="0" dirty="0">
                <a:effectLst/>
                <a:latin typeface="Calibri"/>
                <a:ea typeface="Calibri"/>
                <a:cs typeface="Calibri"/>
              </a:rPr>
              <a:t> suite is a powerful, research-validated and specialized program for adolescent students who struggle reading long, multisyllabic words and comprehending content-area text. With explicit, teacher-led instruction, this intervention gives students new skills to become successful readers.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97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4599" y="223024"/>
            <a:ext cx="10077407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500" cap="all">
                <a:solidFill>
                  <a:srgbClr val="FFFFFF"/>
                </a:solidFill>
                <a:latin typeface="Trade Gothic Next HvyCd"/>
              </a:rPr>
              <a:t>SECONDARY TARGETED REMEDIATION TIER 3  RESULTS</a:t>
            </a:r>
            <a:endParaRPr lang="en-US" sz="3500">
              <a:solidFill>
                <a:schemeClr val="bg1"/>
              </a:solidFill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graph of growth and effects of remediation&#10;&#10;Description automatically generated">
            <a:extLst>
              <a:ext uri="{FF2B5EF4-FFF2-40B4-BE49-F238E27FC236}">
                <a16:creationId xmlns:a16="http://schemas.microsoft.com/office/drawing/2014/main" id="{5C0248E9-D4BF-7B7D-78D0-E932A16D6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8751" y="1084949"/>
            <a:ext cx="7602746" cy="55500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6B6A21-9A3B-B5B3-8B59-B21D49EDB669}"/>
              </a:ext>
            </a:extLst>
          </p:cNvPr>
          <p:cNvSpPr txBox="1"/>
          <p:nvPr/>
        </p:nvSpPr>
        <p:spPr>
          <a:xfrm>
            <a:off x="290169" y="2790183"/>
            <a:ext cx="3050839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latin typeface="Arial"/>
                <a:cs typeface="Arial"/>
              </a:rPr>
              <a:t>After receiving Targeted Remediation instruction, students' growth in Lexile scores increased </a:t>
            </a:r>
            <a:r>
              <a:rPr lang="en-US" sz="2000" b="1">
                <a:latin typeface="Arial"/>
                <a:cs typeface="Arial"/>
              </a:rPr>
              <a:t>exponentially</a:t>
            </a:r>
            <a:r>
              <a:rPr lang="en-US" sz="200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240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66878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515028B0-83DF-F741-F00A-63741CF9F050}"/>
              </a:ext>
            </a:extLst>
          </p:cNvPr>
          <p:cNvSpPr txBox="1"/>
          <p:nvPr/>
        </p:nvSpPr>
        <p:spPr>
          <a:xfrm>
            <a:off x="17422" y="110097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86E228-1D55-9E64-CF10-08DF8E5F9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61CBAB-FC1E-F66F-980D-4952B986AB5F}"/>
              </a:ext>
            </a:extLst>
          </p:cNvPr>
          <p:cNvSpPr txBox="1"/>
          <p:nvPr/>
        </p:nvSpPr>
        <p:spPr>
          <a:xfrm>
            <a:off x="238672" y="1126989"/>
            <a:ext cx="11736673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ea typeface="Cambria"/>
              </a:rPr>
              <a:t>Continue Professional Learning Opportunities &amp; Provision of Supports: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r>
              <a:rPr lang="en-US" sz="2200" b="1" dirty="0">
                <a:ea typeface="Cambria"/>
              </a:rPr>
              <a:t>Monthly RTI Site Lead PL Sessions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>
                <a:ea typeface="Cambria"/>
              </a:rPr>
              <a:t>Periodic Reviews to Gauge PL Needs &amp; Solicit Feedback</a:t>
            </a:r>
          </a:p>
          <a:p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r>
              <a:rPr lang="en-US" sz="2200" b="1" dirty="0">
                <a:ea typeface="Cambria"/>
              </a:rPr>
              <a:t>Collaborative Teacher Team / Grade Level Team PL &amp; Support Sessions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>
                <a:ea typeface="Cambria"/>
              </a:rPr>
              <a:t>Weekly, Monthly, and As-Needed/Requested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r>
              <a:rPr lang="en-US" sz="2200" b="1" dirty="0">
                <a:ea typeface="Cambria"/>
              </a:rPr>
              <a:t>Targeted Assistance by School: Instructional Supports for Tier 2 &amp; Tier 3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>
                <a:ea typeface="Cambria"/>
              </a:rPr>
              <a:t>Data Analysis to Identify Student Needs &amp; Target Specific Skill Deficits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>
                <a:ea typeface="Cambria"/>
              </a:rPr>
              <a:t>Training on Implementation of Intervention Strategies/Resources for Identified Needs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r>
              <a:rPr lang="en-US" sz="2200" b="1" dirty="0">
                <a:ea typeface="Cambria"/>
              </a:rPr>
              <a:t>Coordinators Partner with School RtI Leads to Monitor Effectiveness of Interventions &amp; Provide Additional Supports to Teachers and Students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b="1" dirty="0">
              <a:ea typeface="Cambri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ea typeface="Cambria"/>
              </a:rPr>
              <a:t>Intervention Block Support: Observations, Modeling, &amp; Recommendations</a:t>
            </a:r>
            <a:endParaRPr lang="en-US" sz="120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ea typeface="Cambria"/>
              </a:rPr>
              <a:t>New Site Lead Supports &amp; Individualized Support for Schools Based on Needs</a:t>
            </a:r>
          </a:p>
        </p:txBody>
      </p:sp>
    </p:spTree>
    <p:extLst>
      <p:ext uri="{BB962C8B-B14F-4D97-AF65-F5344CB8AC3E}">
        <p14:creationId xmlns:p14="http://schemas.microsoft.com/office/powerpoint/2010/main" val="371950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 dir="r"/>
      </p:transition>
    </mc:Choice>
    <mc:Fallback xmlns="">
      <p:transition spd="slow">
        <p:wipe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3163</TotalTime>
  <Words>1309</Words>
  <Application>Microsoft Office PowerPoint</Application>
  <PresentationFormat>Widescreen</PresentationFormat>
  <Paragraphs>202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Century Gothic</vt:lpstr>
      <vt:lpstr>open-sans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What is RTI?</vt:lpstr>
      <vt:lpstr>WHY RTI? </vt:lpstr>
      <vt:lpstr>Key Components of RTI: In BCSD</vt:lpstr>
      <vt:lpstr>PowerPoint Presentation</vt:lpstr>
      <vt:lpstr>PowerPoint Presentation</vt:lpstr>
      <vt:lpstr>PowerPoint Presentation</vt:lpstr>
      <vt:lpstr>Responding to the needs of STUDENTS </vt:lpstr>
      <vt:lpstr>Responding to the needs of STUDENTS</vt:lpstr>
      <vt:lpstr> MS &amp; HS: Tiered Supports/Services</vt:lpstr>
      <vt:lpstr> Tier 3 Instructional resources for 6th &amp; 9th Grades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Johnson, Cleveland</cp:lastModifiedBy>
  <cp:revision>626</cp:revision>
  <cp:lastPrinted>2023-09-08T12:14:34Z</cp:lastPrinted>
  <dcterms:created xsi:type="dcterms:W3CDTF">2023-05-01T16:02:45Z</dcterms:created>
  <dcterms:modified xsi:type="dcterms:W3CDTF">2023-10-05T19:04:58Z</dcterms:modified>
</cp:coreProperties>
</file>