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92" r:id="rId2"/>
    <p:sldId id="298" r:id="rId3"/>
    <p:sldId id="297" r:id="rId4"/>
    <p:sldId id="300" r:id="rId5"/>
    <p:sldId id="287" r:id="rId6"/>
    <p:sldId id="2975" r:id="rId7"/>
    <p:sldId id="2971" r:id="rId8"/>
    <p:sldId id="2994" r:id="rId9"/>
    <p:sldId id="2987" r:id="rId10"/>
    <p:sldId id="2986" r:id="rId11"/>
    <p:sldId id="2988" r:id="rId12"/>
    <p:sldId id="2985" r:id="rId13"/>
    <p:sldId id="2983" r:id="rId14"/>
    <p:sldId id="2984" r:id="rId15"/>
    <p:sldId id="2990" r:id="rId16"/>
    <p:sldId id="2991" r:id="rId17"/>
    <p:sldId id="2993" r:id="rId18"/>
    <p:sldId id="2959" r:id="rId19"/>
    <p:sldId id="295"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480DB4-31B2-4E0D-B271-A2E2D0F72D50}" v="1" dt="2024-09-10T17:28:42.3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12" y="-5"/>
      </p:cViewPr>
      <p:guideLst/>
    </p:cSldViewPr>
  </p:slideViewPr>
  <p:notesTextViewPr>
    <p:cViewPr>
      <p:scale>
        <a:sx n="1" d="1"/>
        <a:sy n="1" d="1"/>
      </p:scale>
      <p:origin x="0" y="0"/>
    </p:cViewPr>
  </p:notesTextViewPr>
  <p:notesViewPr>
    <p:cSldViewPr snapToGrid="0">
      <p:cViewPr varScale="1">
        <p:scale>
          <a:sx n="72" d="100"/>
          <a:sy n="72" d="100"/>
        </p:scale>
        <p:origin x="2974" y="31"/>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t, Ethel" userId="80e9486c-b29d-4902-8bd4-7d9ea155a371" providerId="ADAL" clId="{EE480DB4-31B2-4E0D-B271-A2E2D0F72D50}"/>
    <pc:docChg chg="undo custSel delSld modSld">
      <pc:chgData name="Lett, Ethel" userId="80e9486c-b29d-4902-8bd4-7d9ea155a371" providerId="ADAL" clId="{EE480DB4-31B2-4E0D-B271-A2E2D0F72D50}" dt="2024-09-10T17:31:34.757" v="58" actId="20577"/>
      <pc:docMkLst>
        <pc:docMk/>
      </pc:docMkLst>
      <pc:sldChg chg="modNotes">
        <pc:chgData name="Lett, Ethel" userId="80e9486c-b29d-4902-8bd4-7d9ea155a371" providerId="ADAL" clId="{EE480DB4-31B2-4E0D-B271-A2E2D0F72D50}" dt="2024-09-10T17:27:20.819" v="39" actId="6549"/>
        <pc:sldMkLst>
          <pc:docMk/>
          <pc:sldMk cId="2700827501" sldId="287"/>
        </pc:sldMkLst>
      </pc:sldChg>
      <pc:sldChg chg="modNotes">
        <pc:chgData name="Lett, Ethel" userId="80e9486c-b29d-4902-8bd4-7d9ea155a371" providerId="ADAL" clId="{EE480DB4-31B2-4E0D-B271-A2E2D0F72D50}" dt="2024-09-10T17:27:15.753" v="38" actId="6549"/>
        <pc:sldMkLst>
          <pc:docMk/>
          <pc:sldMk cId="2554398938" sldId="292"/>
        </pc:sldMkLst>
      </pc:sldChg>
      <pc:sldChg chg="modNotesTx">
        <pc:chgData name="Lett, Ethel" userId="80e9486c-b29d-4902-8bd4-7d9ea155a371" providerId="ADAL" clId="{EE480DB4-31B2-4E0D-B271-A2E2D0F72D50}" dt="2024-09-10T17:26:45.331" v="34" actId="6549"/>
        <pc:sldMkLst>
          <pc:docMk/>
          <pc:sldMk cId="2204643085" sldId="295"/>
        </pc:sldMkLst>
      </pc:sldChg>
      <pc:sldChg chg="modNotes">
        <pc:chgData name="Lett, Ethel" userId="80e9486c-b29d-4902-8bd4-7d9ea155a371" providerId="ADAL" clId="{EE480DB4-31B2-4E0D-B271-A2E2D0F72D50}" dt="2024-09-10T17:27:11.795" v="37" actId="6549"/>
        <pc:sldMkLst>
          <pc:docMk/>
          <pc:sldMk cId="3574420939" sldId="297"/>
        </pc:sldMkLst>
      </pc:sldChg>
      <pc:sldChg chg="modNotes modNotesTx">
        <pc:chgData name="Lett, Ethel" userId="80e9486c-b29d-4902-8bd4-7d9ea155a371" providerId="ADAL" clId="{EE480DB4-31B2-4E0D-B271-A2E2D0F72D50}" dt="2024-09-10T17:26:55.899" v="35" actId="6549"/>
        <pc:sldMkLst>
          <pc:docMk/>
          <pc:sldMk cId="1160732617" sldId="2959"/>
        </pc:sldMkLst>
      </pc:sldChg>
      <pc:sldChg chg="modNotes">
        <pc:chgData name="Lett, Ethel" userId="80e9486c-b29d-4902-8bd4-7d9ea155a371" providerId="ADAL" clId="{EE480DB4-31B2-4E0D-B271-A2E2D0F72D50}" dt="2024-09-10T17:27:26.047" v="40" actId="6549"/>
        <pc:sldMkLst>
          <pc:docMk/>
          <pc:sldMk cId="343017593" sldId="2975"/>
        </pc:sldMkLst>
      </pc:sldChg>
      <pc:sldChg chg="delSp del mod">
        <pc:chgData name="Lett, Ethel" userId="80e9486c-b29d-4902-8bd4-7d9ea155a371" providerId="ADAL" clId="{EE480DB4-31B2-4E0D-B271-A2E2D0F72D50}" dt="2024-09-10T17:24:57.012" v="10" actId="2696"/>
        <pc:sldMkLst>
          <pc:docMk/>
          <pc:sldMk cId="419922140" sldId="2982"/>
        </pc:sldMkLst>
        <pc:picChg chg="del">
          <ac:chgData name="Lett, Ethel" userId="80e9486c-b29d-4902-8bd4-7d9ea155a371" providerId="ADAL" clId="{EE480DB4-31B2-4E0D-B271-A2E2D0F72D50}" dt="2024-09-10T17:17:43.597" v="7" actId="21"/>
          <ac:picMkLst>
            <pc:docMk/>
            <pc:sldMk cId="419922140" sldId="2982"/>
            <ac:picMk id="6" creationId="{022D1CA0-0259-8078-654D-06418AADE37E}"/>
          </ac:picMkLst>
        </pc:picChg>
      </pc:sldChg>
      <pc:sldChg chg="modSp mod">
        <pc:chgData name="Lett, Ethel" userId="80e9486c-b29d-4902-8bd4-7d9ea155a371" providerId="ADAL" clId="{EE480DB4-31B2-4E0D-B271-A2E2D0F72D50}" dt="2024-09-10T17:26:14.832" v="22" actId="20577"/>
        <pc:sldMkLst>
          <pc:docMk/>
          <pc:sldMk cId="3071691038" sldId="2984"/>
        </pc:sldMkLst>
        <pc:spChg chg="mod">
          <ac:chgData name="Lett, Ethel" userId="80e9486c-b29d-4902-8bd4-7d9ea155a371" providerId="ADAL" clId="{EE480DB4-31B2-4E0D-B271-A2E2D0F72D50}" dt="2024-09-10T17:26:14.832" v="22" actId="20577"/>
          <ac:spMkLst>
            <pc:docMk/>
            <pc:sldMk cId="3071691038" sldId="2984"/>
            <ac:spMk id="2" creationId="{671EECE4-8ADA-E0FF-E4D0-573D351DCBFE}"/>
          </ac:spMkLst>
        </pc:spChg>
        <pc:spChg chg="mod">
          <ac:chgData name="Lett, Ethel" userId="80e9486c-b29d-4902-8bd4-7d9ea155a371" providerId="ADAL" clId="{EE480DB4-31B2-4E0D-B271-A2E2D0F72D50}" dt="2024-09-10T17:18:05.696" v="8" actId="1076"/>
          <ac:spMkLst>
            <pc:docMk/>
            <pc:sldMk cId="3071691038" sldId="2984"/>
            <ac:spMk id="9" creationId="{9974B567-BBC9-4DA8-16F6-27B2C44124F5}"/>
          </ac:spMkLst>
        </pc:spChg>
      </pc:sldChg>
      <pc:sldChg chg="modSp mod modNotes">
        <pc:chgData name="Lett, Ethel" userId="80e9486c-b29d-4902-8bd4-7d9ea155a371" providerId="ADAL" clId="{EE480DB4-31B2-4E0D-B271-A2E2D0F72D50}" dt="2024-09-10T17:27:07.499" v="36" actId="6549"/>
        <pc:sldMkLst>
          <pc:docMk/>
          <pc:sldMk cId="3921574754" sldId="2986"/>
        </pc:sldMkLst>
        <pc:spChg chg="mod">
          <ac:chgData name="Lett, Ethel" userId="80e9486c-b29d-4902-8bd4-7d9ea155a371" providerId="ADAL" clId="{EE480DB4-31B2-4E0D-B271-A2E2D0F72D50}" dt="2024-09-09T18:56:35.659" v="3" actId="20577"/>
          <ac:spMkLst>
            <pc:docMk/>
            <pc:sldMk cId="3921574754" sldId="2986"/>
            <ac:spMk id="9" creationId="{9974B567-BBC9-4DA8-16F6-27B2C44124F5}"/>
          </ac:spMkLst>
        </pc:spChg>
      </pc:sldChg>
      <pc:sldChg chg="modNotes">
        <pc:chgData name="Lett, Ethel" userId="80e9486c-b29d-4902-8bd4-7d9ea155a371" providerId="ADAL" clId="{EE480DB4-31B2-4E0D-B271-A2E2D0F72D50}" dt="2024-09-10T17:27:28.378" v="41" actId="6549"/>
        <pc:sldMkLst>
          <pc:docMk/>
          <pc:sldMk cId="1343507806" sldId="2987"/>
        </pc:sldMkLst>
      </pc:sldChg>
      <pc:sldChg chg="modSp mod">
        <pc:chgData name="Lett, Ethel" userId="80e9486c-b29d-4902-8bd4-7d9ea155a371" providerId="ADAL" clId="{EE480DB4-31B2-4E0D-B271-A2E2D0F72D50}" dt="2024-09-10T17:31:34.757" v="58" actId="20577"/>
        <pc:sldMkLst>
          <pc:docMk/>
          <pc:sldMk cId="1006123143" sldId="2988"/>
        </pc:sldMkLst>
        <pc:spChg chg="mod">
          <ac:chgData name="Lett, Ethel" userId="80e9486c-b29d-4902-8bd4-7d9ea155a371" providerId="ADAL" clId="{EE480DB4-31B2-4E0D-B271-A2E2D0F72D50}" dt="2024-09-10T17:31:34.757" v="58" actId="20577"/>
          <ac:spMkLst>
            <pc:docMk/>
            <pc:sldMk cId="1006123143" sldId="2988"/>
            <ac:spMk id="9" creationId="{9974B567-BBC9-4DA8-16F6-27B2C44124F5}"/>
          </ac:spMkLst>
        </pc:spChg>
      </pc:sldChg>
      <pc:sldChg chg="addSp modSp mod">
        <pc:chgData name="Lett, Ethel" userId="80e9486c-b29d-4902-8bd4-7d9ea155a371" providerId="ADAL" clId="{EE480DB4-31B2-4E0D-B271-A2E2D0F72D50}" dt="2024-09-10T17:29:15.451" v="56" actId="1076"/>
        <pc:sldMkLst>
          <pc:docMk/>
          <pc:sldMk cId="2593368285" sldId="2994"/>
        </pc:sldMkLst>
        <pc:spChg chg="add mod">
          <ac:chgData name="Lett, Ethel" userId="80e9486c-b29d-4902-8bd4-7d9ea155a371" providerId="ADAL" clId="{EE480DB4-31B2-4E0D-B271-A2E2D0F72D50}" dt="2024-09-10T17:29:15.451" v="56" actId="1076"/>
          <ac:spMkLst>
            <pc:docMk/>
            <pc:sldMk cId="2593368285" sldId="2994"/>
            <ac:spMk id="5" creationId="{C3DE79E6-75CB-5CAC-613D-039BB201C2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9/10/2024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Bibb County School District Theory of Action</a:t>
            </a:r>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85295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515814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84608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2630452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Here is the reading status of our 3-8 students with disabilities.  Our students with disabilities test at the same time as all other students and depending on their IEP, they may or may not receive accommodations on the GMAS.</a:t>
            </a:r>
          </a:p>
          <a:p>
            <a:endParaRPr lang="en-US" dirty="0"/>
          </a:p>
          <a:p>
            <a:r>
              <a:rPr lang="en-US" dirty="0"/>
              <a:t>Although the scores of our 4</a:t>
            </a:r>
            <a:r>
              <a:rPr lang="en-US" baseline="30000" dirty="0"/>
              <a:t>th</a:t>
            </a:r>
            <a:r>
              <a:rPr lang="en-US" dirty="0"/>
              <a:t> grade students decreased, we did notice increases in scores in all other grade levels with a double-digit improvement in 5</a:t>
            </a:r>
            <a:r>
              <a:rPr lang="en-US" baseline="30000" dirty="0"/>
              <a:t>th</a:t>
            </a:r>
            <a:r>
              <a:rPr lang="en-US" dirty="0"/>
              <a:t> grade.</a:t>
            </a:r>
          </a:p>
          <a:p>
            <a:endParaRPr lang="en-US" dirty="0"/>
          </a:p>
          <a:p>
            <a:r>
              <a:rPr lang="en-US" dirty="0"/>
              <a:t>Our next slide focuses on the reading status of our English Language Learners.</a:t>
            </a:r>
          </a:p>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092828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201107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083581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736413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945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946176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1166329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9/10/2024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790700" y="2325629"/>
            <a:ext cx="8910637"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2024-2025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solidFill>
                  <a:prstClr val="black"/>
                </a:solidFill>
                <a:latin typeface="Trade Gothic Next HvyCd" panose="020B0906040303020004" pitchFamily="34" charset="0"/>
                <a:cs typeface="Arial" panose="020B0604020202020204" pitchFamily="34" charset="0"/>
              </a:rPr>
              <a:t>BOY Universal Screener Data: Star &amp; </a:t>
            </a:r>
            <a:r>
              <a:rPr lang="en-US" sz="6000" b="1" dirty="0" err="1">
                <a:solidFill>
                  <a:prstClr val="black"/>
                </a:solidFill>
                <a:latin typeface="Trade Gothic Next HvyCd" panose="020B0906040303020004" pitchFamily="34" charset="0"/>
                <a:cs typeface="Arial" panose="020B0604020202020204" pitchFamily="34" charset="0"/>
              </a:rPr>
              <a:t>iReady</a:t>
            </a:r>
            <a:endPar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rPr>
              <a:t>September 19,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review the beginning of the year Universal Screener data from STAR and </a:t>
            </a:r>
            <a:r>
              <a:rPr lang="en-US" sz="2400" dirty="0" err="1"/>
              <a:t>iReady</a:t>
            </a:r>
            <a:r>
              <a:rPr lang="en-US" sz="2400" dirty="0"/>
              <a:t>.</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Grades K-12 STAR data</a:t>
            </a:r>
          </a:p>
          <a:p>
            <a:pPr>
              <a:lnSpc>
                <a:spcPct val="100000"/>
              </a:lnSpc>
              <a:spcBef>
                <a:spcPts val="0"/>
              </a:spcBef>
            </a:pPr>
            <a:r>
              <a:rPr lang="en-US" sz="2400" dirty="0"/>
              <a:t>Grades K-8 </a:t>
            </a:r>
            <a:r>
              <a:rPr lang="en-US" sz="2400" dirty="0" err="1"/>
              <a:t>iReady</a:t>
            </a:r>
            <a:r>
              <a:rPr lang="en-US" sz="2400" dirty="0"/>
              <a:t> Math data</a:t>
            </a:r>
          </a:p>
          <a:p>
            <a:pPr>
              <a:lnSpc>
                <a:spcPct val="100000"/>
              </a:lnSpc>
              <a:spcBef>
                <a:spcPts val="0"/>
              </a:spcBef>
            </a:pPr>
            <a:r>
              <a:rPr lang="en-US" sz="2400" dirty="0"/>
              <a:t>Summary &amp; Next Steps</a:t>
            </a:r>
          </a:p>
          <a:p>
            <a:pPr>
              <a:lnSpc>
                <a:spcPct val="100000"/>
              </a:lnSpc>
              <a:spcBef>
                <a:spcPts val="0"/>
              </a:spcBef>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dirty="0">
                <a:solidFill>
                  <a:srgbClr val="000000"/>
                </a:solidFill>
                <a:effectLst/>
                <a:latin typeface="+mj-lt"/>
                <a:ea typeface="Calibri" panose="020F0502020204030204" pitchFamily="34" charset="0"/>
              </a:rPr>
              <a:t>Current Universal Screener data tell us </a:t>
            </a:r>
            <a:r>
              <a:rPr lang="en-US" sz="2400" dirty="0">
                <a:solidFill>
                  <a:srgbClr val="040C28"/>
                </a:solidFill>
                <a:effectLst/>
                <a:latin typeface="+mj-lt"/>
              </a:rPr>
              <a:t>how well students are performing at the beginning of the year and can predict readiness for grade level knowledge and skills outlined in the state-adopted content standards in reading and mathematics. </a:t>
            </a:r>
            <a:r>
              <a:rPr lang="en-US" sz="2400" kern="100" dirty="0">
                <a:solidFill>
                  <a:srgbClr val="000000"/>
                </a:solidFill>
                <a:effectLst/>
                <a:latin typeface="+mj-lt"/>
                <a:ea typeface="Times New Roman" panose="02020603050405020304" pitchFamily="18" charset="0"/>
                <a:cs typeface="Times New Roman" panose="02020603050405020304" pitchFamily="18" charset="0"/>
              </a:rPr>
              <a:t>Overall, Bibb County achievement data in reading and math appears consistent with GMAS spring performance, where applicable.</a:t>
            </a: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2400" dirty="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a:p>
        </p:txBody>
      </p:sp>
      <p:pic>
        <p:nvPicPr>
          <p:cNvPr id="7" name="Picture 6">
            <a:extLst>
              <a:ext uri="{FF2B5EF4-FFF2-40B4-BE49-F238E27FC236}">
                <a16:creationId xmlns:a16="http://schemas.microsoft.com/office/drawing/2014/main" id="{BC365AFD-C8E7-983F-0587-915F54E98CD3}"/>
              </a:ext>
            </a:extLst>
          </p:cNvPr>
          <p:cNvPicPr>
            <a:picLocks noChangeAspect="1"/>
          </p:cNvPicPr>
          <p:nvPr/>
        </p:nvPicPr>
        <p:blipFill>
          <a:blip r:embed="rId4"/>
          <a:stretch>
            <a:fillRect/>
          </a:stretch>
        </p:blipFill>
        <p:spPr>
          <a:xfrm>
            <a:off x="9060759" y="2354487"/>
            <a:ext cx="2591025" cy="1074513"/>
          </a:xfrm>
          <a:prstGeom prst="rect">
            <a:avLst/>
          </a:prstGeom>
        </p:spPr>
      </p:pic>
      <p:pic>
        <p:nvPicPr>
          <p:cNvPr id="11" name="Picture 10">
            <a:extLst>
              <a:ext uri="{FF2B5EF4-FFF2-40B4-BE49-F238E27FC236}">
                <a16:creationId xmlns:a16="http://schemas.microsoft.com/office/drawing/2014/main" id="{719E2E25-74E7-7407-27DD-E7F4FBCD2F0D}"/>
              </a:ext>
            </a:extLst>
          </p:cNvPr>
          <p:cNvPicPr>
            <a:picLocks noChangeAspect="1"/>
          </p:cNvPicPr>
          <p:nvPr/>
        </p:nvPicPr>
        <p:blipFill>
          <a:blip r:embed="rId5"/>
          <a:stretch>
            <a:fillRect/>
          </a:stretch>
        </p:blipFill>
        <p:spPr>
          <a:xfrm>
            <a:off x="5806327" y="2354487"/>
            <a:ext cx="2591025" cy="1037106"/>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6</a:t>
            </a:fld>
            <a:endParaRPr lang="en-US"/>
          </a:p>
        </p:txBody>
      </p:sp>
      <p:graphicFrame>
        <p:nvGraphicFramePr>
          <p:cNvPr id="6" name="Table 5">
            <a:extLst>
              <a:ext uri="{FF2B5EF4-FFF2-40B4-BE49-F238E27FC236}">
                <a16:creationId xmlns:a16="http://schemas.microsoft.com/office/drawing/2014/main" id="{9AC9B133-52C3-2CAA-0270-C6DA9AEA18E1}"/>
              </a:ext>
            </a:extLst>
          </p:cNvPr>
          <p:cNvGraphicFramePr>
            <a:graphicFrameLocks noGrp="1"/>
          </p:cNvGraphicFramePr>
          <p:nvPr>
            <p:extLst>
              <p:ext uri="{D42A27DB-BD31-4B8C-83A1-F6EECF244321}">
                <p14:modId xmlns:p14="http://schemas.microsoft.com/office/powerpoint/2010/main" val="1816445942"/>
              </p:ext>
            </p:extLst>
          </p:nvPr>
        </p:nvGraphicFramePr>
        <p:xfrm>
          <a:off x="469277" y="1708013"/>
          <a:ext cx="11275464" cy="4307764"/>
        </p:xfrm>
        <a:graphic>
          <a:graphicData uri="http://schemas.openxmlformats.org/drawingml/2006/table">
            <a:tbl>
              <a:tblPr firstRow="1" bandRow="1">
                <a:tableStyleId>{5C22544A-7EE6-4342-B048-85BDC9FD1C3A}</a:tableStyleId>
              </a:tblPr>
              <a:tblGrid>
                <a:gridCol w="2688602">
                  <a:extLst>
                    <a:ext uri="{9D8B030D-6E8A-4147-A177-3AD203B41FA5}">
                      <a16:colId xmlns:a16="http://schemas.microsoft.com/office/drawing/2014/main" val="1304332222"/>
                    </a:ext>
                  </a:extLst>
                </a:gridCol>
                <a:gridCol w="8586862">
                  <a:extLst>
                    <a:ext uri="{9D8B030D-6E8A-4147-A177-3AD203B41FA5}">
                      <a16:colId xmlns:a16="http://schemas.microsoft.com/office/drawing/2014/main" val="2839950219"/>
                    </a:ext>
                  </a:extLst>
                </a:gridCol>
              </a:tblGrid>
              <a:tr h="1198804">
                <a:tc>
                  <a:txBody>
                    <a:bodyPr/>
                    <a:lstStyle/>
                    <a:p>
                      <a:pPr algn="ctr"/>
                      <a:r>
                        <a:rPr lang="en-US" sz="1600" b="1" dirty="0">
                          <a:solidFill>
                            <a:schemeClr val="tx1"/>
                          </a:solidFill>
                          <a:latin typeface="+mj-lt"/>
                        </a:rPr>
                        <a:t>STAR EARLY LITERACY</a:t>
                      </a:r>
                    </a:p>
                  </a:txBody>
                  <a:tcPr>
                    <a:solidFill>
                      <a:schemeClr val="accent4">
                        <a:lumMod val="40000"/>
                        <a:lumOff val="60000"/>
                      </a:schemeClr>
                    </a:solidFill>
                  </a:tcPr>
                </a:tc>
                <a:tc>
                  <a:txBody>
                    <a:bodyPr/>
                    <a:lstStyle/>
                    <a:p>
                      <a:r>
                        <a:rPr lang="en-US" sz="1600" b="0" i="0" kern="1200" dirty="0">
                          <a:solidFill>
                            <a:schemeClr val="tx1"/>
                          </a:solidFill>
                          <a:effectLst/>
                          <a:latin typeface="+mj-lt"/>
                          <a:ea typeface="+mn-ea"/>
                          <a:cs typeface="+mn-cs"/>
                        </a:rPr>
                        <a:t>The Star Early Literacy assessment measures a student's early literacy and numeracy skills. It's a computer-based test that's designed to help students in pre-K through 3rd grade develop the foundational skills they need to become proficient readers.</a:t>
                      </a:r>
                      <a:endParaRPr lang="en-US" sz="1600" dirty="0">
                        <a:solidFill>
                          <a:schemeClr val="tx1"/>
                        </a:solidFill>
                        <a:latin typeface="+mj-lt"/>
                      </a:endParaRPr>
                    </a:p>
                  </a:txBody>
                  <a:tcPr>
                    <a:solidFill>
                      <a:schemeClr val="accent4">
                        <a:lumMod val="40000"/>
                        <a:lumOff val="60000"/>
                      </a:schemeClr>
                    </a:solidFill>
                  </a:tcPr>
                </a:tc>
                <a:extLst>
                  <a:ext uri="{0D108BD9-81ED-4DB2-BD59-A6C34878D82A}">
                    <a16:rowId xmlns:a16="http://schemas.microsoft.com/office/drawing/2014/main" val="3490307222"/>
                  </a:ext>
                </a:extLst>
              </a:tr>
              <a:tr h="1198804">
                <a:tc>
                  <a:txBody>
                    <a:bodyPr/>
                    <a:lstStyle/>
                    <a:p>
                      <a:pPr algn="ctr"/>
                      <a:r>
                        <a:rPr lang="en-US" sz="1600" b="1" dirty="0">
                          <a:solidFill>
                            <a:schemeClr val="tx1"/>
                          </a:solidFill>
                          <a:latin typeface="+mj-lt"/>
                        </a:rPr>
                        <a:t>STAR READING &amp; STAR MATH</a:t>
                      </a:r>
                    </a:p>
                  </a:txBody>
                  <a:tcPr>
                    <a:solidFill>
                      <a:schemeClr val="accent4">
                        <a:lumMod val="40000"/>
                        <a:lumOff val="60000"/>
                      </a:schemeClr>
                    </a:solidFill>
                  </a:tcPr>
                </a:tc>
                <a:tc>
                  <a:txBody>
                    <a:bodyPr/>
                    <a:lstStyle/>
                    <a:p>
                      <a:r>
                        <a:rPr lang="en-US" sz="1600" b="0" i="0" kern="1200" dirty="0">
                          <a:solidFill>
                            <a:schemeClr val="tx1"/>
                          </a:solidFill>
                          <a:effectLst/>
                          <a:latin typeface="+mj-lt"/>
                          <a:ea typeface="+mn-ea"/>
                          <a:cs typeface="+mn-cs"/>
                        </a:rPr>
                        <a:t>K–12 comprehensive reading assessment test provides all the insights needed to guide literacy growth for emergent readers, struggling readers, and high achievers, whether you are testing in-person, remotely, or a combination of both. Get recommended groupings of students based on both their scaled scores and benchmark categories or create your own groups for more effective small-group instruction. For each instructional group, Star Reading uses the score range and median score to automatically recommend skills and instructional resources to guide reading growth.</a:t>
                      </a:r>
                      <a:endParaRPr lang="en-US" sz="1600" dirty="0">
                        <a:solidFill>
                          <a:schemeClr val="tx1"/>
                        </a:solidFill>
                        <a:latin typeface="+mj-lt"/>
                      </a:endParaRPr>
                    </a:p>
                  </a:txBody>
                  <a:tcPr>
                    <a:solidFill>
                      <a:schemeClr val="accent4">
                        <a:lumMod val="40000"/>
                        <a:lumOff val="60000"/>
                      </a:schemeClr>
                    </a:solidFill>
                  </a:tcPr>
                </a:tc>
                <a:extLst>
                  <a:ext uri="{0D108BD9-81ED-4DB2-BD59-A6C34878D82A}">
                    <a16:rowId xmlns:a16="http://schemas.microsoft.com/office/drawing/2014/main" val="2470449574"/>
                  </a:ext>
                </a:extLst>
              </a:tr>
              <a:tr h="1198804">
                <a:tc>
                  <a:txBody>
                    <a:bodyPr/>
                    <a:lstStyle/>
                    <a:p>
                      <a:pPr algn="ctr"/>
                      <a:r>
                        <a:rPr lang="en-US" sz="1600" b="1" dirty="0" err="1">
                          <a:latin typeface="+mj-lt"/>
                        </a:rPr>
                        <a:t>iReady</a:t>
                      </a:r>
                      <a:endParaRPr lang="en-US" sz="1600" b="1" dirty="0">
                        <a:latin typeface="+mj-lt"/>
                      </a:endParaRPr>
                    </a:p>
                  </a:txBody>
                  <a:tcPr>
                    <a:solidFill>
                      <a:schemeClr val="accent4">
                        <a:lumMod val="60000"/>
                        <a:lumOff val="40000"/>
                      </a:schemeClr>
                    </a:solidFill>
                  </a:tcPr>
                </a:tc>
                <a:tc>
                  <a:txBody>
                    <a:bodyPr/>
                    <a:lstStyle/>
                    <a:p>
                      <a:r>
                        <a:rPr lang="en-US" sz="1600" b="0" i="0" kern="1200" dirty="0" err="1">
                          <a:solidFill>
                            <a:schemeClr val="dk1"/>
                          </a:solidFill>
                          <a:effectLst/>
                          <a:latin typeface="+mj-lt"/>
                          <a:ea typeface="+mn-ea"/>
                          <a:cs typeface="+mn-cs"/>
                        </a:rPr>
                        <a:t>i</a:t>
                      </a:r>
                      <a:r>
                        <a:rPr lang="en-US" sz="1600" b="0" i="0" kern="1200" dirty="0">
                          <a:solidFill>
                            <a:schemeClr val="dk1"/>
                          </a:solidFill>
                          <a:effectLst/>
                          <a:latin typeface="+mj-lt"/>
                          <a:ea typeface="+mn-ea"/>
                          <a:cs typeface="+mn-cs"/>
                        </a:rPr>
                        <a:t>-Ready is an online program for reading and/or mathematics that will help your student’s teacher(s) determine your student’s needs, personalize their learning, and monitor progress throughout the school year. </a:t>
                      </a:r>
                      <a:r>
                        <a:rPr lang="en-US" sz="1600" b="0" i="0" kern="1200" dirty="0" err="1">
                          <a:solidFill>
                            <a:schemeClr val="dk1"/>
                          </a:solidFill>
                          <a:effectLst/>
                          <a:latin typeface="+mj-lt"/>
                          <a:ea typeface="+mn-ea"/>
                          <a:cs typeface="+mn-cs"/>
                        </a:rPr>
                        <a:t>i</a:t>
                      </a:r>
                      <a:r>
                        <a:rPr lang="en-US" sz="1600" b="0" i="0" kern="1200" dirty="0">
                          <a:solidFill>
                            <a:schemeClr val="dk1"/>
                          </a:solidFill>
                          <a:effectLst/>
                          <a:latin typeface="+mj-lt"/>
                          <a:ea typeface="+mn-ea"/>
                          <a:cs typeface="+mn-cs"/>
                        </a:rPr>
                        <a:t>-Ready allows your teacher(s) to meet your student exactly where they are and provides data to increase your student’s learning gains. </a:t>
                      </a:r>
                      <a:r>
                        <a:rPr lang="en-US" sz="1600" b="0" i="0" kern="1200" dirty="0" err="1">
                          <a:solidFill>
                            <a:schemeClr val="dk1"/>
                          </a:solidFill>
                          <a:effectLst/>
                          <a:latin typeface="+mj-lt"/>
                          <a:ea typeface="+mn-ea"/>
                          <a:cs typeface="+mn-cs"/>
                        </a:rPr>
                        <a:t>i</a:t>
                      </a:r>
                      <a:r>
                        <a:rPr lang="en-US" sz="1600" b="0" i="0" kern="1200" dirty="0">
                          <a:solidFill>
                            <a:schemeClr val="dk1"/>
                          </a:solidFill>
                          <a:effectLst/>
                          <a:latin typeface="+mj-lt"/>
                          <a:ea typeface="+mn-ea"/>
                          <a:cs typeface="+mn-cs"/>
                        </a:rPr>
                        <a:t>-Ready consists of two parts: Diagnostic and Personalized Instruction. Each item a student sees is individualized based on their answer to the previous question. </a:t>
                      </a:r>
                      <a:endParaRPr lang="en-US" sz="1600" dirty="0">
                        <a:latin typeface="+mj-lt"/>
                      </a:endParaRPr>
                    </a:p>
                  </a:txBody>
                  <a:tcPr>
                    <a:solidFill>
                      <a:schemeClr val="accent4">
                        <a:lumMod val="60000"/>
                        <a:lumOff val="40000"/>
                      </a:schemeClr>
                    </a:solidFill>
                  </a:tcPr>
                </a:tc>
                <a:extLst>
                  <a:ext uri="{0D108BD9-81ED-4DB2-BD59-A6C34878D82A}">
                    <a16:rowId xmlns:a16="http://schemas.microsoft.com/office/drawing/2014/main" val="4225663638"/>
                  </a:ext>
                </a:extLst>
              </a:tr>
            </a:tbl>
          </a:graphicData>
        </a:graphic>
      </p:graphicFrame>
    </p:spTree>
    <p:extLst>
      <p:ext uri="{BB962C8B-B14F-4D97-AF65-F5344CB8AC3E}">
        <p14:creationId xmlns:p14="http://schemas.microsoft.com/office/powerpoint/2010/main" val="34301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EARLY LITERACY: K-3</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decreased by 17.2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7</a:t>
            </a:fld>
            <a:endParaRPr lang="en-US" dirty="0"/>
          </a:p>
        </p:txBody>
      </p:sp>
      <p:pic>
        <p:nvPicPr>
          <p:cNvPr id="7" name="Picture 6">
            <a:extLst>
              <a:ext uri="{FF2B5EF4-FFF2-40B4-BE49-F238E27FC236}">
                <a16:creationId xmlns:a16="http://schemas.microsoft.com/office/drawing/2014/main" id="{D23B9792-6E15-9524-73F0-08006137A1EC}"/>
              </a:ext>
            </a:extLst>
          </p:cNvPr>
          <p:cNvPicPr>
            <a:picLocks noChangeAspect="1"/>
          </p:cNvPicPr>
          <p:nvPr/>
        </p:nvPicPr>
        <p:blipFill>
          <a:blip r:embed="rId4"/>
          <a:stretch>
            <a:fillRect/>
          </a:stretch>
        </p:blipFill>
        <p:spPr>
          <a:xfrm>
            <a:off x="1002312" y="1368146"/>
            <a:ext cx="10871328" cy="4401002"/>
          </a:xfrm>
          <a:prstGeom prst="rect">
            <a:avLst/>
          </a:prstGeom>
        </p:spPr>
      </p:pic>
    </p:spTree>
    <p:extLst>
      <p:ext uri="{BB962C8B-B14F-4D97-AF65-F5344CB8AC3E}">
        <p14:creationId xmlns:p14="http://schemas.microsoft.com/office/powerpoint/2010/main" val="370930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3-5</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decreased by 9.3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8</a:t>
            </a:fld>
            <a:endParaRPr lang="en-US" dirty="0"/>
          </a:p>
        </p:txBody>
      </p:sp>
      <p:pic>
        <p:nvPicPr>
          <p:cNvPr id="6" name="Picture 5" descr="A screenshot of a computer&#10;&#10;Description automatically generated">
            <a:extLst>
              <a:ext uri="{FF2B5EF4-FFF2-40B4-BE49-F238E27FC236}">
                <a16:creationId xmlns:a16="http://schemas.microsoft.com/office/drawing/2014/main" id="{B6BF8D6C-6680-9CD5-2F92-5F91CBB13D92}"/>
              </a:ext>
            </a:extLst>
          </p:cNvPr>
          <p:cNvPicPr>
            <a:picLocks noChangeAspect="1"/>
          </p:cNvPicPr>
          <p:nvPr/>
        </p:nvPicPr>
        <p:blipFill>
          <a:blip r:embed="rId4"/>
          <a:srcRect t="23363"/>
          <a:stretch/>
        </p:blipFill>
        <p:spPr>
          <a:xfrm>
            <a:off x="972823" y="1088971"/>
            <a:ext cx="10169002" cy="4772746"/>
          </a:xfrm>
          <a:prstGeom prst="rect">
            <a:avLst/>
          </a:prstGeom>
        </p:spPr>
      </p:pic>
      <p:sp>
        <p:nvSpPr>
          <p:cNvPr id="5" name="TextBox 4">
            <a:extLst>
              <a:ext uri="{FF2B5EF4-FFF2-40B4-BE49-F238E27FC236}">
                <a16:creationId xmlns:a16="http://schemas.microsoft.com/office/drawing/2014/main" id="{C3DE79E6-75CB-5CAC-613D-039BB201C25A}"/>
              </a:ext>
            </a:extLst>
          </p:cNvPr>
          <p:cNvSpPr txBox="1"/>
          <p:nvPr/>
        </p:nvSpPr>
        <p:spPr>
          <a:xfrm>
            <a:off x="9326879" y="4792287"/>
            <a:ext cx="789710" cy="261610"/>
          </a:xfrm>
          <a:prstGeom prst="rect">
            <a:avLst/>
          </a:prstGeom>
          <a:noFill/>
        </p:spPr>
        <p:txBody>
          <a:bodyPr wrap="square" rtlCol="0">
            <a:spAutoFit/>
          </a:bodyPr>
          <a:lstStyle/>
          <a:p>
            <a:r>
              <a:rPr lang="en-US" sz="1100" b="1" dirty="0">
                <a:solidFill>
                  <a:schemeClr val="bg1"/>
                </a:solidFill>
              </a:rPr>
              <a:t>16.0%</a:t>
            </a:r>
          </a:p>
        </p:txBody>
      </p:sp>
    </p:spTree>
    <p:extLst>
      <p:ext uri="{BB962C8B-B14F-4D97-AF65-F5344CB8AC3E}">
        <p14:creationId xmlns:p14="http://schemas.microsoft.com/office/powerpoint/2010/main" val="2593368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6-8</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decreased by 15.3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9</a:t>
            </a:fld>
            <a:endParaRPr lang="en-US" dirty="0"/>
          </a:p>
        </p:txBody>
      </p:sp>
      <p:pic>
        <p:nvPicPr>
          <p:cNvPr id="6" name="Picture 5" descr="A screenshot of a computer&#10;&#10;Description automatically generated">
            <a:extLst>
              <a:ext uri="{FF2B5EF4-FFF2-40B4-BE49-F238E27FC236}">
                <a16:creationId xmlns:a16="http://schemas.microsoft.com/office/drawing/2014/main" id="{7416F711-E725-B976-9B85-1C862103A2F8}"/>
              </a:ext>
            </a:extLst>
          </p:cNvPr>
          <p:cNvPicPr>
            <a:picLocks noChangeAspect="1"/>
          </p:cNvPicPr>
          <p:nvPr/>
        </p:nvPicPr>
        <p:blipFill>
          <a:blip r:embed="rId4"/>
          <a:srcRect t="24030"/>
          <a:stretch/>
        </p:blipFill>
        <p:spPr>
          <a:xfrm>
            <a:off x="1034630" y="1088971"/>
            <a:ext cx="10057319" cy="4665690"/>
          </a:xfrm>
          <a:prstGeom prst="rect">
            <a:avLst/>
          </a:prstGeom>
        </p:spPr>
      </p:pic>
    </p:spTree>
    <p:extLst>
      <p:ext uri="{BB962C8B-B14F-4D97-AF65-F5344CB8AC3E}">
        <p14:creationId xmlns:p14="http://schemas.microsoft.com/office/powerpoint/2010/main" val="1343507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9-12</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decreased by 24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10</a:t>
            </a:fld>
            <a:endParaRPr lang="en-US" dirty="0"/>
          </a:p>
        </p:txBody>
      </p:sp>
      <p:pic>
        <p:nvPicPr>
          <p:cNvPr id="6" name="Picture 5" descr="A screenshot of a computer screen&#10;&#10;Description automatically generated">
            <a:extLst>
              <a:ext uri="{FF2B5EF4-FFF2-40B4-BE49-F238E27FC236}">
                <a16:creationId xmlns:a16="http://schemas.microsoft.com/office/drawing/2014/main" id="{A5B02883-58DD-8FD8-3561-6190C5CD386D}"/>
              </a:ext>
            </a:extLst>
          </p:cNvPr>
          <p:cNvPicPr>
            <a:picLocks noChangeAspect="1"/>
          </p:cNvPicPr>
          <p:nvPr/>
        </p:nvPicPr>
        <p:blipFill>
          <a:blip r:embed="rId4"/>
          <a:srcRect t="9788"/>
          <a:stretch/>
        </p:blipFill>
        <p:spPr>
          <a:xfrm>
            <a:off x="1416865" y="1199949"/>
            <a:ext cx="9350433" cy="4587326"/>
          </a:xfrm>
          <a:prstGeom prst="rect">
            <a:avLst/>
          </a:prstGeom>
        </p:spPr>
      </p:pic>
    </p:spTree>
    <p:extLst>
      <p:ext uri="{BB962C8B-B14F-4D97-AF65-F5344CB8AC3E}">
        <p14:creationId xmlns:p14="http://schemas.microsoft.com/office/powerpoint/2010/main" val="392157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3-12</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0" y="5934670"/>
            <a:ext cx="12086705" cy="923330"/>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Data appear consistent with GMAS reading status in which 55.3% of students in grade 3-8 and 44.64% of 11</a:t>
            </a:r>
            <a:r>
              <a:rPr lang="en-US" i="1" baseline="30000" dirty="0">
                <a:solidFill>
                  <a:srgbClr val="1F1F1F"/>
                </a:solidFill>
                <a:effectLst/>
                <a:highlight>
                  <a:srgbClr val="FFFFFF"/>
                </a:highlight>
                <a:latin typeface="Google Sans"/>
              </a:rPr>
              <a:t>th</a:t>
            </a:r>
            <a:r>
              <a:rPr lang="en-US" i="1" dirty="0">
                <a:solidFill>
                  <a:srgbClr val="1F1F1F"/>
                </a:solidFill>
                <a:effectLst/>
                <a:highlight>
                  <a:srgbClr val="FFFFFF"/>
                </a:highlight>
                <a:latin typeface="Google Sans"/>
              </a:rPr>
              <a:t> graders were identified as reading at or above grade level (keeping in mind that this data reflects 3-12 and GMAS data excludes students in grades K-2, 9, 10, and 12 as it relates to tested areas).  </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11</a:t>
            </a:fld>
            <a:endParaRPr lang="en-US" dirty="0"/>
          </a:p>
        </p:txBody>
      </p:sp>
      <p:pic>
        <p:nvPicPr>
          <p:cNvPr id="5" name="Picture 4" descr="A screenshot of a cell phone&#10;&#10;Description automatically generated">
            <a:extLst>
              <a:ext uri="{FF2B5EF4-FFF2-40B4-BE49-F238E27FC236}">
                <a16:creationId xmlns:a16="http://schemas.microsoft.com/office/drawing/2014/main" id="{B93D9C64-574F-99C5-2C25-5DF1FA275D9F}"/>
              </a:ext>
            </a:extLst>
          </p:cNvPr>
          <p:cNvPicPr>
            <a:picLocks noChangeAspect="1"/>
          </p:cNvPicPr>
          <p:nvPr/>
        </p:nvPicPr>
        <p:blipFill>
          <a:blip r:embed="rId4"/>
          <a:srcRect l="1633" t="939" r="1880"/>
          <a:stretch/>
        </p:blipFill>
        <p:spPr>
          <a:xfrm>
            <a:off x="1172095" y="1309842"/>
            <a:ext cx="3786448" cy="4027102"/>
          </a:xfrm>
          <a:prstGeom prst="rect">
            <a:avLst/>
          </a:prstGeom>
        </p:spPr>
      </p:pic>
      <p:pic>
        <p:nvPicPr>
          <p:cNvPr id="8" name="Picture 7" descr="A screenshot of a graph&#10;&#10;Description automatically generated">
            <a:extLst>
              <a:ext uri="{FF2B5EF4-FFF2-40B4-BE49-F238E27FC236}">
                <a16:creationId xmlns:a16="http://schemas.microsoft.com/office/drawing/2014/main" id="{9936083F-90D7-39D7-BEC2-25217EEB4911}"/>
              </a:ext>
            </a:extLst>
          </p:cNvPr>
          <p:cNvPicPr>
            <a:picLocks noChangeAspect="1"/>
          </p:cNvPicPr>
          <p:nvPr/>
        </p:nvPicPr>
        <p:blipFill>
          <a:blip r:embed="rId5"/>
          <a:srcRect l="2667" t="1507" r="2707"/>
          <a:stretch/>
        </p:blipFill>
        <p:spPr>
          <a:xfrm>
            <a:off x="6346766" y="1309841"/>
            <a:ext cx="3262747" cy="4304193"/>
          </a:xfrm>
          <a:prstGeom prst="rect">
            <a:avLst/>
          </a:prstGeom>
        </p:spPr>
      </p:pic>
    </p:spTree>
    <p:extLst>
      <p:ext uri="{BB962C8B-B14F-4D97-AF65-F5344CB8AC3E}">
        <p14:creationId xmlns:p14="http://schemas.microsoft.com/office/powerpoint/2010/main" val="1006123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1-5</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increased by 1.2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12</a:t>
            </a:fld>
            <a:endParaRPr lang="en-US"/>
          </a:p>
        </p:txBody>
      </p:sp>
      <p:pic>
        <p:nvPicPr>
          <p:cNvPr id="5" name="Picture 4" descr="A screenshot of a computer&#10;&#10;Description automatically generated">
            <a:extLst>
              <a:ext uri="{FF2B5EF4-FFF2-40B4-BE49-F238E27FC236}">
                <a16:creationId xmlns:a16="http://schemas.microsoft.com/office/drawing/2014/main" id="{9AF5737F-4AB5-4E69-C94E-44211B21C496}"/>
              </a:ext>
            </a:extLst>
          </p:cNvPr>
          <p:cNvPicPr>
            <a:picLocks noChangeAspect="1"/>
          </p:cNvPicPr>
          <p:nvPr/>
        </p:nvPicPr>
        <p:blipFill>
          <a:blip r:embed="rId4"/>
          <a:srcRect t="21798"/>
          <a:stretch/>
        </p:blipFill>
        <p:spPr>
          <a:xfrm>
            <a:off x="623455" y="1126989"/>
            <a:ext cx="10494818" cy="5129475"/>
          </a:xfrm>
          <a:prstGeom prst="rect">
            <a:avLst/>
          </a:prstGeom>
        </p:spPr>
      </p:pic>
    </p:spTree>
    <p:extLst>
      <p:ext uri="{BB962C8B-B14F-4D97-AF65-F5344CB8AC3E}">
        <p14:creationId xmlns:p14="http://schemas.microsoft.com/office/powerpoint/2010/main" val="295238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9-12</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needing urgent intervention decreased by 6.8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10" name="Picture 9">
            <a:extLst>
              <a:ext uri="{FF2B5EF4-FFF2-40B4-BE49-F238E27FC236}">
                <a16:creationId xmlns:a16="http://schemas.microsoft.com/office/drawing/2014/main" id="{F66E087F-F81F-AEBF-0054-964F100E472A}"/>
              </a:ext>
            </a:extLst>
          </p:cNvPr>
          <p:cNvPicPr>
            <a:picLocks noChangeAspect="1"/>
          </p:cNvPicPr>
          <p:nvPr/>
        </p:nvPicPr>
        <p:blipFill>
          <a:blip r:embed="rId4"/>
          <a:stretch>
            <a:fillRect/>
          </a:stretch>
        </p:blipFill>
        <p:spPr>
          <a:xfrm>
            <a:off x="595729" y="1309842"/>
            <a:ext cx="11000542" cy="4313055"/>
          </a:xfrm>
          <a:prstGeom prst="rect">
            <a:avLst/>
          </a:prstGeom>
        </p:spPr>
      </p:pic>
    </p:spTree>
    <p:extLst>
      <p:ext uri="{BB962C8B-B14F-4D97-AF65-F5344CB8AC3E}">
        <p14:creationId xmlns:p14="http://schemas.microsoft.com/office/powerpoint/2010/main" val="2012571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1-5; 9-12</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63656" y="6094274"/>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We cannot make any comparisons to GMAS Math data just yet, as not all performance data have been analyzed.</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14</a:t>
            </a:fld>
            <a:endParaRPr lang="en-US" dirty="0"/>
          </a:p>
        </p:txBody>
      </p:sp>
      <p:pic>
        <p:nvPicPr>
          <p:cNvPr id="6" name="Picture 5" descr="A screenshot of a cell phone&#10;&#10;Description automatically generated">
            <a:extLst>
              <a:ext uri="{FF2B5EF4-FFF2-40B4-BE49-F238E27FC236}">
                <a16:creationId xmlns:a16="http://schemas.microsoft.com/office/drawing/2014/main" id="{8D926025-E672-A95D-B17A-C53E7DD1E20D}"/>
              </a:ext>
            </a:extLst>
          </p:cNvPr>
          <p:cNvPicPr>
            <a:picLocks noChangeAspect="1"/>
          </p:cNvPicPr>
          <p:nvPr/>
        </p:nvPicPr>
        <p:blipFill>
          <a:blip r:embed="rId4"/>
          <a:srcRect l="2691" t="2871" r="3267"/>
          <a:stretch/>
        </p:blipFill>
        <p:spPr>
          <a:xfrm>
            <a:off x="1143000" y="1309842"/>
            <a:ext cx="3797878" cy="4144692"/>
          </a:xfrm>
          <a:prstGeom prst="rect">
            <a:avLst/>
          </a:prstGeom>
        </p:spPr>
      </p:pic>
      <p:pic>
        <p:nvPicPr>
          <p:cNvPr id="7" name="Picture 6" descr="A screenshot of a graph&#10;&#10;Description automatically generated">
            <a:extLst>
              <a:ext uri="{FF2B5EF4-FFF2-40B4-BE49-F238E27FC236}">
                <a16:creationId xmlns:a16="http://schemas.microsoft.com/office/drawing/2014/main" id="{36EE9E01-E2EF-C813-3D96-555BC17F87C7}"/>
              </a:ext>
            </a:extLst>
          </p:cNvPr>
          <p:cNvPicPr>
            <a:picLocks noChangeAspect="1"/>
          </p:cNvPicPr>
          <p:nvPr/>
        </p:nvPicPr>
        <p:blipFill>
          <a:blip r:embed="rId5"/>
          <a:srcRect l="3766" t="2344" r="2248"/>
          <a:stretch/>
        </p:blipFill>
        <p:spPr>
          <a:xfrm>
            <a:off x="7381702" y="1251064"/>
            <a:ext cx="3258590" cy="4241569"/>
          </a:xfrm>
          <a:prstGeom prst="rect">
            <a:avLst/>
          </a:prstGeom>
        </p:spPr>
      </p:pic>
    </p:spTree>
    <p:extLst>
      <p:ext uri="{BB962C8B-B14F-4D97-AF65-F5344CB8AC3E}">
        <p14:creationId xmlns:p14="http://schemas.microsoft.com/office/powerpoint/2010/main" val="3071691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a:t>
            </a: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Math</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3 or more grade levels below decreased by 2 percentage points.</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15</a:t>
            </a:fld>
            <a:endParaRPr lang="en-US"/>
          </a:p>
        </p:txBody>
      </p:sp>
      <p:pic>
        <p:nvPicPr>
          <p:cNvPr id="8" name="Picture 7">
            <a:extLst>
              <a:ext uri="{FF2B5EF4-FFF2-40B4-BE49-F238E27FC236}">
                <a16:creationId xmlns:a16="http://schemas.microsoft.com/office/drawing/2014/main" id="{712ED810-8AB1-1EB1-EF32-FCAEF2DBD25A}"/>
              </a:ext>
            </a:extLst>
          </p:cNvPr>
          <p:cNvPicPr>
            <a:picLocks noChangeAspect="1"/>
          </p:cNvPicPr>
          <p:nvPr/>
        </p:nvPicPr>
        <p:blipFill>
          <a:blip r:embed="rId4"/>
          <a:stretch>
            <a:fillRect/>
          </a:stretch>
        </p:blipFill>
        <p:spPr>
          <a:xfrm>
            <a:off x="1945178" y="992684"/>
            <a:ext cx="8983073" cy="5082464"/>
          </a:xfrm>
          <a:prstGeom prst="rect">
            <a:avLst/>
          </a:prstGeom>
        </p:spPr>
      </p:pic>
    </p:spTree>
    <p:extLst>
      <p:ext uri="{BB962C8B-B14F-4D97-AF65-F5344CB8AC3E}">
        <p14:creationId xmlns:p14="http://schemas.microsoft.com/office/powerpoint/2010/main" val="2136878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a:t>
            </a: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Math</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369332"/>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students identified as 3 more grade levels below decreased in all grades except grade 4.</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6" name="Picture 5">
            <a:extLst>
              <a:ext uri="{FF2B5EF4-FFF2-40B4-BE49-F238E27FC236}">
                <a16:creationId xmlns:a16="http://schemas.microsoft.com/office/drawing/2014/main" id="{295A0E2D-703E-CD8E-BF09-F2FD9AC7B6F2}"/>
              </a:ext>
            </a:extLst>
          </p:cNvPr>
          <p:cNvPicPr>
            <a:picLocks noChangeAspect="1"/>
          </p:cNvPicPr>
          <p:nvPr/>
        </p:nvPicPr>
        <p:blipFill>
          <a:blip r:embed="rId4"/>
          <a:stretch>
            <a:fillRect/>
          </a:stretch>
        </p:blipFill>
        <p:spPr>
          <a:xfrm>
            <a:off x="1838325" y="984770"/>
            <a:ext cx="9108974" cy="5162579"/>
          </a:xfrm>
          <a:prstGeom prst="rect">
            <a:avLst/>
          </a:prstGeom>
        </p:spPr>
      </p:pic>
    </p:spTree>
    <p:extLst>
      <p:ext uri="{BB962C8B-B14F-4D97-AF65-F5344CB8AC3E}">
        <p14:creationId xmlns:p14="http://schemas.microsoft.com/office/powerpoint/2010/main" val="3123164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a:t>
            </a: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Math</a:t>
            </a:r>
            <a:endParaRPr kumimoji="0" lang="en-US" sz="44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646331"/>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The number of middle students identified as 3 more grade levels below decreased in grades 6 &amp; 8 but increased by 4 percentage points in grade 7.</a:t>
            </a:r>
            <a:endParaRPr lang="en-US" b="1" i="1" dirty="0"/>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17</a:t>
            </a:fld>
            <a:endParaRPr lang="en-US" dirty="0"/>
          </a:p>
        </p:txBody>
      </p:sp>
      <p:pic>
        <p:nvPicPr>
          <p:cNvPr id="6" name="Picture 5">
            <a:extLst>
              <a:ext uri="{FF2B5EF4-FFF2-40B4-BE49-F238E27FC236}">
                <a16:creationId xmlns:a16="http://schemas.microsoft.com/office/drawing/2014/main" id="{8369A8EF-EB7F-DBC1-CC88-03825C3DF027}"/>
              </a:ext>
            </a:extLst>
          </p:cNvPr>
          <p:cNvPicPr>
            <a:picLocks noChangeAspect="1"/>
          </p:cNvPicPr>
          <p:nvPr/>
        </p:nvPicPr>
        <p:blipFill>
          <a:blip r:embed="rId4"/>
          <a:stretch>
            <a:fillRect/>
          </a:stretch>
        </p:blipFill>
        <p:spPr>
          <a:xfrm>
            <a:off x="1920240" y="984770"/>
            <a:ext cx="9173398" cy="5244790"/>
          </a:xfrm>
          <a:prstGeom prst="rect">
            <a:avLst/>
          </a:prstGeom>
        </p:spPr>
      </p:pic>
    </p:spTree>
    <p:extLst>
      <p:ext uri="{BB962C8B-B14F-4D97-AF65-F5344CB8AC3E}">
        <p14:creationId xmlns:p14="http://schemas.microsoft.com/office/powerpoint/2010/main" val="3701212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2" name="TextBox 11">
            <a:extLst>
              <a:ext uri="{FF2B5EF4-FFF2-40B4-BE49-F238E27FC236}">
                <a16:creationId xmlns:a16="http://schemas.microsoft.com/office/drawing/2014/main" id="{4108E52E-047C-8B6E-E3DF-0D3F4E76E21D}"/>
              </a:ext>
            </a:extLst>
          </p:cNvPr>
          <p:cNvSpPr txBox="1"/>
          <p:nvPr/>
        </p:nvSpPr>
        <p:spPr>
          <a:xfrm>
            <a:off x="380999" y="1590242"/>
            <a:ext cx="8339138"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mj-lt"/>
              </a:rPr>
              <a:t>LETRS</a:t>
            </a:r>
          </a:p>
          <a:p>
            <a:pPr marL="285750" indent="-285750">
              <a:buFont typeface="Arial" panose="020B0604020202020204" pitchFamily="34" charset="0"/>
              <a:buChar char="•"/>
            </a:pPr>
            <a:r>
              <a:rPr lang="en-US" sz="3200" dirty="0">
                <a:latin typeface="+mj-lt"/>
              </a:rPr>
              <a:t>Professional Development</a:t>
            </a:r>
          </a:p>
          <a:p>
            <a:pPr marL="285750" indent="-285750">
              <a:buFont typeface="Arial" panose="020B0604020202020204" pitchFamily="34" charset="0"/>
              <a:buChar char="•"/>
            </a:pPr>
            <a:r>
              <a:rPr lang="en-US" sz="3200" dirty="0">
                <a:latin typeface="+mj-lt"/>
              </a:rPr>
              <a:t>Instructional Learning Rounds</a:t>
            </a:r>
          </a:p>
          <a:p>
            <a:pPr marL="285750" indent="-285750">
              <a:buFont typeface="Arial" panose="020B0604020202020204" pitchFamily="34" charset="0"/>
              <a:buChar char="•"/>
            </a:pPr>
            <a:r>
              <a:rPr lang="en-US" sz="3200" dirty="0">
                <a:latin typeface="+mj-lt"/>
              </a:rPr>
              <a:t>Intervention Block</a:t>
            </a:r>
          </a:p>
          <a:p>
            <a:pPr marL="285750" indent="-285750">
              <a:buFont typeface="Arial" panose="020B0604020202020204" pitchFamily="34" charset="0"/>
              <a:buChar char="•"/>
            </a:pPr>
            <a:r>
              <a:rPr lang="en-US" sz="3200" dirty="0">
                <a:latin typeface="+mj-lt"/>
              </a:rPr>
              <a:t>Monitored Time on Adaptive Software</a:t>
            </a:r>
          </a:p>
          <a:p>
            <a:pPr marL="285750" indent="-285750">
              <a:buFont typeface="Arial" panose="020B0604020202020204" pitchFamily="34" charset="0"/>
              <a:buChar char="•"/>
            </a:pPr>
            <a:r>
              <a:rPr lang="en-US" sz="3200" dirty="0">
                <a:latin typeface="+mj-lt"/>
              </a:rPr>
              <a:t>School City </a:t>
            </a:r>
          </a:p>
        </p:txBody>
      </p:sp>
    </p:spTree>
    <p:extLst>
      <p:ext uri="{BB962C8B-B14F-4D97-AF65-F5344CB8AC3E}">
        <p14:creationId xmlns:p14="http://schemas.microsoft.com/office/powerpoint/2010/main" val="1160732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TotalTime>
  <Words>937</Words>
  <Application>Microsoft Office PowerPoint</Application>
  <PresentationFormat>Widescreen</PresentationFormat>
  <Paragraphs>115</Paragraphs>
  <Slides>19</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Arial Narrow</vt:lpstr>
      <vt:lpstr>Calibri</vt:lpstr>
      <vt:lpstr>Calibri Light</vt:lpstr>
      <vt:lpstr>Google Sans</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Lett, Ethel</cp:lastModifiedBy>
  <cp:revision>4</cp:revision>
  <cp:lastPrinted>2024-08-15T18:00:37Z</cp:lastPrinted>
  <dcterms:created xsi:type="dcterms:W3CDTF">2023-07-31T19:18:13Z</dcterms:created>
  <dcterms:modified xsi:type="dcterms:W3CDTF">2024-09-10T17:31:42Z</dcterms:modified>
</cp:coreProperties>
</file>