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1" r:id="rId3"/>
    <p:sldId id="292" r:id="rId4"/>
    <p:sldId id="293" r:id="rId5"/>
    <p:sldId id="285" r:id="rId6"/>
    <p:sldId id="286" r:id="rId7"/>
    <p:sldId id="287" r:id="rId8"/>
    <p:sldId id="288" r:id="rId9"/>
    <p:sldId id="289" r:id="rId10"/>
    <p:sldId id="290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63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nie.persinger\Documents\2015-2016\ACT\ACT%20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ACT Total Composite Trend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Barrow</c:v>
                </c:pt>
              </c:strCache>
            </c:strRef>
          </c:tx>
          <c:spPr>
            <a:ln w="190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pPr>
              <a:solidFill>
                <a:schemeClr val="accent6"/>
              </a:solidFill>
              <a:ln w="6350" cap="flat" cmpd="sng" algn="ctr">
                <a:solidFill>
                  <a:schemeClr val="accent6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Sheet1!$C$1:$Q$1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Sheet1!$C$2:$Q$2</c:f>
              <c:numCache>
                <c:formatCode>General</c:formatCode>
                <c:ptCount val="15"/>
                <c:pt idx="0">
                  <c:v>19.100000000000001</c:v>
                </c:pt>
                <c:pt idx="1">
                  <c:v>18.5</c:v>
                </c:pt>
                <c:pt idx="2">
                  <c:v>18.2</c:v>
                </c:pt>
                <c:pt idx="3">
                  <c:v>19.5</c:v>
                </c:pt>
                <c:pt idx="4">
                  <c:v>19.3</c:v>
                </c:pt>
                <c:pt idx="5">
                  <c:v>19.2</c:v>
                </c:pt>
                <c:pt idx="6">
                  <c:v>18.7</c:v>
                </c:pt>
                <c:pt idx="7">
                  <c:v>19.100000000000001</c:v>
                </c:pt>
                <c:pt idx="8">
                  <c:v>19.2</c:v>
                </c:pt>
                <c:pt idx="9">
                  <c:v>19.5</c:v>
                </c:pt>
                <c:pt idx="10">
                  <c:v>19</c:v>
                </c:pt>
                <c:pt idx="11">
                  <c:v>18.8</c:v>
                </c:pt>
                <c:pt idx="12">
                  <c:v>19.8</c:v>
                </c:pt>
                <c:pt idx="13">
                  <c:v>19.899999999999999</c:v>
                </c:pt>
                <c:pt idx="14">
                  <c:v>20.2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94-44A0-800C-C0195FC8EF1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Georgia</c:v>
                </c:pt>
              </c:strCache>
            </c:strRef>
          </c:tx>
          <c:spPr>
            <a:ln w="19050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pPr>
              <a:solidFill>
                <a:schemeClr val="accent5"/>
              </a:solidFill>
              <a:ln w="6350" cap="flat" cmpd="sng" algn="ctr">
                <a:solidFill>
                  <a:schemeClr val="accent5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Sheet1!$C$1:$Q$1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Sheet1!$C$3:$Q$3</c:f>
              <c:numCache>
                <c:formatCode>General</c:formatCode>
                <c:ptCount val="15"/>
                <c:pt idx="0">
                  <c:v>19.8</c:v>
                </c:pt>
                <c:pt idx="1">
                  <c:v>20</c:v>
                </c:pt>
                <c:pt idx="2">
                  <c:v>20</c:v>
                </c:pt>
                <c:pt idx="3">
                  <c:v>20.2</c:v>
                </c:pt>
                <c:pt idx="4">
                  <c:v>20.3</c:v>
                </c:pt>
                <c:pt idx="5">
                  <c:v>20.6</c:v>
                </c:pt>
                <c:pt idx="6">
                  <c:v>20.6</c:v>
                </c:pt>
                <c:pt idx="7">
                  <c:v>20.7</c:v>
                </c:pt>
                <c:pt idx="8">
                  <c:v>20.6</c:v>
                </c:pt>
                <c:pt idx="9">
                  <c:v>20.7</c:v>
                </c:pt>
                <c:pt idx="10">
                  <c:v>20.7</c:v>
                </c:pt>
                <c:pt idx="11">
                  <c:v>20.8</c:v>
                </c:pt>
                <c:pt idx="12">
                  <c:v>21</c:v>
                </c:pt>
                <c:pt idx="13">
                  <c:v>21.1</c:v>
                </c:pt>
                <c:pt idx="14">
                  <c:v>21.4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94-44A0-800C-C0195FC8E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476096"/>
        <c:axId val="123396096"/>
      </c:lineChart>
      <c:catAx>
        <c:axId val="10947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96096"/>
        <c:crosses val="autoZero"/>
        <c:auto val="1"/>
        <c:lblAlgn val="ctr"/>
        <c:lblOffset val="100"/>
        <c:noMultiLvlLbl val="0"/>
      </c:catAx>
      <c:valAx>
        <c:axId val="123396096"/>
        <c:scaling>
          <c:orientation val="minMax"/>
          <c:max val="22"/>
          <c:min val="17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7609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 algn="just"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800"/>
              <a:t>SAT Performance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Georgia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 Score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B9-4390-B884-BE2FA35920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Barrow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 Score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B9-4390-B884-BE2FA3592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847926927"/>
        <c:axId val="847929839"/>
      </c:barChart>
      <c:catAx>
        <c:axId val="847926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7929839"/>
        <c:crosses val="autoZero"/>
        <c:auto val="1"/>
        <c:lblAlgn val="ctr"/>
        <c:lblOffset val="100"/>
        <c:noMultiLvlLbl val="0"/>
      </c:catAx>
      <c:valAx>
        <c:axId val="847929839"/>
        <c:scaling>
          <c:orientation val="minMax"/>
          <c:max val="16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7926927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Number of Test Takers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294</c:v>
                </c:pt>
                <c:pt idx="1">
                  <c:v>371</c:v>
                </c:pt>
                <c:pt idx="2">
                  <c:v>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C2-4927-9D2C-253213BA29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SAT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412</c:v>
                </c:pt>
                <c:pt idx="1">
                  <c:v>408</c:v>
                </c:pt>
                <c:pt idx="2">
                  <c:v>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C2-4927-9D2C-253213BA2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5104736"/>
        <c:axId val="2005105568"/>
      </c:lineChart>
      <c:catAx>
        <c:axId val="200510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5105568"/>
        <c:crosses val="autoZero"/>
        <c:auto val="1"/>
        <c:lblAlgn val="ctr"/>
        <c:lblOffset val="100"/>
        <c:noMultiLvlLbl val="0"/>
      </c:catAx>
      <c:valAx>
        <c:axId val="2005105568"/>
        <c:scaling>
          <c:orientation val="minMax"/>
          <c:max val="500"/>
          <c:min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510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[2017_CCRPI_Scoring_by_Component (1).xlsx]Sheet1!PivotTable3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rgbClr val="FF0000"/>
          </a:solidFill>
          <a:ln>
            <a:noFill/>
          </a:ln>
          <a:effectLst/>
        </c:spP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rgbClr val="FF0000"/>
          </a:solidFill>
          <a:ln>
            <a:noFill/>
          </a:ln>
          <a:effectLst/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rgbClr val="FF0000"/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7.3079207284856978E-2"/>
          <c:y val="3.95195112027701E-2"/>
          <c:w val="0.92173505140841572"/>
          <c:h val="0.83367498002631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40-4117-A1F8-E4D7D3C51D6F}"/>
              </c:ext>
            </c:extLst>
          </c:dPt>
          <c:cat>
            <c:strRef>
              <c:f>Sheet1!$A$4:$A$185</c:f>
              <c:strCache>
                <c:ptCount val="181"/>
                <c:pt idx="0">
                  <c:v>Jefferson City</c:v>
                </c:pt>
                <c:pt idx="1">
                  <c:v>Forsyth County</c:v>
                </c:pt>
                <c:pt idx="2">
                  <c:v>Buford City</c:v>
                </c:pt>
                <c:pt idx="3">
                  <c:v>Oconee County</c:v>
                </c:pt>
                <c:pt idx="4">
                  <c:v>Decatur City</c:v>
                </c:pt>
                <c:pt idx="5">
                  <c:v>Fayette County</c:v>
                </c:pt>
                <c:pt idx="6">
                  <c:v>Pierce County</c:v>
                </c:pt>
                <c:pt idx="7">
                  <c:v>Camden County</c:v>
                </c:pt>
                <c:pt idx="8">
                  <c:v>Union County</c:v>
                </c:pt>
                <c:pt idx="9">
                  <c:v>Bremen City</c:v>
                </c:pt>
                <c:pt idx="10">
                  <c:v>Trion City</c:v>
                </c:pt>
                <c:pt idx="11">
                  <c:v>Heard County</c:v>
                </c:pt>
                <c:pt idx="12">
                  <c:v>Bleckley County</c:v>
                </c:pt>
                <c:pt idx="13">
                  <c:v>White County</c:v>
                </c:pt>
                <c:pt idx="14">
                  <c:v>Chickamauga City</c:v>
                </c:pt>
                <c:pt idx="15">
                  <c:v>Effingham County</c:v>
                </c:pt>
                <c:pt idx="16">
                  <c:v>Carroll County</c:v>
                </c:pt>
                <c:pt idx="17">
                  <c:v>Rabun County</c:v>
                </c:pt>
                <c:pt idx="18">
                  <c:v>Lee County</c:v>
                </c:pt>
                <c:pt idx="19">
                  <c:v>Berrien County</c:v>
                </c:pt>
                <c:pt idx="20">
                  <c:v>Towns County</c:v>
                </c:pt>
                <c:pt idx="21">
                  <c:v>Cobb County</c:v>
                </c:pt>
                <c:pt idx="22">
                  <c:v>Lowndes County</c:v>
                </c:pt>
                <c:pt idx="23">
                  <c:v>Ware County</c:v>
                </c:pt>
                <c:pt idx="24">
                  <c:v>Brantley County</c:v>
                </c:pt>
                <c:pt idx="25">
                  <c:v>Monroe County</c:v>
                </c:pt>
                <c:pt idx="26">
                  <c:v>Gwinnett County</c:v>
                </c:pt>
                <c:pt idx="27">
                  <c:v>Madison County</c:v>
                </c:pt>
                <c:pt idx="28">
                  <c:v>Cherokee County</c:v>
                </c:pt>
                <c:pt idx="29">
                  <c:v>Columbia County</c:v>
                </c:pt>
                <c:pt idx="30">
                  <c:v>Morgan County</c:v>
                </c:pt>
                <c:pt idx="31">
                  <c:v>Harris County</c:v>
                </c:pt>
                <c:pt idx="32">
                  <c:v>Bryan County</c:v>
                </c:pt>
                <c:pt idx="33">
                  <c:v>Appling County</c:v>
                </c:pt>
                <c:pt idx="34">
                  <c:v>Houston County</c:v>
                </c:pt>
                <c:pt idx="35">
                  <c:v>Habersham County</c:v>
                </c:pt>
                <c:pt idx="36">
                  <c:v>Schley County</c:v>
                </c:pt>
                <c:pt idx="37">
                  <c:v>Laurens County</c:v>
                </c:pt>
                <c:pt idx="38">
                  <c:v>Lincoln County</c:v>
                </c:pt>
                <c:pt idx="39">
                  <c:v>Lanier County</c:v>
                </c:pt>
                <c:pt idx="40">
                  <c:v>Fannin County</c:v>
                </c:pt>
                <c:pt idx="41">
                  <c:v>Banks County</c:v>
                </c:pt>
                <c:pt idx="42">
                  <c:v>Cartersville City</c:v>
                </c:pt>
                <c:pt idx="43">
                  <c:v>Barrow County</c:v>
                </c:pt>
                <c:pt idx="44">
                  <c:v>Catoosa County</c:v>
                </c:pt>
                <c:pt idx="45">
                  <c:v>Jackson County</c:v>
                </c:pt>
                <c:pt idx="46">
                  <c:v>Commerce City</c:v>
                </c:pt>
                <c:pt idx="47">
                  <c:v>Worth County</c:v>
                </c:pt>
                <c:pt idx="48">
                  <c:v>Fulton County</c:v>
                </c:pt>
                <c:pt idx="49">
                  <c:v>Social Circle City</c:v>
                </c:pt>
                <c:pt idx="50">
                  <c:v>Coweta County</c:v>
                </c:pt>
                <c:pt idx="51">
                  <c:v>Glynn County</c:v>
                </c:pt>
                <c:pt idx="52">
                  <c:v>Floyd County</c:v>
                </c:pt>
                <c:pt idx="53">
                  <c:v>Echols County</c:v>
                </c:pt>
                <c:pt idx="54">
                  <c:v>Paulding County</c:v>
                </c:pt>
                <c:pt idx="55">
                  <c:v>Atkinson County</c:v>
                </c:pt>
                <c:pt idx="56">
                  <c:v>Gordon County</c:v>
                </c:pt>
                <c:pt idx="57">
                  <c:v>Coffee County</c:v>
                </c:pt>
                <c:pt idx="58">
                  <c:v>Haralson County</c:v>
                </c:pt>
                <c:pt idx="59">
                  <c:v>Irwin County</c:v>
                </c:pt>
                <c:pt idx="60">
                  <c:v>Dawson County</c:v>
                </c:pt>
                <c:pt idx="61">
                  <c:v>Thomaston-Upson County</c:v>
                </c:pt>
                <c:pt idx="62">
                  <c:v>Marietta City</c:v>
                </c:pt>
                <c:pt idx="63">
                  <c:v>Oglethorpe County</c:v>
                </c:pt>
                <c:pt idx="64">
                  <c:v>Dade County</c:v>
                </c:pt>
                <c:pt idx="65">
                  <c:v>Lumpkin County</c:v>
                </c:pt>
                <c:pt idx="66">
                  <c:v>Murray County</c:v>
                </c:pt>
                <c:pt idx="67">
                  <c:v>Glascock County</c:v>
                </c:pt>
                <c:pt idx="68">
                  <c:v>Pulaski County</c:v>
                </c:pt>
                <c:pt idx="69">
                  <c:v>Putnam County</c:v>
                </c:pt>
                <c:pt idx="70">
                  <c:v>Stephens County</c:v>
                </c:pt>
                <c:pt idx="71">
                  <c:v>Gilmer County</c:v>
                </c:pt>
                <c:pt idx="72">
                  <c:v>Screven County</c:v>
                </c:pt>
                <c:pt idx="73">
                  <c:v>Johnson County</c:v>
                </c:pt>
                <c:pt idx="74">
                  <c:v>Whitfield County</c:v>
                </c:pt>
                <c:pt idx="75">
                  <c:v>All Systems</c:v>
                </c:pt>
                <c:pt idx="76">
                  <c:v>Wayne County</c:v>
                </c:pt>
                <c:pt idx="77">
                  <c:v>Jones County</c:v>
                </c:pt>
                <c:pt idx="78">
                  <c:v>Polk County</c:v>
                </c:pt>
                <c:pt idx="79">
                  <c:v>Walton County</c:v>
                </c:pt>
                <c:pt idx="80">
                  <c:v>Wilcox County</c:v>
                </c:pt>
                <c:pt idx="81">
                  <c:v>Tift County</c:v>
                </c:pt>
                <c:pt idx="82">
                  <c:v>Marion County</c:v>
                </c:pt>
                <c:pt idx="83">
                  <c:v>Carrollton City</c:v>
                </c:pt>
                <c:pt idx="84">
                  <c:v>Greene County</c:v>
                </c:pt>
                <c:pt idx="85">
                  <c:v>Wilkes County</c:v>
                </c:pt>
                <c:pt idx="86">
                  <c:v>Dodge County</c:v>
                </c:pt>
                <c:pt idx="87">
                  <c:v>Pelham City</c:v>
                </c:pt>
                <c:pt idx="88">
                  <c:v>Seminole County</c:v>
                </c:pt>
                <c:pt idx="89">
                  <c:v>Hart County</c:v>
                </c:pt>
                <c:pt idx="90">
                  <c:v>Hall County</c:v>
                </c:pt>
                <c:pt idx="91">
                  <c:v>Pickens County</c:v>
                </c:pt>
                <c:pt idx="92">
                  <c:v>Toombs County</c:v>
                </c:pt>
                <c:pt idx="93">
                  <c:v>Douglas County</c:v>
                </c:pt>
                <c:pt idx="94">
                  <c:v>Bulloch County</c:v>
                </c:pt>
                <c:pt idx="95">
                  <c:v>Calhoun City</c:v>
                </c:pt>
                <c:pt idx="96">
                  <c:v>Jasper County</c:v>
                </c:pt>
                <c:pt idx="97">
                  <c:v>Jeff Davis County</c:v>
                </c:pt>
                <c:pt idx="98">
                  <c:v>Peach County</c:v>
                </c:pt>
                <c:pt idx="99">
                  <c:v>Stewart County</c:v>
                </c:pt>
                <c:pt idx="100">
                  <c:v>Chattahoochee County</c:v>
                </c:pt>
                <c:pt idx="101">
                  <c:v>Gainesville City</c:v>
                </c:pt>
                <c:pt idx="102">
                  <c:v>Thomas County</c:v>
                </c:pt>
                <c:pt idx="103">
                  <c:v>Liberty County</c:v>
                </c:pt>
                <c:pt idx="104">
                  <c:v>Charlton County</c:v>
                </c:pt>
                <c:pt idx="105">
                  <c:v>Bacon County</c:v>
                </c:pt>
                <c:pt idx="106">
                  <c:v>Rome City</c:v>
                </c:pt>
                <c:pt idx="107">
                  <c:v>Troup County</c:v>
                </c:pt>
                <c:pt idx="108">
                  <c:v>Wilkinson County</c:v>
                </c:pt>
                <c:pt idx="109">
                  <c:v>Bartow County</c:v>
                </c:pt>
                <c:pt idx="110">
                  <c:v>Henry County</c:v>
                </c:pt>
                <c:pt idx="111">
                  <c:v>Washington County</c:v>
                </c:pt>
                <c:pt idx="112">
                  <c:v>Walker County</c:v>
                </c:pt>
                <c:pt idx="113">
                  <c:v>Long County</c:v>
                </c:pt>
                <c:pt idx="114">
                  <c:v>Lamar County</c:v>
                </c:pt>
                <c:pt idx="115">
                  <c:v>Burke County</c:v>
                </c:pt>
                <c:pt idx="116">
                  <c:v>Mitchell County</c:v>
                </c:pt>
                <c:pt idx="117">
                  <c:v>Muscogee County</c:v>
                </c:pt>
                <c:pt idx="118">
                  <c:v>Pike County</c:v>
                </c:pt>
                <c:pt idx="119">
                  <c:v>Newton County</c:v>
                </c:pt>
                <c:pt idx="120">
                  <c:v>Butts County</c:v>
                </c:pt>
                <c:pt idx="121">
                  <c:v>Thomasville City</c:v>
                </c:pt>
                <c:pt idx="122">
                  <c:v>Franklin County</c:v>
                </c:pt>
                <c:pt idx="123">
                  <c:v>DeKalb County</c:v>
                </c:pt>
                <c:pt idx="124">
                  <c:v>Rockdale County</c:v>
                </c:pt>
                <c:pt idx="125">
                  <c:v>Colquitt County</c:v>
                </c:pt>
                <c:pt idx="126">
                  <c:v>Taliaferro County</c:v>
                </c:pt>
                <c:pt idx="127">
                  <c:v>Jenkins County</c:v>
                </c:pt>
                <c:pt idx="128">
                  <c:v>Candler County</c:v>
                </c:pt>
                <c:pt idx="129">
                  <c:v>Clarke County</c:v>
                </c:pt>
                <c:pt idx="130">
                  <c:v>Webster County</c:v>
                </c:pt>
                <c:pt idx="131">
                  <c:v>Evans County</c:v>
                </c:pt>
                <c:pt idx="132">
                  <c:v>Tattnall County</c:v>
                </c:pt>
                <c:pt idx="133">
                  <c:v>Atlanta Public Schools</c:v>
                </c:pt>
                <c:pt idx="134">
                  <c:v>Baldwin County</c:v>
                </c:pt>
                <c:pt idx="135">
                  <c:v>Early County</c:v>
                </c:pt>
                <c:pt idx="136">
                  <c:v>Brooks County</c:v>
                </c:pt>
                <c:pt idx="137">
                  <c:v>Meriwether County</c:v>
                </c:pt>
                <c:pt idx="138">
                  <c:v>Clayton County</c:v>
                </c:pt>
                <c:pt idx="139">
                  <c:v>Dalton City</c:v>
                </c:pt>
                <c:pt idx="140">
                  <c:v>Decatur County</c:v>
                </c:pt>
                <c:pt idx="141">
                  <c:v>Telfair County</c:v>
                </c:pt>
                <c:pt idx="142">
                  <c:v>Chatham County</c:v>
                </c:pt>
                <c:pt idx="143">
                  <c:v>Clinch County</c:v>
                </c:pt>
                <c:pt idx="144">
                  <c:v>Chattooga County</c:v>
                </c:pt>
                <c:pt idx="145">
                  <c:v>Vidalia City</c:v>
                </c:pt>
                <c:pt idx="146">
                  <c:v>Wheeler County</c:v>
                </c:pt>
                <c:pt idx="147">
                  <c:v>Elbert County</c:v>
                </c:pt>
                <c:pt idx="148">
                  <c:v>Cook County</c:v>
                </c:pt>
                <c:pt idx="149">
                  <c:v>Taylor County</c:v>
                </c:pt>
                <c:pt idx="150">
                  <c:v>Calhoun County</c:v>
                </c:pt>
                <c:pt idx="151">
                  <c:v>Crawford County</c:v>
                </c:pt>
                <c:pt idx="152">
                  <c:v>Spalding County</c:v>
                </c:pt>
                <c:pt idx="153">
                  <c:v>Twiggs County</c:v>
                </c:pt>
                <c:pt idx="154">
                  <c:v>Bibb County</c:v>
                </c:pt>
                <c:pt idx="155">
                  <c:v>Richmond County</c:v>
                </c:pt>
                <c:pt idx="156">
                  <c:v>McDuffie County</c:v>
                </c:pt>
                <c:pt idx="157">
                  <c:v>Emanuel County</c:v>
                </c:pt>
                <c:pt idx="158">
                  <c:v>Dougherty County</c:v>
                </c:pt>
                <c:pt idx="159">
                  <c:v>Crisp County</c:v>
                </c:pt>
                <c:pt idx="160">
                  <c:v>Miller County</c:v>
                </c:pt>
                <c:pt idx="161">
                  <c:v>Talbot County</c:v>
                </c:pt>
                <c:pt idx="162">
                  <c:v>Ben Hill County</c:v>
                </c:pt>
                <c:pt idx="163">
                  <c:v>Jefferson County</c:v>
                </c:pt>
                <c:pt idx="164">
                  <c:v>Montgomery County</c:v>
                </c:pt>
                <c:pt idx="165">
                  <c:v>Dublin City</c:v>
                </c:pt>
                <c:pt idx="166">
                  <c:v>Grady County</c:v>
                </c:pt>
                <c:pt idx="167">
                  <c:v>McIntosh County</c:v>
                </c:pt>
                <c:pt idx="168">
                  <c:v>Treutlen County</c:v>
                </c:pt>
                <c:pt idx="169">
                  <c:v>Valdosta City</c:v>
                </c:pt>
                <c:pt idx="170">
                  <c:v>Warren County</c:v>
                </c:pt>
                <c:pt idx="171">
                  <c:v>Terrell County</c:v>
                </c:pt>
                <c:pt idx="172">
                  <c:v>Sumter County</c:v>
                </c:pt>
                <c:pt idx="173">
                  <c:v>Turner County</c:v>
                </c:pt>
                <c:pt idx="174">
                  <c:v>Dooly County</c:v>
                </c:pt>
                <c:pt idx="175">
                  <c:v>Quitman County</c:v>
                </c:pt>
                <c:pt idx="176">
                  <c:v>Baker County</c:v>
                </c:pt>
                <c:pt idx="177">
                  <c:v>Macon County</c:v>
                </c:pt>
                <c:pt idx="178">
                  <c:v>Hancock County</c:v>
                </c:pt>
                <c:pt idx="179">
                  <c:v>Randolph County</c:v>
                </c:pt>
                <c:pt idx="180">
                  <c:v>Clay County</c:v>
                </c:pt>
              </c:strCache>
            </c:strRef>
          </c:cat>
          <c:val>
            <c:numRef>
              <c:f>Sheet1!$B$4:$B$185</c:f>
              <c:numCache>
                <c:formatCode>General</c:formatCode>
                <c:ptCount val="181"/>
                <c:pt idx="0">
                  <c:v>93.09999999999998</c:v>
                </c:pt>
                <c:pt idx="1">
                  <c:v>92.5</c:v>
                </c:pt>
                <c:pt idx="2">
                  <c:v>91.90000000000002</c:v>
                </c:pt>
                <c:pt idx="3">
                  <c:v>91.5</c:v>
                </c:pt>
                <c:pt idx="4">
                  <c:v>90.3</c:v>
                </c:pt>
                <c:pt idx="5">
                  <c:v>89.8</c:v>
                </c:pt>
                <c:pt idx="6">
                  <c:v>88.7</c:v>
                </c:pt>
                <c:pt idx="7">
                  <c:v>88.7</c:v>
                </c:pt>
                <c:pt idx="8">
                  <c:v>87.59999999999998</c:v>
                </c:pt>
                <c:pt idx="9">
                  <c:v>87.59999999999998</c:v>
                </c:pt>
                <c:pt idx="10">
                  <c:v>87.2</c:v>
                </c:pt>
                <c:pt idx="11">
                  <c:v>87</c:v>
                </c:pt>
                <c:pt idx="12">
                  <c:v>86.5</c:v>
                </c:pt>
                <c:pt idx="13">
                  <c:v>85.7</c:v>
                </c:pt>
                <c:pt idx="14">
                  <c:v>85</c:v>
                </c:pt>
                <c:pt idx="15">
                  <c:v>84.6</c:v>
                </c:pt>
                <c:pt idx="16">
                  <c:v>84</c:v>
                </c:pt>
                <c:pt idx="17">
                  <c:v>83.8</c:v>
                </c:pt>
                <c:pt idx="18">
                  <c:v>83.7</c:v>
                </c:pt>
                <c:pt idx="19">
                  <c:v>83.1</c:v>
                </c:pt>
                <c:pt idx="20">
                  <c:v>83</c:v>
                </c:pt>
                <c:pt idx="21">
                  <c:v>82.9</c:v>
                </c:pt>
                <c:pt idx="22">
                  <c:v>82.6</c:v>
                </c:pt>
                <c:pt idx="23">
                  <c:v>82.4</c:v>
                </c:pt>
                <c:pt idx="24">
                  <c:v>82.4</c:v>
                </c:pt>
                <c:pt idx="25">
                  <c:v>82.4</c:v>
                </c:pt>
                <c:pt idx="26">
                  <c:v>82.4</c:v>
                </c:pt>
                <c:pt idx="27">
                  <c:v>82.2</c:v>
                </c:pt>
                <c:pt idx="28">
                  <c:v>81.8</c:v>
                </c:pt>
                <c:pt idx="29">
                  <c:v>81.7</c:v>
                </c:pt>
                <c:pt idx="30">
                  <c:v>81.5</c:v>
                </c:pt>
                <c:pt idx="31">
                  <c:v>81.5</c:v>
                </c:pt>
                <c:pt idx="32">
                  <c:v>81.400000000000006</c:v>
                </c:pt>
                <c:pt idx="33">
                  <c:v>81.099999999999994</c:v>
                </c:pt>
                <c:pt idx="34">
                  <c:v>81</c:v>
                </c:pt>
                <c:pt idx="35">
                  <c:v>80.599999999999994</c:v>
                </c:pt>
                <c:pt idx="36">
                  <c:v>80.5</c:v>
                </c:pt>
                <c:pt idx="37">
                  <c:v>80.5</c:v>
                </c:pt>
                <c:pt idx="38">
                  <c:v>80.2</c:v>
                </c:pt>
                <c:pt idx="39">
                  <c:v>79.8</c:v>
                </c:pt>
                <c:pt idx="40">
                  <c:v>79.7</c:v>
                </c:pt>
                <c:pt idx="41">
                  <c:v>79.7</c:v>
                </c:pt>
                <c:pt idx="42">
                  <c:v>79.599999999999994</c:v>
                </c:pt>
                <c:pt idx="43">
                  <c:v>78.900000000000006</c:v>
                </c:pt>
                <c:pt idx="44">
                  <c:v>78.8</c:v>
                </c:pt>
                <c:pt idx="45">
                  <c:v>78.5</c:v>
                </c:pt>
                <c:pt idx="46">
                  <c:v>78.3</c:v>
                </c:pt>
                <c:pt idx="47">
                  <c:v>78.3</c:v>
                </c:pt>
                <c:pt idx="48">
                  <c:v>78</c:v>
                </c:pt>
                <c:pt idx="49">
                  <c:v>78</c:v>
                </c:pt>
                <c:pt idx="50">
                  <c:v>77.8</c:v>
                </c:pt>
                <c:pt idx="51">
                  <c:v>77.7</c:v>
                </c:pt>
                <c:pt idx="52">
                  <c:v>77.7</c:v>
                </c:pt>
                <c:pt idx="53">
                  <c:v>77.5</c:v>
                </c:pt>
                <c:pt idx="54">
                  <c:v>77.5</c:v>
                </c:pt>
                <c:pt idx="55">
                  <c:v>77.400000000000006</c:v>
                </c:pt>
                <c:pt idx="56">
                  <c:v>77.400000000000006</c:v>
                </c:pt>
                <c:pt idx="57">
                  <c:v>76.8</c:v>
                </c:pt>
                <c:pt idx="58">
                  <c:v>76.8</c:v>
                </c:pt>
                <c:pt idx="59">
                  <c:v>76.8</c:v>
                </c:pt>
                <c:pt idx="60">
                  <c:v>76.7</c:v>
                </c:pt>
                <c:pt idx="61">
                  <c:v>76.5</c:v>
                </c:pt>
                <c:pt idx="62">
                  <c:v>76.400000000000006</c:v>
                </c:pt>
                <c:pt idx="63">
                  <c:v>76.099999999999994</c:v>
                </c:pt>
                <c:pt idx="64">
                  <c:v>76.099999999999994</c:v>
                </c:pt>
                <c:pt idx="65">
                  <c:v>76.099999999999994</c:v>
                </c:pt>
                <c:pt idx="66">
                  <c:v>76</c:v>
                </c:pt>
                <c:pt idx="67">
                  <c:v>75.7</c:v>
                </c:pt>
                <c:pt idx="68">
                  <c:v>75.400000000000006</c:v>
                </c:pt>
                <c:pt idx="69">
                  <c:v>75.400000000000006</c:v>
                </c:pt>
                <c:pt idx="70">
                  <c:v>75.400000000000006</c:v>
                </c:pt>
                <c:pt idx="71">
                  <c:v>75.2</c:v>
                </c:pt>
                <c:pt idx="72">
                  <c:v>75.2</c:v>
                </c:pt>
                <c:pt idx="73">
                  <c:v>75.099999999999994</c:v>
                </c:pt>
                <c:pt idx="74">
                  <c:v>75</c:v>
                </c:pt>
                <c:pt idx="75">
                  <c:v>75</c:v>
                </c:pt>
                <c:pt idx="76">
                  <c:v>74.900000000000006</c:v>
                </c:pt>
                <c:pt idx="77">
                  <c:v>74.900000000000006</c:v>
                </c:pt>
                <c:pt idx="78">
                  <c:v>74.900000000000006</c:v>
                </c:pt>
                <c:pt idx="79">
                  <c:v>74.7</c:v>
                </c:pt>
                <c:pt idx="80">
                  <c:v>74.5</c:v>
                </c:pt>
                <c:pt idx="81">
                  <c:v>74.5</c:v>
                </c:pt>
                <c:pt idx="82">
                  <c:v>74.400000000000006</c:v>
                </c:pt>
                <c:pt idx="83">
                  <c:v>74.2</c:v>
                </c:pt>
                <c:pt idx="84">
                  <c:v>73.900000000000006</c:v>
                </c:pt>
                <c:pt idx="85">
                  <c:v>73.900000000000006</c:v>
                </c:pt>
                <c:pt idx="86">
                  <c:v>73.900000000000006</c:v>
                </c:pt>
                <c:pt idx="87">
                  <c:v>73.8</c:v>
                </c:pt>
                <c:pt idx="88">
                  <c:v>73.7</c:v>
                </c:pt>
                <c:pt idx="89">
                  <c:v>73.7</c:v>
                </c:pt>
                <c:pt idx="90">
                  <c:v>73.599999999999994</c:v>
                </c:pt>
                <c:pt idx="91">
                  <c:v>73.5</c:v>
                </c:pt>
                <c:pt idx="92">
                  <c:v>73.400000000000006</c:v>
                </c:pt>
                <c:pt idx="93">
                  <c:v>73.2</c:v>
                </c:pt>
                <c:pt idx="94">
                  <c:v>73.099999999999994</c:v>
                </c:pt>
                <c:pt idx="95">
                  <c:v>73</c:v>
                </c:pt>
                <c:pt idx="96">
                  <c:v>73</c:v>
                </c:pt>
                <c:pt idx="97">
                  <c:v>72.599999999999994</c:v>
                </c:pt>
                <c:pt idx="98">
                  <c:v>72.5</c:v>
                </c:pt>
                <c:pt idx="99">
                  <c:v>72.400000000000006</c:v>
                </c:pt>
                <c:pt idx="100">
                  <c:v>72.2</c:v>
                </c:pt>
                <c:pt idx="101">
                  <c:v>72.2</c:v>
                </c:pt>
                <c:pt idx="102">
                  <c:v>72.2</c:v>
                </c:pt>
                <c:pt idx="103">
                  <c:v>72</c:v>
                </c:pt>
                <c:pt idx="104">
                  <c:v>71.8</c:v>
                </c:pt>
                <c:pt idx="105">
                  <c:v>71.7</c:v>
                </c:pt>
                <c:pt idx="106">
                  <c:v>71.7</c:v>
                </c:pt>
                <c:pt idx="107">
                  <c:v>71.599999999999994</c:v>
                </c:pt>
                <c:pt idx="108">
                  <c:v>71.599999999999994</c:v>
                </c:pt>
                <c:pt idx="109">
                  <c:v>71.599999999999994</c:v>
                </c:pt>
                <c:pt idx="110">
                  <c:v>71.599999999999994</c:v>
                </c:pt>
                <c:pt idx="111">
                  <c:v>71.5</c:v>
                </c:pt>
                <c:pt idx="112">
                  <c:v>71.5</c:v>
                </c:pt>
                <c:pt idx="113">
                  <c:v>71.5</c:v>
                </c:pt>
                <c:pt idx="114">
                  <c:v>71.2</c:v>
                </c:pt>
                <c:pt idx="115">
                  <c:v>71.099999999999994</c:v>
                </c:pt>
                <c:pt idx="116">
                  <c:v>71</c:v>
                </c:pt>
                <c:pt idx="117">
                  <c:v>71</c:v>
                </c:pt>
                <c:pt idx="118">
                  <c:v>70.900000000000006</c:v>
                </c:pt>
                <c:pt idx="119">
                  <c:v>70.599999999999994</c:v>
                </c:pt>
                <c:pt idx="120">
                  <c:v>70.599999999999994</c:v>
                </c:pt>
                <c:pt idx="121">
                  <c:v>70.3</c:v>
                </c:pt>
                <c:pt idx="122">
                  <c:v>70.099999999999994</c:v>
                </c:pt>
                <c:pt idx="123">
                  <c:v>69.900000000000006</c:v>
                </c:pt>
                <c:pt idx="124">
                  <c:v>69.8</c:v>
                </c:pt>
                <c:pt idx="125">
                  <c:v>69.7</c:v>
                </c:pt>
                <c:pt idx="126">
                  <c:v>69.599999999999994</c:v>
                </c:pt>
                <c:pt idx="127">
                  <c:v>69.400000000000006</c:v>
                </c:pt>
                <c:pt idx="128">
                  <c:v>69.3</c:v>
                </c:pt>
                <c:pt idx="129">
                  <c:v>69.2</c:v>
                </c:pt>
                <c:pt idx="130">
                  <c:v>68.400000000000006</c:v>
                </c:pt>
                <c:pt idx="131">
                  <c:v>68.3</c:v>
                </c:pt>
                <c:pt idx="132">
                  <c:v>68.3</c:v>
                </c:pt>
                <c:pt idx="133">
                  <c:v>68.3</c:v>
                </c:pt>
                <c:pt idx="134">
                  <c:v>68.099999999999994</c:v>
                </c:pt>
                <c:pt idx="135">
                  <c:v>68</c:v>
                </c:pt>
                <c:pt idx="136">
                  <c:v>67.900000000000006</c:v>
                </c:pt>
                <c:pt idx="137">
                  <c:v>67.900000000000006</c:v>
                </c:pt>
                <c:pt idx="138">
                  <c:v>67.8</c:v>
                </c:pt>
                <c:pt idx="139">
                  <c:v>67.7</c:v>
                </c:pt>
                <c:pt idx="140">
                  <c:v>67.3</c:v>
                </c:pt>
                <c:pt idx="141">
                  <c:v>67</c:v>
                </c:pt>
                <c:pt idx="142">
                  <c:v>66.900000000000006</c:v>
                </c:pt>
                <c:pt idx="143">
                  <c:v>66.900000000000006</c:v>
                </c:pt>
                <c:pt idx="144">
                  <c:v>66.599999999999994</c:v>
                </c:pt>
                <c:pt idx="145">
                  <c:v>66.5</c:v>
                </c:pt>
                <c:pt idx="146">
                  <c:v>66</c:v>
                </c:pt>
                <c:pt idx="147">
                  <c:v>65.900000000000006</c:v>
                </c:pt>
                <c:pt idx="148">
                  <c:v>65.7</c:v>
                </c:pt>
                <c:pt idx="149">
                  <c:v>65.7</c:v>
                </c:pt>
                <c:pt idx="150">
                  <c:v>65.599999999999994</c:v>
                </c:pt>
                <c:pt idx="151">
                  <c:v>65.5</c:v>
                </c:pt>
                <c:pt idx="152">
                  <c:v>65.400000000000006</c:v>
                </c:pt>
                <c:pt idx="153">
                  <c:v>65.099999999999994</c:v>
                </c:pt>
                <c:pt idx="154">
                  <c:v>64.900000000000006</c:v>
                </c:pt>
                <c:pt idx="155">
                  <c:v>64.5</c:v>
                </c:pt>
                <c:pt idx="156">
                  <c:v>64.2</c:v>
                </c:pt>
                <c:pt idx="157">
                  <c:v>64.2</c:v>
                </c:pt>
                <c:pt idx="158">
                  <c:v>64.2</c:v>
                </c:pt>
                <c:pt idx="159">
                  <c:v>63.70000000000001</c:v>
                </c:pt>
                <c:pt idx="160">
                  <c:v>63.70000000000001</c:v>
                </c:pt>
                <c:pt idx="161">
                  <c:v>63.4</c:v>
                </c:pt>
                <c:pt idx="162">
                  <c:v>63.29999999999999</c:v>
                </c:pt>
                <c:pt idx="163">
                  <c:v>62.9</c:v>
                </c:pt>
                <c:pt idx="164">
                  <c:v>62.9</c:v>
                </c:pt>
                <c:pt idx="165">
                  <c:v>62.1</c:v>
                </c:pt>
                <c:pt idx="166">
                  <c:v>62</c:v>
                </c:pt>
                <c:pt idx="167">
                  <c:v>61.6</c:v>
                </c:pt>
                <c:pt idx="168">
                  <c:v>61.29999999999999</c:v>
                </c:pt>
                <c:pt idx="169">
                  <c:v>60.9</c:v>
                </c:pt>
                <c:pt idx="170">
                  <c:v>60.9</c:v>
                </c:pt>
                <c:pt idx="171">
                  <c:v>60.29999999999999</c:v>
                </c:pt>
                <c:pt idx="172">
                  <c:v>59.5</c:v>
                </c:pt>
                <c:pt idx="173">
                  <c:v>59.4</c:v>
                </c:pt>
                <c:pt idx="174">
                  <c:v>58.1</c:v>
                </c:pt>
                <c:pt idx="175">
                  <c:v>57.9</c:v>
                </c:pt>
                <c:pt idx="176">
                  <c:v>56.6</c:v>
                </c:pt>
                <c:pt idx="177">
                  <c:v>54.29999999999999</c:v>
                </c:pt>
                <c:pt idx="178">
                  <c:v>54.29999999999999</c:v>
                </c:pt>
                <c:pt idx="179">
                  <c:v>51.70000000000001</c:v>
                </c:pt>
                <c:pt idx="180">
                  <c:v>50.29999999999999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40-4117-A1F8-E4D7D3C51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16299696"/>
        <c:axId val="1116303024"/>
      </c:barChart>
      <c:catAx>
        <c:axId val="111629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303024"/>
        <c:crosses val="autoZero"/>
        <c:auto val="1"/>
        <c:lblAlgn val="ctr"/>
        <c:lblOffset val="100"/>
        <c:noMultiLvlLbl val="0"/>
      </c:catAx>
      <c:valAx>
        <c:axId val="11163030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CCRPI Score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29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BCSS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4.435162401574809E-2"/>
                  <c:y val="-2.7410062290227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D5B-48C1-AA09-ED85BA9129EC}"/>
                </c:ext>
              </c:extLst>
            </c:dLbl>
            <c:dLbl>
              <c:idx val="4"/>
              <c:layout>
                <c:manualLayout>
                  <c:x val="-3.966412401574803E-2"/>
                  <c:y val="-1.80350628669376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D5B-48C1-AA09-ED85BA9129EC}"/>
                </c:ext>
              </c:extLst>
            </c:dLbl>
            <c:dLbl>
              <c:idx val="5"/>
              <c:layout>
                <c:manualLayout>
                  <c:x val="-3.185162401574803E-2"/>
                  <c:y val="-2.27225625785825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D5B-48C1-AA09-ED85BA9129EC}"/>
                </c:ext>
              </c:extLst>
            </c:dLbl>
            <c:dLbl>
              <c:idx val="6"/>
              <c:layout>
                <c:manualLayout>
                  <c:x val="-2.5601624015748146E-2"/>
                  <c:y val="-2.7410062290227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D5B-48C1-AA09-ED85BA9129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Sheet1!$B$2:$B$8</c:f>
              <c:numCache>
                <c:formatCode>0.0%</c:formatCode>
                <c:ptCount val="7"/>
                <c:pt idx="0">
                  <c:v>0.64200000000000002</c:v>
                </c:pt>
                <c:pt idx="1">
                  <c:v>0.68</c:v>
                </c:pt>
                <c:pt idx="2">
                  <c:v>0.72099999999999997</c:v>
                </c:pt>
                <c:pt idx="3">
                  <c:v>0.75600000000000001</c:v>
                </c:pt>
                <c:pt idx="4">
                  <c:v>0.79100000000000004</c:v>
                </c:pt>
                <c:pt idx="5">
                  <c:v>0.83899999999999997</c:v>
                </c:pt>
                <c:pt idx="6">
                  <c:v>0.82599999999999996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5B-48C1-AA09-ED85BA9129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Georgia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3.4976624015747977E-2"/>
                  <c:y val="2.27227471258152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D5B-48C1-AA09-ED85BA9129EC}"/>
                </c:ext>
              </c:extLst>
            </c:dLbl>
            <c:dLbl>
              <c:idx val="4"/>
              <c:layout>
                <c:manualLayout>
                  <c:x val="-3.3414124015748031E-2"/>
                  <c:y val="3.44414964049275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D5B-48C1-AA09-ED85BA9129EC}"/>
                </c:ext>
              </c:extLst>
            </c:dLbl>
            <c:dLbl>
              <c:idx val="5"/>
              <c:layout>
                <c:manualLayout>
                  <c:x val="-3.4976624015748144E-2"/>
                  <c:y val="3.6785246260750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D5B-48C1-AA09-ED85BA9129EC}"/>
                </c:ext>
              </c:extLst>
            </c:dLbl>
            <c:dLbl>
              <c:idx val="6"/>
              <c:layout>
                <c:manualLayout>
                  <c:x val="-8.4141240157480316E-3"/>
                  <c:y val="2.0378997269992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D5B-48C1-AA09-ED85BA9129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Sheet1!$C$2:$C$8</c:f>
              <c:numCache>
                <c:formatCode>0.0%</c:formatCode>
                <c:ptCount val="7"/>
                <c:pt idx="0">
                  <c:v>0.67600000000000005</c:v>
                </c:pt>
                <c:pt idx="1">
                  <c:v>0.69699999999999995</c:v>
                </c:pt>
                <c:pt idx="2">
                  <c:v>0.71799999999999997</c:v>
                </c:pt>
                <c:pt idx="3">
                  <c:v>0.72599999999999998</c:v>
                </c:pt>
                <c:pt idx="4">
                  <c:v>0.79</c:v>
                </c:pt>
                <c:pt idx="5">
                  <c:v>0.79400000000000004</c:v>
                </c:pt>
                <c:pt idx="6">
                  <c:v>0.80600000000000005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5B-48C1-AA09-ED85BA912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8604976"/>
        <c:axId val="2038612880"/>
      </c:lineChart>
      <c:catAx>
        <c:axId val="203860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8612880"/>
        <c:crosses val="autoZero"/>
        <c:auto val="1"/>
        <c:lblAlgn val="ctr"/>
        <c:lblOffset val="100"/>
        <c:noMultiLvlLbl val="0"/>
      </c:catAx>
      <c:valAx>
        <c:axId val="2038612880"/>
        <c:scaling>
          <c:orientation val="minMax"/>
          <c:max val="1"/>
          <c:min val="0.5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860497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0.29025</cdr:x>
      <cdr:y>0.10173</cdr:y>
    </cdr:from>
    <cdr:to>
      <cdr:x>0.29025</cdr:x>
      <cdr:y>0.19555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3159887" y="548250"/>
          <a:ext cx="0" cy="50560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52FE8-8760-4F1A-81E6-4F8563793319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263B5-87CF-4AEA-8477-B36DF4A3F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6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323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884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563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291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5B97-20CC-4828-AFE2-5B7F2103644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4DEF-7DED-4DA1-B483-C4E63299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1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5B97-20CC-4828-AFE2-5B7F2103644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4DEF-7DED-4DA1-B483-C4E63299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0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5B97-20CC-4828-AFE2-5B7F2103644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4DEF-7DED-4DA1-B483-C4E63299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17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733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733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733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733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733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733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733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52396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1853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11853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11853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11853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853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1853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1853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1853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SzPct val="1000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118530" algn="l">
              <a:buClr>
                <a:srgbClr val="000000"/>
              </a:buClr>
              <a:buSzPct val="100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indent="-118530" algn="l">
                <a:buClr>
                  <a:srgbClr val="000000"/>
                </a:buClr>
                <a:buSzPct val="100000"/>
              </a:pPr>
              <a:t>‹#›</a:t>
            </a:fld>
            <a:endParaRPr lang="en"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67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5B97-20CC-4828-AFE2-5B7F2103644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4DEF-7DED-4DA1-B483-C4E63299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3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5B97-20CC-4828-AFE2-5B7F2103644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4DEF-7DED-4DA1-B483-C4E63299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7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5B97-20CC-4828-AFE2-5B7F2103644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4DEF-7DED-4DA1-B483-C4E63299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2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5B97-20CC-4828-AFE2-5B7F2103644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4DEF-7DED-4DA1-B483-C4E63299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7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5B97-20CC-4828-AFE2-5B7F2103644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4DEF-7DED-4DA1-B483-C4E63299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9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5B97-20CC-4828-AFE2-5B7F2103644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4DEF-7DED-4DA1-B483-C4E63299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7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5B97-20CC-4828-AFE2-5B7F2103644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4DEF-7DED-4DA1-B483-C4E63299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5B97-20CC-4828-AFE2-5B7F2103644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4DEF-7DED-4DA1-B483-C4E63299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8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35B97-20CC-4828-AFE2-5B7F2103644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04DEF-7DED-4DA1-B483-C4E63299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7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6573" y="1961459"/>
            <a:ext cx="9589477" cy="2387600"/>
          </a:xfrm>
        </p:spPr>
        <p:txBody>
          <a:bodyPr>
            <a:noAutofit/>
          </a:bodyPr>
          <a:lstStyle/>
          <a:p>
            <a:r>
              <a:rPr lang="en-US" b="1" dirty="0" smtClean="0"/>
              <a:t>End of Year Results 2016-2017: CCRPI, Graduation Rate, SAT, &amp; ACT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56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36" y="570155"/>
            <a:ext cx="9125679" cy="5454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01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8117"/>
            <a:ext cx="10515600" cy="36588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/>
              <a:t>Questions? 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9349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366564"/>
              </p:ext>
            </p:extLst>
          </p:nvPr>
        </p:nvGraphicFramePr>
        <p:xfrm>
          <a:off x="1296785" y="928600"/>
          <a:ext cx="9030566" cy="4475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2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4569377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168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921026391"/>
              </p:ext>
            </p:extLst>
          </p:nvPr>
        </p:nvGraphicFramePr>
        <p:xfrm>
          <a:off x="2032000" y="69195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45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 title="Points scor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675" y="227960"/>
            <a:ext cx="10200027" cy="5839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3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 title="Points scor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641" y="258184"/>
            <a:ext cx="10204704" cy="5852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51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 title="Points scor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479" y="256989"/>
            <a:ext cx="10433852" cy="642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3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831200" y="388973"/>
            <a:ext cx="11360800" cy="108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indent="-152396"/>
            <a:r>
              <a:rPr lang="en" sz="2800" b="1" dirty="0">
                <a:solidFill>
                  <a:srgbClr val="38761D"/>
                </a:solidFill>
              </a:rPr>
              <a:t>Barrow CCRPI Higher than 76% of Traditional School Districts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613232"/>
              </p:ext>
            </p:extLst>
          </p:nvPr>
        </p:nvGraphicFramePr>
        <p:xfrm>
          <a:off x="831200" y="1129943"/>
          <a:ext cx="10886739" cy="5389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3657600" y="1269404"/>
            <a:ext cx="1075765" cy="408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BCSS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Graduation Rate Trend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94403731"/>
              </p:ext>
            </p:extLst>
          </p:nvPr>
        </p:nvGraphicFramePr>
        <p:xfrm>
          <a:off x="935915" y="1602888"/>
          <a:ext cx="9589845" cy="4593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38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51</Words>
  <Application>Microsoft Office PowerPoint</Application>
  <PresentationFormat>Widescreen</PresentationFormat>
  <Paragraphs>17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End of Year Results 2016-2017: CCRPI, Graduation Rate, SAT, &amp; 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Barrow CCRPI Higher than 76% of Traditional School Districts</vt:lpstr>
      <vt:lpstr>Graduation Rate Trend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Should Our Expectations Be in Barrow County?</dc:title>
  <dc:creator>Owner</dc:creator>
  <cp:lastModifiedBy>Matt Thompson</cp:lastModifiedBy>
  <cp:revision>41</cp:revision>
  <dcterms:created xsi:type="dcterms:W3CDTF">2017-09-03T18:29:38Z</dcterms:created>
  <dcterms:modified xsi:type="dcterms:W3CDTF">2017-11-14T20:26:36Z</dcterms:modified>
</cp:coreProperties>
</file>