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sldIdLst>
    <p:sldId id="292" r:id="rId2"/>
    <p:sldId id="298" r:id="rId3"/>
    <p:sldId id="297" r:id="rId4"/>
    <p:sldId id="300" r:id="rId5"/>
    <p:sldId id="287" r:id="rId6"/>
    <p:sldId id="3264" r:id="rId7"/>
    <p:sldId id="3261" r:id="rId8"/>
    <p:sldId id="3268" r:id="rId9"/>
    <p:sldId id="3230" r:id="rId10"/>
    <p:sldId id="3266" r:id="rId11"/>
    <p:sldId id="307" r:id="rId12"/>
    <p:sldId id="308" r:id="rId13"/>
    <p:sldId id="309" r:id="rId14"/>
    <p:sldId id="3262" r:id="rId15"/>
    <p:sldId id="311" r:id="rId16"/>
    <p:sldId id="312" r:id="rId17"/>
    <p:sldId id="313" r:id="rId18"/>
    <p:sldId id="316" r:id="rId19"/>
    <p:sldId id="317" r:id="rId20"/>
    <p:sldId id="318" r:id="rId21"/>
    <p:sldId id="319" r:id="rId22"/>
    <p:sldId id="325" r:id="rId23"/>
    <p:sldId id="330" r:id="rId24"/>
    <p:sldId id="3255" r:id="rId25"/>
    <p:sldId id="3256" r:id="rId26"/>
    <p:sldId id="3257" r:id="rId27"/>
    <p:sldId id="3258" r:id="rId28"/>
    <p:sldId id="3286" r:id="rId29"/>
    <p:sldId id="3254" r:id="rId30"/>
    <p:sldId id="3250" r:id="rId31"/>
    <p:sldId id="3251" r:id="rId32"/>
    <p:sldId id="3252" r:id="rId33"/>
    <p:sldId id="3283" r:id="rId34"/>
    <p:sldId id="3289" r:id="rId35"/>
    <p:sldId id="3290" r:id="rId36"/>
    <p:sldId id="3239" r:id="rId37"/>
    <p:sldId id="3240" r:id="rId38"/>
    <p:sldId id="3259" r:id="rId39"/>
    <p:sldId id="3241" r:id="rId40"/>
    <p:sldId id="3260" r:id="rId41"/>
    <p:sldId id="3246" r:id="rId42"/>
    <p:sldId id="3247" r:id="rId43"/>
    <p:sldId id="3248" r:id="rId44"/>
    <p:sldId id="3232" r:id="rId45"/>
    <p:sldId id="3269" r:id="rId46"/>
    <p:sldId id="3234" r:id="rId47"/>
    <p:sldId id="3270" r:id="rId48"/>
    <p:sldId id="3235" r:id="rId49"/>
    <p:sldId id="3271" r:id="rId50"/>
    <p:sldId id="3236" r:id="rId51"/>
    <p:sldId id="3272" r:id="rId52"/>
    <p:sldId id="3237" r:id="rId53"/>
    <p:sldId id="3273" r:id="rId54"/>
    <p:sldId id="3238" r:id="rId55"/>
    <p:sldId id="3274" r:id="rId56"/>
    <p:sldId id="3282" r:id="rId57"/>
    <p:sldId id="3276" r:id="rId58"/>
    <p:sldId id="3231" r:id="rId59"/>
    <p:sldId id="3275" r:id="rId60"/>
    <p:sldId id="3243" r:id="rId61"/>
    <p:sldId id="3244" r:id="rId62"/>
    <p:sldId id="3245" r:id="rId63"/>
    <p:sldId id="295" r:id="rId64"/>
    <p:sldId id="279" r:id="rId6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4/14/2025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DFA7E-578C-57CB-AC96-996F7F360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4D71F-A475-DAB8-B2A4-33C2852276B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7946283-31A7-4AD7-9EF5-F57A3735FE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D9B4B3-C80F-372A-557A-23FE299AB23E}"/>
              </a:ext>
            </a:extLst>
          </p:cNvPr>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191752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F8EF-2F83-E7AB-9D7A-C0E6BFF87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C57D6-E430-045C-D95F-D0C72B8AC89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5E1F91B-4BE4-768D-F677-C7D03AD54B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39D75E-5AE0-2BA8-D4C8-4110160328B6}"/>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312866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904B4-1171-6F4C-DA4F-1AECA0FE2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9CB4B-BC92-ED2A-B301-39957E0A1AA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9234C1-053D-E94E-B54C-F877F3A102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FD1913-2AF6-914A-41F3-CCE8BCFE69F3}"/>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1810335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09F6E-5BF1-D04E-C8ED-A0B7CDD33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9D7FB2-EB7B-5914-771F-C389C8023FE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F4FD11C-C581-BCCC-9A1B-DBCD364F93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663F96-4F86-A424-03CA-2B5A720B2E32}"/>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292776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FB7-BEB5-B039-7E61-8660D527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5BDD7-854A-DDE2-F9A8-CC23461A29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9A5378C-FE79-5C6C-0F84-7C43B387E6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8C4D83-5329-F6DC-B28A-ABCC7656AAC7}"/>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727247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5947-2BBE-8212-DE54-85504F27D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DDE8A-5F24-5B85-0011-E6AAD37947B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6533B9D-6014-5D78-1CF6-2CE27A8F5E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31EEDE-1A2B-AD89-D470-0CB70799F0B1}"/>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408971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48EB-8050-1ED3-9847-9504432BC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532E1-5246-E6E2-026F-771C5DD8831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A2C94BB-E115-4DA2-7BDD-302B23EBA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AA2EB6-FC73-9F13-286F-EA7784447D45}"/>
              </a:ext>
            </a:extLst>
          </p:cNvPr>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3474109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D78CD-C8F8-562B-FB56-5181F8FC66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0084B-9EEA-9F18-D1C6-07AC3902103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5903E2D-30EA-748E-9D62-FEA86A477B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60BF2B-A9E7-6135-AA14-B82F9CE868FC}"/>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2103791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3B579-B8C3-EA43-0A77-15E7ECD21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D0B85-427C-E3B6-D0DC-801F73F9766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DFAD78-D5A7-34CB-5A53-76AD0E6DEF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EE77C5-AE07-C1E4-AEE8-CAA3C3F4D049}"/>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2736343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91D2-6428-3DFC-915A-74598CADD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524E1-0CF0-A3D4-0793-5CFA6B08345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A2BDF83-B79A-8178-FAF2-A39C6EABB7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E497E6-D244-89B5-B362-85938D87C063}"/>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46093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9E7F2-B6B5-D183-827F-3C207DD225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F1593-D7A9-CF9E-4D46-1D5C08EC143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B6D0919-30AE-3E4F-CAFD-B662EDDCAC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B83E48-D2AA-AE06-F50A-9047FD1A887F}"/>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3516871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2134-5A59-D0F5-A5A0-B2932B3B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E8F5-8E3A-1FA1-688D-B2DECC53A7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8DC039-5A94-E2AF-3A7E-FADD90E1EE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44A30E-AC74-F81B-7A0A-5B35D40A5F7B}"/>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72959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EDC5F-BCBA-3603-0259-4FE59CBAB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EC52-C393-CB4B-3169-CE718EA892C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215D7B-4397-2948-42C3-600A8987BC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6AE41A-BFF0-7B4A-04ED-A8F4326F6F2E}"/>
              </a:ext>
            </a:extLst>
          </p:cNvPr>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026640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D5F5-AF05-0747-63F4-685C7F28F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963E4-B9D5-A3A7-CE36-5746419A42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5120481-B55C-70AF-8F8E-DC3CD20B8B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5523D7-BAED-9BEC-EDA9-61114ADD89E9}"/>
              </a:ext>
            </a:extLst>
          </p:cNvPr>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410437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3470732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35A02-1877-ADA0-FECF-F797D1B29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A573B-FB47-CD45-944E-7542FC24BDE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14ECE56-D727-E875-88D1-3E7F8F9DB9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12CD87-7190-6373-D93B-A9A017432796}"/>
              </a:ext>
            </a:extLst>
          </p:cNvPr>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1219316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3384141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25</a:t>
            </a:fld>
            <a:endParaRPr lang="en-US"/>
          </a:p>
        </p:txBody>
      </p:sp>
    </p:spTree>
    <p:extLst>
      <p:ext uri="{BB962C8B-B14F-4D97-AF65-F5344CB8AC3E}">
        <p14:creationId xmlns:p14="http://schemas.microsoft.com/office/powerpoint/2010/main" val="63812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8DC8-97DC-D884-1EEA-34C777D4D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31BF8-4616-CE17-9453-02497ECBC76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44E24F2-CF77-85A3-0522-DA478430E2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AEEF7B-F3A9-0D38-D0C0-8BBAB8952310}"/>
              </a:ext>
            </a:extLst>
          </p:cNvPr>
          <p:cNvSpPr>
            <a:spLocks noGrp="1"/>
          </p:cNvSpPr>
          <p:nvPr>
            <p:ph type="sldNum" sz="quarter" idx="5"/>
          </p:nvPr>
        </p:nvSpPr>
        <p:spPr/>
        <p:txBody>
          <a:bodyPr/>
          <a:lstStyle/>
          <a:p>
            <a:fld id="{560E63B2-D433-497B-82B7-B837A3F36A27}" type="slidenum">
              <a:rPr lang="en-US" smtClean="0"/>
              <a:t>26</a:t>
            </a:fld>
            <a:endParaRPr lang="en-US"/>
          </a:p>
        </p:txBody>
      </p:sp>
    </p:spTree>
    <p:extLst>
      <p:ext uri="{BB962C8B-B14F-4D97-AF65-F5344CB8AC3E}">
        <p14:creationId xmlns:p14="http://schemas.microsoft.com/office/powerpoint/2010/main" val="3571705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5B57-06BA-2C86-E01D-B08E13F39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4F301-00C6-F763-182A-E5F97299B02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2FCB575-1C6B-3DF6-7D61-313D23961B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A78072-46DC-165F-F0EE-F4A3CCE2D043}"/>
              </a:ext>
            </a:extLst>
          </p:cNvPr>
          <p:cNvSpPr>
            <a:spLocks noGrp="1"/>
          </p:cNvSpPr>
          <p:nvPr>
            <p:ph type="sldNum" sz="quarter" idx="5"/>
          </p:nvPr>
        </p:nvSpPr>
        <p:spPr/>
        <p:txBody>
          <a:bodyPr/>
          <a:lstStyle/>
          <a:p>
            <a:fld id="{560E63B2-D433-497B-82B7-B837A3F36A27}" type="slidenum">
              <a:rPr lang="en-US" smtClean="0"/>
              <a:t>27</a:t>
            </a:fld>
            <a:endParaRPr lang="en-US"/>
          </a:p>
        </p:txBody>
      </p:sp>
    </p:spTree>
    <p:extLst>
      <p:ext uri="{BB962C8B-B14F-4D97-AF65-F5344CB8AC3E}">
        <p14:creationId xmlns:p14="http://schemas.microsoft.com/office/powerpoint/2010/main" val="2472303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1414273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C6B3-3EEB-A60F-1CA2-1ED420C8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74A2B-52DE-6A50-55B9-E1699C37A1B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684081-758F-58AE-1AF1-6328B86291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8F9D3C-DC2B-453D-792B-4456D8D6019B}"/>
              </a:ext>
            </a:extLst>
          </p:cNvPr>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3330616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29FB0-B1CB-CADF-0F94-A4FA69930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7A34D-7FA6-96C3-8BAA-A0FA489FF66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DAF5FA-7537-E9EB-83DF-683E07A788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CB05BB-E3F3-412A-A9A3-690A9C1F9E32}"/>
              </a:ext>
            </a:extLst>
          </p:cNvPr>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31534453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E652-21C9-52EA-F78D-EACC46830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1C3FE-EB2F-A22E-3A6E-49F1B9E66DF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C9554DC-2491-882C-AEEE-DBAF012DE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21CCB8-E697-D995-D01B-8F52740ECF85}"/>
              </a:ext>
            </a:extLst>
          </p:cNvPr>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2466670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1961644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1100137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62D9-27B5-4250-F85B-51A446E69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8B132-D93D-9171-AC9B-F6584C9B9B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1EDCDE-BA37-441A-9115-7F4A5FAB44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858D4B-8CBD-91A6-6D6E-E0EF52442FB1}"/>
              </a:ext>
            </a:extLst>
          </p:cNvPr>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3179150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740E3-8BFB-F738-EB7B-B154DD70D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11EC9-4DDF-F9AA-385A-E57E4C13259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C4105B2-B0F5-28FC-1B3A-404865602E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098EA2-F3E4-79FB-9F09-CCFE8EC8B0D7}"/>
              </a:ext>
            </a:extLst>
          </p:cNvPr>
          <p:cNvSpPr>
            <a:spLocks noGrp="1"/>
          </p:cNvSpPr>
          <p:nvPr>
            <p:ph type="sldNum" sz="quarter" idx="5"/>
          </p:nvPr>
        </p:nvSpPr>
        <p:spPr/>
        <p:txBody>
          <a:bodyPr/>
          <a:lstStyle/>
          <a:p>
            <a:fld id="{560E63B2-D433-497B-82B7-B837A3F36A27}" type="slidenum">
              <a:rPr lang="en-US" smtClean="0"/>
              <a:t>35</a:t>
            </a:fld>
            <a:endParaRPr lang="en-US"/>
          </a:p>
        </p:txBody>
      </p:sp>
    </p:spTree>
    <p:extLst>
      <p:ext uri="{BB962C8B-B14F-4D97-AF65-F5344CB8AC3E}">
        <p14:creationId xmlns:p14="http://schemas.microsoft.com/office/powerpoint/2010/main" val="1191023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A1D3B-D5DF-8FFA-5CC7-E431CA228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4A6EA-4390-A349-7755-3A8C18E92C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C40F19A-CA97-ED03-3538-50DF8431C1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D0E986-3744-F083-4AB2-334F1616610B}"/>
              </a:ext>
            </a:extLst>
          </p:cNvPr>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2143189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318B8-7A47-468B-78C3-903536B24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22E54-D2DF-C828-C540-387217C3DDD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E0B295-CD40-7A6F-BDD8-FB34191381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5C41E3-60A1-4EAC-F2A3-092C722A2672}"/>
              </a:ext>
            </a:extLst>
          </p:cNvPr>
          <p:cNvSpPr>
            <a:spLocks noGrp="1"/>
          </p:cNvSpPr>
          <p:nvPr>
            <p:ph type="sldNum" sz="quarter" idx="5"/>
          </p:nvPr>
        </p:nvSpPr>
        <p:spPr/>
        <p:txBody>
          <a:bodyPr/>
          <a:lstStyle/>
          <a:p>
            <a:fld id="{560E63B2-D433-497B-82B7-B837A3F36A27}" type="slidenum">
              <a:rPr lang="en-US" smtClean="0"/>
              <a:t>38</a:t>
            </a:fld>
            <a:endParaRPr lang="en-US"/>
          </a:p>
        </p:txBody>
      </p:sp>
    </p:spTree>
    <p:extLst>
      <p:ext uri="{BB962C8B-B14F-4D97-AF65-F5344CB8AC3E}">
        <p14:creationId xmlns:p14="http://schemas.microsoft.com/office/powerpoint/2010/main" val="42051228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C0BAC-E155-E2E2-C201-664C4D007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A9CAC-9D98-7543-9FBD-D27F47325D8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CB2D79A-41CF-66B8-840A-0B7929708E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A4B6EB-9AA5-D280-503E-41039A0CBD1B}"/>
              </a:ext>
            </a:extLst>
          </p:cNvPr>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265166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58E7B-5779-760C-7772-9819596AB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EFF42-03C3-C18B-D7F8-F27867BACD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25F671D-21A4-8738-325D-B02BCAEB95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5C2129-1D25-B6E0-6D97-DA93C2ED8574}"/>
              </a:ext>
            </a:extLst>
          </p:cNvPr>
          <p:cNvSpPr>
            <a:spLocks noGrp="1"/>
          </p:cNvSpPr>
          <p:nvPr>
            <p:ph type="sldNum" sz="quarter" idx="5"/>
          </p:nvPr>
        </p:nvSpPr>
        <p:spPr/>
        <p:txBody>
          <a:bodyPr/>
          <a:lstStyle/>
          <a:p>
            <a:fld id="{560E63B2-D433-497B-82B7-B837A3F36A27}" type="slidenum">
              <a:rPr lang="en-US" smtClean="0"/>
              <a:t>41</a:t>
            </a:fld>
            <a:endParaRPr lang="en-US"/>
          </a:p>
        </p:txBody>
      </p:sp>
    </p:spTree>
    <p:extLst>
      <p:ext uri="{BB962C8B-B14F-4D97-AF65-F5344CB8AC3E}">
        <p14:creationId xmlns:p14="http://schemas.microsoft.com/office/powerpoint/2010/main" val="168321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97006-CB6E-0E10-4B77-F90999B10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3F181-F96B-8F52-9EEE-2FEEC285BE0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CA025D9-3CAD-4FE1-D21C-4091A9D9AB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907B15-812E-1024-BDD2-A9C8D0E666E6}"/>
              </a:ext>
            </a:extLst>
          </p:cNvPr>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39846444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EA4D7-FB1B-C0EE-A3DC-46B7F51F5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3E40E-7656-D31E-E332-E09C6D92A55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E6D793F-7BD1-89E2-B67B-437C180B55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DAD416-3D60-F638-64B1-D54E2F5017B6}"/>
              </a:ext>
            </a:extLst>
          </p:cNvPr>
          <p:cNvSpPr>
            <a:spLocks noGrp="1"/>
          </p:cNvSpPr>
          <p:nvPr>
            <p:ph type="sldNum" sz="quarter" idx="5"/>
          </p:nvPr>
        </p:nvSpPr>
        <p:spPr/>
        <p:txBody>
          <a:bodyPr/>
          <a:lstStyle/>
          <a:p>
            <a:fld id="{560E63B2-D433-497B-82B7-B837A3F36A27}" type="slidenum">
              <a:rPr lang="en-US" smtClean="0"/>
              <a:t>43</a:t>
            </a:fld>
            <a:endParaRPr lang="en-US"/>
          </a:p>
        </p:txBody>
      </p:sp>
    </p:spTree>
    <p:extLst>
      <p:ext uri="{BB962C8B-B14F-4D97-AF65-F5344CB8AC3E}">
        <p14:creationId xmlns:p14="http://schemas.microsoft.com/office/powerpoint/2010/main" val="3262502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97902-9491-949F-5960-A797E5EEE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D3DF8-659A-DE8F-C61D-ADB3470219B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2B1F8E6-FF51-EF4A-97B6-C5613B2F64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1E0FB8-96BC-EB8D-60A9-EE0ABDA656CF}"/>
              </a:ext>
            </a:extLst>
          </p:cNvPr>
          <p:cNvSpPr>
            <a:spLocks noGrp="1"/>
          </p:cNvSpPr>
          <p:nvPr>
            <p:ph type="sldNum" sz="quarter" idx="5"/>
          </p:nvPr>
        </p:nvSpPr>
        <p:spPr/>
        <p:txBody>
          <a:bodyPr/>
          <a:lstStyle/>
          <a:p>
            <a:fld id="{560E63B2-D433-497B-82B7-B837A3F36A27}" type="slidenum">
              <a:rPr lang="en-US" smtClean="0"/>
              <a:t>44</a:t>
            </a:fld>
            <a:endParaRPr lang="en-US"/>
          </a:p>
        </p:txBody>
      </p:sp>
    </p:spTree>
    <p:extLst>
      <p:ext uri="{BB962C8B-B14F-4D97-AF65-F5344CB8AC3E}">
        <p14:creationId xmlns:p14="http://schemas.microsoft.com/office/powerpoint/2010/main" val="3840736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8BEF-7F5A-52E7-E7D1-9015126E2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87634-AF43-AB47-81D2-EEC9488FF01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006EE61-509D-368E-FED5-756F3CF9D5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37BA51-1E11-03B1-861D-66BBC853CC89}"/>
              </a:ext>
            </a:extLst>
          </p:cNvPr>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29388924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5DF0-68DA-B484-5DC6-6E4459E16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6D74E-D487-8D38-6B58-CD7B4EB3A66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40E7665-4781-F767-799D-46FF530373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5BEFF4-6361-712F-8A50-BF47AC2BFD92}"/>
              </a:ext>
            </a:extLst>
          </p:cNvPr>
          <p:cNvSpPr>
            <a:spLocks noGrp="1"/>
          </p:cNvSpPr>
          <p:nvPr>
            <p:ph type="sldNum" sz="quarter" idx="5"/>
          </p:nvPr>
        </p:nvSpPr>
        <p:spPr/>
        <p:txBody>
          <a:bodyPr/>
          <a:lstStyle/>
          <a:p>
            <a:fld id="{560E63B2-D433-497B-82B7-B837A3F36A27}" type="slidenum">
              <a:rPr lang="en-US" smtClean="0"/>
              <a:t>46</a:t>
            </a:fld>
            <a:endParaRPr lang="en-US"/>
          </a:p>
        </p:txBody>
      </p:sp>
    </p:spTree>
    <p:extLst>
      <p:ext uri="{BB962C8B-B14F-4D97-AF65-F5344CB8AC3E}">
        <p14:creationId xmlns:p14="http://schemas.microsoft.com/office/powerpoint/2010/main" val="3828942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9F48B-2FBE-814D-AF8C-6A815B8D3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9762F-DBAA-A898-DCFE-2FBCC2AEE17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4E14230-56AD-C201-F5FD-F8F788B1A5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6F0926-1846-A29C-EF83-5C87D1DBCBD8}"/>
              </a:ext>
            </a:extLst>
          </p:cNvPr>
          <p:cNvSpPr>
            <a:spLocks noGrp="1"/>
          </p:cNvSpPr>
          <p:nvPr>
            <p:ph type="sldNum" sz="quarter" idx="5"/>
          </p:nvPr>
        </p:nvSpPr>
        <p:spPr/>
        <p:txBody>
          <a:bodyPr/>
          <a:lstStyle/>
          <a:p>
            <a:fld id="{560E63B2-D433-497B-82B7-B837A3F36A27}" type="slidenum">
              <a:rPr lang="en-US" smtClean="0"/>
              <a:t>47</a:t>
            </a:fld>
            <a:endParaRPr lang="en-US"/>
          </a:p>
        </p:txBody>
      </p:sp>
    </p:spTree>
    <p:extLst>
      <p:ext uri="{BB962C8B-B14F-4D97-AF65-F5344CB8AC3E}">
        <p14:creationId xmlns:p14="http://schemas.microsoft.com/office/powerpoint/2010/main" val="20576885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6E6E7-5821-E884-5994-47FF9C54B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EF4E9D-44B9-E690-5861-DBA876BC6A0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BC6E92D-A2A7-1987-37BA-048E342D20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5D546-4589-E7AF-F4E6-914F14E19031}"/>
              </a:ext>
            </a:extLst>
          </p:cNvPr>
          <p:cNvSpPr>
            <a:spLocks noGrp="1"/>
          </p:cNvSpPr>
          <p:nvPr>
            <p:ph type="sldNum" sz="quarter" idx="5"/>
          </p:nvPr>
        </p:nvSpPr>
        <p:spPr/>
        <p:txBody>
          <a:bodyPr/>
          <a:lstStyle/>
          <a:p>
            <a:fld id="{560E63B2-D433-497B-82B7-B837A3F36A27}" type="slidenum">
              <a:rPr lang="en-US" smtClean="0"/>
              <a:t>48</a:t>
            </a:fld>
            <a:endParaRPr lang="en-US"/>
          </a:p>
        </p:txBody>
      </p:sp>
    </p:spTree>
    <p:extLst>
      <p:ext uri="{BB962C8B-B14F-4D97-AF65-F5344CB8AC3E}">
        <p14:creationId xmlns:p14="http://schemas.microsoft.com/office/powerpoint/2010/main" val="34023324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67C0C-B716-0A0F-8063-69A835EA7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FE169D-D1A6-3A59-187A-AF9BF407AA3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58EDB46-DDDE-75F7-C989-A8ED381348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585796-9211-C342-8429-489ED0B11B23}"/>
              </a:ext>
            </a:extLst>
          </p:cNvPr>
          <p:cNvSpPr>
            <a:spLocks noGrp="1"/>
          </p:cNvSpPr>
          <p:nvPr>
            <p:ph type="sldNum" sz="quarter" idx="5"/>
          </p:nvPr>
        </p:nvSpPr>
        <p:spPr/>
        <p:txBody>
          <a:bodyPr/>
          <a:lstStyle/>
          <a:p>
            <a:fld id="{560E63B2-D433-497B-82B7-B837A3F36A27}" type="slidenum">
              <a:rPr lang="en-US" smtClean="0"/>
              <a:t>49</a:t>
            </a:fld>
            <a:endParaRPr lang="en-US"/>
          </a:p>
        </p:txBody>
      </p:sp>
    </p:spTree>
    <p:extLst>
      <p:ext uri="{BB962C8B-B14F-4D97-AF65-F5344CB8AC3E}">
        <p14:creationId xmlns:p14="http://schemas.microsoft.com/office/powerpoint/2010/main" val="14759617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9C872-DB74-871E-B504-4F7DB4743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7FB93-F599-8A9D-F7ED-8E5F3CBB590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F6E6FC4-88E8-E66F-EFCF-614033FD0D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C04D12-36D0-4A49-D347-C8F6381D0D66}"/>
              </a:ext>
            </a:extLst>
          </p:cNvPr>
          <p:cNvSpPr>
            <a:spLocks noGrp="1"/>
          </p:cNvSpPr>
          <p:nvPr>
            <p:ph type="sldNum" sz="quarter" idx="5"/>
          </p:nvPr>
        </p:nvSpPr>
        <p:spPr/>
        <p:txBody>
          <a:bodyPr/>
          <a:lstStyle/>
          <a:p>
            <a:fld id="{560E63B2-D433-497B-82B7-B837A3F36A27}" type="slidenum">
              <a:rPr lang="en-US" smtClean="0"/>
              <a:t>50</a:t>
            </a:fld>
            <a:endParaRPr lang="en-US"/>
          </a:p>
        </p:txBody>
      </p:sp>
    </p:spTree>
    <p:extLst>
      <p:ext uri="{BB962C8B-B14F-4D97-AF65-F5344CB8AC3E}">
        <p14:creationId xmlns:p14="http://schemas.microsoft.com/office/powerpoint/2010/main" val="31603024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B3868-247D-DB3D-8273-AD5040036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21248-8CB5-997E-3256-74FC0F0413C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A98126A-A6B0-29DE-3B4D-E4FF2E7557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2EECC7-4FC2-8FCF-A4E5-3C1104B9C3B6}"/>
              </a:ext>
            </a:extLst>
          </p:cNvPr>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11198899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F121A-4B38-73D1-6599-0233E6222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D7D11-D6B5-D362-A3CC-80AFAE4EDF0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22A9842-83FC-D043-901D-A1AD36AA0D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08C88B-8D1C-D4EB-E260-43D8E5EC93A1}"/>
              </a:ext>
            </a:extLst>
          </p:cNvPr>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34494166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F05F7-CE3F-FC73-4324-E2BC780A7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B0DCA-4385-F4CA-B3B4-2EC9B985149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3D8896A-B508-B45D-0CE5-E7487D2833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E05760-D00B-958E-54B5-7B81AAA2307B}"/>
              </a:ext>
            </a:extLst>
          </p:cNvPr>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1948863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3A2F-F95E-66C6-6091-159F4DBDD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ED9E7-7C6D-6DDC-5D1F-96E7DD79507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4D391D9-BD41-7C85-B228-9CFDD8EF9B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93BB63-CDAB-5B1B-43FC-B51A433D17C9}"/>
              </a:ext>
            </a:extLst>
          </p:cNvPr>
          <p:cNvSpPr>
            <a:spLocks noGrp="1"/>
          </p:cNvSpPr>
          <p:nvPr>
            <p:ph type="sldNum" sz="quarter" idx="5"/>
          </p:nvPr>
        </p:nvSpPr>
        <p:spPr/>
        <p:txBody>
          <a:bodyPr/>
          <a:lstStyle/>
          <a:p>
            <a:fld id="{560E63B2-D433-497B-82B7-B837A3F36A27}" type="slidenum">
              <a:rPr lang="en-US" smtClean="0"/>
              <a:t>54</a:t>
            </a:fld>
            <a:endParaRPr lang="en-US"/>
          </a:p>
        </p:txBody>
      </p:sp>
    </p:spTree>
    <p:extLst>
      <p:ext uri="{BB962C8B-B14F-4D97-AF65-F5344CB8AC3E}">
        <p14:creationId xmlns:p14="http://schemas.microsoft.com/office/powerpoint/2010/main" val="2959854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291D6-ED7E-8016-C56A-46849D0F9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66414-12A9-9E8C-1511-1E6B152DD97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FA0D9B6-A38D-7E3E-8586-AAFEE82770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0362A-4C5D-6242-D69F-AEB58D382DF2}"/>
              </a:ext>
            </a:extLst>
          </p:cNvPr>
          <p:cNvSpPr>
            <a:spLocks noGrp="1"/>
          </p:cNvSpPr>
          <p:nvPr>
            <p:ph type="sldNum" sz="quarter" idx="5"/>
          </p:nvPr>
        </p:nvSpPr>
        <p:spPr/>
        <p:txBody>
          <a:bodyPr/>
          <a:lstStyle/>
          <a:p>
            <a:fld id="{560E63B2-D433-497B-82B7-B837A3F36A27}" type="slidenum">
              <a:rPr lang="en-US" smtClean="0"/>
              <a:t>55</a:t>
            </a:fld>
            <a:endParaRPr lang="en-US"/>
          </a:p>
        </p:txBody>
      </p:sp>
    </p:spTree>
    <p:extLst>
      <p:ext uri="{BB962C8B-B14F-4D97-AF65-F5344CB8AC3E}">
        <p14:creationId xmlns:p14="http://schemas.microsoft.com/office/powerpoint/2010/main" val="41056002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56</a:t>
            </a:fld>
            <a:endParaRPr lang="en-US"/>
          </a:p>
        </p:txBody>
      </p:sp>
    </p:spTree>
    <p:extLst>
      <p:ext uri="{BB962C8B-B14F-4D97-AF65-F5344CB8AC3E}">
        <p14:creationId xmlns:p14="http://schemas.microsoft.com/office/powerpoint/2010/main" val="30147470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57</a:t>
            </a:fld>
            <a:endParaRPr lang="en-US"/>
          </a:p>
        </p:txBody>
      </p:sp>
    </p:spTree>
    <p:extLst>
      <p:ext uri="{BB962C8B-B14F-4D97-AF65-F5344CB8AC3E}">
        <p14:creationId xmlns:p14="http://schemas.microsoft.com/office/powerpoint/2010/main" val="41743503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58</a:t>
            </a:fld>
            <a:endParaRPr lang="en-US"/>
          </a:p>
        </p:txBody>
      </p:sp>
    </p:spTree>
    <p:extLst>
      <p:ext uri="{BB962C8B-B14F-4D97-AF65-F5344CB8AC3E}">
        <p14:creationId xmlns:p14="http://schemas.microsoft.com/office/powerpoint/2010/main" val="7010276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59</a:t>
            </a:fld>
            <a:endParaRPr lang="en-US"/>
          </a:p>
        </p:txBody>
      </p:sp>
    </p:spTree>
    <p:extLst>
      <p:ext uri="{BB962C8B-B14F-4D97-AF65-F5344CB8AC3E}">
        <p14:creationId xmlns:p14="http://schemas.microsoft.com/office/powerpoint/2010/main" val="2043039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CEC9A-0DEE-CB5D-8E40-898356889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D380B-37B9-379E-FEB8-473574F7888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B361B4-E026-FFF5-D5A4-0AD871D3A1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0FACC6-2FF9-0344-3A7D-9EACB5BACB01}"/>
              </a:ext>
            </a:extLst>
          </p:cNvPr>
          <p:cNvSpPr>
            <a:spLocks noGrp="1"/>
          </p:cNvSpPr>
          <p:nvPr>
            <p:ph type="sldNum" sz="quarter" idx="5"/>
          </p:nvPr>
        </p:nvSpPr>
        <p:spPr/>
        <p:txBody>
          <a:bodyPr/>
          <a:lstStyle/>
          <a:p>
            <a:fld id="{560E63B2-D433-497B-82B7-B837A3F36A27}" type="slidenum">
              <a:rPr lang="en-US" smtClean="0"/>
              <a:t>60</a:t>
            </a:fld>
            <a:endParaRPr lang="en-US"/>
          </a:p>
        </p:txBody>
      </p:sp>
    </p:spTree>
    <p:extLst>
      <p:ext uri="{BB962C8B-B14F-4D97-AF65-F5344CB8AC3E}">
        <p14:creationId xmlns:p14="http://schemas.microsoft.com/office/powerpoint/2010/main" val="22802454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61</a:t>
            </a:fld>
            <a:endParaRPr lang="en-US"/>
          </a:p>
        </p:txBody>
      </p:sp>
    </p:spTree>
    <p:extLst>
      <p:ext uri="{BB962C8B-B14F-4D97-AF65-F5344CB8AC3E}">
        <p14:creationId xmlns:p14="http://schemas.microsoft.com/office/powerpoint/2010/main" val="2051051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62</a:t>
            </a:fld>
            <a:endParaRPr lang="en-US"/>
          </a:p>
        </p:txBody>
      </p:sp>
    </p:spTree>
    <p:extLst>
      <p:ext uri="{BB962C8B-B14F-4D97-AF65-F5344CB8AC3E}">
        <p14:creationId xmlns:p14="http://schemas.microsoft.com/office/powerpoint/2010/main" val="19524957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63</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64</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4/14/2025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4/14/2025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4/14/2025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4/14/2025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4/14/2025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4/14/2025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hippopx.com/en/calculator-solar-calculator-count-how-to-calculate-business-black-white-7865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hyperlink" Target="https://www.ctrl.blog/entry/wellknown-vs-dnssd-for-dweb.html" TargetMode="Externa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package" Target="../embeddings/Microsoft_Excel_Worksheet.xlsx"/></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package" Target="../embeddings/Microsoft_Excel_Worksheet2.xlsx"/><Relationship Id="rId5" Type="http://schemas.openxmlformats.org/officeDocument/2006/relationships/image" Target="../media/image15.emf"/><Relationship Id="rId4" Type="http://schemas.openxmlformats.org/officeDocument/2006/relationships/package" Target="../embeddings/Microsoft_Excel_Worksheet1.xlsx"/></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package" Target="../embeddings/Microsoft_Excel_Worksheet1.xlsx"/><Relationship Id="rId5" Type="http://schemas.openxmlformats.org/officeDocument/2006/relationships/image" Target="../media/image17.emf"/><Relationship Id="rId4" Type="http://schemas.openxmlformats.org/officeDocument/2006/relationships/package" Target="../embeddings/Microsoft_Excel_Worksheet3.xlsx"/></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package" Target="../embeddings/Microsoft_Excel_Worksheet4.xlsx"/><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s://www.publicdomainpictures.net/en/view-image.php?image=133501&amp;picture=school-bus" TargetMode="Externa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8" Type="http://schemas.openxmlformats.org/officeDocument/2006/relationships/hyperlink" Target="https://www.thebluediamondgallery.com/handwriting/b/benefits.html" TargetMode="External"/><Relationship Id="rId3" Type="http://schemas.openxmlformats.org/officeDocument/2006/relationships/image" Target="../media/image6.png"/><Relationship Id="rId7"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www.picpedia.org/chalkboard/b/budget-finance.html" TargetMode="External"/><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em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em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pixabay.com/en/dollar-money-profit-revenue-2947948/" TargetMode="External"/><Relationship Id="rId4" Type="http://schemas.openxmlformats.org/officeDocument/2006/relationships/image" Target="../media/image39.jp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6.emf"/></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emf"/></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67.emf"/><Relationship Id="rId4" Type="http://schemas.openxmlformats.org/officeDocument/2006/relationships/image" Target="../media/image66.emf"/></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8.emf"/></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1938992"/>
          </a:xfrm>
          <a:prstGeom prst="rect">
            <a:avLst/>
          </a:prstGeom>
          <a:noFill/>
        </p:spPr>
        <p:txBody>
          <a:bodyPr wrap="square" rtlCol="0">
            <a:spAutoFit/>
          </a:bodyPr>
          <a:lstStyle/>
          <a:p>
            <a:pPr algn="ctr" defTabSz="914400"/>
            <a:r>
              <a:rPr lang="en-US" sz="6000" b="1" dirty="0">
                <a:latin typeface="Trade Gothic Next HvyCd" panose="020B0906040303020004" pitchFamily="34" charset="0"/>
                <a:cs typeface="Arial" panose="020B0604020202020204" pitchFamily="34" charset="0"/>
              </a:rPr>
              <a:t>2026 General Fund Budget Work Session No. 1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April 14,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provide an initial financial outlook and preliminary budget calculations for the FY2026 budget given current available information and receive feedback from the Board of Education.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 the budget process including enrollment projections, staffing allocations, estimated salary and benefit cost, operational cost by facility/department, as well as estimated revenues. </a:t>
            </a:r>
          </a:p>
          <a:p>
            <a:pPr marL="0" indent="0">
              <a:lnSpc>
                <a:spcPct val="100000"/>
              </a:lnSpc>
              <a:spcBef>
                <a:spcPts val="0"/>
              </a:spcBef>
              <a:buNone/>
            </a:pPr>
            <a:r>
              <a:rPr lang="en-US" sz="2200" dirty="0">
                <a:latin typeface="Arial Narrow" panose="020B0606020202030204" pitchFamily="34" charset="0"/>
              </a:rPr>
              <a:t>We will also discuss budget concerns and have time for questions.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State mandates, inflationary costs, and recruitment and retention issues have shortened the timeline for decision making for responding to critical questions around increasing revenues (millage rate increases) and/or reducing expenditures (consolidations and/or staff/program reductions).</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B7515EE-5FA3-4298-2E2F-D426716318FC}"/>
              </a:ext>
            </a:extLst>
          </p:cNvPr>
          <p:cNvSpPr>
            <a:spLocks noGrp="1"/>
          </p:cNvSpPr>
          <p:nvPr>
            <p:ph type="sldNum" sz="quarter" idx="12"/>
          </p:nvPr>
        </p:nvSpPr>
        <p:spPr/>
        <p:txBody>
          <a:bodyPr/>
          <a:lstStyle/>
          <a:p>
            <a:fld id="{28E6F07D-F62F-4C3B-A21E-2367E9A39921}" type="slidenum">
              <a:rPr lang="en-US" smtClean="0"/>
              <a:t>6</a:t>
            </a:fld>
            <a:endParaRPr lang="en-US"/>
          </a:p>
        </p:txBody>
      </p:sp>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435078" y="1334748"/>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Recruitment/Retention</a:t>
            </a:r>
          </a:p>
          <a:p>
            <a:pPr lvl="1"/>
            <a:r>
              <a:rPr lang="en-US" dirty="0"/>
              <a:t>Continue to offer competitive salaries and refine salary schedules</a:t>
            </a:r>
          </a:p>
          <a:p>
            <a:r>
              <a:rPr lang="en-US" b="1" dirty="0"/>
              <a:t>Literacy</a:t>
            </a:r>
            <a:endParaRPr lang="en-US" b="1" dirty="0">
              <a:ea typeface="Calibri"/>
              <a:cs typeface="Calibri"/>
            </a:endParaRPr>
          </a:p>
          <a:p>
            <a:pPr lvl="1"/>
            <a:r>
              <a:rPr lang="en-US" dirty="0"/>
              <a:t>Engage programming for sustained impact on student literacy outcomes, human and otherwise</a:t>
            </a:r>
            <a:endParaRPr lang="en-US" dirty="0">
              <a:ea typeface="Calibri"/>
              <a:cs typeface="Calibri"/>
            </a:endParaRPr>
          </a:p>
          <a:p>
            <a:r>
              <a:rPr lang="en-US" b="1" dirty="0"/>
              <a:t>Attendance</a:t>
            </a:r>
            <a:endParaRPr lang="en-US" b="1" dirty="0">
              <a:ea typeface="Calibri"/>
              <a:cs typeface="Calibri"/>
            </a:endParaRPr>
          </a:p>
          <a:p>
            <a:pPr lvl="1"/>
            <a:r>
              <a:rPr lang="en-US" dirty="0"/>
              <a:t>Deepen efforts to improve attendance with an emphasis on chronically absent families</a:t>
            </a:r>
            <a:endParaRPr lang="en-US" dirty="0">
              <a:ea typeface="Calibri"/>
              <a:cs typeface="Calibri"/>
            </a:endParaRPr>
          </a:p>
          <a:p>
            <a:r>
              <a:rPr lang="en-US" b="1" dirty="0"/>
              <a:t>Leader/Teacher Quality</a:t>
            </a:r>
            <a:endParaRPr lang="en-US" b="1" dirty="0">
              <a:ea typeface="Calibri"/>
              <a:cs typeface="Calibri"/>
            </a:endParaRPr>
          </a:p>
          <a:p>
            <a:pPr lvl="1"/>
            <a:r>
              <a:rPr lang="en-US" dirty="0"/>
              <a:t>Improve staff effectiveness through coaching and feedback provided to classrooms and building-level leadership. </a:t>
            </a:r>
            <a:endParaRPr lang="en-US" dirty="0">
              <a:ea typeface="Calibri"/>
              <a:cs typeface="Calibri"/>
            </a:endParaRPr>
          </a:p>
        </p:txBody>
      </p:sp>
    </p:spTree>
    <p:extLst>
      <p:ext uri="{BB962C8B-B14F-4D97-AF65-F5344CB8AC3E}">
        <p14:creationId xmlns:p14="http://schemas.microsoft.com/office/powerpoint/2010/main" val="14897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1873"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Highlights from the Governor of Georgia’s Budget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EB4B0CB-786E-0CF5-8DAA-85155394ED71}"/>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10" name="TextBox 9">
            <a:extLst>
              <a:ext uri="{FF2B5EF4-FFF2-40B4-BE49-F238E27FC236}">
                <a16:creationId xmlns:a16="http://schemas.microsoft.com/office/drawing/2014/main" id="{F0A98162-ED85-4FB7-2D17-225B359F9B37}"/>
              </a:ext>
            </a:extLst>
          </p:cNvPr>
          <p:cNvSpPr txBox="1"/>
          <p:nvPr/>
        </p:nvSpPr>
        <p:spPr>
          <a:xfrm>
            <a:off x="339212" y="984770"/>
            <a:ext cx="10879393" cy="5632311"/>
          </a:xfrm>
          <a:prstGeom prst="rect">
            <a:avLst/>
          </a:prstGeom>
          <a:noFill/>
        </p:spPr>
        <p:txBody>
          <a:bodyPr wrap="square">
            <a:spAutoFit/>
          </a:bodyPr>
          <a:lstStyle/>
          <a:p>
            <a:r>
              <a:rPr lang="en-US" u="sng" dirty="0"/>
              <a:t>K-12 Public Schools</a:t>
            </a:r>
          </a:p>
          <a:p>
            <a:r>
              <a:rPr lang="en-US" dirty="0"/>
              <a:t>$173,782,658 to fund the state share of employer increases on certified educators who participate in SHBP.</a:t>
            </a:r>
          </a:p>
          <a:p>
            <a:endParaRPr lang="en-US" dirty="0"/>
          </a:p>
          <a:p>
            <a:r>
              <a:rPr lang="en-US" dirty="0"/>
              <a:t>$305,904,192 for enrollment growth and training and experience to recognize a 0.07 percent increase in enrollment, bringing the total number of full-time equivalent (FTE) students funded in FY 2026 to</a:t>
            </a:r>
          </a:p>
          <a:p>
            <a:r>
              <a:rPr lang="en-US" dirty="0"/>
              <a:t>1.74 million students and over 148,000 teachers and administrators.</a:t>
            </a:r>
          </a:p>
          <a:p>
            <a:endParaRPr lang="en-US" dirty="0"/>
          </a:p>
          <a:p>
            <a:r>
              <a:rPr lang="en-US" dirty="0"/>
              <a:t>$34,121,273 for growth in the State Commission Charter Schools supplement.</a:t>
            </a:r>
          </a:p>
          <a:p>
            <a:endParaRPr lang="en-US" dirty="0"/>
          </a:p>
          <a:p>
            <a:r>
              <a:rPr lang="en-US" dirty="0"/>
              <a:t>$10,313,902 for the Pupil Transportation Grant to reflect updated bus count and operating expense.</a:t>
            </a:r>
          </a:p>
          <a:p>
            <a:endParaRPr lang="en-US" dirty="0"/>
          </a:p>
          <a:p>
            <a:r>
              <a:rPr lang="en-US" dirty="0"/>
              <a:t>$5,918,900 for Sparsity Grant funds, including the addition of 93 eligible schools.</a:t>
            </a:r>
          </a:p>
          <a:p>
            <a:endParaRPr lang="en-US" dirty="0"/>
          </a:p>
          <a:p>
            <a:r>
              <a:rPr lang="en-US" dirty="0"/>
              <a:t>$3,015,000 to fund 400 Mbps of internet connectivity for all schools statewide.</a:t>
            </a:r>
          </a:p>
          <a:p>
            <a:endParaRPr lang="en-US" dirty="0"/>
          </a:p>
          <a:p>
            <a:r>
              <a:rPr lang="en-US" dirty="0"/>
              <a:t>$1,250,000 to establish a High Demand Equipment Grant to support K-12 vocational classrooms in high needs areas statewide.</a:t>
            </a:r>
          </a:p>
          <a:p>
            <a:r>
              <a:rPr lang="en-US" dirty="0"/>
              <a:t>$178,510,823 for construction and renovation projects for local school systems.</a:t>
            </a:r>
          </a:p>
          <a:p>
            <a:endParaRPr lang="en-US" dirty="0"/>
          </a:p>
          <a:p>
            <a:r>
              <a:rPr lang="en-US" dirty="0"/>
              <a:t>$20,000,000 to replace 227 school buses</a:t>
            </a:r>
          </a:p>
        </p:txBody>
      </p:sp>
    </p:spTree>
    <p:extLst>
      <p:ext uri="{BB962C8B-B14F-4D97-AF65-F5344CB8AC3E}">
        <p14:creationId xmlns:p14="http://schemas.microsoft.com/office/powerpoint/2010/main" val="1239763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60933-9C18-FCF4-1A15-2AA045EFC3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61E9B0-5FBF-92B8-015B-8B18978E70E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1F010D5-216B-A271-E7B7-5F0DECBDC5B9}"/>
              </a:ext>
            </a:extLst>
          </p:cNvPr>
          <p:cNvSpPr txBox="1"/>
          <p:nvPr/>
        </p:nvSpPr>
        <p:spPr>
          <a:xfrm>
            <a:off x="251873"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Highlights from the Governor of Georgia’s Budget</a:t>
            </a:r>
          </a:p>
        </p:txBody>
      </p:sp>
      <p:pic>
        <p:nvPicPr>
          <p:cNvPr id="11" name="Picture 10">
            <a:extLst>
              <a:ext uri="{FF2B5EF4-FFF2-40B4-BE49-F238E27FC236}">
                <a16:creationId xmlns:a16="http://schemas.microsoft.com/office/drawing/2014/main" id="{4E170DB6-7C97-B3C0-979E-3259212287B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7C75AB0-FC47-AC80-A212-E9E35826622F}"/>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6" name="TextBox 5">
            <a:extLst>
              <a:ext uri="{FF2B5EF4-FFF2-40B4-BE49-F238E27FC236}">
                <a16:creationId xmlns:a16="http://schemas.microsoft.com/office/drawing/2014/main" id="{60EEDF3E-A908-E16A-15CF-F916301FE4F2}"/>
              </a:ext>
            </a:extLst>
          </p:cNvPr>
          <p:cNvSpPr txBox="1"/>
          <p:nvPr/>
        </p:nvSpPr>
        <p:spPr>
          <a:xfrm>
            <a:off x="122902" y="984770"/>
            <a:ext cx="11321845" cy="5632311"/>
          </a:xfrm>
          <a:prstGeom prst="rect">
            <a:avLst/>
          </a:prstGeom>
          <a:noFill/>
        </p:spPr>
        <p:txBody>
          <a:bodyPr wrap="square">
            <a:spAutoFit/>
          </a:bodyPr>
          <a:lstStyle/>
          <a:p>
            <a:r>
              <a:rPr lang="en-US" u="sng" dirty="0"/>
              <a:t>EDUCATED GEORGIA</a:t>
            </a:r>
          </a:p>
          <a:p>
            <a:r>
              <a:rPr lang="en-US" dirty="0"/>
              <a:t>Department of Early Care and Learning $7,422,147 to provide salary parity between Pre-K teachers with</a:t>
            </a:r>
          </a:p>
          <a:p>
            <a:r>
              <a:rPr lang="en-US" dirty="0"/>
              <a:t>K12 teachers by moving to the State Board of Education salary schedule.</a:t>
            </a:r>
          </a:p>
          <a:p>
            <a:endParaRPr lang="en-US" dirty="0"/>
          </a:p>
          <a:p>
            <a:r>
              <a:rPr lang="en-US" dirty="0"/>
              <a:t>$100,000 to provide startup grants of up to $10,000 per provider to establish additional Summer Food Service Program meal sites in areas with high rates of child food insecurity.</a:t>
            </a:r>
          </a:p>
          <a:p>
            <a:endParaRPr lang="en-US" dirty="0"/>
          </a:p>
          <a:p>
            <a:r>
              <a:rPr lang="en-US" dirty="0"/>
              <a:t>K-12 Public Schools</a:t>
            </a:r>
          </a:p>
          <a:p>
            <a:r>
              <a:rPr lang="en-US" dirty="0"/>
              <a:t>$114,935,908 for a midterm adjustment in the Quality Basic Education Program.</a:t>
            </a:r>
          </a:p>
          <a:p>
            <a:endParaRPr lang="en-US" dirty="0"/>
          </a:p>
          <a:p>
            <a:r>
              <a:rPr lang="en-US" dirty="0"/>
              <a:t>$12,904,817 for growth in the State Commission Charter Schools supplement.</a:t>
            </a:r>
          </a:p>
          <a:p>
            <a:endParaRPr lang="en-US" dirty="0"/>
          </a:p>
          <a:p>
            <a:r>
              <a:rPr lang="en-US" dirty="0"/>
              <a:t>$50,000,000 in one-time funds for additional school security grants to K-12 public schools to improve school safety.</a:t>
            </a:r>
          </a:p>
          <a:p>
            <a:endParaRPr lang="en-US" dirty="0"/>
          </a:p>
          <a:p>
            <a:r>
              <a:rPr lang="en-US" dirty="0"/>
              <a:t>Student Finance $21,436,838 in additional funds for Dual Enrollment to meet the projected need. </a:t>
            </a:r>
          </a:p>
          <a:p>
            <a:endParaRPr lang="en-US" dirty="0"/>
          </a:p>
          <a:p>
            <a:r>
              <a:rPr lang="en-US" dirty="0"/>
              <a:t>$80,583,466 in additional lottery funds for the HOPE scholarships and grants to meet the projected need. </a:t>
            </a:r>
          </a:p>
          <a:p>
            <a:endParaRPr lang="en-US" dirty="0"/>
          </a:p>
          <a:p>
            <a:r>
              <a:rPr lang="en-US" dirty="0"/>
              <a:t>$141,016,057 to establish the Promise Scholarship Program for eligible K-12 students. </a:t>
            </a:r>
          </a:p>
          <a:p>
            <a:endParaRPr lang="en-US" dirty="0"/>
          </a:p>
        </p:txBody>
      </p:sp>
    </p:spTree>
    <p:extLst>
      <p:ext uri="{BB962C8B-B14F-4D97-AF65-F5344CB8AC3E}">
        <p14:creationId xmlns:p14="http://schemas.microsoft.com/office/powerpoint/2010/main" val="356049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4B6F9-5EE5-0D13-3C51-695B070E77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258310-0AB5-93DB-E599-AED31CE362F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538D0C5-1CFA-B980-DCD4-356DEA78F3CB}"/>
              </a:ext>
            </a:extLst>
          </p:cNvPr>
          <p:cNvSpPr txBox="1"/>
          <p:nvPr/>
        </p:nvSpPr>
        <p:spPr>
          <a:xfrm>
            <a:off x="86193" y="140607"/>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Impacts from Governor’s Budget</a:t>
            </a:r>
          </a:p>
        </p:txBody>
      </p:sp>
      <p:pic>
        <p:nvPicPr>
          <p:cNvPr id="11" name="Picture 10">
            <a:extLst>
              <a:ext uri="{FF2B5EF4-FFF2-40B4-BE49-F238E27FC236}">
                <a16:creationId xmlns:a16="http://schemas.microsoft.com/office/drawing/2014/main" id="{17F9F932-AC8F-6356-1429-48A2A5059C6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A94B2826-EFD4-E45B-B58C-8CBD284F052C}"/>
              </a:ext>
            </a:extLst>
          </p:cNvPr>
          <p:cNvSpPr txBox="1"/>
          <p:nvPr/>
        </p:nvSpPr>
        <p:spPr>
          <a:xfrm>
            <a:off x="337350" y="1126989"/>
            <a:ext cx="11542451" cy="4678204"/>
          </a:xfrm>
          <a:prstGeom prst="rect">
            <a:avLst/>
          </a:prstGeom>
          <a:noFill/>
        </p:spPr>
        <p:txBody>
          <a:bodyPr wrap="square" lIns="91440" tIns="45720" rIns="91440" bIns="45720" anchor="t">
            <a:spAutoFit/>
          </a:bodyPr>
          <a:lstStyle/>
          <a:p>
            <a:pPr marL="342900" indent="-342900" defTabSz="914400">
              <a:buFont typeface="Symbol" panose="05050102010706020507" pitchFamily="18" charset="2"/>
              <a:buChar char=""/>
              <a:defRPr/>
            </a:pPr>
            <a:r>
              <a:rPr lang="en-US" sz="2000" u="sng" dirty="0">
                <a:solidFill>
                  <a:srgbClr val="FF0000"/>
                </a:solidFill>
                <a:latin typeface="Arial"/>
                <a:ea typeface="Bookman Old Style" panose="02050604050505020204" pitchFamily="18" charset="0"/>
                <a:cs typeface="Arial"/>
              </a:rPr>
              <a:t>Certified State Health Insurance - FY 26 State Budget Item </a:t>
            </a:r>
            <a:r>
              <a:rPr lang="en-US" sz="2000" dirty="0">
                <a:latin typeface="Arial"/>
                <a:ea typeface="Bookman Old Style" panose="02050604050505020204" pitchFamily="18" charset="0"/>
                <a:cs typeface="Arial"/>
              </a:rPr>
              <a:t>-</a:t>
            </a:r>
            <a:r>
              <a:rPr lang="en-US" sz="2000" dirty="0">
                <a:solidFill>
                  <a:srgbClr val="FF0000"/>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increased from $21,120 to $22,620 per participating employee per year ($1,500 per year per person increase)</a:t>
            </a: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The state funds the “earned” positions.</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sng" strike="noStrike" kern="1200" cap="none" spc="0" normalizeH="0" baseline="0" noProof="0" dirty="0">
                <a:ln>
                  <a:noFill/>
                </a:ln>
                <a:solidFill>
                  <a:srgbClr val="FF0000"/>
                </a:solidFill>
                <a:effectLst/>
                <a:uLnTx/>
                <a:uFillTx/>
                <a:latin typeface="Arial"/>
                <a:ea typeface="Bookman Old Style" panose="02050604050505020204" pitchFamily="18" charset="0"/>
                <a:cs typeface="Arial"/>
              </a:rPr>
              <a:t>Classified </a:t>
            </a:r>
            <a:r>
              <a:rPr lang="en-US" sz="2000" u="sng" dirty="0">
                <a:solidFill>
                  <a:srgbClr val="FF0000"/>
                </a:solidFill>
                <a:latin typeface="Arial"/>
                <a:ea typeface="Bookman Old Style" panose="02050604050505020204" pitchFamily="18" charset="0"/>
                <a:cs typeface="Arial"/>
              </a:rPr>
              <a:t>State Health Insurance - FY 26 State Budget Item</a:t>
            </a:r>
            <a:r>
              <a:rPr lang="en-US" sz="2000" dirty="0">
                <a:solidFill>
                  <a:srgbClr val="FF0000"/>
                </a:solidFill>
                <a:latin typeface="Arial"/>
                <a:ea typeface="Bookman Old Style" panose="02050604050505020204" pitchFamily="18" charset="0"/>
                <a:cs typeface="Arial"/>
              </a:rPr>
              <a:t> – Originally designed </a:t>
            </a:r>
            <a:r>
              <a:rPr kumimoji="0" lang="en-US" sz="2000" b="0" i="0" u="none" strike="noStrike" kern="1200" cap="none" spc="0" normalizeH="0" baseline="0" noProof="0" dirty="0">
                <a:ln>
                  <a:noFill/>
                </a:ln>
                <a:solidFill>
                  <a:srgbClr val="FF0000"/>
                </a:solidFill>
                <a:effectLst/>
                <a:uLnTx/>
                <a:uFillTx/>
                <a:latin typeface="Arial"/>
                <a:ea typeface="Bookman Old Style" panose="02050604050505020204" pitchFamily="18" charset="0"/>
                <a:cs typeface="Arial"/>
              </a:rPr>
              <a:t>to phase in </a:t>
            </a:r>
            <a:r>
              <a:rPr lang="en-US" sz="2000" dirty="0">
                <a:solidFill>
                  <a:srgbClr val="FF0000"/>
                </a:solidFill>
                <a:latin typeface="Arial"/>
                <a:ea typeface="Bookman Old Style" panose="02050604050505020204" pitchFamily="18" charset="0"/>
                <a:cs typeface="Arial"/>
              </a:rPr>
              <a:t>thru 2027 but will be fully implemented beginning FY 2026 </a:t>
            </a: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increased from $16,650 to $22,620 per participating employee per year ($5,970 per year per person increase)</a:t>
            </a: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a:t>
            </a:r>
          </a:p>
          <a:p>
            <a:pPr defTabSz="914400">
              <a:defRPr/>
            </a:pP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The state does </a:t>
            </a:r>
            <a:r>
              <a:rPr kumimoji="0" lang="en-US" sz="2000" b="0" i="0" u="sng" strike="noStrike" kern="1200" cap="none" spc="0" normalizeH="0" baseline="0" noProof="0" dirty="0">
                <a:ln>
                  <a:noFill/>
                </a:ln>
                <a:solidFill>
                  <a:prstClr val="black"/>
                </a:solidFill>
                <a:effectLst/>
                <a:highlight>
                  <a:srgbClr val="FFFF00"/>
                </a:highlight>
                <a:uLnTx/>
                <a:uFillTx/>
                <a:latin typeface="Arial"/>
                <a:ea typeface="Bookman Old Style" panose="02050604050505020204" pitchFamily="18" charset="0"/>
                <a:cs typeface="Arial"/>
              </a:rPr>
              <a:t>NOT</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fund any of this increase.</a:t>
            </a:r>
          </a:p>
          <a:p>
            <a:pPr marL="342900" indent="-342900" defTabSz="914400">
              <a:buFont typeface="Symbol" panose="05050102010706020507" pitchFamily="18" charset="2"/>
              <a:buChar char=""/>
              <a:defRPr/>
            </a:pPr>
            <a:endParaRPr lang="en-US" sz="2000" dirty="0">
              <a:solidFill>
                <a:prstClr val="black"/>
              </a:solidFill>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Teacher Retirement System Increase – from 20.78% to 21.91%, a 5.44% increase</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lang="en-US" sz="2000" dirty="0">
                <a:solidFill>
                  <a:srgbClr val="FF0000"/>
                </a:solidFill>
                <a:latin typeface="Arial"/>
                <a:ea typeface="Bookman Old Style" panose="02050604050505020204" pitchFamily="18" charset="0"/>
                <a:cs typeface="Arial"/>
              </a:rPr>
              <a:t>Technology Expenses </a:t>
            </a:r>
            <a:r>
              <a:rPr lang="en-US" sz="2000" dirty="0">
                <a:solidFill>
                  <a:prstClr val="black"/>
                </a:solidFill>
                <a:latin typeface="Arial"/>
                <a:ea typeface="Bookman Old Style" panose="02050604050505020204" pitchFamily="18" charset="0"/>
                <a:cs typeface="Arial"/>
              </a:rPr>
              <a:t>- $3.0 Million budgeted for 1-1 device refresh. </a:t>
            </a:r>
          </a:p>
          <a:p>
            <a:pPr marL="342900" indent="-342900" defTabSz="914400">
              <a:buFont typeface="Symbol" panose="05050102010706020507" pitchFamily="18" charset="2"/>
              <a:buChar char=""/>
              <a:defRPr/>
            </a:pPr>
            <a:endParaRPr lang="en-US" sz="2000" dirty="0">
              <a:solidFill>
                <a:prstClr val="black"/>
              </a:solidFill>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kumimoji="0" lang="en-US" sz="2000" b="0" i="0" u="none" strike="noStrike" kern="1200" cap="none" spc="0" normalizeH="0" baseline="0" noProof="0" dirty="0">
                <a:ln>
                  <a:noFill/>
                </a:ln>
                <a:solidFill>
                  <a:srgbClr val="FF0000"/>
                </a:solidFill>
                <a:effectLst/>
                <a:uLnTx/>
                <a:uFillTx/>
                <a:latin typeface="Arial"/>
                <a:ea typeface="Bookman Old Style" panose="02050604050505020204" pitchFamily="18" charset="0"/>
                <a:cs typeface="Arial"/>
              </a:rPr>
              <a:t>Inflation</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 Operational costs continue to rise due to inflation and supply issues.</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endParaRPr lang="en-US" dirty="0">
              <a:solidFill>
                <a:prstClr val="black"/>
              </a:solidFill>
              <a:latin typeface="Arial"/>
              <a:ea typeface="Bookman Old Style" panose="02050604050505020204" pitchFamily="18" charset="0"/>
              <a:cs typeface="Arial"/>
            </a:endParaRPr>
          </a:p>
        </p:txBody>
      </p:sp>
      <p:sp>
        <p:nvSpPr>
          <p:cNvPr id="4" name="Slide Number Placeholder 3">
            <a:extLst>
              <a:ext uri="{FF2B5EF4-FFF2-40B4-BE49-F238E27FC236}">
                <a16:creationId xmlns:a16="http://schemas.microsoft.com/office/drawing/2014/main" id="{1C84BD8E-4EE4-E30B-CA4F-BDF890FAFA58}"/>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781264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C31F1-69B7-359C-D48C-4DAF0F70FA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31034A-909B-3132-4A3D-054CDA18FE3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751E32A-2A04-23F3-4204-DCDD86C9E8C4}"/>
              </a:ext>
            </a:extLst>
          </p:cNvPr>
          <p:cNvSpPr txBox="1"/>
          <p:nvPr/>
        </p:nvSpPr>
        <p:spPr>
          <a:xfrm>
            <a:off x="86193" y="140607"/>
            <a:ext cx="10627939" cy="1446550"/>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Assumptions for preparing FY26 Budget</a:t>
            </a:r>
          </a:p>
          <a:p>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20264E98-5784-0E7C-B951-2D6682F375A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87F01236-C456-DB78-9422-8D8E30AF97D6}"/>
              </a:ext>
            </a:extLst>
          </p:cNvPr>
          <p:cNvSpPr txBox="1"/>
          <p:nvPr/>
        </p:nvSpPr>
        <p:spPr>
          <a:xfrm>
            <a:off x="499620" y="1456836"/>
            <a:ext cx="10482057" cy="4985980"/>
          </a:xfrm>
          <a:prstGeom prst="rect">
            <a:avLst/>
          </a:prstGeom>
          <a:noFill/>
        </p:spPr>
        <p:txBody>
          <a:bodyPr wrap="square" lIns="91440" tIns="45720" rIns="91440" bIns="45720" anchor="t">
            <a:spAutoFit/>
          </a:bodyPr>
          <a:lstStyle/>
          <a:p>
            <a:pPr marL="342900" indent="-342900" defTabSz="914400">
              <a:buFont typeface="Symbol" panose="05050102010706020507" pitchFamily="18" charset="2"/>
              <a:buChar char=""/>
              <a:defRPr/>
            </a:pPr>
            <a:r>
              <a:rPr lang="en-US" sz="2000" dirty="0">
                <a:solidFill>
                  <a:prstClr val="black"/>
                </a:solidFill>
                <a:latin typeface="Arial"/>
                <a:ea typeface="Bookman Old Style" panose="02050604050505020204" pitchFamily="18" charset="0"/>
                <a:cs typeface="Arial"/>
              </a:rPr>
              <a:t>We are estimating a $2.1 Million increase in QBE revenue due to efforts to count all identified needs via the FTE counts that took place in October 2024 and March 2025.  </a:t>
            </a:r>
          </a:p>
          <a:p>
            <a:pPr marL="342900" indent="-342900" defTabSz="914400">
              <a:buFont typeface="Symbol" panose="05050102010706020507" pitchFamily="18" charset="2"/>
              <a:buChar char=""/>
              <a:defRPr/>
            </a:pPr>
            <a:endPar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sz="2000" dirty="0">
                <a:solidFill>
                  <a:prstClr val="black"/>
                </a:solidFill>
                <a:latin typeface="Arial"/>
                <a:ea typeface="Bookman Old Style" panose="02050604050505020204" pitchFamily="18" charset="0"/>
                <a:cs typeface="Arial"/>
              </a:rPr>
              <a:t>Increase of $2.4 Million for State Health funding passed through from the state.</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No tax digest information.</a:t>
            </a: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Estimating a </a:t>
            </a:r>
            <a:r>
              <a:rPr lang="en-US" sz="2000" dirty="0">
                <a:solidFill>
                  <a:prstClr val="black"/>
                </a:solidFill>
                <a:latin typeface="Arial"/>
                <a:ea typeface="Bookman Old Style" panose="02050604050505020204" pitchFamily="18" charset="0"/>
                <a:cs typeface="Arial"/>
              </a:rPr>
              <a:t>3</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increase in this scenario.</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Maintain the millage rate at 14.674</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Preliminary numbers suggest a </a:t>
            </a:r>
            <a:r>
              <a:rPr kumimoji="0" lang="en-US" sz="2000" b="0" i="0" u="none" strike="noStrike" kern="1200" cap="none" spc="0" normalizeH="0" baseline="0" noProof="0" dirty="0">
                <a:ln>
                  <a:noFill/>
                </a:ln>
                <a:solidFill>
                  <a:prstClr val="black"/>
                </a:solidFill>
                <a:effectLst/>
                <a:highlight>
                  <a:srgbClr val="FFFF00"/>
                </a:highlight>
                <a:uLnTx/>
                <a:uFillTx/>
                <a:latin typeface="Arial"/>
                <a:ea typeface="Bookman Old Style" panose="02050604050505020204" pitchFamily="18" charset="0"/>
                <a:cs typeface="Arial"/>
              </a:rPr>
              <a:t>$9.12M decrease in Equalization</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unofficial until approval by the Governor.</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R="0" lvl="0" algn="l" defTabSz="914400" rtl="0" eaLnBrk="1" fontAlgn="auto" latinLnBrk="0" hangingPunct="1">
              <a:lnSpc>
                <a:spcPct val="100000"/>
              </a:lnSpc>
              <a:spcBef>
                <a:spcPts val="0"/>
              </a:spcBef>
              <a:spcAft>
                <a:spcPts val="0"/>
              </a:spcAft>
              <a:buClrTx/>
              <a:buSzTx/>
              <a:tabLst/>
              <a:defRPr/>
            </a:pPr>
            <a:endParaRPr lang="en-US" sz="2000" dirty="0">
              <a:solidFill>
                <a:prstClr val="black"/>
              </a:solidFill>
              <a:latin typeface="Arial" panose="020B0604020202020204" pitchFamily="34"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Minor changes in school staff allocations as result of minor increase in overall enrollment and larger increase in Special Education need for additional teachers</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dirty="0">
              <a:highlight>
                <a:srgbClr val="00FF00"/>
              </a:highlight>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p:txBody>
      </p:sp>
      <p:sp>
        <p:nvSpPr>
          <p:cNvPr id="4" name="Slide Number Placeholder 3">
            <a:extLst>
              <a:ext uri="{FF2B5EF4-FFF2-40B4-BE49-F238E27FC236}">
                <a16:creationId xmlns:a16="http://schemas.microsoft.com/office/drawing/2014/main" id="{853544BA-08EB-833C-FBB1-316F880CBBF7}"/>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291117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8B11B-229D-4652-A746-FDC1B724B36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A7881D-1E76-8881-0ADC-2798249C7E5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1. Project Enrollment for Upcoming School Year</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2C555242-B9A2-4732-24F2-9A8B103C835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6BF5BE82-86BE-3CC1-0DBF-CBA39E90FDD4}"/>
              </a:ext>
            </a:extLst>
          </p:cNvPr>
          <p:cNvSpPr txBox="1"/>
          <p:nvPr/>
        </p:nvSpPr>
        <p:spPr>
          <a:xfrm>
            <a:off x="3977196" y="1147058"/>
            <a:ext cx="7293913" cy="5724644"/>
          </a:xfrm>
          <a:prstGeom prst="rect">
            <a:avLst/>
          </a:prstGeom>
          <a:noFill/>
        </p:spPr>
        <p:txBody>
          <a:bodyPr wrap="square" rtlCol="0">
            <a:spAutoFit/>
          </a:bodyPr>
          <a:lstStyle/>
          <a:p>
            <a:pPr algn="just"/>
            <a:r>
              <a:rPr lang="en-US" sz="2600" dirty="0">
                <a:latin typeface="Arial" panose="020B0604020202020204" pitchFamily="34" charset="0"/>
                <a:cs typeface="Arial" panose="020B0604020202020204" pitchFamily="34" charset="0"/>
              </a:rPr>
              <a:t>Bibb County School District uses forecasted enrollment data to develop school staffing allotments based on predetermined staffing allocation formulas.  </a:t>
            </a:r>
          </a:p>
          <a:p>
            <a:pPr algn="just"/>
            <a:endParaRPr lang="en-US" sz="2600" dirty="0">
              <a:latin typeface="Arial" panose="020B0604020202020204" pitchFamily="34" charset="0"/>
              <a:cs typeface="Arial" panose="020B0604020202020204" pitchFamily="34" charset="0"/>
            </a:endParaRPr>
          </a:p>
          <a:p>
            <a:pPr algn="just"/>
            <a:r>
              <a:rPr lang="en-US" sz="2600" dirty="0">
                <a:latin typeface="Arial" panose="020B0604020202020204" pitchFamily="34" charset="0"/>
                <a:cs typeface="Arial" panose="020B0604020202020204" pitchFamily="34" charset="0"/>
              </a:rPr>
              <a:t>The process begins with the Director of the Research Evaluation Assessment and Accountability Department (REAA) providing these projections by school, by grade level, and by program based on mathematical formula and census data to the Chief Financial Officer and the Assistant Superintendent of Human Resources. </a:t>
            </a:r>
          </a:p>
          <a:p>
            <a:pPr algn="just"/>
            <a:endParaRPr lang="en-US" sz="28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3207952-E811-1310-C735-B5B1B72F1151}"/>
              </a:ext>
            </a:extLst>
          </p:cNvPr>
          <p:cNvSpPr>
            <a:spLocks noGrp="1"/>
          </p:cNvSpPr>
          <p:nvPr>
            <p:ph type="sldNum" sz="quarter" idx="12"/>
          </p:nvPr>
        </p:nvSpPr>
        <p:spPr/>
        <p:txBody>
          <a:bodyPr/>
          <a:lstStyle/>
          <a:p>
            <a:fld id="{28E6F07D-F62F-4C3B-A21E-2367E9A39921}" type="slidenum">
              <a:rPr lang="en-US" smtClean="0"/>
              <a:t>11</a:t>
            </a:fld>
            <a:endParaRPr lang="en-US"/>
          </a:p>
        </p:txBody>
      </p:sp>
      <p:pic>
        <p:nvPicPr>
          <p:cNvPr id="7" name="Picture 6" descr="A group of children making crafts&#10;&#10;AI-generated content may be incorrect.">
            <a:extLst>
              <a:ext uri="{FF2B5EF4-FFF2-40B4-BE49-F238E27FC236}">
                <a16:creationId xmlns:a16="http://schemas.microsoft.com/office/drawing/2014/main" id="{9D75067F-D8BE-3525-C539-3AEDABAD8B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821" y="1219971"/>
            <a:ext cx="3495040" cy="2071869"/>
          </a:xfrm>
          <a:prstGeom prst="rect">
            <a:avLst/>
          </a:prstGeom>
        </p:spPr>
      </p:pic>
      <p:pic>
        <p:nvPicPr>
          <p:cNvPr id="9" name="Picture 8" descr="A group of people sitting in a room&#10;&#10;AI-generated content may be incorrect.">
            <a:extLst>
              <a:ext uri="{FF2B5EF4-FFF2-40B4-BE49-F238E27FC236}">
                <a16:creationId xmlns:a16="http://schemas.microsoft.com/office/drawing/2014/main" id="{D8D6CECA-38C4-1631-2DD6-987F69D67A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821" y="3840480"/>
            <a:ext cx="3495040" cy="2515874"/>
          </a:xfrm>
          <a:prstGeom prst="rect">
            <a:avLst/>
          </a:prstGeom>
        </p:spPr>
      </p:pic>
    </p:spTree>
    <p:extLst>
      <p:ext uri="{BB962C8B-B14F-4D97-AF65-F5344CB8AC3E}">
        <p14:creationId xmlns:p14="http://schemas.microsoft.com/office/powerpoint/2010/main" val="54940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3D2E-A401-B7DE-6D6E-D527F620DC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4BD23-383A-7920-E4DE-C63ADAAF757D}"/>
              </a:ext>
            </a:extLst>
          </p:cNvPr>
          <p:cNvSpPr/>
          <p:nvPr/>
        </p:nvSpPr>
        <p:spPr>
          <a:xfrm>
            <a:off x="-11009" y="5904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Student Enrollment Projections </a:t>
            </a:r>
          </a:p>
          <a:p>
            <a:pPr algn="ctr"/>
            <a:r>
              <a:rPr lang="en-US" sz="2400" dirty="0"/>
              <a:t>2025 - 2026</a:t>
            </a:r>
          </a:p>
        </p:txBody>
      </p:sp>
      <p:pic>
        <p:nvPicPr>
          <p:cNvPr id="11" name="Picture 10">
            <a:extLst>
              <a:ext uri="{FF2B5EF4-FFF2-40B4-BE49-F238E27FC236}">
                <a16:creationId xmlns:a16="http://schemas.microsoft.com/office/drawing/2014/main" id="{1492B87D-557B-255E-7F22-4A54229F851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9A7272EB-6F59-D8AD-559E-CA4740EE95E1}"/>
              </a:ext>
            </a:extLst>
          </p:cNvPr>
          <p:cNvSpPr>
            <a:spLocks noGrp="1"/>
          </p:cNvSpPr>
          <p:nvPr>
            <p:ph type="sldNum" sz="quarter" idx="12"/>
          </p:nvPr>
        </p:nvSpPr>
        <p:spPr>
          <a:xfrm>
            <a:off x="9001218" y="6559736"/>
            <a:ext cx="2743200" cy="365125"/>
          </a:xfrm>
        </p:spPr>
        <p:txBody>
          <a:bodyPr/>
          <a:lstStyle/>
          <a:p>
            <a:fld id="{28E6F07D-F62F-4C3B-A21E-2367E9A39921}" type="slidenum">
              <a:rPr lang="en-US" smtClean="0"/>
              <a:t>12</a:t>
            </a:fld>
            <a:endParaRPr lang="en-US" dirty="0"/>
          </a:p>
        </p:txBody>
      </p:sp>
      <p:pic>
        <p:nvPicPr>
          <p:cNvPr id="4" name="Picture 3">
            <a:extLst>
              <a:ext uri="{FF2B5EF4-FFF2-40B4-BE49-F238E27FC236}">
                <a16:creationId xmlns:a16="http://schemas.microsoft.com/office/drawing/2014/main" id="{FC38AFBA-6FFB-F2D9-0844-A7BA3AA930AE}"/>
              </a:ext>
            </a:extLst>
          </p:cNvPr>
          <p:cNvPicPr>
            <a:picLocks noChangeAspect="1"/>
          </p:cNvPicPr>
          <p:nvPr/>
        </p:nvPicPr>
        <p:blipFill>
          <a:blip r:embed="rId4"/>
          <a:stretch>
            <a:fillRect/>
          </a:stretch>
        </p:blipFill>
        <p:spPr>
          <a:xfrm>
            <a:off x="105389" y="1010978"/>
            <a:ext cx="11639029" cy="5467350"/>
          </a:xfrm>
          <a:prstGeom prst="rect">
            <a:avLst/>
          </a:prstGeom>
        </p:spPr>
      </p:pic>
    </p:spTree>
    <p:extLst>
      <p:ext uri="{BB962C8B-B14F-4D97-AF65-F5344CB8AC3E}">
        <p14:creationId xmlns:p14="http://schemas.microsoft.com/office/powerpoint/2010/main" val="3651792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71F2-9FAC-5915-28D3-AF77F89580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CE4548-5801-4D03-31F3-41AD1C3BE3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Student Enrollment Projections </a:t>
            </a:r>
          </a:p>
          <a:p>
            <a:pPr algn="ctr"/>
            <a:r>
              <a:rPr lang="en-US" sz="2400" dirty="0"/>
              <a:t>2025 - 2026</a:t>
            </a:r>
          </a:p>
        </p:txBody>
      </p:sp>
      <p:pic>
        <p:nvPicPr>
          <p:cNvPr id="11" name="Picture 10">
            <a:extLst>
              <a:ext uri="{FF2B5EF4-FFF2-40B4-BE49-F238E27FC236}">
                <a16:creationId xmlns:a16="http://schemas.microsoft.com/office/drawing/2014/main" id="{D497023C-B17D-9690-855C-38F8CAC6A34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FAEE9EE3-0BFA-C932-7C93-C2B307EFE789}"/>
              </a:ext>
            </a:extLst>
          </p:cNvPr>
          <p:cNvSpPr txBox="1"/>
          <p:nvPr/>
        </p:nvSpPr>
        <p:spPr>
          <a:xfrm>
            <a:off x="10421262" y="4203963"/>
            <a:ext cx="1391674" cy="923330"/>
          </a:xfrm>
          <a:prstGeom prst="rect">
            <a:avLst/>
          </a:prstGeom>
          <a:noFill/>
        </p:spPr>
        <p:txBody>
          <a:bodyPr wrap="square" rtlCol="0">
            <a:spAutoFit/>
          </a:bodyPr>
          <a:lstStyle/>
          <a:p>
            <a:r>
              <a:rPr lang="en-US" b="1" dirty="0">
                <a:solidFill>
                  <a:srgbClr val="EEB500"/>
                </a:solidFill>
              </a:rPr>
              <a:t>88 Projected Decrease at VIP</a:t>
            </a:r>
            <a:endParaRPr lang="en-US" b="1" dirty="0">
              <a:solidFill>
                <a:srgbClr val="FF0000"/>
              </a:solidFill>
            </a:endParaRPr>
          </a:p>
        </p:txBody>
      </p:sp>
      <p:sp>
        <p:nvSpPr>
          <p:cNvPr id="7" name="TextBox 6">
            <a:extLst>
              <a:ext uri="{FF2B5EF4-FFF2-40B4-BE49-F238E27FC236}">
                <a16:creationId xmlns:a16="http://schemas.microsoft.com/office/drawing/2014/main" id="{93B70BAA-3375-81EE-41AF-70A6A3FFF027}"/>
              </a:ext>
            </a:extLst>
          </p:cNvPr>
          <p:cNvSpPr txBox="1"/>
          <p:nvPr/>
        </p:nvSpPr>
        <p:spPr>
          <a:xfrm>
            <a:off x="10321645" y="1899409"/>
            <a:ext cx="1590909" cy="923330"/>
          </a:xfrm>
          <a:prstGeom prst="rect">
            <a:avLst/>
          </a:prstGeom>
          <a:noFill/>
        </p:spPr>
        <p:txBody>
          <a:bodyPr wrap="square" rtlCol="0">
            <a:spAutoFit/>
          </a:bodyPr>
          <a:lstStyle/>
          <a:p>
            <a:r>
              <a:rPr lang="en-US" b="1" dirty="0">
                <a:solidFill>
                  <a:schemeClr val="accent6"/>
                </a:solidFill>
              </a:rPr>
              <a:t>172 Total Increase for BCSD</a:t>
            </a:r>
          </a:p>
        </p:txBody>
      </p:sp>
      <p:sp>
        <p:nvSpPr>
          <p:cNvPr id="9" name="Arrow: Left 8">
            <a:extLst>
              <a:ext uri="{FF2B5EF4-FFF2-40B4-BE49-F238E27FC236}">
                <a16:creationId xmlns:a16="http://schemas.microsoft.com/office/drawing/2014/main" id="{CF43C24A-6E1D-BF72-52E9-19576C90919E}"/>
              </a:ext>
            </a:extLst>
          </p:cNvPr>
          <p:cNvSpPr/>
          <p:nvPr/>
        </p:nvSpPr>
        <p:spPr>
          <a:xfrm>
            <a:off x="10321644" y="6365289"/>
            <a:ext cx="961873" cy="4059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4754677-273C-6986-0909-CEF2BC365F93}"/>
              </a:ext>
            </a:extLst>
          </p:cNvPr>
          <p:cNvSpPr>
            <a:spLocks noGrp="1"/>
          </p:cNvSpPr>
          <p:nvPr>
            <p:ph type="sldNum" sz="quarter" idx="12"/>
          </p:nvPr>
        </p:nvSpPr>
        <p:spPr>
          <a:xfrm>
            <a:off x="9083330" y="6406083"/>
            <a:ext cx="2743200" cy="365125"/>
          </a:xfrm>
        </p:spPr>
        <p:txBody>
          <a:bodyPr/>
          <a:lstStyle/>
          <a:p>
            <a:fld id="{28E6F07D-F62F-4C3B-A21E-2367E9A39921}" type="slidenum">
              <a:rPr lang="en-US" smtClean="0"/>
              <a:t>13</a:t>
            </a:fld>
            <a:endParaRPr lang="en-US" dirty="0"/>
          </a:p>
        </p:txBody>
      </p:sp>
      <p:pic>
        <p:nvPicPr>
          <p:cNvPr id="5" name="Picture 4">
            <a:extLst>
              <a:ext uri="{FF2B5EF4-FFF2-40B4-BE49-F238E27FC236}">
                <a16:creationId xmlns:a16="http://schemas.microsoft.com/office/drawing/2014/main" id="{F992F4C6-1EEA-9BAB-3F20-DDD7FD703428}"/>
              </a:ext>
            </a:extLst>
          </p:cNvPr>
          <p:cNvPicPr>
            <a:picLocks noChangeAspect="1"/>
          </p:cNvPicPr>
          <p:nvPr/>
        </p:nvPicPr>
        <p:blipFill>
          <a:blip r:embed="rId4"/>
          <a:stretch>
            <a:fillRect/>
          </a:stretch>
        </p:blipFill>
        <p:spPr>
          <a:xfrm>
            <a:off x="91642" y="998724"/>
            <a:ext cx="10094577" cy="5743575"/>
          </a:xfrm>
          <a:prstGeom prst="rect">
            <a:avLst/>
          </a:prstGeom>
        </p:spPr>
      </p:pic>
    </p:spTree>
    <p:extLst>
      <p:ext uri="{BB962C8B-B14F-4D97-AF65-F5344CB8AC3E}">
        <p14:creationId xmlns:p14="http://schemas.microsoft.com/office/powerpoint/2010/main" val="1786762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30975-38BF-0783-182B-5F2212FCCB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60D095C-1EE3-17DC-FBDD-A300153269F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 Process    	</a:t>
            </a:r>
            <a:r>
              <a:rPr lang="en-US" sz="2000" b="1" dirty="0">
                <a:solidFill>
                  <a:srgbClr val="FFC000"/>
                </a:solidFill>
                <a:latin typeface="Arial" panose="020B0604020202020204" pitchFamily="34" charset="0"/>
                <a:cs typeface="Arial" panose="020B0604020202020204" pitchFamily="34" charset="0"/>
              </a:rPr>
              <a:t>2. Determine staffing requirements at individual schools</a:t>
            </a:r>
            <a:endParaRPr lang="en-US" sz="20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29E14FA-A3D7-DC4A-9A53-573637250FA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91706DFB-A8E1-09C5-B684-C0EE8D68BFE9}"/>
              </a:ext>
            </a:extLst>
          </p:cNvPr>
          <p:cNvSpPr txBox="1"/>
          <p:nvPr/>
        </p:nvSpPr>
        <p:spPr>
          <a:xfrm>
            <a:off x="4142793" y="1045029"/>
            <a:ext cx="7751840" cy="5293757"/>
          </a:xfrm>
          <a:prstGeom prst="rect">
            <a:avLst/>
          </a:prstGeom>
          <a:noFill/>
        </p:spPr>
        <p:txBody>
          <a:bodyPr wrap="square" rtlCol="0">
            <a:spAutoFit/>
          </a:bodyPr>
          <a:lstStyle/>
          <a:p>
            <a:pPr lvl="1" algn="just"/>
            <a:r>
              <a:rPr lang="en-US" sz="2600" dirty="0">
                <a:latin typeface="Arial" panose="020B0604020202020204" pitchFamily="34" charset="0"/>
                <a:cs typeface="Arial" panose="020B0604020202020204" pitchFamily="34" charset="0"/>
              </a:rPr>
              <a:t>These enrollment projections are entered into each individual school’s allotment sheet which calculates the number of staff that is earned to support the students attending that school.  The CFO and Asst. Supt. of HR review calculations for reasonableness.  </a:t>
            </a:r>
          </a:p>
          <a:p>
            <a:pPr lvl="1" algn="just"/>
            <a:endParaRPr lang="en-US" sz="2600" dirty="0">
              <a:latin typeface="Arial" panose="020B0604020202020204" pitchFamily="34" charset="0"/>
              <a:cs typeface="Arial" panose="020B0604020202020204" pitchFamily="34" charset="0"/>
            </a:endParaRPr>
          </a:p>
          <a:p>
            <a:pPr lvl="1" algn="just"/>
            <a:r>
              <a:rPr lang="en-US" sz="2600" dirty="0">
                <a:latin typeface="Arial" panose="020B0604020202020204" pitchFamily="34" charset="0"/>
                <a:cs typeface="Arial" panose="020B0604020202020204" pitchFamily="34" charset="0"/>
              </a:rPr>
              <a:t>Principals and Directors of Educational Programs review their allotment sheets and send any concerns to the Asst. Supt. of HR for input. If determined that changes are warranted, they are made. Senior Cabinet approves any changes to the allocation formulas.</a:t>
            </a:r>
          </a:p>
        </p:txBody>
      </p:sp>
      <p:sp>
        <p:nvSpPr>
          <p:cNvPr id="5" name="Slide Number Placeholder 4">
            <a:extLst>
              <a:ext uri="{FF2B5EF4-FFF2-40B4-BE49-F238E27FC236}">
                <a16:creationId xmlns:a16="http://schemas.microsoft.com/office/drawing/2014/main" id="{91C34D6D-C918-0C2B-C4EA-C2A231447229}"/>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9" name="Picture 8" descr="A group of colorful game pieces connected to a network&#10;&#10;AI-generated content may be incorrect.">
            <a:extLst>
              <a:ext uri="{FF2B5EF4-FFF2-40B4-BE49-F238E27FC236}">
                <a16:creationId xmlns:a16="http://schemas.microsoft.com/office/drawing/2014/main" id="{5BEE7BBA-9C92-C32C-65D5-A0C0851ECFF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04616" y="1309842"/>
            <a:ext cx="4315229" cy="2876101"/>
          </a:xfrm>
          <a:prstGeom prst="rect">
            <a:avLst/>
          </a:prstGeom>
        </p:spPr>
      </p:pic>
      <p:pic>
        <p:nvPicPr>
          <p:cNvPr id="12" name="Picture 11" descr="A close-up of a calculator&#10;&#10;AI-generated content may be incorrect.">
            <a:extLst>
              <a:ext uri="{FF2B5EF4-FFF2-40B4-BE49-F238E27FC236}">
                <a16:creationId xmlns:a16="http://schemas.microsoft.com/office/drawing/2014/main" id="{FDFF1A0A-0D07-CB48-1D33-A76F325F438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00100" y="4450756"/>
            <a:ext cx="2470083" cy="1645591"/>
          </a:xfrm>
          <a:prstGeom prst="rect">
            <a:avLst/>
          </a:prstGeom>
        </p:spPr>
      </p:pic>
    </p:spTree>
    <p:extLst>
      <p:ext uri="{BB962C8B-B14F-4D97-AF65-F5344CB8AC3E}">
        <p14:creationId xmlns:p14="http://schemas.microsoft.com/office/powerpoint/2010/main" val="2910362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D4AE1-EA73-6B56-8AEF-318DFA3C136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76EB5-BE0D-A40B-E663-02A75663652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School Allocation Formulas – FY26</a:t>
            </a:r>
          </a:p>
        </p:txBody>
      </p:sp>
      <p:pic>
        <p:nvPicPr>
          <p:cNvPr id="11" name="Picture 10">
            <a:extLst>
              <a:ext uri="{FF2B5EF4-FFF2-40B4-BE49-F238E27FC236}">
                <a16:creationId xmlns:a16="http://schemas.microsoft.com/office/drawing/2014/main" id="{76050126-657F-B7F0-2155-3A383D94920C}"/>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Object 4">
            <a:extLst>
              <a:ext uri="{FF2B5EF4-FFF2-40B4-BE49-F238E27FC236}">
                <a16:creationId xmlns:a16="http://schemas.microsoft.com/office/drawing/2014/main" id="{3DB18F1C-B10F-2255-C55A-BE7FF9EDC31B}"/>
              </a:ext>
            </a:extLst>
          </p:cNvPr>
          <p:cNvGraphicFramePr>
            <a:graphicFrameLocks noChangeAspect="1"/>
          </p:cNvGraphicFramePr>
          <p:nvPr>
            <p:extLst>
              <p:ext uri="{D42A27DB-BD31-4B8C-83A1-F6EECF244321}">
                <p14:modId xmlns:p14="http://schemas.microsoft.com/office/powerpoint/2010/main" val="4147258437"/>
              </p:ext>
            </p:extLst>
          </p:nvPr>
        </p:nvGraphicFramePr>
        <p:xfrm>
          <a:off x="1704513" y="1012054"/>
          <a:ext cx="8549195" cy="5730245"/>
        </p:xfrm>
        <a:graphic>
          <a:graphicData uri="http://schemas.openxmlformats.org/presentationml/2006/ole">
            <mc:AlternateContent xmlns:mc="http://schemas.openxmlformats.org/markup-compatibility/2006">
              <mc:Choice xmlns:v="urn:schemas-microsoft-com:vml" Requires="v">
                <p:oleObj name="Worksheet" r:id="rId4" imgW="8496275" imgH="7877209" progId="Excel.Sheet.12">
                  <p:embed/>
                </p:oleObj>
              </mc:Choice>
              <mc:Fallback>
                <p:oleObj name="Worksheet" r:id="rId4" imgW="8496275" imgH="7877209" progId="Excel.Sheet.12">
                  <p:embed/>
                  <p:pic>
                    <p:nvPicPr>
                      <p:cNvPr id="5" name="Object 4">
                        <a:extLst>
                          <a:ext uri="{FF2B5EF4-FFF2-40B4-BE49-F238E27FC236}">
                            <a16:creationId xmlns:a16="http://schemas.microsoft.com/office/drawing/2014/main" id="{3DB18F1C-B10F-2255-C55A-BE7FF9EDC31B}"/>
                          </a:ext>
                        </a:extLst>
                      </p:cNvPr>
                      <p:cNvPicPr/>
                      <p:nvPr/>
                    </p:nvPicPr>
                    <p:blipFill>
                      <a:blip r:embed="rId5"/>
                      <a:stretch>
                        <a:fillRect/>
                      </a:stretch>
                    </p:blipFill>
                    <p:spPr>
                      <a:xfrm>
                        <a:off x="1704513" y="1012054"/>
                        <a:ext cx="8549195" cy="5730245"/>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AD9DD3BE-14B5-5679-CB9F-90842D6F772A}"/>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4249122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564A-FD07-A7B7-9509-526C5A6E4D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900B6AC-DD51-FFCD-A32B-96DBFEF892E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C741E41C-AABC-AF2D-928A-B1D136427EFF}"/>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2" name="Object 1">
            <a:extLst>
              <a:ext uri="{FF2B5EF4-FFF2-40B4-BE49-F238E27FC236}">
                <a16:creationId xmlns:a16="http://schemas.microsoft.com/office/drawing/2014/main" id="{B34A6F47-F9B4-C189-0FA0-1D6D48801346}"/>
              </a:ext>
            </a:extLst>
          </p:cNvPr>
          <p:cNvGraphicFramePr>
            <a:graphicFrameLocks noChangeAspect="1"/>
          </p:cNvGraphicFramePr>
          <p:nvPr>
            <p:extLst>
              <p:ext uri="{D42A27DB-BD31-4B8C-83A1-F6EECF244321}">
                <p14:modId xmlns:p14="http://schemas.microsoft.com/office/powerpoint/2010/main" val="719967028"/>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4" imgW="8496275" imgH="466589" progId="Excel.Sheet.12">
                  <p:embed/>
                </p:oleObj>
              </mc:Choice>
              <mc:Fallback>
                <p:oleObj name="Worksheet" r:id="rId4" imgW="8496275" imgH="466589" progId="Excel.Sheet.12">
                  <p:embed/>
                  <p:pic>
                    <p:nvPicPr>
                      <p:cNvPr id="2" name="Object 1">
                        <a:extLst>
                          <a:ext uri="{FF2B5EF4-FFF2-40B4-BE49-F238E27FC236}">
                            <a16:creationId xmlns:a16="http://schemas.microsoft.com/office/drawing/2014/main" id="{B34A6F47-F9B4-C189-0FA0-1D6D48801346}"/>
                          </a:ext>
                        </a:extLst>
                      </p:cNvPr>
                      <p:cNvPicPr/>
                      <p:nvPr/>
                    </p:nvPicPr>
                    <p:blipFill>
                      <a:blip r:embed="rId5"/>
                      <a:stretch>
                        <a:fillRect/>
                      </a:stretch>
                    </p:blipFill>
                    <p:spPr>
                      <a:xfrm>
                        <a:off x="1669002" y="934956"/>
                        <a:ext cx="8575830" cy="388337"/>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44A6B85D-674B-99DA-4DEA-9F8F1CC1FC04}"/>
              </a:ext>
            </a:extLst>
          </p:cNvPr>
          <p:cNvGraphicFramePr>
            <a:graphicFrameLocks noChangeAspect="1"/>
          </p:cNvGraphicFramePr>
          <p:nvPr>
            <p:extLst>
              <p:ext uri="{D42A27DB-BD31-4B8C-83A1-F6EECF244321}">
                <p14:modId xmlns:p14="http://schemas.microsoft.com/office/powerpoint/2010/main" val="3938963645"/>
              </p:ext>
            </p:extLst>
          </p:nvPr>
        </p:nvGraphicFramePr>
        <p:xfrm>
          <a:off x="1669002" y="1324162"/>
          <a:ext cx="8575830" cy="5418137"/>
        </p:xfrm>
        <a:graphic>
          <a:graphicData uri="http://schemas.openxmlformats.org/presentationml/2006/ole">
            <mc:AlternateContent xmlns:mc="http://schemas.openxmlformats.org/markup-compatibility/2006">
              <mc:Choice xmlns:v="urn:schemas-microsoft-com:vml" Requires="v">
                <p:oleObj name="Worksheet" r:id="rId6" imgW="8496275" imgH="7477057" progId="Excel.Sheet.12">
                  <p:embed/>
                </p:oleObj>
              </mc:Choice>
              <mc:Fallback>
                <p:oleObj name="Worksheet" r:id="rId6" imgW="8496275" imgH="7477057" progId="Excel.Sheet.12">
                  <p:embed/>
                  <p:pic>
                    <p:nvPicPr>
                      <p:cNvPr id="5" name="Object 4">
                        <a:extLst>
                          <a:ext uri="{FF2B5EF4-FFF2-40B4-BE49-F238E27FC236}">
                            <a16:creationId xmlns:a16="http://schemas.microsoft.com/office/drawing/2014/main" id="{44A6B85D-674B-99DA-4DEA-9F8F1CC1FC04}"/>
                          </a:ext>
                        </a:extLst>
                      </p:cNvPr>
                      <p:cNvPicPr/>
                      <p:nvPr/>
                    </p:nvPicPr>
                    <p:blipFill>
                      <a:blip r:embed="rId7"/>
                      <a:stretch>
                        <a:fillRect/>
                      </a:stretch>
                    </p:blipFill>
                    <p:spPr>
                      <a:xfrm>
                        <a:off x="1669002" y="1324162"/>
                        <a:ext cx="8575830" cy="541813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B3CC9EC7-9AB5-A4B2-D4AA-564C31B94A70}"/>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2672764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E11A-1FA8-BF51-204C-47CF316AC5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2CCCC6-CBA3-5ED5-1260-2B44072183BE}"/>
              </a:ext>
            </a:extLst>
          </p:cNvPr>
          <p:cNvSpPr/>
          <p:nvPr/>
        </p:nvSpPr>
        <p:spPr>
          <a:xfrm>
            <a:off x="11009" y="106823"/>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Allocation Formulas – FY26</a:t>
            </a:r>
          </a:p>
        </p:txBody>
      </p:sp>
      <p:pic>
        <p:nvPicPr>
          <p:cNvPr id="11" name="Picture 10">
            <a:extLst>
              <a:ext uri="{FF2B5EF4-FFF2-40B4-BE49-F238E27FC236}">
                <a16:creationId xmlns:a16="http://schemas.microsoft.com/office/drawing/2014/main" id="{659ED3CA-3F77-9145-8F5B-28C6E7899DD8}"/>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Object 3">
            <a:extLst>
              <a:ext uri="{FF2B5EF4-FFF2-40B4-BE49-F238E27FC236}">
                <a16:creationId xmlns:a16="http://schemas.microsoft.com/office/drawing/2014/main" id="{E8886627-7ACC-8BA2-4E42-426C204C8841}"/>
              </a:ext>
            </a:extLst>
          </p:cNvPr>
          <p:cNvGraphicFramePr>
            <a:graphicFrameLocks noChangeAspect="1"/>
          </p:cNvGraphicFramePr>
          <p:nvPr>
            <p:extLst>
              <p:ext uri="{D42A27DB-BD31-4B8C-83A1-F6EECF244321}">
                <p14:modId xmlns:p14="http://schemas.microsoft.com/office/powerpoint/2010/main" val="2361568387"/>
              </p:ext>
            </p:extLst>
          </p:nvPr>
        </p:nvGraphicFramePr>
        <p:xfrm>
          <a:off x="1669002" y="1309842"/>
          <a:ext cx="8575830" cy="5441335"/>
        </p:xfrm>
        <a:graphic>
          <a:graphicData uri="http://schemas.openxmlformats.org/presentationml/2006/ole">
            <mc:AlternateContent xmlns:mc="http://schemas.openxmlformats.org/markup-compatibility/2006">
              <mc:Choice xmlns:v="urn:schemas-microsoft-com:vml" Requires="v">
                <p:oleObj name="Worksheet" r:id="rId4" imgW="8496275" imgH="6943725" progId="Excel.Sheet.12">
                  <p:embed/>
                </p:oleObj>
              </mc:Choice>
              <mc:Fallback>
                <p:oleObj name="Worksheet" r:id="rId4" imgW="8496275" imgH="6943725" progId="Excel.Sheet.12">
                  <p:embed/>
                  <p:pic>
                    <p:nvPicPr>
                      <p:cNvPr id="4" name="Object 3">
                        <a:extLst>
                          <a:ext uri="{FF2B5EF4-FFF2-40B4-BE49-F238E27FC236}">
                            <a16:creationId xmlns:a16="http://schemas.microsoft.com/office/drawing/2014/main" id="{E8886627-7ACC-8BA2-4E42-426C204C8841}"/>
                          </a:ext>
                        </a:extLst>
                      </p:cNvPr>
                      <p:cNvPicPr/>
                      <p:nvPr/>
                    </p:nvPicPr>
                    <p:blipFill>
                      <a:blip r:embed="rId5"/>
                      <a:stretch>
                        <a:fillRect/>
                      </a:stretch>
                    </p:blipFill>
                    <p:spPr>
                      <a:xfrm>
                        <a:off x="1669002" y="1309842"/>
                        <a:ext cx="8575830" cy="5441335"/>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C0BCBEEC-7F10-9D6E-9FB8-7E54756F4684}"/>
              </a:ext>
            </a:extLst>
          </p:cNvPr>
          <p:cNvGraphicFramePr>
            <a:graphicFrameLocks noChangeAspect="1"/>
          </p:cNvGraphicFramePr>
          <p:nvPr>
            <p:extLst>
              <p:ext uri="{D42A27DB-BD31-4B8C-83A1-F6EECF244321}">
                <p14:modId xmlns:p14="http://schemas.microsoft.com/office/powerpoint/2010/main" val="3612222301"/>
              </p:ext>
            </p:extLst>
          </p:nvPr>
        </p:nvGraphicFramePr>
        <p:xfrm>
          <a:off x="1669002" y="934956"/>
          <a:ext cx="8575830" cy="388337"/>
        </p:xfrm>
        <a:graphic>
          <a:graphicData uri="http://schemas.openxmlformats.org/presentationml/2006/ole">
            <mc:AlternateContent xmlns:mc="http://schemas.openxmlformats.org/markup-compatibility/2006">
              <mc:Choice xmlns:v="urn:schemas-microsoft-com:vml" Requires="v">
                <p:oleObj name="Worksheet" r:id="rId6" imgW="8496275" imgH="466589" progId="Excel.Sheet.12">
                  <p:embed/>
                </p:oleObj>
              </mc:Choice>
              <mc:Fallback>
                <p:oleObj name="Worksheet" r:id="rId6" imgW="8496275" imgH="466589" progId="Excel.Sheet.12">
                  <p:embed/>
                  <p:pic>
                    <p:nvPicPr>
                      <p:cNvPr id="5" name="Object 4">
                        <a:extLst>
                          <a:ext uri="{FF2B5EF4-FFF2-40B4-BE49-F238E27FC236}">
                            <a16:creationId xmlns:a16="http://schemas.microsoft.com/office/drawing/2014/main" id="{C0BCBEEC-7F10-9D6E-9FB8-7E54756F4684}"/>
                          </a:ext>
                        </a:extLst>
                      </p:cNvPr>
                      <p:cNvPicPr/>
                      <p:nvPr/>
                    </p:nvPicPr>
                    <p:blipFill>
                      <a:blip r:embed="rId7"/>
                      <a:stretch>
                        <a:fillRect/>
                      </a:stretch>
                    </p:blipFill>
                    <p:spPr>
                      <a:xfrm>
                        <a:off x="1669002" y="934956"/>
                        <a:ext cx="8575830" cy="38833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46FBC441-55F3-A92C-48C2-F530E879B6D1}"/>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1106304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1C90-BCBD-D6B1-71D7-DAA84E5A2C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0857B7-F9FE-5ED7-ED0E-D4231382398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School Allocation Formulas – FY26</a:t>
            </a:r>
          </a:p>
        </p:txBody>
      </p:sp>
      <p:pic>
        <p:nvPicPr>
          <p:cNvPr id="11" name="Picture 10">
            <a:extLst>
              <a:ext uri="{FF2B5EF4-FFF2-40B4-BE49-F238E27FC236}">
                <a16:creationId xmlns:a16="http://schemas.microsoft.com/office/drawing/2014/main" id="{DD258C07-7214-D76F-566A-A0171ECED4E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06513AB-DBCA-38B3-7785-27F944EB687B}"/>
              </a:ext>
            </a:extLst>
          </p:cNvPr>
          <p:cNvPicPr>
            <a:picLocks noChangeAspect="1"/>
          </p:cNvPicPr>
          <p:nvPr/>
        </p:nvPicPr>
        <p:blipFill>
          <a:blip r:embed="rId4"/>
          <a:stretch>
            <a:fillRect/>
          </a:stretch>
        </p:blipFill>
        <p:spPr>
          <a:xfrm>
            <a:off x="1692054" y="1114770"/>
            <a:ext cx="8577072" cy="390144"/>
          </a:xfrm>
          <a:prstGeom prst="rect">
            <a:avLst/>
          </a:prstGeom>
        </p:spPr>
      </p:pic>
      <p:graphicFrame>
        <p:nvGraphicFramePr>
          <p:cNvPr id="4" name="Object 3">
            <a:extLst>
              <a:ext uri="{FF2B5EF4-FFF2-40B4-BE49-F238E27FC236}">
                <a16:creationId xmlns:a16="http://schemas.microsoft.com/office/drawing/2014/main" id="{9013C509-35C8-802B-8B2A-BACC18E81442}"/>
              </a:ext>
            </a:extLst>
          </p:cNvPr>
          <p:cNvGraphicFramePr>
            <a:graphicFrameLocks noChangeAspect="1"/>
          </p:cNvGraphicFramePr>
          <p:nvPr>
            <p:extLst>
              <p:ext uri="{D42A27DB-BD31-4B8C-83A1-F6EECF244321}">
                <p14:modId xmlns:p14="http://schemas.microsoft.com/office/powerpoint/2010/main" val="878686459"/>
              </p:ext>
            </p:extLst>
          </p:nvPr>
        </p:nvGraphicFramePr>
        <p:xfrm>
          <a:off x="1692054" y="1480345"/>
          <a:ext cx="8577072" cy="4887118"/>
        </p:xfrm>
        <a:graphic>
          <a:graphicData uri="http://schemas.openxmlformats.org/presentationml/2006/ole">
            <mc:AlternateContent xmlns:mc="http://schemas.openxmlformats.org/markup-compatibility/2006">
              <mc:Choice xmlns:v="urn:schemas-microsoft-com:vml" Requires="v">
                <p:oleObj name="Worksheet" r:id="rId5" imgW="8496275" imgH="5877061" progId="Excel.Sheet.12">
                  <p:embed/>
                </p:oleObj>
              </mc:Choice>
              <mc:Fallback>
                <p:oleObj name="Worksheet" r:id="rId5" imgW="8496275" imgH="5877061" progId="Excel.Sheet.12">
                  <p:embed/>
                  <p:pic>
                    <p:nvPicPr>
                      <p:cNvPr id="4" name="Object 3">
                        <a:extLst>
                          <a:ext uri="{FF2B5EF4-FFF2-40B4-BE49-F238E27FC236}">
                            <a16:creationId xmlns:a16="http://schemas.microsoft.com/office/drawing/2014/main" id="{9013C509-35C8-802B-8B2A-BACC18E81442}"/>
                          </a:ext>
                        </a:extLst>
                      </p:cNvPr>
                      <p:cNvPicPr/>
                      <p:nvPr/>
                    </p:nvPicPr>
                    <p:blipFill>
                      <a:blip r:embed="rId6"/>
                      <a:stretch>
                        <a:fillRect/>
                      </a:stretch>
                    </p:blipFill>
                    <p:spPr>
                      <a:xfrm>
                        <a:off x="1692054" y="1480345"/>
                        <a:ext cx="8577072" cy="488711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0B35D783-42B4-1091-642B-D164B0075629}"/>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3950300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9FEA-54F7-453F-F149-143977DA10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8FF26C-5D98-FD4C-73AC-6FAAEDC02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a:t>
            </a:r>
          </a:p>
        </p:txBody>
      </p:sp>
      <p:pic>
        <p:nvPicPr>
          <p:cNvPr id="11" name="Picture 10">
            <a:extLst>
              <a:ext uri="{FF2B5EF4-FFF2-40B4-BE49-F238E27FC236}">
                <a16:creationId xmlns:a16="http://schemas.microsoft.com/office/drawing/2014/main" id="{52319708-3FB2-B4A9-7F4A-8986C7A53AF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C98C9BA-0E6A-CD22-96A4-A1F2CFB7791F}"/>
              </a:ext>
            </a:extLst>
          </p:cNvPr>
          <p:cNvSpPr>
            <a:spLocks noGrp="1"/>
          </p:cNvSpPr>
          <p:nvPr>
            <p:ph type="sldNum" sz="quarter" idx="12"/>
          </p:nvPr>
        </p:nvSpPr>
        <p:spPr/>
        <p:txBody>
          <a:bodyPr/>
          <a:lstStyle/>
          <a:p>
            <a:fld id="{28E6F07D-F62F-4C3B-A21E-2367E9A39921}" type="slidenum">
              <a:rPr lang="en-US" smtClean="0"/>
              <a:t>19</a:t>
            </a:fld>
            <a:endParaRPr lang="en-US"/>
          </a:p>
        </p:txBody>
      </p:sp>
      <p:pic>
        <p:nvPicPr>
          <p:cNvPr id="2" name="Picture 1">
            <a:extLst>
              <a:ext uri="{FF2B5EF4-FFF2-40B4-BE49-F238E27FC236}">
                <a16:creationId xmlns:a16="http://schemas.microsoft.com/office/drawing/2014/main" id="{1B40AB91-2F3A-E1FE-C5F8-3E93711155AB}"/>
              </a:ext>
            </a:extLst>
          </p:cNvPr>
          <p:cNvPicPr>
            <a:picLocks noChangeAspect="1"/>
          </p:cNvPicPr>
          <p:nvPr/>
        </p:nvPicPr>
        <p:blipFill>
          <a:blip r:embed="rId4"/>
          <a:stretch>
            <a:fillRect/>
          </a:stretch>
        </p:blipFill>
        <p:spPr>
          <a:xfrm>
            <a:off x="1183341" y="1032509"/>
            <a:ext cx="9423699" cy="5688969"/>
          </a:xfrm>
          <a:prstGeom prst="rect">
            <a:avLst/>
          </a:prstGeom>
        </p:spPr>
      </p:pic>
    </p:spTree>
    <p:extLst>
      <p:ext uri="{BB962C8B-B14F-4D97-AF65-F5344CB8AC3E}">
        <p14:creationId xmlns:p14="http://schemas.microsoft.com/office/powerpoint/2010/main" val="2355267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8421-CEB1-77DE-092F-0B0D78B5CE0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B39508-7F08-8748-7467-E5ECA0DBDC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Staff Allocations – District Totals</a:t>
            </a:r>
          </a:p>
        </p:txBody>
      </p:sp>
      <p:pic>
        <p:nvPicPr>
          <p:cNvPr id="11" name="Picture 10">
            <a:extLst>
              <a:ext uri="{FF2B5EF4-FFF2-40B4-BE49-F238E27FC236}">
                <a16:creationId xmlns:a16="http://schemas.microsoft.com/office/drawing/2014/main" id="{BCA0934F-C5D3-CB1E-EBB6-F96F516B7A4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3C2924DE-F6CA-11A7-61D5-678FE5913C48}"/>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2" name="Picture 1">
            <a:extLst>
              <a:ext uri="{FF2B5EF4-FFF2-40B4-BE49-F238E27FC236}">
                <a16:creationId xmlns:a16="http://schemas.microsoft.com/office/drawing/2014/main" id="{638BC4E6-057E-1DBD-BE50-AEC9113C5B7C}"/>
              </a:ext>
            </a:extLst>
          </p:cNvPr>
          <p:cNvPicPr>
            <a:picLocks noChangeAspect="1"/>
          </p:cNvPicPr>
          <p:nvPr/>
        </p:nvPicPr>
        <p:blipFill>
          <a:blip r:embed="rId4"/>
          <a:stretch>
            <a:fillRect/>
          </a:stretch>
        </p:blipFill>
        <p:spPr>
          <a:xfrm>
            <a:off x="1312433" y="1749429"/>
            <a:ext cx="9208083" cy="4972050"/>
          </a:xfrm>
          <a:prstGeom prst="rect">
            <a:avLst/>
          </a:prstGeom>
        </p:spPr>
      </p:pic>
      <p:pic>
        <p:nvPicPr>
          <p:cNvPr id="4" name="Picture 3">
            <a:extLst>
              <a:ext uri="{FF2B5EF4-FFF2-40B4-BE49-F238E27FC236}">
                <a16:creationId xmlns:a16="http://schemas.microsoft.com/office/drawing/2014/main" id="{D104694D-BB2B-1285-0182-621EEEC17EDE}"/>
              </a:ext>
            </a:extLst>
          </p:cNvPr>
          <p:cNvPicPr>
            <a:picLocks noChangeAspect="1"/>
          </p:cNvPicPr>
          <p:nvPr/>
        </p:nvPicPr>
        <p:blipFill>
          <a:blip r:embed="rId5"/>
          <a:stretch>
            <a:fillRect/>
          </a:stretch>
        </p:blipFill>
        <p:spPr>
          <a:xfrm>
            <a:off x="1312433" y="1177929"/>
            <a:ext cx="9208083" cy="571500"/>
          </a:xfrm>
          <a:prstGeom prst="rect">
            <a:avLst/>
          </a:prstGeom>
        </p:spPr>
      </p:pic>
    </p:spTree>
    <p:extLst>
      <p:ext uri="{BB962C8B-B14F-4D97-AF65-F5344CB8AC3E}">
        <p14:creationId xmlns:p14="http://schemas.microsoft.com/office/powerpoint/2010/main" val="423543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1060-D3C0-512E-D7BF-88ADC3DA3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4E4B8-543A-CB59-5033-87BDA1CA41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Staff Allocations – District Totals</a:t>
            </a:r>
            <a:endParaRPr lang="en-US" sz="1800" dirty="0"/>
          </a:p>
        </p:txBody>
      </p:sp>
      <p:pic>
        <p:nvPicPr>
          <p:cNvPr id="11" name="Picture 10">
            <a:extLst>
              <a:ext uri="{FF2B5EF4-FFF2-40B4-BE49-F238E27FC236}">
                <a16:creationId xmlns:a16="http://schemas.microsoft.com/office/drawing/2014/main" id="{C6992E25-DFAE-9E38-4C8A-2F8644DC8E5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B9DCF40D-E495-50AB-ED29-4FF0ECE18450}"/>
              </a:ext>
            </a:extLst>
          </p:cNvPr>
          <p:cNvSpPr>
            <a:spLocks noGrp="1"/>
          </p:cNvSpPr>
          <p:nvPr>
            <p:ph type="sldNum" sz="quarter" idx="12"/>
          </p:nvPr>
        </p:nvSpPr>
        <p:spPr/>
        <p:txBody>
          <a:bodyPr/>
          <a:lstStyle/>
          <a:p>
            <a:fld id="{28E6F07D-F62F-4C3B-A21E-2367E9A39921}" type="slidenum">
              <a:rPr lang="en-US" smtClean="0"/>
              <a:t>21</a:t>
            </a:fld>
            <a:endParaRPr lang="en-US"/>
          </a:p>
        </p:txBody>
      </p:sp>
      <p:pic>
        <p:nvPicPr>
          <p:cNvPr id="4" name="Picture 3">
            <a:extLst>
              <a:ext uri="{FF2B5EF4-FFF2-40B4-BE49-F238E27FC236}">
                <a16:creationId xmlns:a16="http://schemas.microsoft.com/office/drawing/2014/main" id="{D6F43AD2-777E-3DD3-13DB-45EB12AED381}"/>
              </a:ext>
            </a:extLst>
          </p:cNvPr>
          <p:cNvPicPr>
            <a:picLocks noChangeAspect="1"/>
          </p:cNvPicPr>
          <p:nvPr/>
        </p:nvPicPr>
        <p:blipFill>
          <a:blip r:embed="rId4"/>
          <a:stretch>
            <a:fillRect/>
          </a:stretch>
        </p:blipFill>
        <p:spPr>
          <a:xfrm>
            <a:off x="1290918" y="1768479"/>
            <a:ext cx="9200100" cy="4953000"/>
          </a:xfrm>
          <a:prstGeom prst="rect">
            <a:avLst/>
          </a:prstGeom>
        </p:spPr>
      </p:pic>
      <p:pic>
        <p:nvPicPr>
          <p:cNvPr id="5" name="Picture 4">
            <a:extLst>
              <a:ext uri="{FF2B5EF4-FFF2-40B4-BE49-F238E27FC236}">
                <a16:creationId xmlns:a16="http://schemas.microsoft.com/office/drawing/2014/main" id="{8325A3DF-0500-044A-2D3C-E505B850BE25}"/>
              </a:ext>
            </a:extLst>
          </p:cNvPr>
          <p:cNvPicPr>
            <a:picLocks noChangeAspect="1"/>
          </p:cNvPicPr>
          <p:nvPr/>
        </p:nvPicPr>
        <p:blipFill>
          <a:blip r:embed="rId5"/>
          <a:stretch>
            <a:fillRect/>
          </a:stretch>
        </p:blipFill>
        <p:spPr>
          <a:xfrm>
            <a:off x="1290919" y="934956"/>
            <a:ext cx="9200100" cy="847725"/>
          </a:xfrm>
          <a:prstGeom prst="rect">
            <a:avLst/>
          </a:prstGeom>
        </p:spPr>
      </p:pic>
    </p:spTree>
    <p:extLst>
      <p:ext uri="{BB962C8B-B14F-4D97-AF65-F5344CB8AC3E}">
        <p14:creationId xmlns:p14="http://schemas.microsoft.com/office/powerpoint/2010/main" val="233914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bg1"/>
                </a:solidFill>
                <a:latin typeface="Arial" panose="020B0604020202020204" pitchFamily="34" charset="0"/>
                <a:cs typeface="Arial" panose="020B0604020202020204" pitchFamily="34" charset="0"/>
              </a:rPr>
              <a:t>Budget Process    	</a:t>
            </a:r>
            <a:r>
              <a:rPr lang="en-US" sz="1800" b="1">
                <a:solidFill>
                  <a:srgbClr val="FFC000"/>
                </a:solidFill>
                <a:latin typeface="Arial" panose="020B0604020202020204" pitchFamily="34" charset="0"/>
                <a:cs typeface="Arial" panose="020B0604020202020204" pitchFamily="34" charset="0"/>
              </a:rPr>
              <a:t>3. Determining operational requirements and request for additional positions </a:t>
            </a:r>
          </a:p>
          <a:p>
            <a:r>
              <a:rPr lang="en-US" sz="1800" b="1">
                <a:solidFill>
                  <a:srgbClr val="FFC000"/>
                </a:solidFill>
                <a:latin typeface="Arial" panose="020B0604020202020204" pitchFamily="34" charset="0"/>
                <a:cs typeface="Arial" panose="020B0604020202020204" pitchFamily="34" charset="0"/>
              </a:rPr>
              <a:t>					     at school</a:t>
            </a:r>
            <a:r>
              <a:rPr lang="en-US" b="1">
                <a:solidFill>
                  <a:srgbClr val="FFC000"/>
                </a:solidFill>
                <a:latin typeface="Arial" panose="020B0604020202020204" pitchFamily="34" charset="0"/>
                <a:cs typeface="Arial" panose="020B0604020202020204" pitchFamily="34" charset="0"/>
              </a:rPr>
              <a:t>s and system level</a:t>
            </a:r>
            <a:r>
              <a:rPr lang="en-US" sz="1800" b="1">
                <a:solidFill>
                  <a:srgbClr val="FFC000"/>
                </a:solidFill>
                <a:latin typeface="Arial" panose="020B0604020202020204" pitchFamily="34" charset="0"/>
                <a:cs typeface="Arial" panose="020B0604020202020204" pitchFamily="34" charset="0"/>
              </a:rPr>
              <a:t> </a:t>
            </a:r>
            <a:endParaRPr lang="en-US" sz="18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F9008925-46F8-32CF-4EEB-27C2DFAB9812}"/>
              </a:ext>
            </a:extLst>
          </p:cNvPr>
          <p:cNvSpPr txBox="1"/>
          <p:nvPr/>
        </p:nvSpPr>
        <p:spPr>
          <a:xfrm>
            <a:off x="3857413" y="1058025"/>
            <a:ext cx="7213042" cy="4616648"/>
          </a:xfrm>
          <a:prstGeom prst="rect">
            <a:avLst/>
          </a:prstGeom>
          <a:noFill/>
        </p:spPr>
        <p:txBody>
          <a:bodyPr wrap="square" rtlCol="0">
            <a:spAutoFit/>
          </a:bodyPr>
          <a:lstStyle/>
          <a:p>
            <a:pPr lvl="1" algn="just"/>
            <a:r>
              <a:rPr lang="en-US" sz="2100" dirty="0">
                <a:latin typeface="Arial" panose="020B0604020202020204" pitchFamily="34" charset="0"/>
                <a:cs typeface="Arial" panose="020B0604020202020204" pitchFamily="34" charset="0"/>
              </a:rPr>
              <a:t>The CFO and Budget Manager meets with each department head and their Senior Cabinet supervisor to discuss budget guidelines for operational requests and additional position requests. </a:t>
            </a:r>
            <a:r>
              <a:rPr lang="en-US" sz="2100" dirty="0">
                <a:solidFill>
                  <a:srgbClr val="FF0000"/>
                </a:solidFill>
                <a:latin typeface="Arial" panose="020B0604020202020204" pitchFamily="34" charset="0"/>
                <a:cs typeface="Arial" panose="020B0604020202020204" pitchFamily="34" charset="0"/>
              </a:rPr>
              <a:t>(This process is ongoing and will be detailed in future work sessions)  </a:t>
            </a: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Spreadsheets are distributed to each department head with their current year’s budget and expenditure history with a place for requests for the next year.  Once these are received back, the Budget Manager compiles all the data with cost and gives it to the CFO. </a:t>
            </a:r>
          </a:p>
          <a:p>
            <a:pPr lvl="1" algn="just"/>
            <a:endParaRPr lang="en-US" sz="2100" dirty="0">
              <a:latin typeface="Arial" panose="020B0604020202020204" pitchFamily="34" charset="0"/>
              <a:cs typeface="Arial" panose="020B0604020202020204" pitchFamily="34" charset="0"/>
            </a:endParaRPr>
          </a:p>
          <a:p>
            <a:pPr lvl="1" algn="just"/>
            <a:r>
              <a:rPr lang="en-US" sz="2100" dirty="0">
                <a:latin typeface="Arial" panose="020B0604020202020204" pitchFamily="34" charset="0"/>
                <a:cs typeface="Arial" panose="020B0604020202020204" pitchFamily="34" charset="0"/>
              </a:rPr>
              <a:t>The CFO presents all requests for additional staffing to Senior Cabinet for decision making.</a:t>
            </a:r>
          </a:p>
        </p:txBody>
      </p:sp>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p:txBody>
          <a:bodyPr/>
          <a:lstStyle/>
          <a:p>
            <a:fld id="{28E6F07D-F62F-4C3B-A21E-2367E9A39921}" type="slidenum">
              <a:rPr lang="en-US" smtClean="0"/>
              <a:t>22</a:t>
            </a:fld>
            <a:endParaRPr lang="en-US"/>
          </a:p>
        </p:txBody>
      </p:sp>
      <p:pic>
        <p:nvPicPr>
          <p:cNvPr id="16" name="Picture 15" descr="A yellow school bus on a white background&#10;&#10;AI-generated content may be incorrect.">
            <a:extLst>
              <a:ext uri="{FF2B5EF4-FFF2-40B4-BE49-F238E27FC236}">
                <a16:creationId xmlns:a16="http://schemas.microsoft.com/office/drawing/2014/main" id="{8B27E42D-1986-48E0-4A90-F0B54163AF5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23075" y="2936988"/>
            <a:ext cx="2447970" cy="1770814"/>
          </a:xfrm>
          <a:prstGeom prst="rect">
            <a:avLst/>
          </a:prstGeom>
        </p:spPr>
      </p:pic>
      <p:pic>
        <p:nvPicPr>
          <p:cNvPr id="20" name="Picture 19" descr="A police officer shaking hands with a group of children&#10;&#10;AI-generated content may be incorrect.">
            <a:extLst>
              <a:ext uri="{FF2B5EF4-FFF2-40B4-BE49-F238E27FC236}">
                <a16:creationId xmlns:a16="http://schemas.microsoft.com/office/drawing/2014/main" id="{606C6334-CB9B-ACD8-BC4B-DEFAE1DF45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075" y="1092211"/>
            <a:ext cx="2767166" cy="1844777"/>
          </a:xfrm>
          <a:prstGeom prst="rect">
            <a:avLst/>
          </a:prstGeom>
        </p:spPr>
      </p:pic>
      <p:pic>
        <p:nvPicPr>
          <p:cNvPr id="24" name="Picture 23" descr="A group of people in a kitchen&#10;&#10;AI-generated content may be incorrect.">
            <a:extLst>
              <a:ext uri="{FF2B5EF4-FFF2-40B4-BE49-F238E27FC236}">
                <a16:creationId xmlns:a16="http://schemas.microsoft.com/office/drawing/2014/main" id="{ED457F1D-75FA-9069-F1F5-308C59978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259" y="4613513"/>
            <a:ext cx="2447970" cy="2122319"/>
          </a:xfrm>
          <a:prstGeom prst="rect">
            <a:avLst/>
          </a:prstGeom>
        </p:spPr>
      </p:pic>
    </p:spTree>
    <p:extLst>
      <p:ext uri="{BB962C8B-B14F-4D97-AF65-F5344CB8AC3E}">
        <p14:creationId xmlns:p14="http://schemas.microsoft.com/office/powerpoint/2010/main" val="2007631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9BBA3-FDE3-6012-8DA2-25F4F44B51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94A720-DDC8-0419-4997-F61B66DFE8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Budget Process    	</a:t>
            </a:r>
            <a:r>
              <a:rPr lang="en-US" sz="2400" b="1" dirty="0">
                <a:solidFill>
                  <a:srgbClr val="FFC000"/>
                </a:solidFill>
                <a:latin typeface="Arial" panose="020B0604020202020204" pitchFamily="34" charset="0"/>
                <a:cs typeface="Arial" panose="020B0604020202020204" pitchFamily="34" charset="0"/>
              </a:rPr>
              <a:t>4. Determine cost of salary and benefits for all staff</a:t>
            </a:r>
            <a:endParaRPr lang="en-US" sz="2400" b="1"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EDD8A55-1EEE-D489-AB69-B0CF342DAE0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AD76E42E-2245-225E-5868-D6C62AB976D5}"/>
              </a:ext>
            </a:extLst>
          </p:cNvPr>
          <p:cNvSpPr txBox="1"/>
          <p:nvPr/>
        </p:nvSpPr>
        <p:spPr>
          <a:xfrm>
            <a:off x="4620067" y="1412809"/>
            <a:ext cx="6724799" cy="4832092"/>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CFO costs out the salaries and benefits for all staff at the school level and the district level with any approved new staff added.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The Budget Manager compiles operational cost requests received from Department Heads.  These are added to the salary and benefit costs to determine the total estimated expenditure budget.</a:t>
            </a:r>
          </a:p>
          <a:p>
            <a:pPr algn="just"/>
            <a:endParaRPr lang="en-US" sz="28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7CD78599-8839-6151-5A25-393F09546D08}"/>
              </a:ext>
            </a:extLst>
          </p:cNvPr>
          <p:cNvSpPr>
            <a:spLocks noGrp="1"/>
          </p:cNvSpPr>
          <p:nvPr>
            <p:ph type="sldNum" sz="quarter" idx="12"/>
          </p:nvPr>
        </p:nvSpPr>
        <p:spPr/>
        <p:txBody>
          <a:bodyPr/>
          <a:lstStyle/>
          <a:p>
            <a:fld id="{28E6F07D-F62F-4C3B-A21E-2367E9A39921}" type="slidenum">
              <a:rPr lang="en-US" smtClean="0"/>
              <a:t>23</a:t>
            </a:fld>
            <a:endParaRPr lang="en-US"/>
          </a:p>
        </p:txBody>
      </p:sp>
      <p:pic>
        <p:nvPicPr>
          <p:cNvPr id="8" name="Picture 7" descr="A chalkboard with text on it next to a pair of books and a pen&#10;&#10;AI-generated content may be incorrect.">
            <a:extLst>
              <a:ext uri="{FF2B5EF4-FFF2-40B4-BE49-F238E27FC236}">
                <a16:creationId xmlns:a16="http://schemas.microsoft.com/office/drawing/2014/main" id="{6B27144A-4DB1-BB51-2F65-50C4A3F6B0A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8903" y="1496931"/>
            <a:ext cx="4064000" cy="2586990"/>
          </a:xfrm>
          <a:prstGeom prst="rect">
            <a:avLst/>
          </a:prstGeom>
        </p:spPr>
      </p:pic>
      <p:sp>
        <p:nvSpPr>
          <p:cNvPr id="9" name="TextBox 8">
            <a:extLst>
              <a:ext uri="{FF2B5EF4-FFF2-40B4-BE49-F238E27FC236}">
                <a16:creationId xmlns:a16="http://schemas.microsoft.com/office/drawing/2014/main" id="{68C135B4-D47B-865B-388F-32A6C9720129}"/>
              </a:ext>
            </a:extLst>
          </p:cNvPr>
          <p:cNvSpPr txBox="1"/>
          <p:nvPr/>
        </p:nvSpPr>
        <p:spPr>
          <a:xfrm>
            <a:off x="880791" y="6857999"/>
            <a:ext cx="11300200" cy="230832"/>
          </a:xfrm>
          <a:prstGeom prst="rect">
            <a:avLst/>
          </a:prstGeom>
          <a:noFill/>
        </p:spPr>
        <p:txBody>
          <a:bodyPr wrap="square" rtlCol="0">
            <a:spAutoFit/>
          </a:bodyPr>
          <a:lstStyle/>
          <a:p>
            <a:r>
              <a:rPr lang="en-US" sz="900">
                <a:hlinkClick r:id="rId5" tooltip="https://www.picpedia.org/chalkboard/b/budget-finance.html"/>
              </a:rPr>
              <a:t>This Photo</a:t>
            </a:r>
            <a:r>
              <a:rPr lang="en-US" sz="900"/>
              <a:t> by Unknown Author is licensed under </a:t>
            </a:r>
            <a:r>
              <a:rPr lang="en-US" sz="900">
                <a:hlinkClick r:id="rId6" tooltip="https://creativecommons.org/licenses/by-sa/3.0/"/>
              </a:rPr>
              <a:t>CC BY-SA</a:t>
            </a:r>
            <a:endParaRPr lang="en-US" sz="900"/>
          </a:p>
        </p:txBody>
      </p:sp>
      <p:pic>
        <p:nvPicPr>
          <p:cNvPr id="12" name="Picture 11" descr="A hand writing a word&#10;&#10;AI-generated content may be incorrect.">
            <a:extLst>
              <a:ext uri="{FF2B5EF4-FFF2-40B4-BE49-F238E27FC236}">
                <a16:creationId xmlns:a16="http://schemas.microsoft.com/office/drawing/2014/main" id="{F1C1B70E-6926-A5CC-6885-DD2FE51AB9F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96278" y="4726960"/>
            <a:ext cx="3389460" cy="1288832"/>
          </a:xfrm>
          <a:prstGeom prst="rect">
            <a:avLst/>
          </a:prstGeom>
        </p:spPr>
      </p:pic>
    </p:spTree>
    <p:extLst>
      <p:ext uri="{BB962C8B-B14F-4D97-AF65-F5344CB8AC3E}">
        <p14:creationId xmlns:p14="http://schemas.microsoft.com/office/powerpoint/2010/main" val="2101279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Elementary Schools FY26 Budget (GaDOE Base Elementary Size = 450 Students) </a:t>
            </a:r>
          </a:p>
          <a:p>
            <a:r>
              <a:rPr lang="en-US" sz="2000" dirty="0"/>
              <a:t>				Those in </a:t>
            </a:r>
            <a:r>
              <a:rPr lang="en-US" sz="2000" dirty="0">
                <a:solidFill>
                  <a:srgbClr val="FF0000"/>
                </a:solidFill>
              </a:rPr>
              <a:t>Red</a:t>
            </a:r>
            <a:r>
              <a:rPr lang="en-US" sz="2000" dirty="0"/>
              <a:t> are Under the Base Size</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72C47E4D-9478-33F0-48F8-EE8C12F6EC4E}"/>
              </a:ext>
            </a:extLst>
          </p:cNvPr>
          <p:cNvSpPr>
            <a:spLocks noGrp="1"/>
          </p:cNvSpPr>
          <p:nvPr>
            <p:ph type="sldNum" sz="quarter" idx="12"/>
          </p:nvPr>
        </p:nvSpPr>
        <p:spPr>
          <a:xfrm>
            <a:off x="8841420" y="6471821"/>
            <a:ext cx="2743200" cy="365125"/>
          </a:xfrm>
        </p:spPr>
        <p:txBody>
          <a:bodyPr/>
          <a:lstStyle/>
          <a:p>
            <a:fld id="{28E6F07D-F62F-4C3B-A21E-2367E9A39921}" type="slidenum">
              <a:rPr lang="en-US" smtClean="0"/>
              <a:t>24</a:t>
            </a:fld>
            <a:endParaRPr lang="en-US" dirty="0"/>
          </a:p>
        </p:txBody>
      </p:sp>
      <p:pic>
        <p:nvPicPr>
          <p:cNvPr id="4" name="Picture 3">
            <a:extLst>
              <a:ext uri="{FF2B5EF4-FFF2-40B4-BE49-F238E27FC236}">
                <a16:creationId xmlns:a16="http://schemas.microsoft.com/office/drawing/2014/main" id="{799E1A6A-D00D-9F61-96C7-6478388060B6}"/>
              </a:ext>
            </a:extLst>
          </p:cNvPr>
          <p:cNvPicPr>
            <a:picLocks noChangeAspect="1"/>
          </p:cNvPicPr>
          <p:nvPr/>
        </p:nvPicPr>
        <p:blipFill>
          <a:blip r:embed="rId4"/>
          <a:stretch>
            <a:fillRect/>
          </a:stretch>
        </p:blipFill>
        <p:spPr>
          <a:xfrm>
            <a:off x="0" y="981700"/>
            <a:ext cx="12192000" cy="5566584"/>
          </a:xfrm>
          <a:prstGeom prst="rect">
            <a:avLst/>
          </a:prstGeom>
        </p:spPr>
      </p:pic>
    </p:spTree>
    <p:extLst>
      <p:ext uri="{BB962C8B-B14F-4D97-AF65-F5344CB8AC3E}">
        <p14:creationId xmlns:p14="http://schemas.microsoft.com/office/powerpoint/2010/main" val="1388931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Middle Schools FY 25 Budget (GaDOE Base Middle School Size = 624 Students) Those in </a:t>
            </a:r>
            <a:r>
              <a:rPr lang="en-US" dirty="0">
                <a:solidFill>
                  <a:srgbClr val="FF0000"/>
                </a:solidFill>
              </a:rPr>
              <a:t>Red</a:t>
            </a:r>
            <a:r>
              <a:rPr lang="en-US" dirty="0"/>
              <a:t> are Under the Base Size</a:t>
            </a:r>
          </a:p>
          <a:p>
            <a:r>
              <a:rPr lang="en-US" dirty="0"/>
              <a:t>High Schools FY 25 Budget (GaDOE Base High School Size = 970 Students)  Those in </a:t>
            </a:r>
            <a:r>
              <a:rPr lang="en-US" dirty="0">
                <a:solidFill>
                  <a:srgbClr val="FF0000"/>
                </a:solidFill>
              </a:rPr>
              <a:t>Red</a:t>
            </a:r>
            <a:r>
              <a:rPr lang="en-US" dirty="0"/>
              <a:t> are Under the Base Size</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Slide Number Placeholder 9">
            <a:extLst>
              <a:ext uri="{FF2B5EF4-FFF2-40B4-BE49-F238E27FC236}">
                <a16:creationId xmlns:a16="http://schemas.microsoft.com/office/drawing/2014/main" id="{B35EC345-656C-C086-9324-1C295F65FA29}"/>
              </a:ext>
            </a:extLst>
          </p:cNvPr>
          <p:cNvSpPr>
            <a:spLocks noGrp="1"/>
          </p:cNvSpPr>
          <p:nvPr>
            <p:ph type="sldNum" sz="quarter" idx="12"/>
          </p:nvPr>
        </p:nvSpPr>
        <p:spPr>
          <a:xfrm>
            <a:off x="9269352" y="6492875"/>
            <a:ext cx="2743200" cy="365125"/>
          </a:xfrm>
        </p:spPr>
        <p:txBody>
          <a:bodyPr/>
          <a:lstStyle/>
          <a:p>
            <a:fld id="{28E6F07D-F62F-4C3B-A21E-2367E9A39921}" type="slidenum">
              <a:rPr lang="en-US" smtClean="0"/>
              <a:t>25</a:t>
            </a:fld>
            <a:endParaRPr lang="en-US" dirty="0"/>
          </a:p>
        </p:txBody>
      </p:sp>
      <p:pic>
        <p:nvPicPr>
          <p:cNvPr id="5" name="Picture 4">
            <a:extLst>
              <a:ext uri="{FF2B5EF4-FFF2-40B4-BE49-F238E27FC236}">
                <a16:creationId xmlns:a16="http://schemas.microsoft.com/office/drawing/2014/main" id="{801B2880-4399-3A6A-E0C2-8EB3FB37CCB6}"/>
              </a:ext>
            </a:extLst>
          </p:cNvPr>
          <p:cNvPicPr>
            <a:picLocks noChangeAspect="1"/>
          </p:cNvPicPr>
          <p:nvPr/>
        </p:nvPicPr>
        <p:blipFill>
          <a:blip r:embed="rId4"/>
          <a:stretch>
            <a:fillRect/>
          </a:stretch>
        </p:blipFill>
        <p:spPr>
          <a:xfrm>
            <a:off x="89647" y="1112341"/>
            <a:ext cx="12012706" cy="769888"/>
          </a:xfrm>
          <a:prstGeom prst="rect">
            <a:avLst/>
          </a:prstGeom>
        </p:spPr>
      </p:pic>
      <p:pic>
        <p:nvPicPr>
          <p:cNvPr id="2" name="Picture 1">
            <a:extLst>
              <a:ext uri="{FF2B5EF4-FFF2-40B4-BE49-F238E27FC236}">
                <a16:creationId xmlns:a16="http://schemas.microsoft.com/office/drawing/2014/main" id="{310E3497-DD0C-DA23-C6F3-1E472910C109}"/>
              </a:ext>
            </a:extLst>
          </p:cNvPr>
          <p:cNvPicPr>
            <a:picLocks noChangeAspect="1"/>
          </p:cNvPicPr>
          <p:nvPr/>
        </p:nvPicPr>
        <p:blipFill>
          <a:blip r:embed="rId5"/>
          <a:stretch>
            <a:fillRect/>
          </a:stretch>
        </p:blipFill>
        <p:spPr>
          <a:xfrm>
            <a:off x="89647" y="1889525"/>
            <a:ext cx="12012706" cy="4603350"/>
          </a:xfrm>
          <a:prstGeom prst="rect">
            <a:avLst/>
          </a:prstGeom>
        </p:spPr>
      </p:pic>
    </p:spTree>
    <p:extLst>
      <p:ext uri="{BB962C8B-B14F-4D97-AF65-F5344CB8AC3E}">
        <p14:creationId xmlns:p14="http://schemas.microsoft.com/office/powerpoint/2010/main" val="1756011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2E547-FE31-336C-FEF7-BDE7E9A07F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BDB1D2-1A67-F26E-BDBF-E80ACE899A6D}"/>
              </a:ext>
            </a:extLst>
          </p:cNvPr>
          <p:cNvSpPr/>
          <p:nvPr/>
        </p:nvSpPr>
        <p:spPr>
          <a:xfrm>
            <a:off x="11009" y="9684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System Level FY 25 Budget by Department</a:t>
            </a:r>
          </a:p>
        </p:txBody>
      </p:sp>
      <p:pic>
        <p:nvPicPr>
          <p:cNvPr id="11" name="Picture 10">
            <a:extLst>
              <a:ext uri="{FF2B5EF4-FFF2-40B4-BE49-F238E27FC236}">
                <a16:creationId xmlns:a16="http://schemas.microsoft.com/office/drawing/2014/main" id="{1F5D2337-F959-D5DE-C358-E1077EFBD1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D7DE345E-A4D5-8451-6925-5F13E8D5CB57}"/>
              </a:ext>
            </a:extLst>
          </p:cNvPr>
          <p:cNvSpPr>
            <a:spLocks noGrp="1"/>
          </p:cNvSpPr>
          <p:nvPr>
            <p:ph type="sldNum" sz="quarter" idx="12"/>
          </p:nvPr>
        </p:nvSpPr>
        <p:spPr>
          <a:xfrm>
            <a:off x="9115256" y="6452171"/>
            <a:ext cx="2743200" cy="365125"/>
          </a:xfrm>
        </p:spPr>
        <p:txBody>
          <a:bodyPr/>
          <a:lstStyle/>
          <a:p>
            <a:fld id="{28E6F07D-F62F-4C3B-A21E-2367E9A39921}" type="slidenum">
              <a:rPr lang="en-US" smtClean="0"/>
              <a:t>26</a:t>
            </a:fld>
            <a:endParaRPr lang="en-US" dirty="0"/>
          </a:p>
        </p:txBody>
      </p:sp>
      <p:pic>
        <p:nvPicPr>
          <p:cNvPr id="6" name="Picture 5">
            <a:extLst>
              <a:ext uri="{FF2B5EF4-FFF2-40B4-BE49-F238E27FC236}">
                <a16:creationId xmlns:a16="http://schemas.microsoft.com/office/drawing/2014/main" id="{130061AD-FE7F-3B90-DECD-5FF7AC984A3B}"/>
              </a:ext>
            </a:extLst>
          </p:cNvPr>
          <p:cNvPicPr>
            <a:picLocks noChangeAspect="1"/>
          </p:cNvPicPr>
          <p:nvPr/>
        </p:nvPicPr>
        <p:blipFill>
          <a:blip r:embed="rId4"/>
          <a:stretch>
            <a:fillRect/>
          </a:stretch>
        </p:blipFill>
        <p:spPr>
          <a:xfrm>
            <a:off x="168788" y="981282"/>
            <a:ext cx="11876442" cy="825205"/>
          </a:xfrm>
          <a:prstGeom prst="rect">
            <a:avLst/>
          </a:prstGeom>
        </p:spPr>
      </p:pic>
      <p:pic>
        <p:nvPicPr>
          <p:cNvPr id="8" name="Picture 7">
            <a:extLst>
              <a:ext uri="{FF2B5EF4-FFF2-40B4-BE49-F238E27FC236}">
                <a16:creationId xmlns:a16="http://schemas.microsoft.com/office/drawing/2014/main" id="{F4598809-1B27-3CC0-B96A-658B092BEECA}"/>
              </a:ext>
            </a:extLst>
          </p:cNvPr>
          <p:cNvPicPr>
            <a:picLocks noChangeAspect="1"/>
          </p:cNvPicPr>
          <p:nvPr/>
        </p:nvPicPr>
        <p:blipFill>
          <a:blip r:embed="rId5"/>
          <a:stretch>
            <a:fillRect/>
          </a:stretch>
        </p:blipFill>
        <p:spPr>
          <a:xfrm>
            <a:off x="168788" y="1806486"/>
            <a:ext cx="11839927" cy="4731965"/>
          </a:xfrm>
          <a:prstGeom prst="rect">
            <a:avLst/>
          </a:prstGeom>
        </p:spPr>
      </p:pic>
    </p:spTree>
    <p:extLst>
      <p:ext uri="{BB962C8B-B14F-4D97-AF65-F5344CB8AC3E}">
        <p14:creationId xmlns:p14="http://schemas.microsoft.com/office/powerpoint/2010/main" val="2658594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1501-9BF6-E57B-ADE2-2FA7DD4EE88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275CCE-BA8E-2345-2457-C785857558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System Level FY 25 Budget by Department</a:t>
            </a:r>
          </a:p>
        </p:txBody>
      </p:sp>
      <p:pic>
        <p:nvPicPr>
          <p:cNvPr id="11" name="Picture 10">
            <a:extLst>
              <a:ext uri="{FF2B5EF4-FFF2-40B4-BE49-F238E27FC236}">
                <a16:creationId xmlns:a16="http://schemas.microsoft.com/office/drawing/2014/main" id="{257A0651-BEBD-A81B-6911-B2BB3090E73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D4F74541-9E80-2D2D-FD6E-9A7A3407C9C2}"/>
              </a:ext>
            </a:extLst>
          </p:cNvPr>
          <p:cNvSpPr>
            <a:spLocks noGrp="1"/>
          </p:cNvSpPr>
          <p:nvPr>
            <p:ph type="sldNum" sz="quarter" idx="12"/>
          </p:nvPr>
        </p:nvSpPr>
        <p:spPr>
          <a:xfrm>
            <a:off x="9294180" y="6559736"/>
            <a:ext cx="2743200" cy="365125"/>
          </a:xfrm>
        </p:spPr>
        <p:txBody>
          <a:bodyPr/>
          <a:lstStyle/>
          <a:p>
            <a:fld id="{28E6F07D-F62F-4C3B-A21E-2367E9A39921}" type="slidenum">
              <a:rPr lang="en-US" smtClean="0"/>
              <a:t>27</a:t>
            </a:fld>
            <a:endParaRPr lang="en-US" dirty="0"/>
          </a:p>
        </p:txBody>
      </p:sp>
      <p:pic>
        <p:nvPicPr>
          <p:cNvPr id="2" name="Picture 1">
            <a:extLst>
              <a:ext uri="{FF2B5EF4-FFF2-40B4-BE49-F238E27FC236}">
                <a16:creationId xmlns:a16="http://schemas.microsoft.com/office/drawing/2014/main" id="{39C6036B-979F-7E1D-E1EA-D685A5025630}"/>
              </a:ext>
            </a:extLst>
          </p:cNvPr>
          <p:cNvPicPr>
            <a:picLocks noChangeAspect="1"/>
          </p:cNvPicPr>
          <p:nvPr/>
        </p:nvPicPr>
        <p:blipFill>
          <a:blip r:embed="rId4"/>
          <a:stretch>
            <a:fillRect/>
          </a:stretch>
        </p:blipFill>
        <p:spPr>
          <a:xfrm>
            <a:off x="73741" y="1822096"/>
            <a:ext cx="12044517" cy="4737640"/>
          </a:xfrm>
          <a:prstGeom prst="rect">
            <a:avLst/>
          </a:prstGeom>
        </p:spPr>
      </p:pic>
      <p:pic>
        <p:nvPicPr>
          <p:cNvPr id="7" name="Picture 6">
            <a:extLst>
              <a:ext uri="{FF2B5EF4-FFF2-40B4-BE49-F238E27FC236}">
                <a16:creationId xmlns:a16="http://schemas.microsoft.com/office/drawing/2014/main" id="{5D258CC2-0551-8F20-5D1F-2C06ED83C3B3}"/>
              </a:ext>
            </a:extLst>
          </p:cNvPr>
          <p:cNvPicPr>
            <a:picLocks noChangeAspect="1"/>
          </p:cNvPicPr>
          <p:nvPr/>
        </p:nvPicPr>
        <p:blipFill>
          <a:blip r:embed="rId5"/>
          <a:stretch>
            <a:fillRect/>
          </a:stretch>
        </p:blipFill>
        <p:spPr>
          <a:xfrm>
            <a:off x="89447" y="999065"/>
            <a:ext cx="12044517" cy="823031"/>
          </a:xfrm>
          <a:prstGeom prst="rect">
            <a:avLst/>
          </a:prstGeom>
        </p:spPr>
      </p:pic>
    </p:spTree>
    <p:extLst>
      <p:ext uri="{BB962C8B-B14F-4D97-AF65-F5344CB8AC3E}">
        <p14:creationId xmlns:p14="http://schemas.microsoft.com/office/powerpoint/2010/main" val="3141459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EEB500"/>
                </a:solidFill>
                <a:latin typeface="Arial" panose="020B0604020202020204" pitchFamily="34" charset="0"/>
                <a:cs typeface="Arial" panose="020B0604020202020204" pitchFamily="34" charset="0"/>
              </a:rPr>
              <a:t>   </a:t>
            </a:r>
            <a:r>
              <a:rPr lang="en-US" sz="2800" b="1" dirty="0">
                <a:solidFill>
                  <a:srgbClr val="EEB500"/>
                </a:solidFill>
                <a:latin typeface="Arial" panose="020B0604020202020204" pitchFamily="34" charset="0"/>
                <a:cs typeface="Arial" panose="020B0604020202020204" pitchFamily="34" charset="0"/>
              </a:rPr>
              <a:t>Unfunded Mandated Cost Increase (State Health)</a:t>
            </a: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9105411-785B-C4D5-4B98-193344B90498}"/>
              </a:ext>
            </a:extLst>
          </p:cNvPr>
          <p:cNvSpPr>
            <a:spLocks noGrp="1"/>
          </p:cNvSpPr>
          <p:nvPr>
            <p:ph type="sldNum" sz="quarter" idx="12"/>
          </p:nvPr>
        </p:nvSpPr>
        <p:spPr/>
        <p:txBody>
          <a:bodyPr/>
          <a:lstStyle/>
          <a:p>
            <a:fld id="{28E6F07D-F62F-4C3B-A21E-2367E9A39921}" type="slidenum">
              <a:rPr lang="en-US" smtClean="0"/>
              <a:t>28</a:t>
            </a:fld>
            <a:endParaRPr lang="en-US"/>
          </a:p>
        </p:txBody>
      </p:sp>
      <p:pic>
        <p:nvPicPr>
          <p:cNvPr id="10" name="Picture 9">
            <a:extLst>
              <a:ext uri="{FF2B5EF4-FFF2-40B4-BE49-F238E27FC236}">
                <a16:creationId xmlns:a16="http://schemas.microsoft.com/office/drawing/2014/main" id="{37A84E68-3C16-744B-710A-E404CC75078B}"/>
              </a:ext>
            </a:extLst>
          </p:cNvPr>
          <p:cNvPicPr>
            <a:picLocks noChangeAspect="1"/>
          </p:cNvPicPr>
          <p:nvPr/>
        </p:nvPicPr>
        <p:blipFill>
          <a:blip r:embed="rId4"/>
          <a:stretch>
            <a:fillRect/>
          </a:stretch>
        </p:blipFill>
        <p:spPr>
          <a:xfrm>
            <a:off x="182880" y="1014309"/>
            <a:ext cx="11826240" cy="5342045"/>
          </a:xfrm>
          <a:prstGeom prst="rect">
            <a:avLst/>
          </a:prstGeom>
        </p:spPr>
      </p:pic>
    </p:spTree>
    <p:extLst>
      <p:ext uri="{BB962C8B-B14F-4D97-AF65-F5344CB8AC3E}">
        <p14:creationId xmlns:p14="http://schemas.microsoft.com/office/powerpoint/2010/main" val="4247026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E112-56F9-AF59-53AD-C84C4C921BA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F7C3B8-4825-DEF4-5E3A-C28884BE9D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4">
                    <a:lumMod val="60000"/>
                    <a:lumOff val="40000"/>
                  </a:schemeClr>
                </a:solidFill>
              </a:rPr>
              <a:t>Benefit Changes for FY 25</a:t>
            </a:r>
          </a:p>
        </p:txBody>
      </p:sp>
      <p:pic>
        <p:nvPicPr>
          <p:cNvPr id="11" name="Picture 10">
            <a:extLst>
              <a:ext uri="{FF2B5EF4-FFF2-40B4-BE49-F238E27FC236}">
                <a16:creationId xmlns:a16="http://schemas.microsoft.com/office/drawing/2014/main" id="{75792FAB-DE3A-8224-C538-F2071F679C9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0673D500-00F8-E692-28FE-031D151CF1B9}"/>
              </a:ext>
            </a:extLst>
          </p:cNvPr>
          <p:cNvSpPr>
            <a:spLocks noGrp="1"/>
          </p:cNvSpPr>
          <p:nvPr>
            <p:ph type="sldNum" sz="quarter" idx="12"/>
          </p:nvPr>
        </p:nvSpPr>
        <p:spPr/>
        <p:txBody>
          <a:bodyPr/>
          <a:lstStyle/>
          <a:p>
            <a:fld id="{28E6F07D-F62F-4C3B-A21E-2367E9A39921}" type="slidenum">
              <a:rPr lang="en-US" smtClean="0"/>
              <a:t>29</a:t>
            </a:fld>
            <a:endParaRPr lang="en-US"/>
          </a:p>
        </p:txBody>
      </p:sp>
      <p:pic>
        <p:nvPicPr>
          <p:cNvPr id="6" name="Picture 5">
            <a:extLst>
              <a:ext uri="{FF2B5EF4-FFF2-40B4-BE49-F238E27FC236}">
                <a16:creationId xmlns:a16="http://schemas.microsoft.com/office/drawing/2014/main" id="{A3C25B0F-EF69-B22C-4BF2-D32BCD267A0A}"/>
              </a:ext>
            </a:extLst>
          </p:cNvPr>
          <p:cNvPicPr>
            <a:picLocks noChangeAspect="1"/>
          </p:cNvPicPr>
          <p:nvPr/>
        </p:nvPicPr>
        <p:blipFill>
          <a:blip r:embed="rId4"/>
          <a:stretch>
            <a:fillRect/>
          </a:stretch>
        </p:blipFill>
        <p:spPr>
          <a:xfrm>
            <a:off x="117833" y="1016755"/>
            <a:ext cx="11235967" cy="5257800"/>
          </a:xfrm>
          <a:prstGeom prst="rect">
            <a:avLst/>
          </a:prstGeom>
        </p:spPr>
      </p:pic>
    </p:spTree>
    <p:extLst>
      <p:ext uri="{BB962C8B-B14F-4D97-AF65-F5344CB8AC3E}">
        <p14:creationId xmlns:p14="http://schemas.microsoft.com/office/powerpoint/2010/main" val="426729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4874F-1497-8570-78CA-0F6E8E6C64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9FCB08-6BF6-A3A2-BBE1-DC0AAAD310F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Budgeting Process - </a:t>
            </a:r>
            <a:r>
              <a:rPr lang="en-US" sz="1600" b="1" dirty="0">
                <a:solidFill>
                  <a:srgbClr val="EEB500"/>
                </a:solidFill>
                <a:latin typeface="Arial" panose="020B0604020202020204" pitchFamily="34" charset="0"/>
                <a:cs typeface="Arial" panose="020B0604020202020204" pitchFamily="34" charset="0"/>
              </a:rPr>
              <a:t>5.  </a:t>
            </a:r>
            <a:r>
              <a:rPr lang="en-US" sz="1800" b="1" dirty="0">
                <a:solidFill>
                  <a:srgbClr val="EEB500"/>
                </a:solidFill>
                <a:latin typeface="Arial" panose="020B0604020202020204" pitchFamily="34" charset="0"/>
                <a:cs typeface="Arial" panose="020B0604020202020204" pitchFamily="34" charset="0"/>
              </a:rPr>
              <a:t>Revenues are estimated</a:t>
            </a:r>
          </a:p>
        </p:txBody>
      </p:sp>
      <p:pic>
        <p:nvPicPr>
          <p:cNvPr id="11" name="Picture 10">
            <a:extLst>
              <a:ext uri="{FF2B5EF4-FFF2-40B4-BE49-F238E27FC236}">
                <a16:creationId xmlns:a16="http://schemas.microsoft.com/office/drawing/2014/main" id="{2BDF7754-AFE2-88C7-3117-1FFF3D1D375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688A3DE1-F8B2-61A4-6CE5-0D9EF1B02679}"/>
              </a:ext>
            </a:extLst>
          </p:cNvPr>
          <p:cNvSpPr txBox="1"/>
          <p:nvPr/>
        </p:nvSpPr>
        <p:spPr>
          <a:xfrm>
            <a:off x="4590854" y="1234427"/>
            <a:ext cx="6778774" cy="4585871"/>
          </a:xfrm>
          <a:prstGeom prst="rect">
            <a:avLst/>
          </a:prstGeom>
          <a:noFill/>
        </p:spPr>
        <p:txBody>
          <a:bodyPr wrap="square">
            <a:spAutoFit/>
          </a:bodyPr>
          <a:lstStyle/>
          <a:p>
            <a:pPr algn="just"/>
            <a:r>
              <a:rPr lang="en-US" sz="2400" dirty="0">
                <a:latin typeface="Arial" panose="020B0604020202020204" pitchFamily="34" charset="0"/>
                <a:cs typeface="Arial" panose="020B0604020202020204" pitchFamily="34" charset="0"/>
              </a:rPr>
              <a:t>Preliminary revenues are projected prior to receiving preliminary revenue information from GaDOE or the Tax Commissioner’s Office.  These revenues are compared to projected expenditures to determine the net surplus or deficit for the year.  Adjustments are made as more information is received.  </a:t>
            </a:r>
          </a:p>
          <a:p>
            <a:pPr algn="just"/>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Fund balance may be used to balance a budget or expenditures must be cut if fund balance is not available to cover the entire deficit.</a:t>
            </a:r>
          </a:p>
          <a:p>
            <a:pPr algn="just"/>
            <a:endParaRPr lang="en-US" sz="28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E2318108-6B68-994A-CBAE-13D30E5C57F9}"/>
              </a:ext>
            </a:extLst>
          </p:cNvPr>
          <p:cNvSpPr txBox="1"/>
          <p:nvPr/>
        </p:nvSpPr>
        <p:spPr>
          <a:xfrm>
            <a:off x="511404" y="5347242"/>
            <a:ext cx="6188696" cy="369332"/>
          </a:xfrm>
          <a:prstGeom prst="rect">
            <a:avLst/>
          </a:prstGeom>
          <a:noFill/>
        </p:spPr>
        <p:txBody>
          <a:bodyPr wrap="square">
            <a:spAutoFit/>
          </a:bodyPr>
          <a:lstStyle/>
          <a:p>
            <a:r>
              <a:rPr lang="en-US" dirty="0"/>
              <a:t>State, Local, Federal Revenues</a:t>
            </a:r>
          </a:p>
        </p:txBody>
      </p:sp>
      <p:sp>
        <p:nvSpPr>
          <p:cNvPr id="2" name="Slide Number Placeholder 1">
            <a:extLst>
              <a:ext uri="{FF2B5EF4-FFF2-40B4-BE49-F238E27FC236}">
                <a16:creationId xmlns:a16="http://schemas.microsoft.com/office/drawing/2014/main" id="{AB17447A-9798-41FF-9795-4E265083427D}"/>
              </a:ext>
            </a:extLst>
          </p:cNvPr>
          <p:cNvSpPr>
            <a:spLocks noGrp="1"/>
          </p:cNvSpPr>
          <p:nvPr>
            <p:ph type="sldNum" sz="quarter" idx="12"/>
          </p:nvPr>
        </p:nvSpPr>
        <p:spPr/>
        <p:txBody>
          <a:bodyPr/>
          <a:lstStyle/>
          <a:p>
            <a:fld id="{28E6F07D-F62F-4C3B-A21E-2367E9A39921}" type="slidenum">
              <a:rPr lang="en-US" smtClean="0"/>
              <a:t>30</a:t>
            </a:fld>
            <a:endParaRPr lang="en-US"/>
          </a:p>
        </p:txBody>
      </p:sp>
      <p:pic>
        <p:nvPicPr>
          <p:cNvPr id="12" name="Picture 11" descr="A hand holding a dollar sign&#10;&#10;AI-generated content may be incorrect.">
            <a:extLst>
              <a:ext uri="{FF2B5EF4-FFF2-40B4-BE49-F238E27FC236}">
                <a16:creationId xmlns:a16="http://schemas.microsoft.com/office/drawing/2014/main" id="{0947F44D-7858-519B-FDBC-E6FBBC0C1CE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48844" y="1959999"/>
            <a:ext cx="3543300" cy="2362200"/>
          </a:xfrm>
          <a:prstGeom prst="rect">
            <a:avLst/>
          </a:prstGeom>
        </p:spPr>
      </p:pic>
    </p:spTree>
    <p:extLst>
      <p:ext uri="{BB962C8B-B14F-4D97-AF65-F5344CB8AC3E}">
        <p14:creationId xmlns:p14="http://schemas.microsoft.com/office/powerpoint/2010/main" val="2937420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765B-B9B3-573D-29A8-1A0C5CB7B7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4A4C4-F711-A123-0C43-8BAA636BF5E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Projected Revenues for FY26 – Prior to QBE Allotment Sheets or Tax Digest</a:t>
            </a:r>
          </a:p>
        </p:txBody>
      </p:sp>
      <p:pic>
        <p:nvPicPr>
          <p:cNvPr id="11" name="Picture 10">
            <a:extLst>
              <a:ext uri="{FF2B5EF4-FFF2-40B4-BE49-F238E27FC236}">
                <a16:creationId xmlns:a16="http://schemas.microsoft.com/office/drawing/2014/main" id="{2B629657-6B9E-F815-FD2E-DBD28B386A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273E43F3-EFFA-DE1C-E9C3-3DF272DDCB62}"/>
              </a:ext>
            </a:extLst>
          </p:cNvPr>
          <p:cNvSpPr>
            <a:spLocks noGrp="1"/>
          </p:cNvSpPr>
          <p:nvPr>
            <p:ph type="sldNum" sz="quarter" idx="12"/>
          </p:nvPr>
        </p:nvSpPr>
        <p:spPr>
          <a:xfrm>
            <a:off x="8930467" y="6512086"/>
            <a:ext cx="2743200" cy="365125"/>
          </a:xfrm>
        </p:spPr>
        <p:txBody>
          <a:bodyPr/>
          <a:lstStyle/>
          <a:p>
            <a:fld id="{28E6F07D-F62F-4C3B-A21E-2367E9A39921}" type="slidenum">
              <a:rPr lang="en-US" smtClean="0"/>
              <a:t>31</a:t>
            </a:fld>
            <a:endParaRPr lang="en-US" dirty="0"/>
          </a:p>
        </p:txBody>
      </p:sp>
      <p:pic>
        <p:nvPicPr>
          <p:cNvPr id="9" name="Picture 8">
            <a:extLst>
              <a:ext uri="{FF2B5EF4-FFF2-40B4-BE49-F238E27FC236}">
                <a16:creationId xmlns:a16="http://schemas.microsoft.com/office/drawing/2014/main" id="{76B91CD4-F9A1-C70F-650F-748A34DBD7CB}"/>
              </a:ext>
            </a:extLst>
          </p:cNvPr>
          <p:cNvPicPr>
            <a:picLocks noChangeAspect="1"/>
          </p:cNvPicPr>
          <p:nvPr/>
        </p:nvPicPr>
        <p:blipFill>
          <a:blip r:embed="rId4"/>
          <a:stretch>
            <a:fillRect/>
          </a:stretch>
        </p:blipFill>
        <p:spPr>
          <a:xfrm>
            <a:off x="11009" y="1126989"/>
            <a:ext cx="6999391" cy="5385097"/>
          </a:xfrm>
          <a:prstGeom prst="rect">
            <a:avLst/>
          </a:prstGeom>
        </p:spPr>
      </p:pic>
      <p:pic>
        <p:nvPicPr>
          <p:cNvPr id="10" name="Picture 9">
            <a:extLst>
              <a:ext uri="{FF2B5EF4-FFF2-40B4-BE49-F238E27FC236}">
                <a16:creationId xmlns:a16="http://schemas.microsoft.com/office/drawing/2014/main" id="{96AB04BE-151D-F99A-75B7-9A0EAA87A2D0}"/>
              </a:ext>
            </a:extLst>
          </p:cNvPr>
          <p:cNvPicPr>
            <a:picLocks noChangeAspect="1"/>
          </p:cNvPicPr>
          <p:nvPr/>
        </p:nvPicPr>
        <p:blipFill>
          <a:blip r:embed="rId5"/>
          <a:stretch>
            <a:fillRect/>
          </a:stretch>
        </p:blipFill>
        <p:spPr>
          <a:xfrm>
            <a:off x="7161571" y="1132720"/>
            <a:ext cx="4823952" cy="3675254"/>
          </a:xfrm>
          <a:prstGeom prst="rect">
            <a:avLst/>
          </a:prstGeom>
        </p:spPr>
      </p:pic>
    </p:spTree>
    <p:extLst>
      <p:ext uri="{BB962C8B-B14F-4D97-AF65-F5344CB8AC3E}">
        <p14:creationId xmlns:p14="http://schemas.microsoft.com/office/powerpoint/2010/main" val="1637604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rgbClr val="EEB500"/>
                </a:solidFill>
                <a:latin typeface="Arial" panose="020B0604020202020204" pitchFamily="34" charset="0"/>
                <a:cs typeface="Arial" panose="020B0604020202020204" pitchFamily="34" charset="0"/>
              </a:rPr>
              <a:t>   </a:t>
            </a:r>
            <a:r>
              <a:rPr lang="en-US" sz="2800" b="1" dirty="0">
                <a:solidFill>
                  <a:srgbClr val="EEB500"/>
                </a:solidFill>
                <a:latin typeface="Arial" panose="020B0604020202020204" pitchFamily="34" charset="0"/>
                <a:cs typeface="Arial" panose="020B0604020202020204" pitchFamily="34" charset="0"/>
              </a:rPr>
              <a:t>FY26 -  General Fund Preliminary Budget </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947FCA5A-77BF-17B2-A875-D45A05311E9B}"/>
              </a:ext>
            </a:extLst>
          </p:cNvPr>
          <p:cNvSpPr>
            <a:spLocks noGrp="1"/>
          </p:cNvSpPr>
          <p:nvPr>
            <p:ph type="sldNum" sz="quarter" idx="12"/>
          </p:nvPr>
        </p:nvSpPr>
        <p:spPr/>
        <p:txBody>
          <a:bodyPr/>
          <a:lstStyle/>
          <a:p>
            <a:fld id="{28E6F07D-F62F-4C3B-A21E-2367E9A39921}" type="slidenum">
              <a:rPr lang="en-US" smtClean="0"/>
              <a:t>32</a:t>
            </a:fld>
            <a:endParaRPr lang="en-US"/>
          </a:p>
        </p:txBody>
      </p:sp>
      <p:pic>
        <p:nvPicPr>
          <p:cNvPr id="2" name="Picture 1">
            <a:extLst>
              <a:ext uri="{FF2B5EF4-FFF2-40B4-BE49-F238E27FC236}">
                <a16:creationId xmlns:a16="http://schemas.microsoft.com/office/drawing/2014/main" id="{EB0F0216-D711-24E0-3D9F-1F2A93BD31A4}"/>
              </a:ext>
            </a:extLst>
          </p:cNvPr>
          <p:cNvPicPr>
            <a:picLocks noChangeAspect="1"/>
          </p:cNvPicPr>
          <p:nvPr/>
        </p:nvPicPr>
        <p:blipFill>
          <a:blip r:embed="rId4"/>
          <a:stretch>
            <a:fillRect/>
          </a:stretch>
        </p:blipFill>
        <p:spPr>
          <a:xfrm>
            <a:off x="452283" y="1220669"/>
            <a:ext cx="11002297" cy="4854479"/>
          </a:xfrm>
          <a:prstGeom prst="rect">
            <a:avLst/>
          </a:prstGeom>
        </p:spPr>
      </p:pic>
      <p:sp>
        <p:nvSpPr>
          <p:cNvPr id="5" name="TextBox 4">
            <a:extLst>
              <a:ext uri="{FF2B5EF4-FFF2-40B4-BE49-F238E27FC236}">
                <a16:creationId xmlns:a16="http://schemas.microsoft.com/office/drawing/2014/main" id="{B44E40EB-BA7E-F3D4-0DC0-AC78DF4FCC93}"/>
              </a:ext>
            </a:extLst>
          </p:cNvPr>
          <p:cNvSpPr txBox="1"/>
          <p:nvPr/>
        </p:nvSpPr>
        <p:spPr>
          <a:xfrm>
            <a:off x="6107009" y="6173501"/>
            <a:ext cx="4806797" cy="646331"/>
          </a:xfrm>
          <a:prstGeom prst="rect">
            <a:avLst/>
          </a:prstGeom>
          <a:noFill/>
        </p:spPr>
        <p:txBody>
          <a:bodyPr wrap="square" rtlCol="0">
            <a:spAutoFit/>
          </a:bodyPr>
          <a:lstStyle/>
          <a:p>
            <a:r>
              <a:rPr lang="en-US" dirty="0"/>
              <a:t>*2026 – Based on unofficial guidance from </a:t>
            </a:r>
            <a:r>
              <a:rPr lang="en-US" dirty="0" err="1"/>
              <a:t>GaDoe</a:t>
            </a:r>
            <a:r>
              <a:rPr lang="en-US" dirty="0"/>
              <a:t>, subject to Governor’s Budget Approval	</a:t>
            </a:r>
          </a:p>
        </p:txBody>
      </p:sp>
    </p:spTree>
    <p:extLst>
      <p:ext uri="{BB962C8B-B14F-4D97-AF65-F5344CB8AC3E}">
        <p14:creationId xmlns:p14="http://schemas.microsoft.com/office/powerpoint/2010/main" val="2469018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700" b="1" dirty="0">
                <a:solidFill>
                  <a:schemeClr val="bg1"/>
                </a:solidFill>
                <a:latin typeface="Arial" panose="020B0604020202020204" pitchFamily="34" charset="0"/>
                <a:cs typeface="Arial" panose="020B0604020202020204" pitchFamily="34" charset="0"/>
              </a:rPr>
              <a:t>FY26 -  General Fund Preliminary Budget (No Salary Increases)</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BACD2F4-CA7D-EE3B-D093-022061096DB6}"/>
              </a:ext>
            </a:extLst>
          </p:cNvPr>
          <p:cNvSpPr>
            <a:spLocks noGrp="1"/>
          </p:cNvSpPr>
          <p:nvPr>
            <p:ph type="sldNum" sz="quarter" idx="12"/>
          </p:nvPr>
        </p:nvSpPr>
        <p:spPr/>
        <p:txBody>
          <a:bodyPr/>
          <a:lstStyle/>
          <a:p>
            <a:fld id="{28E6F07D-F62F-4C3B-A21E-2367E9A39921}" type="slidenum">
              <a:rPr lang="en-US" smtClean="0"/>
              <a:t>33</a:t>
            </a:fld>
            <a:endParaRPr lang="en-US"/>
          </a:p>
        </p:txBody>
      </p:sp>
      <p:pic>
        <p:nvPicPr>
          <p:cNvPr id="9" name="Picture 8">
            <a:extLst>
              <a:ext uri="{FF2B5EF4-FFF2-40B4-BE49-F238E27FC236}">
                <a16:creationId xmlns:a16="http://schemas.microsoft.com/office/drawing/2014/main" id="{EB1A04BB-F50F-5B1B-83C3-02F2405E04CB}"/>
              </a:ext>
            </a:extLst>
          </p:cNvPr>
          <p:cNvPicPr>
            <a:picLocks noChangeAspect="1"/>
          </p:cNvPicPr>
          <p:nvPr/>
        </p:nvPicPr>
        <p:blipFill>
          <a:blip r:embed="rId4"/>
          <a:stretch>
            <a:fillRect/>
          </a:stretch>
        </p:blipFill>
        <p:spPr>
          <a:xfrm>
            <a:off x="218768" y="1104520"/>
            <a:ext cx="10832690" cy="5457156"/>
          </a:xfrm>
          <a:prstGeom prst="rect">
            <a:avLst/>
          </a:prstGeom>
        </p:spPr>
      </p:pic>
    </p:spTree>
    <p:extLst>
      <p:ext uri="{BB962C8B-B14F-4D97-AF65-F5344CB8AC3E}">
        <p14:creationId xmlns:p14="http://schemas.microsoft.com/office/powerpoint/2010/main" val="2279571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6C2C-7C13-6539-D326-1BB2DEF2EB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437178A-98F3-E9F1-10F8-8EBB8E753F39}"/>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 (Various Salary Increases)</a:t>
            </a:r>
          </a:p>
        </p:txBody>
      </p:sp>
      <p:pic>
        <p:nvPicPr>
          <p:cNvPr id="11" name="Picture 10">
            <a:extLst>
              <a:ext uri="{FF2B5EF4-FFF2-40B4-BE49-F238E27FC236}">
                <a16:creationId xmlns:a16="http://schemas.microsoft.com/office/drawing/2014/main" id="{6FDC9614-FF43-F894-0C78-2186C11E397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ED5A99B5-CF2D-B183-5196-A4D5CE0723B8}"/>
              </a:ext>
            </a:extLst>
          </p:cNvPr>
          <p:cNvSpPr>
            <a:spLocks noGrp="1"/>
          </p:cNvSpPr>
          <p:nvPr>
            <p:ph type="sldNum" sz="quarter" idx="12"/>
          </p:nvPr>
        </p:nvSpPr>
        <p:spPr/>
        <p:txBody>
          <a:bodyPr/>
          <a:lstStyle/>
          <a:p>
            <a:fld id="{28E6F07D-F62F-4C3B-A21E-2367E9A39921}" type="slidenum">
              <a:rPr lang="en-US" smtClean="0"/>
              <a:t>34</a:t>
            </a:fld>
            <a:endParaRPr lang="en-US"/>
          </a:p>
        </p:txBody>
      </p:sp>
      <p:pic>
        <p:nvPicPr>
          <p:cNvPr id="10" name="Picture 9">
            <a:extLst>
              <a:ext uri="{FF2B5EF4-FFF2-40B4-BE49-F238E27FC236}">
                <a16:creationId xmlns:a16="http://schemas.microsoft.com/office/drawing/2014/main" id="{7A08E0D3-AAEF-9FF2-56DD-EF5219CA698F}"/>
              </a:ext>
            </a:extLst>
          </p:cNvPr>
          <p:cNvPicPr>
            <a:picLocks noChangeAspect="1"/>
          </p:cNvPicPr>
          <p:nvPr/>
        </p:nvPicPr>
        <p:blipFill>
          <a:blip r:embed="rId4"/>
          <a:stretch>
            <a:fillRect/>
          </a:stretch>
        </p:blipFill>
        <p:spPr>
          <a:xfrm>
            <a:off x="109332" y="1007001"/>
            <a:ext cx="11808542" cy="5226651"/>
          </a:xfrm>
          <a:prstGeom prst="rect">
            <a:avLst/>
          </a:prstGeom>
        </p:spPr>
      </p:pic>
    </p:spTree>
    <p:extLst>
      <p:ext uri="{BB962C8B-B14F-4D97-AF65-F5344CB8AC3E}">
        <p14:creationId xmlns:p14="http://schemas.microsoft.com/office/powerpoint/2010/main" val="19214985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3A16F-62BB-94D7-8EA3-310AF221E2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037B49-B89E-8D72-54BB-53D39AE3C0D7}"/>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 Scenario</a:t>
            </a:r>
          </a:p>
          <a:p>
            <a:r>
              <a:rPr lang="en-US" sz="2400" b="1" dirty="0">
                <a:solidFill>
                  <a:schemeClr val="bg1"/>
                </a:solidFill>
                <a:latin typeface="Arial" panose="020B0604020202020204" pitchFamily="34" charset="0"/>
                <a:cs typeface="Arial" panose="020B0604020202020204" pitchFamily="34" charset="0"/>
              </a:rPr>
              <a:t>(Various Salary Increases and Increase of 1 Mill = $5,908,847)</a:t>
            </a:r>
          </a:p>
        </p:txBody>
      </p:sp>
      <p:pic>
        <p:nvPicPr>
          <p:cNvPr id="11" name="Picture 10">
            <a:extLst>
              <a:ext uri="{FF2B5EF4-FFF2-40B4-BE49-F238E27FC236}">
                <a16:creationId xmlns:a16="http://schemas.microsoft.com/office/drawing/2014/main" id="{D3DE8F02-2213-6315-FB25-68B1DDF7593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26FE3E9-2EC2-060C-0DC4-D0EDF9166BD6}"/>
              </a:ext>
            </a:extLst>
          </p:cNvPr>
          <p:cNvSpPr>
            <a:spLocks noGrp="1"/>
          </p:cNvSpPr>
          <p:nvPr>
            <p:ph type="sldNum" sz="quarter" idx="12"/>
          </p:nvPr>
        </p:nvSpPr>
        <p:spPr>
          <a:xfrm>
            <a:off x="9317270" y="6443259"/>
            <a:ext cx="2743200" cy="365125"/>
          </a:xfrm>
        </p:spPr>
        <p:txBody>
          <a:bodyPr/>
          <a:lstStyle/>
          <a:p>
            <a:fld id="{28E6F07D-F62F-4C3B-A21E-2367E9A39921}" type="slidenum">
              <a:rPr lang="en-US" smtClean="0"/>
              <a:t>35</a:t>
            </a:fld>
            <a:endParaRPr lang="en-US"/>
          </a:p>
        </p:txBody>
      </p:sp>
      <p:pic>
        <p:nvPicPr>
          <p:cNvPr id="8" name="Picture 7">
            <a:extLst>
              <a:ext uri="{FF2B5EF4-FFF2-40B4-BE49-F238E27FC236}">
                <a16:creationId xmlns:a16="http://schemas.microsoft.com/office/drawing/2014/main" id="{F562C56A-0F1D-1D16-F287-BBFE4BC2523B}"/>
              </a:ext>
            </a:extLst>
          </p:cNvPr>
          <p:cNvPicPr>
            <a:picLocks noChangeAspect="1"/>
          </p:cNvPicPr>
          <p:nvPr/>
        </p:nvPicPr>
        <p:blipFill>
          <a:blip r:embed="rId4"/>
          <a:stretch>
            <a:fillRect/>
          </a:stretch>
        </p:blipFill>
        <p:spPr>
          <a:xfrm>
            <a:off x="109332" y="1168629"/>
            <a:ext cx="11433740" cy="5139421"/>
          </a:xfrm>
          <a:prstGeom prst="rect">
            <a:avLst/>
          </a:prstGeom>
        </p:spPr>
      </p:pic>
    </p:spTree>
    <p:extLst>
      <p:ext uri="{BB962C8B-B14F-4D97-AF65-F5344CB8AC3E}">
        <p14:creationId xmlns:p14="http://schemas.microsoft.com/office/powerpoint/2010/main" val="1573093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74343" y="736304"/>
            <a:ext cx="10633435" cy="3785652"/>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Historical Trend Analysis and Preliminary Projections</a:t>
            </a:r>
          </a:p>
          <a:p>
            <a:pPr algn="ctr"/>
            <a:r>
              <a:rPr lang="en-US" sz="4000" b="1" dirty="0">
                <a:latin typeface="Arial" panose="020B0604020202020204" pitchFamily="34" charset="0"/>
                <a:cs typeface="Arial" panose="020B0604020202020204" pitchFamily="34" charset="0"/>
              </a:rPr>
              <a:t> </a:t>
            </a:r>
          </a:p>
          <a:p>
            <a:pPr algn="ctr"/>
            <a:r>
              <a:rPr lang="en-US" sz="4000" b="1" dirty="0">
                <a:latin typeface="Arial" panose="020B0604020202020204" pitchFamily="34" charset="0"/>
                <a:cs typeface="Arial" panose="020B0604020202020204" pitchFamily="34" charset="0"/>
              </a:rPr>
              <a:t>FY 25 Approved Budget plus FY 26 – FY30 </a:t>
            </a:r>
          </a:p>
          <a:p>
            <a:pPr algn="ctr"/>
            <a:r>
              <a:rPr lang="en-US" sz="4000" b="1" dirty="0">
                <a:latin typeface="Arial" panose="020B0604020202020204" pitchFamily="34" charset="0"/>
                <a:cs typeface="Arial" panose="020B0604020202020204" pitchFamily="34" charset="0"/>
              </a:rPr>
              <a:t>Assuming minimal revenue, salary, and operational increases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p:txBody>
          <a:bodyPr/>
          <a:lstStyle/>
          <a:p>
            <a:fld id="{28E6F07D-F62F-4C3B-A21E-2367E9A39921}" type="slidenum">
              <a:rPr lang="en-US" smtClean="0"/>
              <a:t>36</a:t>
            </a:fld>
            <a:endParaRPr lang="en-US"/>
          </a:p>
        </p:txBody>
      </p:sp>
    </p:spTree>
    <p:extLst>
      <p:ext uri="{BB962C8B-B14F-4D97-AF65-F5344CB8AC3E}">
        <p14:creationId xmlns:p14="http://schemas.microsoft.com/office/powerpoint/2010/main" val="2902605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AD4AC-6885-D354-CB91-A35E775BC3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8A1A53-5021-6A4C-810D-210F586914DD}"/>
              </a:ext>
            </a:extLst>
          </p:cNvPr>
          <p:cNvSpPr/>
          <p:nvPr/>
        </p:nvSpPr>
        <p:spPr>
          <a:xfrm>
            <a:off x="11009" y="115701"/>
            <a:ext cx="12192000" cy="1270039"/>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bg1"/>
                </a:solidFill>
                <a:latin typeface="Arial" panose="020B0604020202020204" pitchFamily="34" charset="0"/>
                <a:cs typeface="Arial" panose="020B0604020202020204" pitchFamily="34" charset="0"/>
              </a:rPr>
              <a:t>Assumptions Used for FY 2026 to FY 2030 General Fund Budget</a:t>
            </a:r>
          </a:p>
          <a:p>
            <a:r>
              <a:rPr lang="en-US" sz="2400" dirty="0">
                <a:solidFill>
                  <a:schemeClr val="bg1"/>
                </a:solidFill>
                <a:latin typeface="Arial" panose="020B0604020202020204" pitchFamily="34" charset="0"/>
                <a:cs typeface="Arial" panose="020B0604020202020204" pitchFamily="34" charset="0"/>
              </a:rPr>
              <a:t>(If minimal changes are made to the level of expenditures and/or revenues)</a:t>
            </a:r>
          </a:p>
        </p:txBody>
      </p:sp>
      <p:pic>
        <p:nvPicPr>
          <p:cNvPr id="11" name="Picture 10">
            <a:extLst>
              <a:ext uri="{FF2B5EF4-FFF2-40B4-BE49-F238E27FC236}">
                <a16:creationId xmlns:a16="http://schemas.microsoft.com/office/drawing/2014/main" id="{52E1E54D-03ED-553D-8993-1C089DEB045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DE5858F8-9EED-335B-22B7-653A1A60B17B}"/>
              </a:ext>
            </a:extLst>
          </p:cNvPr>
          <p:cNvSpPr txBox="1"/>
          <p:nvPr/>
        </p:nvSpPr>
        <p:spPr>
          <a:xfrm>
            <a:off x="353505" y="1577773"/>
            <a:ext cx="11684524" cy="4524315"/>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No changes in the number of facilities in operation</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FTE Updated to reflect increased counts for FY 2026 projected</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No change in millage rate or value of a mill</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No salary increases and no change in personnel</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Operational costs remain at FY 2025 level</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1% Inflation rate applied to revenue and expenses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BDC8870-54EA-4EF5-C4A1-1B75837C1A80}"/>
              </a:ext>
            </a:extLst>
          </p:cNvPr>
          <p:cNvSpPr>
            <a:spLocks noGrp="1"/>
          </p:cNvSpPr>
          <p:nvPr>
            <p:ph type="sldNum" sz="quarter" idx="12"/>
          </p:nvPr>
        </p:nvSpPr>
        <p:spPr/>
        <p:txBody>
          <a:bodyPr/>
          <a:lstStyle/>
          <a:p>
            <a:fld id="{28E6F07D-F62F-4C3B-A21E-2367E9A39921}" type="slidenum">
              <a:rPr lang="en-US" smtClean="0"/>
              <a:t>37</a:t>
            </a:fld>
            <a:endParaRPr lang="en-US"/>
          </a:p>
        </p:txBody>
      </p:sp>
    </p:spTree>
    <p:extLst>
      <p:ext uri="{BB962C8B-B14F-4D97-AF65-F5344CB8AC3E}">
        <p14:creationId xmlns:p14="http://schemas.microsoft.com/office/powerpoint/2010/main" val="3707218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F84D4-99FF-D8C9-D9DA-F5A9B9A00A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CC5316-7EAF-66F2-E23C-C95247EB29FA}"/>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panose="020B0604020202020204" pitchFamily="34" charset="0"/>
                <a:cs typeface="Arial" panose="020B0604020202020204" pitchFamily="34" charset="0"/>
              </a:rPr>
              <a:t>Historical Trend Analysis with minimal increases in revenue, salary, and operational </a:t>
            </a:r>
          </a:p>
          <a:p>
            <a:r>
              <a:rPr lang="en-US" sz="2000" b="1" dirty="0">
                <a:latin typeface="Arial" panose="020B0604020202020204" pitchFamily="34" charset="0"/>
                <a:cs typeface="Arial" panose="020B0604020202020204" pitchFamily="34" charset="0"/>
              </a:rPr>
              <a:t>expenses</a:t>
            </a:r>
          </a:p>
        </p:txBody>
      </p:sp>
      <p:pic>
        <p:nvPicPr>
          <p:cNvPr id="11" name="Picture 10">
            <a:extLst>
              <a:ext uri="{FF2B5EF4-FFF2-40B4-BE49-F238E27FC236}">
                <a16:creationId xmlns:a16="http://schemas.microsoft.com/office/drawing/2014/main" id="{C2DB0D08-C09E-0C5C-4EF4-7AFBE76BE11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412BF2D1-A63B-7869-B837-7E36293A565E}"/>
              </a:ext>
            </a:extLst>
          </p:cNvPr>
          <p:cNvSpPr>
            <a:spLocks noGrp="1"/>
          </p:cNvSpPr>
          <p:nvPr>
            <p:ph type="sldNum" sz="quarter" idx="12"/>
          </p:nvPr>
        </p:nvSpPr>
        <p:spPr>
          <a:xfrm>
            <a:off x="9285980" y="6328763"/>
            <a:ext cx="2743200" cy="365125"/>
          </a:xfrm>
        </p:spPr>
        <p:txBody>
          <a:bodyPr/>
          <a:lstStyle/>
          <a:p>
            <a:fld id="{28E6F07D-F62F-4C3B-A21E-2367E9A39921}" type="slidenum">
              <a:rPr lang="en-US" smtClean="0"/>
              <a:t>38</a:t>
            </a:fld>
            <a:endParaRPr lang="en-US"/>
          </a:p>
        </p:txBody>
      </p:sp>
      <p:pic>
        <p:nvPicPr>
          <p:cNvPr id="4" name="Picture 3">
            <a:extLst>
              <a:ext uri="{FF2B5EF4-FFF2-40B4-BE49-F238E27FC236}">
                <a16:creationId xmlns:a16="http://schemas.microsoft.com/office/drawing/2014/main" id="{138F19BB-49C1-6DC3-415F-3860D8DBEF18}"/>
              </a:ext>
            </a:extLst>
          </p:cNvPr>
          <p:cNvPicPr>
            <a:picLocks noChangeAspect="1"/>
          </p:cNvPicPr>
          <p:nvPr/>
        </p:nvPicPr>
        <p:blipFill>
          <a:blip r:embed="rId4"/>
          <a:stretch>
            <a:fillRect/>
          </a:stretch>
        </p:blipFill>
        <p:spPr>
          <a:xfrm>
            <a:off x="238123" y="1171574"/>
            <a:ext cx="1903186" cy="5570723"/>
          </a:xfrm>
          <a:prstGeom prst="rect">
            <a:avLst/>
          </a:prstGeom>
        </p:spPr>
      </p:pic>
      <p:pic>
        <p:nvPicPr>
          <p:cNvPr id="7" name="Picture 6">
            <a:extLst>
              <a:ext uri="{FF2B5EF4-FFF2-40B4-BE49-F238E27FC236}">
                <a16:creationId xmlns:a16="http://schemas.microsoft.com/office/drawing/2014/main" id="{2D377056-6EF0-DBE6-5067-4AB859714F32}"/>
              </a:ext>
            </a:extLst>
          </p:cNvPr>
          <p:cNvPicPr>
            <a:picLocks noChangeAspect="1"/>
          </p:cNvPicPr>
          <p:nvPr/>
        </p:nvPicPr>
        <p:blipFill>
          <a:blip r:embed="rId5"/>
          <a:stretch>
            <a:fillRect/>
          </a:stretch>
        </p:blipFill>
        <p:spPr>
          <a:xfrm>
            <a:off x="2141309" y="1171574"/>
            <a:ext cx="9539413" cy="5570723"/>
          </a:xfrm>
          <a:prstGeom prst="rect">
            <a:avLst/>
          </a:prstGeom>
        </p:spPr>
      </p:pic>
    </p:spTree>
    <p:extLst>
      <p:ext uri="{BB962C8B-B14F-4D97-AF65-F5344CB8AC3E}">
        <p14:creationId xmlns:p14="http://schemas.microsoft.com/office/powerpoint/2010/main" val="368604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D05C2-B7F0-9401-2F63-24EE2F525C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58D9C07-3370-D24D-F04B-10BD55D11097}"/>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2613DD9-5890-E229-3652-B212AD26AF92}"/>
              </a:ext>
            </a:extLst>
          </p:cNvPr>
          <p:cNvSpPr txBox="1"/>
          <p:nvPr/>
        </p:nvSpPr>
        <p:spPr>
          <a:xfrm>
            <a:off x="392272" y="257477"/>
            <a:ext cx="11397006" cy="4339650"/>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Historical Trend Analysis and Preliminary Future Projections</a:t>
            </a:r>
          </a:p>
          <a:p>
            <a:pPr algn="ctr"/>
            <a:endParaRPr lang="en-US" sz="36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FY 25 Approved Budget plus FY 26 – FY30 </a:t>
            </a:r>
          </a:p>
          <a:p>
            <a:pPr algn="ct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Assuming minimal revenue, 3% salary increase for all staff, and minimal operational increases</a:t>
            </a:r>
          </a:p>
        </p:txBody>
      </p:sp>
      <p:cxnSp>
        <p:nvCxnSpPr>
          <p:cNvPr id="8" name="Straight Connector 7">
            <a:extLst>
              <a:ext uri="{FF2B5EF4-FFF2-40B4-BE49-F238E27FC236}">
                <a16:creationId xmlns:a16="http://schemas.microsoft.com/office/drawing/2014/main" id="{2CF772A9-B5D3-4476-6A31-C20B9A41BB84}"/>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F646FBFF-ECD3-0491-9608-D819264BC005}"/>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26D7-4073-2123-C1C3-3474594A3373}"/>
              </a:ext>
            </a:extLst>
          </p:cNvPr>
          <p:cNvSpPr>
            <a:spLocks noGrp="1"/>
          </p:cNvSpPr>
          <p:nvPr>
            <p:ph type="sldNum" sz="quarter" idx="12"/>
          </p:nvPr>
        </p:nvSpPr>
        <p:spPr/>
        <p:txBody>
          <a:bodyPr/>
          <a:lstStyle/>
          <a:p>
            <a:fld id="{28E6F07D-F62F-4C3B-A21E-2367E9A39921}" type="slidenum">
              <a:rPr lang="en-US" smtClean="0"/>
              <a:t>39</a:t>
            </a:fld>
            <a:endParaRPr lang="en-US"/>
          </a:p>
        </p:txBody>
      </p:sp>
    </p:spTree>
    <p:extLst>
      <p:ext uri="{BB962C8B-B14F-4D97-AF65-F5344CB8AC3E}">
        <p14:creationId xmlns:p14="http://schemas.microsoft.com/office/powerpoint/2010/main" val="24490469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5E997-C3CA-3EA3-F15E-8A4B1A2D8D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C15F10-7C97-B2D8-4034-8F0CFE85FC63}"/>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latin typeface="Arial" panose="020B0604020202020204" pitchFamily="34" charset="0"/>
                <a:cs typeface="Arial" panose="020B0604020202020204" pitchFamily="34" charset="0"/>
              </a:rPr>
              <a:t>Historical Trend Analysis and Preliminary Future Projections </a:t>
            </a:r>
          </a:p>
          <a:p>
            <a:r>
              <a:rPr lang="en-US" sz="2400" b="1" dirty="0">
                <a:latin typeface="Arial" panose="020B0604020202020204" pitchFamily="34" charset="0"/>
                <a:cs typeface="Arial" panose="020B0604020202020204" pitchFamily="34" charset="0"/>
              </a:rPr>
              <a:t>with 3% Salary Increases</a:t>
            </a:r>
          </a:p>
        </p:txBody>
      </p:sp>
      <p:pic>
        <p:nvPicPr>
          <p:cNvPr id="11" name="Picture 10">
            <a:extLst>
              <a:ext uri="{FF2B5EF4-FFF2-40B4-BE49-F238E27FC236}">
                <a16:creationId xmlns:a16="http://schemas.microsoft.com/office/drawing/2014/main" id="{9603D469-EA83-C16A-8932-98C4B011EA0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Slide Number Placeholder 8">
            <a:extLst>
              <a:ext uri="{FF2B5EF4-FFF2-40B4-BE49-F238E27FC236}">
                <a16:creationId xmlns:a16="http://schemas.microsoft.com/office/drawing/2014/main" id="{8F583C4E-453C-4B93-E7E9-AE10F1ECF731}"/>
              </a:ext>
            </a:extLst>
          </p:cNvPr>
          <p:cNvSpPr>
            <a:spLocks noGrp="1"/>
          </p:cNvSpPr>
          <p:nvPr>
            <p:ph type="sldNum" sz="quarter" idx="12"/>
          </p:nvPr>
        </p:nvSpPr>
        <p:spPr>
          <a:xfrm>
            <a:off x="9273622" y="6483952"/>
            <a:ext cx="2743200" cy="365125"/>
          </a:xfrm>
        </p:spPr>
        <p:txBody>
          <a:bodyPr/>
          <a:lstStyle/>
          <a:p>
            <a:fld id="{28E6F07D-F62F-4C3B-A21E-2367E9A39921}" type="slidenum">
              <a:rPr lang="en-US" smtClean="0"/>
              <a:t>40</a:t>
            </a:fld>
            <a:endParaRPr lang="en-US" dirty="0"/>
          </a:p>
        </p:txBody>
      </p:sp>
      <p:pic>
        <p:nvPicPr>
          <p:cNvPr id="8" name="Picture 7">
            <a:extLst>
              <a:ext uri="{FF2B5EF4-FFF2-40B4-BE49-F238E27FC236}">
                <a16:creationId xmlns:a16="http://schemas.microsoft.com/office/drawing/2014/main" id="{A8E82410-26B1-6264-1E8D-84C3FC47E127}"/>
              </a:ext>
            </a:extLst>
          </p:cNvPr>
          <p:cNvPicPr>
            <a:picLocks noChangeAspect="1"/>
          </p:cNvPicPr>
          <p:nvPr/>
        </p:nvPicPr>
        <p:blipFill>
          <a:blip r:embed="rId4"/>
          <a:stretch>
            <a:fillRect/>
          </a:stretch>
        </p:blipFill>
        <p:spPr>
          <a:xfrm>
            <a:off x="92467" y="1132489"/>
            <a:ext cx="2011636" cy="5534025"/>
          </a:xfrm>
          <a:prstGeom prst="rect">
            <a:avLst/>
          </a:prstGeom>
        </p:spPr>
      </p:pic>
      <p:pic>
        <p:nvPicPr>
          <p:cNvPr id="12" name="Picture 11">
            <a:extLst>
              <a:ext uri="{FF2B5EF4-FFF2-40B4-BE49-F238E27FC236}">
                <a16:creationId xmlns:a16="http://schemas.microsoft.com/office/drawing/2014/main" id="{8227E419-00C3-1AE4-5012-AA9A85435D6B}"/>
              </a:ext>
            </a:extLst>
          </p:cNvPr>
          <p:cNvPicPr>
            <a:picLocks noChangeAspect="1"/>
          </p:cNvPicPr>
          <p:nvPr/>
        </p:nvPicPr>
        <p:blipFill>
          <a:blip r:embed="rId5"/>
          <a:stretch>
            <a:fillRect/>
          </a:stretch>
        </p:blipFill>
        <p:spPr>
          <a:xfrm>
            <a:off x="2104103" y="1132488"/>
            <a:ext cx="9547123" cy="5534025"/>
          </a:xfrm>
          <a:prstGeom prst="rect">
            <a:avLst/>
          </a:prstGeom>
        </p:spPr>
      </p:pic>
    </p:spTree>
    <p:extLst>
      <p:ext uri="{BB962C8B-B14F-4D97-AF65-F5344CB8AC3E}">
        <p14:creationId xmlns:p14="http://schemas.microsoft.com/office/powerpoint/2010/main" val="2438444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38AC8-8451-CC85-01B4-2D72D4F5E0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835599-F749-3ABB-CCF9-01D560797C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bg1"/>
                </a:solidFill>
                <a:latin typeface="Arial" panose="020B0604020202020204" pitchFamily="34" charset="0"/>
                <a:cs typeface="Arial" panose="020B0604020202020204" pitchFamily="34" charset="0"/>
              </a:rPr>
              <a:t>Budgeting Process  </a:t>
            </a:r>
            <a:r>
              <a:rPr lang="en-US" sz="1800" b="1" dirty="0">
                <a:solidFill>
                  <a:srgbClr val="EEB500"/>
                </a:solidFill>
                <a:latin typeface="Arial" panose="020B0604020202020204" pitchFamily="34" charset="0"/>
                <a:cs typeface="Arial" panose="020B0604020202020204" pitchFamily="34" charset="0"/>
              </a:rPr>
              <a:t>6.  Board Work Sessions are held for information and feedback.</a:t>
            </a:r>
          </a:p>
        </p:txBody>
      </p:sp>
      <p:pic>
        <p:nvPicPr>
          <p:cNvPr id="11" name="Picture 10">
            <a:extLst>
              <a:ext uri="{FF2B5EF4-FFF2-40B4-BE49-F238E27FC236}">
                <a16:creationId xmlns:a16="http://schemas.microsoft.com/office/drawing/2014/main" id="{C88D45C8-0BA7-E24E-D12D-A5B13AB1D26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B1BB8C0C-9F7D-D209-B41D-F81EBCB1A718}"/>
              </a:ext>
            </a:extLst>
          </p:cNvPr>
          <p:cNvSpPr txBox="1"/>
          <p:nvPr/>
        </p:nvSpPr>
        <p:spPr>
          <a:xfrm>
            <a:off x="4722830" y="1234427"/>
            <a:ext cx="6646798" cy="5262979"/>
          </a:xfrm>
          <a:prstGeom prst="rect">
            <a:avLst/>
          </a:prstGeom>
          <a:noFill/>
        </p:spPr>
        <p:txBody>
          <a:bodyPr wrap="square">
            <a:spAutoFit/>
          </a:bodyPr>
          <a:lstStyle/>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Each consecutive work session shares more information about the budget as new data is received from GaDOE and the Tax Commissioner’s Office on revenues and as decisions are made about staffing and operational expenditures.</a:t>
            </a:r>
          </a:p>
        </p:txBody>
      </p:sp>
      <p:sp>
        <p:nvSpPr>
          <p:cNvPr id="4" name="Slide Number Placeholder 3">
            <a:extLst>
              <a:ext uri="{FF2B5EF4-FFF2-40B4-BE49-F238E27FC236}">
                <a16:creationId xmlns:a16="http://schemas.microsoft.com/office/drawing/2014/main" id="{79A85E5E-AF0A-416F-B654-FC548A2FB28C}"/>
              </a:ext>
            </a:extLst>
          </p:cNvPr>
          <p:cNvSpPr>
            <a:spLocks noGrp="1"/>
          </p:cNvSpPr>
          <p:nvPr>
            <p:ph type="sldNum" sz="quarter" idx="12"/>
          </p:nvPr>
        </p:nvSpPr>
        <p:spPr/>
        <p:txBody>
          <a:bodyPr/>
          <a:lstStyle/>
          <a:p>
            <a:fld id="{28E6F07D-F62F-4C3B-A21E-2367E9A39921}" type="slidenum">
              <a:rPr lang="en-US" smtClean="0"/>
              <a:t>41</a:t>
            </a:fld>
            <a:endParaRPr lang="en-US"/>
          </a:p>
        </p:txBody>
      </p:sp>
      <p:pic>
        <p:nvPicPr>
          <p:cNvPr id="6" name="Picture 5" descr="A group of people posing for a photo&#10;&#10;AI-generated content may be incorrect.">
            <a:extLst>
              <a:ext uri="{FF2B5EF4-FFF2-40B4-BE49-F238E27FC236}">
                <a16:creationId xmlns:a16="http://schemas.microsoft.com/office/drawing/2014/main" id="{B9C52BD8-A537-9037-FD0E-966B61CE5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39" y="1026160"/>
            <a:ext cx="4548291" cy="3032194"/>
          </a:xfrm>
          <a:prstGeom prst="rect">
            <a:avLst/>
          </a:prstGeom>
        </p:spPr>
      </p:pic>
      <p:pic>
        <p:nvPicPr>
          <p:cNvPr id="8" name="Picture 7" descr="A group of people in hardhats digging a hole in the ground&#10;&#10;AI-generated content may be incorrect.">
            <a:extLst>
              <a:ext uri="{FF2B5EF4-FFF2-40B4-BE49-F238E27FC236}">
                <a16:creationId xmlns:a16="http://schemas.microsoft.com/office/drawing/2014/main" id="{2968D382-9279-8770-45E7-FC28FF56BE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0400" y="4296429"/>
            <a:ext cx="3474720" cy="1911331"/>
          </a:xfrm>
          <a:prstGeom prst="rect">
            <a:avLst/>
          </a:prstGeom>
        </p:spPr>
      </p:pic>
    </p:spTree>
    <p:extLst>
      <p:ext uri="{BB962C8B-B14F-4D97-AF65-F5344CB8AC3E}">
        <p14:creationId xmlns:p14="http://schemas.microsoft.com/office/powerpoint/2010/main" val="2034198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7616-EEEB-4FBB-1AAA-EC3086139CA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1EC2DD-7DF7-CE59-ADC1-1C46D677010F}"/>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Arial" panose="020B0604020202020204" pitchFamily="34" charset="0"/>
              </a:rPr>
              <a:t>Concerns and Considerations	</a:t>
            </a:r>
            <a:endParaRPr lang="en-US" sz="28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AA9BFD35-D827-7BC4-3A53-5849337D678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2C3B287B-FD15-7CE7-B159-5397D38C64FF}"/>
              </a:ext>
            </a:extLst>
          </p:cNvPr>
          <p:cNvSpPr txBox="1"/>
          <p:nvPr/>
        </p:nvSpPr>
        <p:spPr>
          <a:xfrm>
            <a:off x="443059" y="1309842"/>
            <a:ext cx="10746557" cy="5509200"/>
          </a:xfrm>
          <a:prstGeom prst="rect">
            <a:avLst/>
          </a:prstGeom>
          <a:noFill/>
        </p:spPr>
        <p:txBody>
          <a:bodyPr wrap="square" lIns="91440" tIns="45720" rIns="91440" bIns="45720" anchor="t">
            <a:spAutoFit/>
          </a:bodyPr>
          <a:lstStyle/>
          <a:p>
            <a:pPr marL="342900" indent="-342900">
              <a:buFont typeface="Courier New" panose="02070309020205020404" pitchFamily="49" charset="0"/>
              <a:buChar char="o"/>
            </a:pPr>
            <a:r>
              <a:rPr lang="en-US" sz="2200" dirty="0"/>
              <a:t>Our District continues to fall farther behind in our certificated/classified salary schedules as compared to surrounding districts and districts of similar sizes with significant gaps in administrative level pay.  How does this affect recruitment and retention?  </a:t>
            </a:r>
            <a:endParaRPr lang="en-US" sz="2200" dirty="0">
              <a:solidFill>
                <a:srgbClr val="FF0000"/>
              </a:solidFill>
            </a:endParaRPr>
          </a:p>
          <a:p>
            <a:pPr marL="342900" indent="-342900">
              <a:buFont typeface="Courier New" panose="02070309020205020404" pitchFamily="49" charset="0"/>
              <a:buChar char="o"/>
            </a:pPr>
            <a:r>
              <a:rPr lang="en-US" sz="2200" dirty="0">
                <a:solidFill>
                  <a:srgbClr val="00B050"/>
                </a:solidFill>
              </a:rPr>
              <a:t>Update:  The FY25 Budget provided closure in our Certified pay gaps but gaps still remain with surrounding counties. </a:t>
            </a:r>
          </a:p>
          <a:p>
            <a:pPr marL="342900" indent="-342900">
              <a:buFont typeface="Courier New" panose="02070309020205020404" pitchFamily="49" charset="0"/>
              <a:buChar char="o"/>
            </a:pPr>
            <a:r>
              <a:rPr lang="en-US" sz="2200" dirty="0">
                <a:solidFill>
                  <a:srgbClr val="FF0000"/>
                </a:solidFill>
              </a:rPr>
              <a:t>Solution:  Increase salaries to be competitive…How?  All would be locally funded.  Increase revenue or lower current expenditures. Reallocation of resources will be necessary.)</a:t>
            </a:r>
          </a:p>
          <a:p>
            <a:endParaRPr lang="en-US" sz="2200" dirty="0"/>
          </a:p>
          <a:p>
            <a:pPr marL="342900" indent="-342900">
              <a:buFont typeface="Courier New" panose="02070309020205020404" pitchFamily="49" charset="0"/>
              <a:buChar char="o"/>
            </a:pPr>
            <a:r>
              <a:rPr lang="en-US" sz="2200" dirty="0"/>
              <a:t>What will be the impact of the Classified Salary Study?  How will we fund the recommended changes? </a:t>
            </a:r>
          </a:p>
          <a:p>
            <a:pPr marL="342900" indent="-342900">
              <a:buFont typeface="Courier New" panose="02070309020205020404" pitchFamily="49" charset="0"/>
              <a:buChar char="o"/>
            </a:pPr>
            <a:r>
              <a:rPr lang="en-US" sz="2200" dirty="0">
                <a:solidFill>
                  <a:srgbClr val="00B050"/>
                </a:solidFill>
              </a:rPr>
              <a:t>Update: We closed some gaps in classified pay in FY25, but a $5 million gap still compared to other comparatively sized districts.</a:t>
            </a:r>
          </a:p>
          <a:p>
            <a:pPr marL="342900" indent="-342900">
              <a:buFont typeface="Courier New" panose="02070309020205020404" pitchFamily="49" charset="0"/>
              <a:buChar char="o"/>
            </a:pPr>
            <a:r>
              <a:rPr lang="en-US" sz="2200" dirty="0">
                <a:solidFill>
                  <a:srgbClr val="FF0000"/>
                </a:solidFill>
              </a:rPr>
              <a:t>(Possible Solution:  Increase salaries to be competitive…How?  All would be locally funded.  Increase revenue or lower current expenditures.)</a:t>
            </a:r>
            <a:endParaRPr lang="en-US" sz="2200" dirty="0">
              <a:solidFill>
                <a:srgbClr val="FF0000"/>
              </a:solidFill>
              <a:ea typeface="Calibri"/>
              <a:cs typeface="Calibri"/>
            </a:endParaRPr>
          </a:p>
          <a:p>
            <a:endParaRPr lang="en-US" sz="2200" dirty="0"/>
          </a:p>
        </p:txBody>
      </p:sp>
      <p:sp>
        <p:nvSpPr>
          <p:cNvPr id="2" name="Slide Number Placeholder 1">
            <a:extLst>
              <a:ext uri="{FF2B5EF4-FFF2-40B4-BE49-F238E27FC236}">
                <a16:creationId xmlns:a16="http://schemas.microsoft.com/office/drawing/2014/main" id="{E949C88F-ED09-9A32-E3E2-1293C79C4EA9}"/>
              </a:ext>
            </a:extLst>
          </p:cNvPr>
          <p:cNvSpPr>
            <a:spLocks noGrp="1"/>
          </p:cNvSpPr>
          <p:nvPr>
            <p:ph type="sldNum" sz="quarter" idx="12"/>
          </p:nvPr>
        </p:nvSpPr>
        <p:spPr/>
        <p:txBody>
          <a:bodyPr/>
          <a:lstStyle/>
          <a:p>
            <a:fld id="{28E6F07D-F62F-4C3B-A21E-2367E9A39921}" type="slidenum">
              <a:rPr lang="en-US" smtClean="0"/>
              <a:t>42</a:t>
            </a:fld>
            <a:endParaRPr lang="en-US"/>
          </a:p>
        </p:txBody>
      </p:sp>
    </p:spTree>
    <p:extLst>
      <p:ext uri="{BB962C8B-B14F-4D97-AF65-F5344CB8AC3E}">
        <p14:creationId xmlns:p14="http://schemas.microsoft.com/office/powerpoint/2010/main" val="1965505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BE867-1A38-0B14-4B5A-7BB26BDDCD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D0F8F5-E290-9A41-BE3B-B23E55D631B2}"/>
              </a:ext>
            </a:extLst>
          </p:cNvPr>
          <p:cNvSpPr/>
          <p:nvPr/>
        </p:nvSpPr>
        <p:spPr>
          <a:xfrm>
            <a:off x="-11009" y="10627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Arial" panose="020B0604020202020204" pitchFamily="34" charset="0"/>
              </a:rPr>
              <a:t>Concerns and Considerations	</a:t>
            </a:r>
            <a:endParaRPr lang="en-US" sz="28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33C025A-46BC-793A-ACB5-71379ADD588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D44898E-D91E-744E-21DC-FFB98D563822}"/>
              </a:ext>
            </a:extLst>
          </p:cNvPr>
          <p:cNvSpPr txBox="1"/>
          <p:nvPr/>
        </p:nvSpPr>
        <p:spPr>
          <a:xfrm>
            <a:off x="537328" y="1108137"/>
            <a:ext cx="10482606" cy="5847755"/>
          </a:xfrm>
          <a:prstGeom prst="rect">
            <a:avLst/>
          </a:prstGeom>
          <a:noFill/>
        </p:spPr>
        <p:txBody>
          <a:bodyPr wrap="square" lIns="91440" tIns="45720" rIns="91440" bIns="45720" anchor="t">
            <a:spAutoFit/>
          </a:bodyPr>
          <a:lstStyle/>
          <a:p>
            <a:pPr marL="342900" indent="-342900" defTabSz="914400">
              <a:buFont typeface="Courier New" panose="02070309020205020404" pitchFamily="49" charset="0"/>
              <a:buChar char="o"/>
              <a:defRPr/>
            </a:pPr>
            <a:r>
              <a:rPr lang="en-US" sz="2200" dirty="0"/>
              <a:t>Our District has a history of rolling back the millage rate unlike many other Districts. This prevents us from receiving increased tax revenue to increase salaries accordingly.  Is the Board and community prepared to consider raising the millage rate or at a minimum not rolling back the millage rate as an option to provide funds for teacher and staff salary increases to assist with recruitment and retention of high-quality effective staff? </a:t>
            </a:r>
            <a:r>
              <a:rPr lang="en-US" sz="2200" dirty="0">
                <a:solidFill>
                  <a:srgbClr val="FF0000"/>
                </a:solidFill>
              </a:rPr>
              <a:t>(If not, right sizing facilities and/or staffing reductions must be considered.)</a:t>
            </a:r>
            <a:endParaRPr lang="en-US" sz="2200" dirty="0">
              <a:solidFill>
                <a:srgbClr val="FF0000"/>
              </a:solidFill>
              <a:ea typeface="Calibri"/>
              <a:cs typeface="Calibri"/>
            </a:endParaRPr>
          </a:p>
          <a:p>
            <a:pPr marL="342900" indent="-342900" defTabSz="914400">
              <a:buFont typeface="Courier New" panose="02070309020205020404" pitchFamily="49" charset="0"/>
              <a:buChar char="o"/>
              <a:defRPr/>
            </a:pPr>
            <a:endParaRPr lang="en-US" sz="2200" dirty="0"/>
          </a:p>
          <a:p>
            <a:pPr marL="342900" indent="-342900" defTabSz="914400">
              <a:buFont typeface="Courier New" panose="02070309020205020404" pitchFamily="49" charset="0"/>
              <a:buChar char="o"/>
              <a:defRPr/>
            </a:pPr>
            <a:r>
              <a:rPr lang="en-US" sz="2200" dirty="0"/>
              <a:t>How will we fund desired/needed changes for our new Strategic Plan? </a:t>
            </a:r>
          </a:p>
          <a:p>
            <a:pPr marL="342900" indent="-342900" defTabSz="914400">
              <a:buFont typeface="Courier New" panose="02070309020205020404" pitchFamily="49" charset="0"/>
              <a:buChar char="o"/>
              <a:defRPr/>
            </a:pPr>
            <a:r>
              <a:rPr lang="en-US" sz="2200" dirty="0">
                <a:solidFill>
                  <a:srgbClr val="00B050"/>
                </a:solidFill>
              </a:rPr>
              <a:t>Possible Solution:  reduce current expenditures or increase revenues</a:t>
            </a:r>
          </a:p>
          <a:p>
            <a:pPr marL="342900" indent="-342900" defTabSz="914400">
              <a:buFont typeface="Courier New" panose="02070309020205020404" pitchFamily="49" charset="0"/>
              <a:buChar char="o"/>
              <a:defRPr/>
            </a:pPr>
            <a:endParaRPr lang="en-US" sz="2200" dirty="0"/>
          </a:p>
          <a:p>
            <a:pPr marL="342900" indent="-342900">
              <a:buFont typeface="Courier New" panose="02070309020205020404" pitchFamily="49" charset="0"/>
              <a:buChar char="o"/>
              <a:defRPr/>
            </a:pPr>
            <a:r>
              <a:rPr lang="en-US" sz="2200" dirty="0"/>
              <a:t>Can we continue to operate small neighborhood schools with increasing costs and the inability to hire and maintain enough quality staff for all schools?  Will the community understand the need to right size the number of facilities we operate to maximize our limited recourses to provide the best for our students and staff? </a:t>
            </a:r>
            <a:r>
              <a:rPr lang="en-US" sz="2200" dirty="0">
                <a:solidFill>
                  <a:srgbClr val="00B050"/>
                </a:solidFill>
              </a:rPr>
              <a:t>(Update:  school consolidation considerations developed for FY27 consideration. </a:t>
            </a:r>
            <a:endParaRPr lang="en-US" sz="2200" dirty="0"/>
          </a:p>
          <a:p>
            <a:pPr marL="342900" indent="-342900">
              <a:buFont typeface="Courier New" panose="02070309020205020404" pitchFamily="49" charset="0"/>
              <a:buChar char="o"/>
              <a:defRPr/>
            </a:pPr>
            <a:endParaRPr lang="en-US" sz="2200" dirty="0"/>
          </a:p>
        </p:txBody>
      </p:sp>
      <p:sp>
        <p:nvSpPr>
          <p:cNvPr id="2" name="Slide Number Placeholder 1">
            <a:extLst>
              <a:ext uri="{FF2B5EF4-FFF2-40B4-BE49-F238E27FC236}">
                <a16:creationId xmlns:a16="http://schemas.microsoft.com/office/drawing/2014/main" id="{4C0A62CD-36BA-4FE9-37A1-4C257AD41340}"/>
              </a:ext>
            </a:extLst>
          </p:cNvPr>
          <p:cNvSpPr>
            <a:spLocks noGrp="1"/>
          </p:cNvSpPr>
          <p:nvPr>
            <p:ph type="sldNum" sz="quarter" idx="12"/>
          </p:nvPr>
        </p:nvSpPr>
        <p:spPr/>
        <p:txBody>
          <a:bodyPr/>
          <a:lstStyle/>
          <a:p>
            <a:fld id="{28E6F07D-F62F-4C3B-A21E-2367E9A39921}" type="slidenum">
              <a:rPr lang="en-US" smtClean="0"/>
              <a:t>43</a:t>
            </a:fld>
            <a:endParaRPr lang="en-US"/>
          </a:p>
        </p:txBody>
      </p:sp>
    </p:spTree>
    <p:extLst>
      <p:ext uri="{BB962C8B-B14F-4D97-AF65-F5344CB8AC3E}">
        <p14:creationId xmlns:p14="http://schemas.microsoft.com/office/powerpoint/2010/main" val="255313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40A91-FB81-5B50-6C2F-CC659DDB5BA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0E8A61E-C7A1-8076-CF35-22964DFBCE1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T-4 – Bachelors Degree</a:t>
            </a:r>
          </a:p>
        </p:txBody>
      </p:sp>
      <p:pic>
        <p:nvPicPr>
          <p:cNvPr id="11" name="Picture 10">
            <a:extLst>
              <a:ext uri="{FF2B5EF4-FFF2-40B4-BE49-F238E27FC236}">
                <a16:creationId xmlns:a16="http://schemas.microsoft.com/office/drawing/2014/main" id="{EC553663-9950-D9BF-A61F-C925882E42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02D2AD7C-93D0-4C64-C2CF-F6BEA31761E6}"/>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Aggregate Comparisons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 24</a:t>
            </a:r>
          </a:p>
        </p:txBody>
      </p:sp>
      <p:pic>
        <p:nvPicPr>
          <p:cNvPr id="9" name="Picture 8">
            <a:extLst>
              <a:ext uri="{FF2B5EF4-FFF2-40B4-BE49-F238E27FC236}">
                <a16:creationId xmlns:a16="http://schemas.microsoft.com/office/drawing/2014/main" id="{EB8174E0-B547-A4C4-74DA-9B5DB44531A2}"/>
              </a:ext>
            </a:extLst>
          </p:cNvPr>
          <p:cNvPicPr>
            <a:picLocks noChangeAspect="1"/>
          </p:cNvPicPr>
          <p:nvPr/>
        </p:nvPicPr>
        <p:blipFill>
          <a:blip r:embed="rId4"/>
          <a:stretch>
            <a:fillRect/>
          </a:stretch>
        </p:blipFill>
        <p:spPr>
          <a:xfrm>
            <a:off x="3387634" y="1057320"/>
            <a:ext cx="8502375" cy="5596029"/>
          </a:xfrm>
          <a:prstGeom prst="rect">
            <a:avLst/>
          </a:prstGeom>
        </p:spPr>
      </p:pic>
      <p:sp>
        <p:nvSpPr>
          <p:cNvPr id="2" name="Slide Number Placeholder 1">
            <a:extLst>
              <a:ext uri="{FF2B5EF4-FFF2-40B4-BE49-F238E27FC236}">
                <a16:creationId xmlns:a16="http://schemas.microsoft.com/office/drawing/2014/main" id="{2DC9F094-1A02-BD52-BD21-A468D956DFAD}"/>
              </a:ext>
            </a:extLst>
          </p:cNvPr>
          <p:cNvSpPr>
            <a:spLocks noGrp="1"/>
          </p:cNvSpPr>
          <p:nvPr>
            <p:ph type="sldNum" sz="quarter" idx="12"/>
          </p:nvPr>
        </p:nvSpPr>
        <p:spPr/>
        <p:txBody>
          <a:bodyPr/>
          <a:lstStyle/>
          <a:p>
            <a:fld id="{28E6F07D-F62F-4C3B-A21E-2367E9A39921}" type="slidenum">
              <a:rPr lang="en-US" smtClean="0"/>
              <a:t>44</a:t>
            </a:fld>
            <a:endParaRPr lang="en-US"/>
          </a:p>
        </p:txBody>
      </p:sp>
    </p:spTree>
    <p:extLst>
      <p:ext uri="{BB962C8B-B14F-4D97-AF65-F5344CB8AC3E}">
        <p14:creationId xmlns:p14="http://schemas.microsoft.com/office/powerpoint/2010/main" val="28215192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80540-3569-B547-D892-29EA5B7B0B7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F07830-E49C-58B4-22AA-99ED329639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T-4 – Bachelors Degree</a:t>
            </a:r>
          </a:p>
        </p:txBody>
      </p:sp>
      <p:pic>
        <p:nvPicPr>
          <p:cNvPr id="11" name="Picture 10">
            <a:extLst>
              <a:ext uri="{FF2B5EF4-FFF2-40B4-BE49-F238E27FC236}">
                <a16:creationId xmlns:a16="http://schemas.microsoft.com/office/drawing/2014/main" id="{10C023D6-AAE4-8D7A-2CB5-8BC156D8EFA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7208F714-ACB8-14D9-A775-039271060391}"/>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Aggregate Comparisons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 25</a:t>
            </a:r>
          </a:p>
        </p:txBody>
      </p:sp>
      <p:sp>
        <p:nvSpPr>
          <p:cNvPr id="2" name="Slide Number Placeholder 1">
            <a:extLst>
              <a:ext uri="{FF2B5EF4-FFF2-40B4-BE49-F238E27FC236}">
                <a16:creationId xmlns:a16="http://schemas.microsoft.com/office/drawing/2014/main" id="{E873F5E6-4A45-9330-DDE0-47DAFA602244}"/>
              </a:ext>
            </a:extLst>
          </p:cNvPr>
          <p:cNvSpPr>
            <a:spLocks noGrp="1"/>
          </p:cNvSpPr>
          <p:nvPr>
            <p:ph type="sldNum" sz="quarter" idx="12"/>
          </p:nvPr>
        </p:nvSpPr>
        <p:spPr/>
        <p:txBody>
          <a:bodyPr/>
          <a:lstStyle/>
          <a:p>
            <a:fld id="{28E6F07D-F62F-4C3B-A21E-2367E9A39921}" type="slidenum">
              <a:rPr lang="en-US" smtClean="0"/>
              <a:t>45</a:t>
            </a:fld>
            <a:endParaRPr lang="en-US"/>
          </a:p>
        </p:txBody>
      </p:sp>
      <p:pic>
        <p:nvPicPr>
          <p:cNvPr id="6" name="Picture 5">
            <a:extLst>
              <a:ext uri="{FF2B5EF4-FFF2-40B4-BE49-F238E27FC236}">
                <a16:creationId xmlns:a16="http://schemas.microsoft.com/office/drawing/2014/main" id="{5212D43B-607B-870F-DBC3-58EE0DB46268}"/>
              </a:ext>
            </a:extLst>
          </p:cNvPr>
          <p:cNvPicPr>
            <a:picLocks noChangeAspect="1"/>
          </p:cNvPicPr>
          <p:nvPr/>
        </p:nvPicPr>
        <p:blipFill>
          <a:blip r:embed="rId4"/>
          <a:stretch>
            <a:fillRect/>
          </a:stretch>
        </p:blipFill>
        <p:spPr>
          <a:xfrm>
            <a:off x="3411794" y="1126988"/>
            <a:ext cx="8478215" cy="5229365"/>
          </a:xfrm>
          <a:prstGeom prst="rect">
            <a:avLst/>
          </a:prstGeom>
        </p:spPr>
      </p:pic>
    </p:spTree>
    <p:extLst>
      <p:ext uri="{BB962C8B-B14F-4D97-AF65-F5344CB8AC3E}">
        <p14:creationId xmlns:p14="http://schemas.microsoft.com/office/powerpoint/2010/main" val="2684986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37429-F30C-C469-41DB-8CF4AB98B6B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3E40F09-6B43-932F-5456-F6DC3DB0B31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T-5 – Masters Degree</a:t>
            </a:r>
          </a:p>
        </p:txBody>
      </p:sp>
      <p:pic>
        <p:nvPicPr>
          <p:cNvPr id="11" name="Picture 10">
            <a:extLst>
              <a:ext uri="{FF2B5EF4-FFF2-40B4-BE49-F238E27FC236}">
                <a16:creationId xmlns:a16="http://schemas.microsoft.com/office/drawing/2014/main" id="{3B5232FC-E6BD-34A9-7910-8CC60F20746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F6C3B0F2-A589-15B4-F147-53B4B1E2EE88}"/>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Aggregate Comparisons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FY24</a:t>
            </a:r>
          </a:p>
        </p:txBody>
      </p:sp>
      <p:sp>
        <p:nvSpPr>
          <p:cNvPr id="2" name="Slide Number Placeholder 1">
            <a:extLst>
              <a:ext uri="{FF2B5EF4-FFF2-40B4-BE49-F238E27FC236}">
                <a16:creationId xmlns:a16="http://schemas.microsoft.com/office/drawing/2014/main" id="{E4536350-DDC3-C0ED-19DA-0AE2E234C7A4}"/>
              </a:ext>
            </a:extLst>
          </p:cNvPr>
          <p:cNvSpPr>
            <a:spLocks noGrp="1"/>
          </p:cNvSpPr>
          <p:nvPr>
            <p:ph type="sldNum" sz="quarter" idx="12"/>
          </p:nvPr>
        </p:nvSpPr>
        <p:spPr/>
        <p:txBody>
          <a:bodyPr/>
          <a:lstStyle/>
          <a:p>
            <a:fld id="{28E6F07D-F62F-4C3B-A21E-2367E9A39921}" type="slidenum">
              <a:rPr lang="en-US" smtClean="0"/>
              <a:t>46</a:t>
            </a:fld>
            <a:endParaRPr lang="en-US"/>
          </a:p>
        </p:txBody>
      </p:sp>
      <p:pic>
        <p:nvPicPr>
          <p:cNvPr id="7" name="Picture 6">
            <a:extLst>
              <a:ext uri="{FF2B5EF4-FFF2-40B4-BE49-F238E27FC236}">
                <a16:creationId xmlns:a16="http://schemas.microsoft.com/office/drawing/2014/main" id="{9C6C2F7D-CA5B-6D3E-CEF5-6C6E3ADDF13C}"/>
              </a:ext>
            </a:extLst>
          </p:cNvPr>
          <p:cNvPicPr>
            <a:picLocks noChangeAspect="1"/>
          </p:cNvPicPr>
          <p:nvPr/>
        </p:nvPicPr>
        <p:blipFill>
          <a:blip r:embed="rId4"/>
          <a:stretch>
            <a:fillRect/>
          </a:stretch>
        </p:blipFill>
        <p:spPr>
          <a:xfrm>
            <a:off x="3581401" y="1052053"/>
            <a:ext cx="8308608" cy="5304302"/>
          </a:xfrm>
          <a:prstGeom prst="rect">
            <a:avLst/>
          </a:prstGeom>
        </p:spPr>
      </p:pic>
    </p:spTree>
    <p:extLst>
      <p:ext uri="{BB962C8B-B14F-4D97-AF65-F5344CB8AC3E}">
        <p14:creationId xmlns:p14="http://schemas.microsoft.com/office/powerpoint/2010/main" val="1885283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2B7D-83C5-A127-4CF1-D60ABAF51C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9AD6DB5-A4C3-2600-C7E0-BCE5E1E6A4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T-5 – Masters Degree</a:t>
            </a:r>
          </a:p>
        </p:txBody>
      </p:sp>
      <p:pic>
        <p:nvPicPr>
          <p:cNvPr id="11" name="Picture 10">
            <a:extLst>
              <a:ext uri="{FF2B5EF4-FFF2-40B4-BE49-F238E27FC236}">
                <a16:creationId xmlns:a16="http://schemas.microsoft.com/office/drawing/2014/main" id="{6D75A636-ACAF-C206-C70A-28DEC81A993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433F4B12-879E-4569-320C-B1602676CDA4}"/>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Aggregate Comparisons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FY25</a:t>
            </a:r>
          </a:p>
        </p:txBody>
      </p:sp>
      <p:sp>
        <p:nvSpPr>
          <p:cNvPr id="2" name="Slide Number Placeholder 1">
            <a:extLst>
              <a:ext uri="{FF2B5EF4-FFF2-40B4-BE49-F238E27FC236}">
                <a16:creationId xmlns:a16="http://schemas.microsoft.com/office/drawing/2014/main" id="{80419FE2-8EB5-2875-8CA1-F5B8B9482985}"/>
              </a:ext>
            </a:extLst>
          </p:cNvPr>
          <p:cNvSpPr>
            <a:spLocks noGrp="1"/>
          </p:cNvSpPr>
          <p:nvPr>
            <p:ph type="sldNum" sz="quarter" idx="12"/>
          </p:nvPr>
        </p:nvSpPr>
        <p:spPr/>
        <p:txBody>
          <a:bodyPr/>
          <a:lstStyle/>
          <a:p>
            <a:fld id="{28E6F07D-F62F-4C3B-A21E-2367E9A39921}" type="slidenum">
              <a:rPr lang="en-US" smtClean="0"/>
              <a:t>47</a:t>
            </a:fld>
            <a:endParaRPr lang="en-US"/>
          </a:p>
        </p:txBody>
      </p:sp>
      <p:pic>
        <p:nvPicPr>
          <p:cNvPr id="10" name="Picture 9">
            <a:extLst>
              <a:ext uri="{FF2B5EF4-FFF2-40B4-BE49-F238E27FC236}">
                <a16:creationId xmlns:a16="http://schemas.microsoft.com/office/drawing/2014/main" id="{4DB1DDDD-6A1E-B655-09EA-29E628154D83}"/>
              </a:ext>
            </a:extLst>
          </p:cNvPr>
          <p:cNvPicPr>
            <a:picLocks noChangeAspect="1"/>
          </p:cNvPicPr>
          <p:nvPr/>
        </p:nvPicPr>
        <p:blipFill>
          <a:blip r:embed="rId4"/>
          <a:stretch>
            <a:fillRect/>
          </a:stretch>
        </p:blipFill>
        <p:spPr>
          <a:xfrm>
            <a:off x="3581401" y="1043551"/>
            <a:ext cx="8089489" cy="5312803"/>
          </a:xfrm>
          <a:prstGeom prst="rect">
            <a:avLst/>
          </a:prstGeom>
        </p:spPr>
      </p:pic>
    </p:spTree>
    <p:extLst>
      <p:ext uri="{BB962C8B-B14F-4D97-AF65-F5344CB8AC3E}">
        <p14:creationId xmlns:p14="http://schemas.microsoft.com/office/powerpoint/2010/main" val="3425545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BF45-857B-E722-7914-D9A25574F11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E6ED8E-FEEA-7103-BC8D-30BF12D87E3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T-4 – Bachelors Degree</a:t>
            </a:r>
          </a:p>
        </p:txBody>
      </p:sp>
      <p:pic>
        <p:nvPicPr>
          <p:cNvPr id="11" name="Picture 10">
            <a:extLst>
              <a:ext uri="{FF2B5EF4-FFF2-40B4-BE49-F238E27FC236}">
                <a16:creationId xmlns:a16="http://schemas.microsoft.com/office/drawing/2014/main" id="{5492A20E-08A8-28BA-C708-CE9050AC85E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A17E2BD0-8AAF-FFCE-7FB0-DBA5ECF22168}"/>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Middle Georgia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FY24</a:t>
            </a:r>
          </a:p>
        </p:txBody>
      </p:sp>
      <p:pic>
        <p:nvPicPr>
          <p:cNvPr id="2" name="Picture 1">
            <a:extLst>
              <a:ext uri="{FF2B5EF4-FFF2-40B4-BE49-F238E27FC236}">
                <a16:creationId xmlns:a16="http://schemas.microsoft.com/office/drawing/2014/main" id="{59A33A7F-745C-AB1C-ECF4-0A62F8390E62}"/>
              </a:ext>
            </a:extLst>
          </p:cNvPr>
          <p:cNvPicPr>
            <a:picLocks noChangeAspect="1"/>
          </p:cNvPicPr>
          <p:nvPr/>
        </p:nvPicPr>
        <p:blipFill>
          <a:blip r:embed="rId4"/>
          <a:stretch>
            <a:fillRect/>
          </a:stretch>
        </p:blipFill>
        <p:spPr>
          <a:xfrm>
            <a:off x="3466012" y="1001486"/>
            <a:ext cx="8423998" cy="5479324"/>
          </a:xfrm>
          <a:prstGeom prst="rect">
            <a:avLst/>
          </a:prstGeom>
        </p:spPr>
      </p:pic>
      <p:sp>
        <p:nvSpPr>
          <p:cNvPr id="4" name="Slide Number Placeholder 3">
            <a:extLst>
              <a:ext uri="{FF2B5EF4-FFF2-40B4-BE49-F238E27FC236}">
                <a16:creationId xmlns:a16="http://schemas.microsoft.com/office/drawing/2014/main" id="{0791C8DA-9C7C-18EA-D491-BEDD8FCD98CA}"/>
              </a:ext>
            </a:extLst>
          </p:cNvPr>
          <p:cNvSpPr>
            <a:spLocks noGrp="1"/>
          </p:cNvSpPr>
          <p:nvPr>
            <p:ph type="sldNum" sz="quarter" idx="12"/>
          </p:nvPr>
        </p:nvSpPr>
        <p:spPr>
          <a:xfrm>
            <a:off x="9146810" y="6492875"/>
            <a:ext cx="2743200" cy="365125"/>
          </a:xfrm>
        </p:spPr>
        <p:txBody>
          <a:bodyPr/>
          <a:lstStyle/>
          <a:p>
            <a:fld id="{28E6F07D-F62F-4C3B-A21E-2367E9A39921}" type="slidenum">
              <a:rPr lang="en-US" smtClean="0"/>
              <a:t>48</a:t>
            </a:fld>
            <a:endParaRPr lang="en-US" dirty="0"/>
          </a:p>
        </p:txBody>
      </p:sp>
    </p:spTree>
    <p:extLst>
      <p:ext uri="{BB962C8B-B14F-4D97-AF65-F5344CB8AC3E}">
        <p14:creationId xmlns:p14="http://schemas.microsoft.com/office/powerpoint/2010/main" val="1642705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9AC1E-3107-CA3F-15CD-B663AB21EA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653A0F9-40C7-6B01-FEB9-4E6F740CE6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T-4 – Bachelors Degree</a:t>
            </a:r>
          </a:p>
        </p:txBody>
      </p:sp>
      <p:pic>
        <p:nvPicPr>
          <p:cNvPr id="11" name="Picture 10">
            <a:extLst>
              <a:ext uri="{FF2B5EF4-FFF2-40B4-BE49-F238E27FC236}">
                <a16:creationId xmlns:a16="http://schemas.microsoft.com/office/drawing/2014/main" id="{A885646C-85AB-C8DF-E542-F221E654414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A26C5399-5FF3-1ADD-41AF-02E59719F423}"/>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Middle Georgia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FY25</a:t>
            </a:r>
          </a:p>
        </p:txBody>
      </p:sp>
      <p:sp>
        <p:nvSpPr>
          <p:cNvPr id="4" name="Slide Number Placeholder 3">
            <a:extLst>
              <a:ext uri="{FF2B5EF4-FFF2-40B4-BE49-F238E27FC236}">
                <a16:creationId xmlns:a16="http://schemas.microsoft.com/office/drawing/2014/main" id="{8A18CA54-11D9-6332-DDD1-4B8948A392C5}"/>
              </a:ext>
            </a:extLst>
          </p:cNvPr>
          <p:cNvSpPr>
            <a:spLocks noGrp="1"/>
          </p:cNvSpPr>
          <p:nvPr>
            <p:ph type="sldNum" sz="quarter" idx="12"/>
          </p:nvPr>
        </p:nvSpPr>
        <p:spPr>
          <a:xfrm>
            <a:off x="9146810" y="6492875"/>
            <a:ext cx="2743200" cy="365125"/>
          </a:xfrm>
        </p:spPr>
        <p:txBody>
          <a:bodyPr/>
          <a:lstStyle/>
          <a:p>
            <a:fld id="{28E6F07D-F62F-4C3B-A21E-2367E9A39921}" type="slidenum">
              <a:rPr lang="en-US" smtClean="0"/>
              <a:t>49</a:t>
            </a:fld>
            <a:endParaRPr lang="en-US" dirty="0"/>
          </a:p>
        </p:txBody>
      </p:sp>
      <p:pic>
        <p:nvPicPr>
          <p:cNvPr id="6" name="Picture 5">
            <a:extLst>
              <a:ext uri="{FF2B5EF4-FFF2-40B4-BE49-F238E27FC236}">
                <a16:creationId xmlns:a16="http://schemas.microsoft.com/office/drawing/2014/main" id="{CA8D69B7-BBC1-169E-E815-7B34F3B0BB27}"/>
              </a:ext>
            </a:extLst>
          </p:cNvPr>
          <p:cNvPicPr>
            <a:picLocks noChangeAspect="1"/>
          </p:cNvPicPr>
          <p:nvPr/>
        </p:nvPicPr>
        <p:blipFill>
          <a:blip r:embed="rId4"/>
          <a:stretch>
            <a:fillRect/>
          </a:stretch>
        </p:blipFill>
        <p:spPr>
          <a:xfrm>
            <a:off x="3340368" y="1126989"/>
            <a:ext cx="8478005" cy="5365885"/>
          </a:xfrm>
          <a:prstGeom prst="rect">
            <a:avLst/>
          </a:prstGeom>
        </p:spPr>
      </p:pic>
    </p:spTree>
    <p:extLst>
      <p:ext uri="{BB962C8B-B14F-4D97-AF65-F5344CB8AC3E}">
        <p14:creationId xmlns:p14="http://schemas.microsoft.com/office/powerpoint/2010/main" val="2471531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7CDCA-E19B-D827-4F65-DD1264E0365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A76057-7E25-B6E1-5239-F521601322C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T-5 – Masters Degree</a:t>
            </a:r>
          </a:p>
        </p:txBody>
      </p:sp>
      <p:pic>
        <p:nvPicPr>
          <p:cNvPr id="11" name="Picture 10">
            <a:extLst>
              <a:ext uri="{FF2B5EF4-FFF2-40B4-BE49-F238E27FC236}">
                <a16:creationId xmlns:a16="http://schemas.microsoft.com/office/drawing/2014/main" id="{6ECABD11-8FD4-32E4-5C2B-AB138600774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25EE96CB-3D2C-424C-F8D4-CEEBB5854032}"/>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Middle Georgia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FY24</a:t>
            </a:r>
          </a:p>
        </p:txBody>
      </p:sp>
      <p:pic>
        <p:nvPicPr>
          <p:cNvPr id="2" name="Picture 1">
            <a:extLst>
              <a:ext uri="{FF2B5EF4-FFF2-40B4-BE49-F238E27FC236}">
                <a16:creationId xmlns:a16="http://schemas.microsoft.com/office/drawing/2014/main" id="{4633F2F8-DB85-AB9B-8654-1C3AE3BB9973}"/>
              </a:ext>
            </a:extLst>
          </p:cNvPr>
          <p:cNvPicPr>
            <a:picLocks noChangeAspect="1"/>
          </p:cNvPicPr>
          <p:nvPr/>
        </p:nvPicPr>
        <p:blipFill>
          <a:blip r:embed="rId4"/>
          <a:stretch>
            <a:fillRect/>
          </a:stretch>
        </p:blipFill>
        <p:spPr>
          <a:xfrm>
            <a:off x="3462717" y="1126989"/>
            <a:ext cx="8118232" cy="5439273"/>
          </a:xfrm>
          <a:prstGeom prst="rect">
            <a:avLst/>
          </a:prstGeom>
        </p:spPr>
      </p:pic>
      <p:sp>
        <p:nvSpPr>
          <p:cNvPr id="4" name="Slide Number Placeholder 3">
            <a:extLst>
              <a:ext uri="{FF2B5EF4-FFF2-40B4-BE49-F238E27FC236}">
                <a16:creationId xmlns:a16="http://schemas.microsoft.com/office/drawing/2014/main" id="{47058BCC-741F-4B58-858B-255C595261E8}"/>
              </a:ext>
            </a:extLst>
          </p:cNvPr>
          <p:cNvSpPr>
            <a:spLocks noGrp="1"/>
          </p:cNvSpPr>
          <p:nvPr>
            <p:ph type="sldNum" sz="quarter" idx="12"/>
          </p:nvPr>
        </p:nvSpPr>
        <p:spPr>
          <a:xfrm>
            <a:off x="9246121" y="6492875"/>
            <a:ext cx="2743200" cy="365125"/>
          </a:xfrm>
        </p:spPr>
        <p:txBody>
          <a:bodyPr/>
          <a:lstStyle/>
          <a:p>
            <a:fld id="{28E6F07D-F62F-4C3B-A21E-2367E9A39921}" type="slidenum">
              <a:rPr lang="en-US" smtClean="0"/>
              <a:t>50</a:t>
            </a:fld>
            <a:endParaRPr lang="en-US" dirty="0"/>
          </a:p>
        </p:txBody>
      </p:sp>
    </p:spTree>
    <p:extLst>
      <p:ext uri="{BB962C8B-B14F-4D97-AF65-F5344CB8AC3E}">
        <p14:creationId xmlns:p14="http://schemas.microsoft.com/office/powerpoint/2010/main" val="2886622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E4D8-FAD9-94D4-97E9-2A8827C4A03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0CB9FA-EB34-B3CA-2743-83BB4710301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Teacher Salary Comparison – Level T-5 – Masters Degree</a:t>
            </a:r>
          </a:p>
        </p:txBody>
      </p:sp>
      <p:pic>
        <p:nvPicPr>
          <p:cNvPr id="11" name="Picture 10">
            <a:extLst>
              <a:ext uri="{FF2B5EF4-FFF2-40B4-BE49-F238E27FC236}">
                <a16:creationId xmlns:a16="http://schemas.microsoft.com/office/drawing/2014/main" id="{3361DC66-07DD-BBF5-3A6C-66C94A51776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7AAA75BE-7E42-10DA-C66B-2895AFE4FD8D}"/>
              </a:ext>
            </a:extLst>
          </p:cNvPr>
          <p:cNvSpPr>
            <a:spLocks noGrp="1"/>
          </p:cNvSpPr>
          <p:nvPr>
            <p:ph type="title"/>
          </p:nvPr>
        </p:nvSpPr>
        <p:spPr>
          <a:xfrm>
            <a:off x="341320" y="207436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dirty="0">
                <a:solidFill>
                  <a:srgbClr val="FFFFFF"/>
                </a:solidFill>
                <a:latin typeface="+mj-lt"/>
                <a:ea typeface="+mj-ea"/>
                <a:cs typeface="+mj-cs"/>
              </a:rPr>
              <a:t>Middle Georgia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FY25</a:t>
            </a:r>
          </a:p>
        </p:txBody>
      </p:sp>
      <p:sp>
        <p:nvSpPr>
          <p:cNvPr id="4" name="Slide Number Placeholder 3">
            <a:extLst>
              <a:ext uri="{FF2B5EF4-FFF2-40B4-BE49-F238E27FC236}">
                <a16:creationId xmlns:a16="http://schemas.microsoft.com/office/drawing/2014/main" id="{40A9ADBD-E7D3-AA1E-82AE-F298B888AB0E}"/>
              </a:ext>
            </a:extLst>
          </p:cNvPr>
          <p:cNvSpPr>
            <a:spLocks noGrp="1"/>
          </p:cNvSpPr>
          <p:nvPr>
            <p:ph type="sldNum" sz="quarter" idx="12"/>
          </p:nvPr>
        </p:nvSpPr>
        <p:spPr>
          <a:xfrm>
            <a:off x="9246121" y="6492875"/>
            <a:ext cx="2743200" cy="365125"/>
          </a:xfrm>
        </p:spPr>
        <p:txBody>
          <a:bodyPr/>
          <a:lstStyle/>
          <a:p>
            <a:fld id="{28E6F07D-F62F-4C3B-A21E-2367E9A39921}" type="slidenum">
              <a:rPr lang="en-US" smtClean="0"/>
              <a:t>51</a:t>
            </a:fld>
            <a:endParaRPr lang="en-US" dirty="0"/>
          </a:p>
        </p:txBody>
      </p:sp>
      <p:pic>
        <p:nvPicPr>
          <p:cNvPr id="6" name="Picture 5">
            <a:extLst>
              <a:ext uri="{FF2B5EF4-FFF2-40B4-BE49-F238E27FC236}">
                <a16:creationId xmlns:a16="http://schemas.microsoft.com/office/drawing/2014/main" id="{93DC4199-F124-4477-1E12-6805F0561E87}"/>
              </a:ext>
            </a:extLst>
          </p:cNvPr>
          <p:cNvPicPr>
            <a:picLocks noChangeAspect="1"/>
          </p:cNvPicPr>
          <p:nvPr/>
        </p:nvPicPr>
        <p:blipFill>
          <a:blip r:embed="rId4"/>
          <a:stretch>
            <a:fillRect/>
          </a:stretch>
        </p:blipFill>
        <p:spPr>
          <a:xfrm>
            <a:off x="3550048" y="1126988"/>
            <a:ext cx="8300631" cy="5440959"/>
          </a:xfrm>
          <a:prstGeom prst="rect">
            <a:avLst/>
          </a:prstGeom>
        </p:spPr>
      </p:pic>
    </p:spTree>
    <p:extLst>
      <p:ext uri="{BB962C8B-B14F-4D97-AF65-F5344CB8AC3E}">
        <p14:creationId xmlns:p14="http://schemas.microsoft.com/office/powerpoint/2010/main" val="41445870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1DD73-7299-09C3-B147-FC841B3B3B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4745AE5-56F5-0E2E-ED59-94315AEDBCF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Based Admin Salaries in the Middle Georgia RESA Districts</a:t>
            </a:r>
          </a:p>
        </p:txBody>
      </p:sp>
      <p:pic>
        <p:nvPicPr>
          <p:cNvPr id="11" name="Picture 10">
            <a:extLst>
              <a:ext uri="{FF2B5EF4-FFF2-40B4-BE49-F238E27FC236}">
                <a16:creationId xmlns:a16="http://schemas.microsoft.com/office/drawing/2014/main" id="{864F34CE-04F4-F9DD-0F71-069320C0109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C2472CF4-255B-25EA-F425-54CA8721CB47}"/>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Middle Georgia RESA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FY24</a:t>
            </a:r>
          </a:p>
        </p:txBody>
      </p:sp>
      <p:pic>
        <p:nvPicPr>
          <p:cNvPr id="6" name="Picture 5">
            <a:extLst>
              <a:ext uri="{FF2B5EF4-FFF2-40B4-BE49-F238E27FC236}">
                <a16:creationId xmlns:a16="http://schemas.microsoft.com/office/drawing/2014/main" id="{1385C8B3-A55F-DACD-3CFC-EFB8D9DF1B13}"/>
              </a:ext>
            </a:extLst>
          </p:cNvPr>
          <p:cNvPicPr>
            <a:picLocks noChangeAspect="1"/>
          </p:cNvPicPr>
          <p:nvPr/>
        </p:nvPicPr>
        <p:blipFill>
          <a:blip r:embed="rId4"/>
          <a:stretch>
            <a:fillRect/>
          </a:stretch>
        </p:blipFill>
        <p:spPr>
          <a:xfrm>
            <a:off x="3500845" y="1126989"/>
            <a:ext cx="8212183" cy="5526360"/>
          </a:xfrm>
          <a:prstGeom prst="rect">
            <a:avLst/>
          </a:prstGeom>
        </p:spPr>
      </p:pic>
      <p:sp>
        <p:nvSpPr>
          <p:cNvPr id="2" name="Slide Number Placeholder 1">
            <a:extLst>
              <a:ext uri="{FF2B5EF4-FFF2-40B4-BE49-F238E27FC236}">
                <a16:creationId xmlns:a16="http://schemas.microsoft.com/office/drawing/2014/main" id="{600072E2-12FA-629B-FD96-1D503B1B5872}"/>
              </a:ext>
            </a:extLst>
          </p:cNvPr>
          <p:cNvSpPr>
            <a:spLocks noGrp="1"/>
          </p:cNvSpPr>
          <p:nvPr>
            <p:ph type="sldNum" sz="quarter" idx="12"/>
          </p:nvPr>
        </p:nvSpPr>
        <p:spPr>
          <a:xfrm>
            <a:off x="9285303" y="6480257"/>
            <a:ext cx="2743200" cy="365125"/>
          </a:xfrm>
        </p:spPr>
        <p:txBody>
          <a:bodyPr/>
          <a:lstStyle/>
          <a:p>
            <a:fld id="{28E6F07D-F62F-4C3B-A21E-2367E9A39921}" type="slidenum">
              <a:rPr lang="en-US" smtClean="0"/>
              <a:t>52</a:t>
            </a:fld>
            <a:endParaRPr lang="en-US" dirty="0"/>
          </a:p>
        </p:txBody>
      </p:sp>
    </p:spTree>
    <p:extLst>
      <p:ext uri="{BB962C8B-B14F-4D97-AF65-F5344CB8AC3E}">
        <p14:creationId xmlns:p14="http://schemas.microsoft.com/office/powerpoint/2010/main" val="3052420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B980B-2EBE-C894-79B0-FC1594F64B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9AB58E-556D-1E87-15DB-37F4ADC7CE1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Based Admin Salaries in the Middle Georgia RESA Districts</a:t>
            </a:r>
          </a:p>
        </p:txBody>
      </p:sp>
      <p:pic>
        <p:nvPicPr>
          <p:cNvPr id="11" name="Picture 10">
            <a:extLst>
              <a:ext uri="{FF2B5EF4-FFF2-40B4-BE49-F238E27FC236}">
                <a16:creationId xmlns:a16="http://schemas.microsoft.com/office/drawing/2014/main" id="{A453648A-453D-2120-685B-4CEBC529892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3BB159E5-E653-6FF0-1D22-362120A92C5D}"/>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Middle Georgia RESA Districts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FY25</a:t>
            </a:r>
          </a:p>
        </p:txBody>
      </p:sp>
      <p:sp>
        <p:nvSpPr>
          <p:cNvPr id="2" name="Slide Number Placeholder 1">
            <a:extLst>
              <a:ext uri="{FF2B5EF4-FFF2-40B4-BE49-F238E27FC236}">
                <a16:creationId xmlns:a16="http://schemas.microsoft.com/office/drawing/2014/main" id="{4CE8B13F-0CF1-BB00-5A99-01878E6D96E6}"/>
              </a:ext>
            </a:extLst>
          </p:cNvPr>
          <p:cNvSpPr>
            <a:spLocks noGrp="1"/>
          </p:cNvSpPr>
          <p:nvPr>
            <p:ph type="sldNum" sz="quarter" idx="12"/>
          </p:nvPr>
        </p:nvSpPr>
        <p:spPr>
          <a:xfrm>
            <a:off x="9285303" y="6480257"/>
            <a:ext cx="2743200" cy="365125"/>
          </a:xfrm>
        </p:spPr>
        <p:txBody>
          <a:bodyPr/>
          <a:lstStyle/>
          <a:p>
            <a:fld id="{28E6F07D-F62F-4C3B-A21E-2367E9A39921}" type="slidenum">
              <a:rPr lang="en-US" smtClean="0"/>
              <a:t>53</a:t>
            </a:fld>
            <a:endParaRPr lang="en-US" dirty="0"/>
          </a:p>
        </p:txBody>
      </p:sp>
      <p:pic>
        <p:nvPicPr>
          <p:cNvPr id="4" name="Picture 3">
            <a:extLst>
              <a:ext uri="{FF2B5EF4-FFF2-40B4-BE49-F238E27FC236}">
                <a16:creationId xmlns:a16="http://schemas.microsoft.com/office/drawing/2014/main" id="{2DA5DD52-978C-8947-CBD3-12C320B0C94E}"/>
              </a:ext>
            </a:extLst>
          </p:cNvPr>
          <p:cNvPicPr>
            <a:picLocks noChangeAspect="1"/>
          </p:cNvPicPr>
          <p:nvPr/>
        </p:nvPicPr>
        <p:blipFill>
          <a:blip r:embed="rId4"/>
          <a:stretch>
            <a:fillRect/>
          </a:stretch>
        </p:blipFill>
        <p:spPr>
          <a:xfrm>
            <a:off x="3282878" y="1066153"/>
            <a:ext cx="8447006" cy="5414103"/>
          </a:xfrm>
          <a:prstGeom prst="rect">
            <a:avLst/>
          </a:prstGeom>
        </p:spPr>
      </p:pic>
    </p:spTree>
    <p:extLst>
      <p:ext uri="{BB962C8B-B14F-4D97-AF65-F5344CB8AC3E}">
        <p14:creationId xmlns:p14="http://schemas.microsoft.com/office/powerpoint/2010/main" val="39627824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95535-3503-293A-4E2B-C467CF06E48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EC20FE-71BE-D8EC-7B93-F6A43729B33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Based Admin Salaries – Districts between 20,000 – 50,000 Students</a:t>
            </a:r>
          </a:p>
        </p:txBody>
      </p:sp>
      <p:pic>
        <p:nvPicPr>
          <p:cNvPr id="11" name="Picture 10">
            <a:extLst>
              <a:ext uri="{FF2B5EF4-FFF2-40B4-BE49-F238E27FC236}">
                <a16:creationId xmlns:a16="http://schemas.microsoft.com/office/drawing/2014/main" id="{88682BAE-A794-6C35-FDEC-1C362A15738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71F98AFF-7CC1-48D0-1306-5A9FBFBDE028}"/>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Districts Between 20-50,000 Students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FY24</a:t>
            </a:r>
          </a:p>
        </p:txBody>
      </p:sp>
      <p:pic>
        <p:nvPicPr>
          <p:cNvPr id="2" name="Picture 1">
            <a:extLst>
              <a:ext uri="{FF2B5EF4-FFF2-40B4-BE49-F238E27FC236}">
                <a16:creationId xmlns:a16="http://schemas.microsoft.com/office/drawing/2014/main" id="{B7527B99-64D0-1AE1-70BB-0ABDADEBFF8D}"/>
              </a:ext>
            </a:extLst>
          </p:cNvPr>
          <p:cNvPicPr>
            <a:picLocks noChangeAspect="1"/>
          </p:cNvPicPr>
          <p:nvPr/>
        </p:nvPicPr>
        <p:blipFill>
          <a:blip r:embed="rId4"/>
          <a:stretch>
            <a:fillRect/>
          </a:stretch>
        </p:blipFill>
        <p:spPr>
          <a:xfrm>
            <a:off x="3518263" y="1126989"/>
            <a:ext cx="8371746" cy="5526360"/>
          </a:xfrm>
          <a:prstGeom prst="rect">
            <a:avLst/>
          </a:prstGeom>
        </p:spPr>
      </p:pic>
      <p:sp>
        <p:nvSpPr>
          <p:cNvPr id="4" name="Slide Number Placeholder 3">
            <a:extLst>
              <a:ext uri="{FF2B5EF4-FFF2-40B4-BE49-F238E27FC236}">
                <a16:creationId xmlns:a16="http://schemas.microsoft.com/office/drawing/2014/main" id="{9FAE061D-8830-C72E-4850-BC9666CCA541}"/>
              </a:ext>
            </a:extLst>
          </p:cNvPr>
          <p:cNvSpPr>
            <a:spLocks noGrp="1"/>
          </p:cNvSpPr>
          <p:nvPr>
            <p:ph type="sldNum" sz="quarter" idx="12"/>
          </p:nvPr>
        </p:nvSpPr>
        <p:spPr>
          <a:xfrm>
            <a:off x="9193906" y="6559736"/>
            <a:ext cx="2841594" cy="365125"/>
          </a:xfrm>
        </p:spPr>
        <p:txBody>
          <a:bodyPr/>
          <a:lstStyle/>
          <a:p>
            <a:fld id="{28E6F07D-F62F-4C3B-A21E-2367E9A39921}" type="slidenum">
              <a:rPr lang="en-US" smtClean="0"/>
              <a:t>54</a:t>
            </a:fld>
            <a:endParaRPr lang="en-US" dirty="0"/>
          </a:p>
        </p:txBody>
      </p:sp>
    </p:spTree>
    <p:extLst>
      <p:ext uri="{BB962C8B-B14F-4D97-AF65-F5344CB8AC3E}">
        <p14:creationId xmlns:p14="http://schemas.microsoft.com/office/powerpoint/2010/main" val="7284062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9EF41-8E1C-DF77-96E9-B39BBD2F19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64EFD8-4A36-11D6-2388-AC593208D56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School Based Admin Salaries – Districts between 20,000 – 50,000 Students</a:t>
            </a:r>
          </a:p>
        </p:txBody>
      </p:sp>
      <p:pic>
        <p:nvPicPr>
          <p:cNvPr id="11" name="Picture 10">
            <a:extLst>
              <a:ext uri="{FF2B5EF4-FFF2-40B4-BE49-F238E27FC236}">
                <a16:creationId xmlns:a16="http://schemas.microsoft.com/office/drawing/2014/main" id="{4E210A31-0DCF-9E91-A59F-0537C102F41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itle 1">
            <a:extLst>
              <a:ext uri="{FF2B5EF4-FFF2-40B4-BE49-F238E27FC236}">
                <a16:creationId xmlns:a16="http://schemas.microsoft.com/office/drawing/2014/main" id="{2BDEC9F2-4784-3B79-7E3B-7F812495C110}"/>
              </a:ext>
            </a:extLst>
          </p:cNvPr>
          <p:cNvSpPr>
            <a:spLocks noGrp="1"/>
          </p:cNvSpPr>
          <p:nvPr>
            <p:ph type="title"/>
          </p:nvPr>
        </p:nvSpPr>
        <p:spPr>
          <a:xfrm>
            <a:off x="301991" y="2144032"/>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fontScale="90000"/>
          </a:bodyPr>
          <a:lstStyle/>
          <a:p>
            <a:pPr algn="ctr">
              <a:lnSpc>
                <a:spcPct val="90000"/>
              </a:lnSpc>
            </a:pPr>
            <a:r>
              <a:rPr lang="en-US" sz="2600" kern="1200" dirty="0">
                <a:solidFill>
                  <a:srgbClr val="FFFFFF"/>
                </a:solidFill>
                <a:latin typeface="+mj-lt"/>
                <a:ea typeface="+mj-ea"/>
                <a:cs typeface="+mj-cs"/>
              </a:rPr>
              <a:t>Districts Between 20-50,000 Students</a:t>
            </a:r>
            <a:br>
              <a:rPr lang="en-US" sz="2600" kern="1200" dirty="0">
                <a:solidFill>
                  <a:srgbClr val="FFFFFF"/>
                </a:solidFill>
                <a:latin typeface="+mj-lt"/>
                <a:ea typeface="+mj-ea"/>
                <a:cs typeface="+mj-cs"/>
              </a:rPr>
            </a:b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FY25</a:t>
            </a:r>
          </a:p>
        </p:txBody>
      </p:sp>
      <p:sp>
        <p:nvSpPr>
          <p:cNvPr id="4" name="Slide Number Placeholder 3">
            <a:extLst>
              <a:ext uri="{FF2B5EF4-FFF2-40B4-BE49-F238E27FC236}">
                <a16:creationId xmlns:a16="http://schemas.microsoft.com/office/drawing/2014/main" id="{EC3F08EE-9CCA-68B4-EAF7-F4EDC4A0F19B}"/>
              </a:ext>
            </a:extLst>
          </p:cNvPr>
          <p:cNvSpPr>
            <a:spLocks noGrp="1"/>
          </p:cNvSpPr>
          <p:nvPr>
            <p:ph type="sldNum" sz="quarter" idx="12"/>
          </p:nvPr>
        </p:nvSpPr>
        <p:spPr>
          <a:xfrm>
            <a:off x="9193906" y="6559736"/>
            <a:ext cx="2841594" cy="365125"/>
          </a:xfrm>
        </p:spPr>
        <p:txBody>
          <a:bodyPr/>
          <a:lstStyle/>
          <a:p>
            <a:fld id="{28E6F07D-F62F-4C3B-A21E-2367E9A39921}" type="slidenum">
              <a:rPr lang="en-US" smtClean="0"/>
              <a:t>55</a:t>
            </a:fld>
            <a:endParaRPr lang="en-US" dirty="0"/>
          </a:p>
        </p:txBody>
      </p:sp>
      <p:pic>
        <p:nvPicPr>
          <p:cNvPr id="6" name="Picture 5">
            <a:extLst>
              <a:ext uri="{FF2B5EF4-FFF2-40B4-BE49-F238E27FC236}">
                <a16:creationId xmlns:a16="http://schemas.microsoft.com/office/drawing/2014/main" id="{FA03450C-C1F1-8BEC-E4AA-8169A1528E3C}"/>
              </a:ext>
            </a:extLst>
          </p:cNvPr>
          <p:cNvPicPr>
            <a:picLocks noChangeAspect="1"/>
          </p:cNvPicPr>
          <p:nvPr/>
        </p:nvPicPr>
        <p:blipFill>
          <a:blip r:embed="rId4"/>
          <a:stretch>
            <a:fillRect/>
          </a:stretch>
        </p:blipFill>
        <p:spPr>
          <a:xfrm>
            <a:off x="3451124" y="1097493"/>
            <a:ext cx="8584376" cy="5462243"/>
          </a:xfrm>
          <a:prstGeom prst="rect">
            <a:avLst/>
          </a:prstGeom>
        </p:spPr>
      </p:pic>
    </p:spTree>
    <p:extLst>
      <p:ext uri="{BB962C8B-B14F-4D97-AF65-F5344CB8AC3E}">
        <p14:creationId xmlns:p14="http://schemas.microsoft.com/office/powerpoint/2010/main" val="17511044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20C0426-3D37-FC3A-A4DC-AEADAE84BE04}"/>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56</a:t>
            </a:fld>
            <a:endParaRPr lang="en-US" dirty="0"/>
          </a:p>
        </p:txBody>
      </p:sp>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Tree>
    <p:extLst>
      <p:ext uri="{BB962C8B-B14F-4D97-AF65-F5344CB8AC3E}">
        <p14:creationId xmlns:p14="http://schemas.microsoft.com/office/powerpoint/2010/main" val="8491274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FC24C0C9-0F7C-374D-0CA2-BE6461FB910E}"/>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57</a:t>
            </a:fld>
            <a:endParaRPr lang="en-US" dirty="0"/>
          </a:p>
        </p:txBody>
      </p:sp>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Tree>
    <p:extLst>
      <p:ext uri="{BB962C8B-B14F-4D97-AF65-F5344CB8AC3E}">
        <p14:creationId xmlns:p14="http://schemas.microsoft.com/office/powerpoint/2010/main" val="35579616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13DF2505-6529-AFE8-C078-5A22735E58BA}"/>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58</a:t>
            </a:fld>
            <a:endParaRPr lang="en-US" dirty="0"/>
          </a:p>
        </p:txBody>
      </p:sp>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dirty="0"/>
              <a:t>Value of 1 Mil in Bibb County CY 2024 = $5,908,847</a:t>
            </a:r>
          </a:p>
          <a:p>
            <a:r>
              <a:rPr lang="en-US" dirty="0"/>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Tree>
    <p:extLst>
      <p:ext uri="{BB962C8B-B14F-4D97-AF65-F5344CB8AC3E}">
        <p14:creationId xmlns:p14="http://schemas.microsoft.com/office/powerpoint/2010/main" val="7469974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6D416F99-D64C-210F-2FE8-68830CE0EB1E}"/>
              </a:ext>
            </a:extLst>
          </p:cNvPr>
          <p:cNvSpPr>
            <a:spLocks noGrp="1"/>
          </p:cNvSpPr>
          <p:nvPr>
            <p:ph type="sldNum" sz="quarter" idx="12"/>
          </p:nvPr>
        </p:nvSpPr>
        <p:spPr>
          <a:xfrm>
            <a:off x="9062300" y="6416204"/>
            <a:ext cx="2743200" cy="365125"/>
          </a:xfrm>
        </p:spPr>
        <p:txBody>
          <a:bodyPr/>
          <a:lstStyle/>
          <a:p>
            <a:fld id="{28E6F07D-F62F-4C3B-A21E-2367E9A39921}" type="slidenum">
              <a:rPr lang="en-US" smtClean="0"/>
              <a:t>59</a:t>
            </a:fld>
            <a:endParaRPr lang="en-US" dirty="0"/>
          </a:p>
        </p:txBody>
      </p:sp>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Tree>
    <p:extLst>
      <p:ext uri="{BB962C8B-B14F-4D97-AF65-F5344CB8AC3E}">
        <p14:creationId xmlns:p14="http://schemas.microsoft.com/office/powerpoint/2010/main" val="14367841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35C61-3F97-B03C-9C13-0577C8242E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21D1F7-13AE-EA0B-41D8-70E172EB267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7.  Tentative Adoption of Budget and Public Hearings.</a:t>
            </a:r>
          </a:p>
        </p:txBody>
      </p:sp>
      <p:pic>
        <p:nvPicPr>
          <p:cNvPr id="11" name="Picture 10">
            <a:extLst>
              <a:ext uri="{FF2B5EF4-FFF2-40B4-BE49-F238E27FC236}">
                <a16:creationId xmlns:a16="http://schemas.microsoft.com/office/drawing/2014/main" id="{0BC4FB4D-F2FD-B990-D1C3-BB585E8EB8A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EE05DC0D-3601-7A38-45BB-AB834E463B0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sp>
        <p:nvSpPr>
          <p:cNvPr id="2" name="Slide Number Placeholder 1">
            <a:extLst>
              <a:ext uri="{FF2B5EF4-FFF2-40B4-BE49-F238E27FC236}">
                <a16:creationId xmlns:a16="http://schemas.microsoft.com/office/drawing/2014/main" id="{D659A678-DC42-B269-18F5-B63547205C5B}"/>
              </a:ext>
            </a:extLst>
          </p:cNvPr>
          <p:cNvSpPr>
            <a:spLocks noGrp="1"/>
          </p:cNvSpPr>
          <p:nvPr>
            <p:ph type="sldNum" sz="quarter" idx="12"/>
          </p:nvPr>
        </p:nvSpPr>
        <p:spPr/>
        <p:txBody>
          <a:bodyPr/>
          <a:lstStyle/>
          <a:p>
            <a:fld id="{28E6F07D-F62F-4C3B-A21E-2367E9A39921}" type="slidenum">
              <a:rPr lang="en-US" smtClean="0"/>
              <a:t>60</a:t>
            </a:fld>
            <a:endParaRPr lang="en-US"/>
          </a:p>
        </p:txBody>
      </p:sp>
      <p:pic>
        <p:nvPicPr>
          <p:cNvPr id="8" name="Picture 7" descr="A brick building with a sign on the front&#10;&#10;AI-generated content may be incorrect.">
            <a:extLst>
              <a:ext uri="{FF2B5EF4-FFF2-40B4-BE49-F238E27FC236}">
                <a16:creationId xmlns:a16="http://schemas.microsoft.com/office/drawing/2014/main" id="{4A69DC53-AE48-2AF1-8EFD-4BC65712BE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C456CD56-AEF9-2C7A-FE24-72BB0BF810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Tree>
    <p:extLst>
      <p:ext uri="{BB962C8B-B14F-4D97-AF65-F5344CB8AC3E}">
        <p14:creationId xmlns:p14="http://schemas.microsoft.com/office/powerpoint/2010/main" val="3954547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rial" panose="020B0604020202020204" pitchFamily="34" charset="0"/>
                <a:cs typeface="Arial" panose="020B0604020202020204" pitchFamily="34" charset="0"/>
              </a:rPr>
              <a:t>Budgeting Process 		</a:t>
            </a:r>
            <a:r>
              <a:rPr lang="en-US" sz="2000" b="1" dirty="0">
                <a:solidFill>
                  <a:srgbClr val="EEB500"/>
                </a:solidFill>
                <a:latin typeface="Arial" panose="020B0604020202020204" pitchFamily="34" charset="0"/>
                <a:cs typeface="Arial" panose="020B0604020202020204" pitchFamily="34" charset="0"/>
              </a:rPr>
              <a:t>8.  Final adoption of Budget.  </a:t>
            </a:r>
          </a:p>
          <a:p>
            <a:r>
              <a:rPr lang="en-US" sz="2000" b="1" dirty="0">
                <a:solidFill>
                  <a:srgbClr val="EEB500"/>
                </a:solidFill>
                <a:latin typeface="Arial" panose="020B0604020202020204" pitchFamily="34" charset="0"/>
                <a:cs typeface="Arial" panose="020B0604020202020204" pitchFamily="34" charset="0"/>
              </a:rPr>
              <a: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4" name="Slide Number Placeholder 3">
            <a:extLst>
              <a:ext uri="{FF2B5EF4-FFF2-40B4-BE49-F238E27FC236}">
                <a16:creationId xmlns:a16="http://schemas.microsoft.com/office/drawing/2014/main" id="{DCFA2C33-7341-8B4D-0F97-0FC54703844A}"/>
              </a:ext>
            </a:extLst>
          </p:cNvPr>
          <p:cNvSpPr>
            <a:spLocks noGrp="1"/>
          </p:cNvSpPr>
          <p:nvPr>
            <p:ph type="sldNum" sz="quarter" idx="12"/>
          </p:nvPr>
        </p:nvSpPr>
        <p:spPr/>
        <p:txBody>
          <a:bodyPr/>
          <a:lstStyle/>
          <a:p>
            <a:fld id="{28E6F07D-F62F-4C3B-A21E-2367E9A39921}" type="slidenum">
              <a:rPr lang="en-US" smtClean="0"/>
              <a:t>61</a:t>
            </a:fld>
            <a:endParaRPr lang="en-US"/>
          </a:p>
        </p:txBody>
      </p:sp>
    </p:spTree>
    <p:extLst>
      <p:ext uri="{BB962C8B-B14F-4D97-AF65-F5344CB8AC3E}">
        <p14:creationId xmlns:p14="http://schemas.microsoft.com/office/powerpoint/2010/main" val="3098411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67EC8F94-DCE5-6958-A7F8-98764113DA10}"/>
              </a:ext>
            </a:extLst>
          </p:cNvPr>
          <p:cNvSpPr>
            <a:spLocks noGrp="1"/>
          </p:cNvSpPr>
          <p:nvPr>
            <p:ph type="sldNum" sz="quarter" idx="12"/>
          </p:nvPr>
        </p:nvSpPr>
        <p:spPr>
          <a:xfrm>
            <a:off x="9196590" y="6532533"/>
            <a:ext cx="2743200" cy="365125"/>
          </a:xfrm>
        </p:spPr>
        <p:txBody>
          <a:bodyPr/>
          <a:lstStyle/>
          <a:p>
            <a:fld id="{28E6F07D-F62F-4C3B-A21E-2367E9A39921}" type="slidenum">
              <a:rPr lang="en-US" smtClean="0"/>
              <a:t>62</a:t>
            </a:fld>
            <a:endParaRPr lang="en-US" dirty="0"/>
          </a:p>
        </p:txBody>
      </p:sp>
      <p:pic>
        <p:nvPicPr>
          <p:cNvPr id="5" name="Picture 4">
            <a:extLst>
              <a:ext uri="{FF2B5EF4-FFF2-40B4-BE49-F238E27FC236}">
                <a16:creationId xmlns:a16="http://schemas.microsoft.com/office/drawing/2014/main" id="{91C635C5-0621-BCBC-9F6B-E57C72A63998}"/>
              </a:ext>
            </a:extLst>
          </p:cNvPr>
          <p:cNvPicPr>
            <a:picLocks noChangeAspect="1"/>
          </p:cNvPicPr>
          <p:nvPr/>
        </p:nvPicPr>
        <p:blipFill>
          <a:blip r:embed="rId4"/>
          <a:stretch>
            <a:fillRect/>
          </a:stretch>
        </p:blipFill>
        <p:spPr>
          <a:xfrm>
            <a:off x="619432" y="1126989"/>
            <a:ext cx="10697497" cy="5257800"/>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p:txBody>
          <a:bodyPr/>
          <a:lstStyle/>
          <a:p>
            <a:fld id="{28E6F07D-F62F-4C3B-A21E-2367E9A39921}" type="slidenum">
              <a:rPr lang="en-US" smtClean="0"/>
              <a:t>63</a:t>
            </a:fld>
            <a:endParaRPr lang="en-US"/>
          </a:p>
        </p:txBody>
      </p:sp>
    </p:spTree>
    <p:extLst>
      <p:ext uri="{BB962C8B-B14F-4D97-AF65-F5344CB8AC3E}">
        <p14:creationId xmlns:p14="http://schemas.microsoft.com/office/powerpoint/2010/main" val="22046430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64</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5778</TotalTime>
  <Words>2714</Words>
  <Application>Microsoft Office PowerPoint</Application>
  <PresentationFormat>Widescreen</PresentationFormat>
  <Paragraphs>364</Paragraphs>
  <Slides>64</Slides>
  <Notes>58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6" baseType="lpstr">
      <vt:lpstr>Arial</vt:lpstr>
      <vt:lpstr>Arial Narrow</vt:lpstr>
      <vt:lpstr>Calibri</vt:lpstr>
      <vt:lpstr>Calibri Light</vt:lpstr>
      <vt:lpstr>Courier New</vt:lpstr>
      <vt:lpstr>Symbol</vt:lpstr>
      <vt:lpstr>Trade Gothic Next</vt:lpstr>
      <vt:lpstr>Trade Gothic Next Cond</vt:lpstr>
      <vt:lpstr>Trade Gothic Next HvyCd</vt:lpstr>
      <vt:lpstr>Wingdings</vt:lpstr>
      <vt:lpstr>Office Theme</vt:lpstr>
      <vt:lpstr>Worksheet</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Aggregate Comparisons  FY 24</vt:lpstr>
      <vt:lpstr>Aggregate Comparisons  FY 25</vt:lpstr>
      <vt:lpstr>Aggregate Comparisons  FY24</vt:lpstr>
      <vt:lpstr>Aggregate Comparisons  FY25</vt:lpstr>
      <vt:lpstr>Middle Georgia Districts  FY24</vt:lpstr>
      <vt:lpstr>Middle Georgia Districts  FY25</vt:lpstr>
      <vt:lpstr>Middle Georgia Districts  FY24</vt:lpstr>
      <vt:lpstr>Middle Georgia Districts  FY25</vt:lpstr>
      <vt:lpstr>Middle Georgia RESA Districts  FY24</vt:lpstr>
      <vt:lpstr>Middle Georgia RESA Districts  FY25</vt:lpstr>
      <vt:lpstr>Districts Between 20-50,000 Students  FY24</vt:lpstr>
      <vt:lpstr>Districts Between 20-50,000 Students  FY25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21</cp:revision>
  <cp:lastPrinted>2025-03-28T13:06:58Z</cp:lastPrinted>
  <dcterms:created xsi:type="dcterms:W3CDTF">2023-05-01T16:02:45Z</dcterms:created>
  <dcterms:modified xsi:type="dcterms:W3CDTF">2025-04-14T20:26:35Z</dcterms:modified>
</cp:coreProperties>
</file>