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92" r:id="rId2"/>
    <p:sldId id="298" r:id="rId3"/>
    <p:sldId id="297" r:id="rId4"/>
    <p:sldId id="300" r:id="rId5"/>
    <p:sldId id="287" r:id="rId6"/>
    <p:sldId id="2982" r:id="rId7"/>
    <p:sldId id="2986" r:id="rId8"/>
    <p:sldId id="2987" r:id="rId9"/>
    <p:sldId id="2947" r:id="rId10"/>
    <p:sldId id="2989" r:id="rId11"/>
    <p:sldId id="2988" r:id="rId12"/>
    <p:sldId id="295" r:id="rId1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0DF358-91B4-A390-87B9-0A1929EF4275}" name="Lovett, Katika" initials="LK" userId="S::katika.lovett@bcsdk12.net::f620913a-5078-4dd7-98e1-525786881964"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9DF96A-4757-4C14-9C24-81FD483ECB0D}" v="2" dt="2024-11-12T17:23:41.9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756" y="8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FFD4FC4-267D-47AE-8990-4218A4C7298C}" type="datetimeFigureOut">
              <a:rPr lang="en-US" smtClean="0"/>
              <a:t>11/12/2024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FDE824E-02A0-4403-94EB-4C2308D1258D}" type="slidenum">
              <a:rPr lang="en-US" smtClean="0"/>
              <a:t>‹#›</a:t>
            </a:fld>
            <a:endParaRPr lang="en-US"/>
          </a:p>
        </p:txBody>
      </p:sp>
    </p:spTree>
    <p:extLst>
      <p:ext uri="{BB962C8B-B14F-4D97-AF65-F5344CB8AC3E}">
        <p14:creationId xmlns:p14="http://schemas.microsoft.com/office/powerpoint/2010/main" val="3276025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DE824E-02A0-4403-94EB-4C2308D1258D}" type="slidenum">
              <a:rPr lang="en-US" smtClean="0"/>
              <a:t>1</a:t>
            </a:fld>
            <a:endParaRPr lang="en-US"/>
          </a:p>
        </p:txBody>
      </p:sp>
    </p:spTree>
    <p:extLst>
      <p:ext uri="{BB962C8B-B14F-4D97-AF65-F5344CB8AC3E}">
        <p14:creationId xmlns:p14="http://schemas.microsoft.com/office/powerpoint/2010/main" val="22698813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DE824E-02A0-4403-94EB-4C2308D1258D}" type="slidenum">
              <a:rPr lang="en-US" smtClean="0"/>
              <a:t>2</a:t>
            </a:fld>
            <a:endParaRPr lang="en-US"/>
          </a:p>
        </p:txBody>
      </p:sp>
    </p:spTree>
    <p:extLst>
      <p:ext uri="{BB962C8B-B14F-4D97-AF65-F5344CB8AC3E}">
        <p14:creationId xmlns:p14="http://schemas.microsoft.com/office/powerpoint/2010/main" val="2123063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Our 3 goals are: Student Achievement, staff effectiveness and stakeholder engagement. And we have 5 guiding principals: </a:t>
            </a:r>
          </a:p>
          <a:p>
            <a:endParaRPr lang="en-US"/>
          </a:p>
          <a:p>
            <a:r>
              <a:rPr lang="en-US"/>
              <a:t>Our goals and principals align to ensure our students can make well-informed decisions about their next steps ensuring that each of them graduate: matched and enrolled, motivate to enlist, molded for entrepreneurship, or meaningfully employed</a:t>
            </a:r>
          </a:p>
          <a:p>
            <a:endParaRPr lang="en-US"/>
          </a:p>
        </p:txBody>
      </p:sp>
      <p:sp>
        <p:nvSpPr>
          <p:cNvPr id="4" name="Slide Number Placeholder 3"/>
          <p:cNvSpPr>
            <a:spLocks noGrp="1"/>
          </p:cNvSpPr>
          <p:nvPr>
            <p:ph type="sldNum" sz="quarter" idx="5"/>
          </p:nvPr>
        </p:nvSpPr>
        <p:spPr/>
        <p:txBody>
          <a:bodyPr/>
          <a:lstStyle/>
          <a:p>
            <a:fld id="{EFDE824E-02A0-4403-94EB-4C2308D1258D}" type="slidenum">
              <a:rPr lang="en-US" smtClean="0"/>
              <a:t>3</a:t>
            </a:fld>
            <a:endParaRPr lang="en-US"/>
          </a:p>
        </p:txBody>
      </p:sp>
    </p:spTree>
    <p:extLst>
      <p:ext uri="{BB962C8B-B14F-4D97-AF65-F5344CB8AC3E}">
        <p14:creationId xmlns:p14="http://schemas.microsoft.com/office/powerpoint/2010/main" val="1090677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Our Bibb County School District Theory of Action</a:t>
            </a:r>
          </a:p>
        </p:txBody>
      </p:sp>
      <p:sp>
        <p:nvSpPr>
          <p:cNvPr id="4" name="Slide Number Placeholder 3"/>
          <p:cNvSpPr>
            <a:spLocks noGrp="1"/>
          </p:cNvSpPr>
          <p:nvPr>
            <p:ph type="sldNum" sz="quarter" idx="5"/>
          </p:nvPr>
        </p:nvSpPr>
        <p:spPr/>
        <p:txBody>
          <a:bodyPr/>
          <a:lstStyle/>
          <a:p>
            <a:fld id="{EFDE824E-02A0-4403-94EB-4C2308D1258D}" type="slidenum">
              <a:rPr lang="en-US" smtClean="0"/>
              <a:t>4</a:t>
            </a:fld>
            <a:endParaRPr lang="en-US"/>
          </a:p>
        </p:txBody>
      </p:sp>
    </p:spTree>
    <p:extLst>
      <p:ext uri="{BB962C8B-B14F-4D97-AF65-F5344CB8AC3E}">
        <p14:creationId xmlns:p14="http://schemas.microsoft.com/office/powerpoint/2010/main" val="1268437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pPr marL="0" indent="0">
              <a:lnSpc>
                <a:spcPct val="100000"/>
              </a:lnSpc>
              <a:spcBef>
                <a:spcPts val="0"/>
              </a:spcBef>
              <a:buNone/>
            </a:pPr>
            <a:r>
              <a:rPr lang="en-US" sz="1200"/>
              <a:t>The purpose of this presentation is to review the </a:t>
            </a:r>
          </a:p>
          <a:p>
            <a:pPr marL="0" indent="0">
              <a:lnSpc>
                <a:spcPct val="100000"/>
              </a:lnSpc>
              <a:spcBef>
                <a:spcPts val="0"/>
              </a:spcBef>
              <a:buNone/>
            </a:pPr>
            <a:r>
              <a:rPr lang="en-US" sz="1200"/>
              <a:t>2024 Georgia Milestones data. Milestones assesses students in grades 3-11. Students in grades 3-8 take the End of Grades test and students in grades 9-11 take the end of course exams. </a:t>
            </a:r>
            <a:r>
              <a:rPr lang="en-US"/>
              <a:t>We will review and summarize data from the Milestones and discuss next steps. From this presentation, you will learn how well our students have performed on state standards based on state assessments.</a:t>
            </a:r>
            <a:endParaRPr lang="en-US" sz="1200"/>
          </a:p>
          <a:p>
            <a:endParaRPr lang="en-US"/>
          </a:p>
        </p:txBody>
      </p:sp>
      <p:sp>
        <p:nvSpPr>
          <p:cNvPr id="4" name="Slide Number Placeholder 3"/>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45784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The first slide shows the Grades 3-5 comparison</a:t>
            </a:r>
          </a:p>
          <a:p>
            <a:endParaRPr lang="en-US"/>
          </a:p>
          <a:p>
            <a:r>
              <a:rPr lang="en-US"/>
              <a:t>As will see from our data shortly, while we have made some gains we are still trending behind the state in grades 3-5.</a:t>
            </a:r>
          </a:p>
          <a:p>
            <a:endParaRPr lang="en-US"/>
          </a:p>
          <a:p>
            <a:r>
              <a:rPr lang="en-US"/>
              <a:t>The next slide is </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the Grades 6-8 comparison</a:t>
            </a:r>
          </a:p>
          <a:p>
            <a:endParaRPr lang="en-US"/>
          </a:p>
        </p:txBody>
      </p:sp>
      <p:sp>
        <p:nvSpPr>
          <p:cNvPr id="4" name="Slide Number Placeholder 3"/>
          <p:cNvSpPr>
            <a:spLocks noGrp="1"/>
          </p:cNvSpPr>
          <p:nvPr>
            <p:ph type="sldNum" sz="quarter" idx="5"/>
          </p:nvPr>
        </p:nvSpPr>
        <p:spPr/>
        <p:txBody>
          <a:bodyPr/>
          <a:lstStyle/>
          <a:p>
            <a:fld id="{EFDE824E-02A0-4403-94EB-4C2308D1258D}" type="slidenum">
              <a:rPr lang="en-US" smtClean="0"/>
              <a:t>6</a:t>
            </a:fld>
            <a:endParaRPr lang="en-US"/>
          </a:p>
        </p:txBody>
      </p:sp>
    </p:spTree>
    <p:extLst>
      <p:ext uri="{BB962C8B-B14F-4D97-AF65-F5344CB8AC3E}">
        <p14:creationId xmlns:p14="http://schemas.microsoft.com/office/powerpoint/2010/main" val="11701447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DE824E-02A0-4403-94EB-4C2308D1258D}" type="slidenum">
              <a:rPr lang="en-US" smtClean="0"/>
              <a:t>7</a:t>
            </a:fld>
            <a:endParaRPr lang="en-US"/>
          </a:p>
        </p:txBody>
      </p:sp>
    </p:spTree>
    <p:extLst>
      <p:ext uri="{BB962C8B-B14F-4D97-AF65-F5344CB8AC3E}">
        <p14:creationId xmlns:p14="http://schemas.microsoft.com/office/powerpoint/2010/main" val="54103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4FD2B-89FC-D28B-17D1-555795D86B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44EE19-ED45-DA0A-2993-07AECEA9FC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D95E04-3F05-B6B7-CDE3-90FCD0E06E3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8820A41-2A04-F158-E607-389A916B95E5}"/>
              </a:ext>
            </a:extLst>
          </p:cNvPr>
          <p:cNvSpPr>
            <a:spLocks noGrp="1"/>
          </p:cNvSpPr>
          <p:nvPr>
            <p:ph type="sldNum" sz="quarter" idx="5"/>
          </p:nvPr>
        </p:nvSpPr>
        <p:spPr/>
        <p:txBody>
          <a:bodyPr/>
          <a:lstStyle/>
          <a:p>
            <a:fld id="{EFDE824E-02A0-4403-94EB-4C2308D1258D}" type="slidenum">
              <a:rPr lang="en-US" smtClean="0"/>
              <a:t>8</a:t>
            </a:fld>
            <a:endParaRPr lang="en-US"/>
          </a:p>
        </p:txBody>
      </p:sp>
    </p:spTree>
    <p:extLst>
      <p:ext uri="{BB962C8B-B14F-4D97-AF65-F5344CB8AC3E}">
        <p14:creationId xmlns:p14="http://schemas.microsoft.com/office/powerpoint/2010/main" val="402297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9</a:t>
            </a:fld>
            <a:endParaRPr lang="en-US">
              <a:solidFill>
                <a:prstClr val="black"/>
              </a:solidFill>
              <a:latin typeface="Calibri" panose="020F0502020204030204"/>
            </a:endParaRPr>
          </a:p>
        </p:txBody>
      </p:sp>
    </p:spTree>
    <p:extLst>
      <p:ext uri="{BB962C8B-B14F-4D97-AF65-F5344CB8AC3E}">
        <p14:creationId xmlns:p14="http://schemas.microsoft.com/office/powerpoint/2010/main" val="38319224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BC09D-B871-4CFD-F735-EE80F511B4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9ECF92-D71E-2B7B-6A88-29A142BDF5BE}"/>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3E28E787-B39C-85D7-C8CD-0CF5800D195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CD59E63-0CFA-B897-3C5D-FB60337549C2}"/>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10</a:t>
            </a:fld>
            <a:endParaRPr lang="en-US">
              <a:solidFill>
                <a:prstClr val="black"/>
              </a:solidFill>
              <a:latin typeface="Calibri" panose="020F0502020204030204"/>
            </a:endParaRPr>
          </a:p>
        </p:txBody>
      </p:sp>
    </p:spTree>
    <p:extLst>
      <p:ext uri="{BB962C8B-B14F-4D97-AF65-F5344CB8AC3E}">
        <p14:creationId xmlns:p14="http://schemas.microsoft.com/office/powerpoint/2010/main" val="29173812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C41B7-DB80-DB47-A2FD-6ABAFEB358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4DA89E-4E0D-E8C2-AE0C-D9BCE97D6D28}"/>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773EB300-251B-63AE-3567-8C54EC37838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C3DC6EC-D080-94C1-4738-3D1906A5A0C2}"/>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11</a:t>
            </a:fld>
            <a:endParaRPr lang="en-US">
              <a:solidFill>
                <a:prstClr val="black"/>
              </a:solidFill>
              <a:latin typeface="Calibri" panose="020F0502020204030204"/>
            </a:endParaRPr>
          </a:p>
        </p:txBody>
      </p:sp>
    </p:spTree>
    <p:extLst>
      <p:ext uri="{BB962C8B-B14F-4D97-AF65-F5344CB8AC3E}">
        <p14:creationId xmlns:p14="http://schemas.microsoft.com/office/powerpoint/2010/main" val="6201077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12</a:t>
            </a:fld>
            <a:endParaRPr lang="en-US">
              <a:solidFill>
                <a:prstClr val="black"/>
              </a:solidFill>
              <a:latin typeface="Calibri" panose="020F0502020204030204"/>
            </a:endParaRPr>
          </a:p>
        </p:txBody>
      </p:sp>
    </p:spTree>
    <p:extLst>
      <p:ext uri="{BB962C8B-B14F-4D97-AF65-F5344CB8AC3E}">
        <p14:creationId xmlns:p14="http://schemas.microsoft.com/office/powerpoint/2010/main" val="8644185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E209D7E-8153-4E34-9C16-924E1F5027E0}" type="datetime1">
              <a:rPr lang="en-US" smtClean="0"/>
              <a:t>11/12/2024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173829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13E339-83C7-4C0A-AAE5-FA30510DDF9F}" type="datetime1">
              <a:rPr lang="en-US" smtClean="0"/>
              <a:t>11/12/2024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610683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611A6F-DD05-45DA-8A6B-6607A038AA91}" type="datetime1">
              <a:rPr lang="en-US" smtClean="0"/>
              <a:t>11/12/2024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80886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A8246FB-8BF2-41EA-A8E7-F1CFCB5A8F04}" type="datetime1">
              <a:rPr lang="en-US" smtClean="0"/>
              <a:t>11/12/2024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33022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E6335AF-1FF9-4038-AD7B-8461021957C4}" type="datetime1">
              <a:rPr lang="en-US" smtClean="0"/>
              <a:t>11/12/2024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80266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D9117AB-A808-4BA0-B4DB-EC8E52FCED9F}" type="datetime1">
              <a:rPr lang="en-US" smtClean="0"/>
              <a:t>11/12/2024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6532154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EEBCCB-EFF6-40B6-A8FD-95ACE830720F}" type="datetime1">
              <a:rPr lang="en-US" smtClean="0"/>
              <a:t>11/12/2024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27193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0CF09F-E589-49DF-A80F-8B2059AA9F4C}" type="datetime1">
              <a:rPr lang="en-US" smtClean="0"/>
              <a:t>11/12/2024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4734449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684BF4-A67E-40B7-AA54-33F48524050C}" type="datetime1">
              <a:rPr lang="en-US" smtClean="0"/>
              <a:t>11/12/2024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142642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E4D85A-414F-423C-B4EF-3FA1E098B481}" type="datetime1">
              <a:rPr lang="en-US" smtClean="0"/>
              <a:t>11/12/2024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364392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EE9350-785C-4E86-8A61-0E39CC280793}" type="datetime1">
              <a:rPr lang="en-US" smtClean="0"/>
              <a:t>11/12/2024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213880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B7BA07-9499-4B7A-BC13-66C4D0E28D24}" type="datetime1">
              <a:rPr lang="en-US" smtClean="0"/>
              <a:t>11/12/2024</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28542551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F4D4CC4-05C4-2D82-C2B7-CB8680E70154}"/>
              </a:ext>
            </a:extLst>
          </p:cNvPr>
          <p:cNvSpPr txBox="1"/>
          <p:nvPr/>
        </p:nvSpPr>
        <p:spPr>
          <a:xfrm>
            <a:off x="777915" y="2325629"/>
            <a:ext cx="10529719" cy="1938992"/>
          </a:xfrm>
          <a:prstGeom prst="rect">
            <a:avLst/>
          </a:prstGeom>
          <a:noFill/>
        </p:spPr>
        <p:txBody>
          <a:bodyPr wrap="square" lIns="91440" tIns="45720" rIns="91440" bIns="45720" rtlCol="0" anchor="t">
            <a:spAutoFit/>
          </a:bodyPr>
          <a:lstStyle/>
          <a:p>
            <a:pPr algn="ctr">
              <a:defRPr/>
            </a:pPr>
            <a:r>
              <a:rPr lang="en-US" sz="6000" b="1" dirty="0">
                <a:solidFill>
                  <a:prstClr val="black"/>
                </a:solidFill>
                <a:latin typeface="Trade Gothic Next HvyCd"/>
                <a:cs typeface="Arial"/>
              </a:rPr>
              <a:t>Maximizing FTE Funding for </a:t>
            </a:r>
          </a:p>
          <a:p>
            <a:pPr algn="ctr">
              <a:defRPr/>
            </a:pPr>
            <a:r>
              <a:rPr lang="en-US" sz="6000" b="1" dirty="0">
                <a:solidFill>
                  <a:prstClr val="black"/>
                </a:solidFill>
                <a:latin typeface="Trade Gothic Next HvyCd"/>
                <a:cs typeface="Arial"/>
              </a:rPr>
              <a:t>School Improvement</a:t>
            </a:r>
            <a:endParaRPr lang="en-US" dirty="0">
              <a:solidFill>
                <a:prstClr val="black"/>
              </a:solidFill>
            </a:endParaRP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Trade Gothic Next HvyCd" panose="020B0906040303020004" pitchFamily="34" charset="0"/>
                <a:ea typeface="+mn-ea"/>
                <a:cs typeface="Arial" panose="020B0604020202020204" pitchFamily="34" charset="0"/>
              </a:rPr>
              <a:t>Ethel Lett, Ed.D.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a:noFill/>
                </a:ln>
                <a:solidFill>
                  <a:prstClr val="white"/>
                </a:solidFill>
                <a:effectLst/>
                <a:uLnTx/>
                <a:uFillTx/>
                <a:latin typeface="Trade Gothic Next Cond" panose="020B0506040303020004" pitchFamily="34" charset="0"/>
                <a:ea typeface="+mn-ea"/>
                <a:cs typeface="Arial" panose="020B0604020202020204" pitchFamily="34" charset="0"/>
              </a:rPr>
              <a:t>Assistant Superintendent of Teaching &amp; Learning</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97766"/>
            <a:ext cx="8829875" cy="400110"/>
          </a:xfrm>
          <a:prstGeom prst="rect">
            <a:avLst/>
          </a:prstGeom>
          <a:noFill/>
        </p:spPr>
        <p:txBody>
          <a:bodyPr wrap="square" lIns="91440" tIns="45720" rIns="91440" bIns="45720" rtlCol="0" anchor="t">
            <a:spAutoFit/>
          </a:bodyPr>
          <a:lstStyle/>
          <a:p>
            <a:pPr defTabSz="457200">
              <a:defRPr/>
            </a:pPr>
            <a:r>
              <a:rPr lang="en-US" sz="2000" b="1" i="1" dirty="0">
                <a:solidFill>
                  <a:srgbClr val="FFC700"/>
                </a:solidFill>
                <a:latin typeface="Trade Gothic Next HvyCd"/>
                <a:cs typeface="Arial"/>
              </a:rPr>
              <a:t>November 21, 2024</a:t>
            </a:r>
            <a:endParaRPr lang="en-US" sz="2000" b="1" i="1" u="none" strike="noStrike" kern="1200" cap="none" spc="0" normalizeH="0" baseline="0" noProof="0" dirty="0">
              <a:ln>
                <a:noFill/>
              </a:ln>
              <a:solidFill>
                <a:srgbClr val="FFC700"/>
              </a:solidFill>
              <a:effectLst/>
              <a:uLnTx/>
              <a:uFillTx/>
              <a:latin typeface="Trade Gothic Next HvyCd"/>
              <a:cs typeface="Arial"/>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4">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4DD6D926-6835-CC77-B187-9806A7E13D26}"/>
              </a:ext>
            </a:extLst>
          </p:cNvPr>
          <p:cNvSpPr>
            <a:spLocks noGrp="1"/>
          </p:cNvSpPr>
          <p:nvPr>
            <p:ph type="sldNum" sz="quarter" idx="12"/>
          </p:nvPr>
        </p:nvSpPr>
        <p:spPr/>
        <p:txBody>
          <a:bodyPr/>
          <a:lstStyle/>
          <a:p>
            <a:fld id="{28E6F07D-F62F-4C3B-A21E-2367E9A39921}" type="slidenum">
              <a:rPr lang="en-US" smtClean="0"/>
              <a:t>1</a:t>
            </a:fld>
            <a:endParaRPr lang="en-US"/>
          </a:p>
        </p:txBody>
      </p:sp>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VISION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a:ln/>
                <a:solidFill>
                  <a:srgbClr val="FFC000"/>
                </a:solidFill>
                <a:effectLst/>
                <a:uLnTx/>
                <a:uFillTx/>
                <a:latin typeface="Trade Gothic Next HvyCd" panose="020B0906040303020004" pitchFamily="34" charset="0"/>
                <a:ea typeface="+mj-ea"/>
                <a:cs typeface="+mj-cs"/>
              </a:rPr>
              <a:t>OUR MISSION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1643402"/>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00" cap="none" spc="0" normalizeH="0" baseline="0" noProof="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kumimoji="0" lang="en-US" sz="2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3">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4">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Content Placeholder 9">
            <a:extLst>
              <a:ext uri="{FF2B5EF4-FFF2-40B4-BE49-F238E27FC236}">
                <a16:creationId xmlns:a16="http://schemas.microsoft.com/office/drawing/2014/main" id="{5787B405-7BA7-D82A-4585-5F63B7101249}"/>
              </a:ext>
            </a:extLst>
          </p:cNvPr>
          <p:cNvSpPr txBox="1">
            <a:spLocks/>
          </p:cNvSpPr>
          <p:nvPr/>
        </p:nvSpPr>
        <p:spPr>
          <a:xfrm>
            <a:off x="1047164" y="4746645"/>
            <a:ext cx="4213672" cy="191888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00" cap="none" spc="0" normalizeH="0" baseline="0" noProof="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kumimoji="0" lang="en-US" sz="2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sp>
        <p:nvSpPr>
          <p:cNvPr id="8" name="Slide Number Placeholder 7">
            <a:extLst>
              <a:ext uri="{FF2B5EF4-FFF2-40B4-BE49-F238E27FC236}">
                <a16:creationId xmlns:a16="http://schemas.microsoft.com/office/drawing/2014/main" id="{A496B584-25D1-95C3-75D9-209E58BFDF90}"/>
              </a:ext>
            </a:extLst>
          </p:cNvPr>
          <p:cNvSpPr>
            <a:spLocks noGrp="1"/>
          </p:cNvSpPr>
          <p:nvPr>
            <p:ph type="sldNum" sz="quarter" idx="12"/>
          </p:nvPr>
        </p:nvSpPr>
        <p:spPr/>
        <p:txBody>
          <a:bodyPr/>
          <a:lstStyle/>
          <a:p>
            <a:fld id="{28E6F07D-F62F-4C3B-A21E-2367E9A39921}" type="slidenum">
              <a:rPr lang="en-US" smtClean="0"/>
              <a:t>2</a:t>
            </a:fld>
            <a:endParaRPr lang="en-US"/>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Personalized Learning</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Collaboration</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Engagement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Safety</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200" cap="none" spc="0" normalizeH="0" baseline="0" noProof="0">
                <a:ln>
                  <a:noFill/>
                </a:ln>
                <a:solidFill>
                  <a:prstClr val="black"/>
                </a:solidFill>
                <a:effectLst/>
                <a:uLnTx/>
                <a:uFillTx/>
                <a:latin typeface="Trade Gothic Next HvyCd" panose="020B0906040303020004" pitchFamily="34" charset="0"/>
                <a:ea typeface="+mn-ea"/>
                <a:cs typeface="+mn-cs"/>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3">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4"/>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LEARNER </a:t>
            </a:r>
            <a:b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br>
            <a: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OUTCOMES</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a:ln w="0"/>
              <a:solidFill>
                <a:prstClr val="black"/>
              </a:solidFill>
              <a:effectLst/>
              <a:uLnTx/>
              <a:uFillTx/>
              <a:latin typeface="Trade Gothic Next HvyCd" panose="020B0906040303020004" pitchFamily="34" charset="0"/>
              <a:ea typeface="+mj-ea"/>
              <a:cs typeface="+mj-cs"/>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FFC700"/>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Student Achievement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Staff Effectiveness</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Each student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will graduate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empowered</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to make a well-informed decision about their next step. They will learn about themselves as they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engage</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in rigorous content and gain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exposure</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through personalized learning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experiences</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thereby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enlightening</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5"/>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E9CBE93C-75A1-8E91-AA0C-596DB822A9CA}"/>
              </a:ext>
            </a:extLst>
          </p:cNvPr>
          <p:cNvSpPr>
            <a:spLocks noGrp="1"/>
          </p:cNvSpPr>
          <p:nvPr>
            <p:ph type="sldNum" sz="quarter" idx="12"/>
          </p:nvPr>
        </p:nvSpPr>
        <p:spPr/>
        <p:txBody>
          <a:bodyPr/>
          <a:lstStyle/>
          <a:p>
            <a:fld id="{28E6F07D-F62F-4C3B-A21E-2367E9A39921}" type="slidenum">
              <a:rPr lang="en-US" smtClean="0"/>
              <a:t>3</a:t>
            </a:fld>
            <a:endParaRPr lang="en-US"/>
          </a:p>
        </p:txBody>
      </p:sp>
    </p:spTree>
    <p:extLst>
      <p:ext uri="{BB962C8B-B14F-4D97-AF65-F5344CB8AC3E}">
        <p14:creationId xmlns:p14="http://schemas.microsoft.com/office/powerpoint/2010/main" val="357442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and yellow sign with white text&#10;&#10;Description automatically generated">
            <a:extLst>
              <a:ext uri="{FF2B5EF4-FFF2-40B4-BE49-F238E27FC236}">
                <a16:creationId xmlns:a16="http://schemas.microsoft.com/office/drawing/2014/main" id="{836A6F51-24CE-541D-AC48-04DF5C135D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1848862E-2466-9F16-C08C-C966F680964B}"/>
              </a:ext>
            </a:extLst>
          </p:cNvPr>
          <p:cNvSpPr>
            <a:spLocks noGrp="1"/>
          </p:cNvSpPr>
          <p:nvPr>
            <p:ph type="sldNum" sz="quarter" idx="12"/>
          </p:nvPr>
        </p:nvSpPr>
        <p:spPr/>
        <p:txBody>
          <a:bodyPr/>
          <a:lstStyle/>
          <a:p>
            <a:fld id="{28E6F07D-F62F-4C3B-A21E-2367E9A39921}" type="slidenum">
              <a:rPr lang="en-US" smtClean="0"/>
              <a:t>4</a:t>
            </a:fld>
            <a:endParaRPr lang="en-US"/>
          </a:p>
        </p:txBody>
      </p:sp>
    </p:spTree>
    <p:extLst>
      <p:ext uri="{BB962C8B-B14F-4D97-AF65-F5344CB8AC3E}">
        <p14:creationId xmlns:p14="http://schemas.microsoft.com/office/powerpoint/2010/main" val="1043070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159926" y="984770"/>
            <a:ext cx="11727274" cy="5472118"/>
          </a:xfrm>
          <a:noFill/>
        </p:spPr>
        <p:txBody>
          <a:bodyPr vert="horz" lIns="91440" tIns="45720" rIns="91440" bIns="45720" rtlCol="0" anchor="t">
            <a:noAutofit/>
          </a:bodyPr>
          <a:lstStyle/>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Overview</a:t>
            </a:r>
          </a:p>
          <a:p>
            <a:pPr marL="0" indent="0">
              <a:lnSpc>
                <a:spcPct val="100000"/>
              </a:lnSpc>
              <a:spcBef>
                <a:spcPts val="0"/>
              </a:spcBef>
              <a:buNone/>
            </a:pPr>
            <a:r>
              <a:rPr lang="en-US" sz="2400" dirty="0"/>
              <a:t>The purpose of this presentation is to discuss ways we have maximized FTE funding for school improvement.</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Roadmap</a:t>
            </a:r>
          </a:p>
          <a:p>
            <a:pPr>
              <a:lnSpc>
                <a:spcPct val="100000"/>
              </a:lnSpc>
              <a:spcBef>
                <a:spcPts val="0"/>
              </a:spcBef>
            </a:pPr>
            <a:r>
              <a:rPr lang="en-US" sz="2400" dirty="0"/>
              <a:t>EIP, remedial, gifted coding</a:t>
            </a:r>
          </a:p>
          <a:p>
            <a:pPr>
              <a:lnSpc>
                <a:spcPct val="100000"/>
              </a:lnSpc>
              <a:spcBef>
                <a:spcPts val="0"/>
              </a:spcBef>
            </a:pPr>
            <a:r>
              <a:rPr lang="en-US" sz="2400" dirty="0"/>
              <a:t>Summary &amp; Next Steps</a:t>
            </a:r>
          </a:p>
          <a:p>
            <a:pPr>
              <a:lnSpc>
                <a:spcPct val="100000"/>
              </a:lnSpc>
              <a:spcBef>
                <a:spcPts val="0"/>
              </a:spcBef>
            </a:pPr>
            <a:endParaRPr lang="en-US" sz="2200" dirty="0">
              <a:latin typeface="Arial Narrow" panose="020B0606020202030204" pitchFamily="34" charset="0"/>
            </a:endParaRPr>
          </a:p>
          <a:p>
            <a:pPr marL="0" indent="0">
              <a:lnSpc>
                <a:spcPct val="100000"/>
              </a:lnSpc>
              <a:spcBef>
                <a:spcPts val="0"/>
              </a:spcBef>
              <a:buNone/>
            </a:pPr>
            <a:r>
              <a:rPr lang="en-US" sz="3000" b="1" cap="all" dirty="0">
                <a:effectLst>
                  <a:outerShdw blurRad="38100" dist="38100" dir="2700000" algn="tl">
                    <a:srgbClr val="000000">
                      <a:alpha val="43137"/>
                    </a:srgbClr>
                  </a:outerShdw>
                </a:effectLst>
                <a:latin typeface="Trade Gothic Next HvyCd" panose="020B0906040303020004" pitchFamily="34" charset="0"/>
              </a:rPr>
              <a:t>Takeaway</a:t>
            </a:r>
          </a:p>
          <a:p>
            <a:pPr marL="0" indent="0" algn="just">
              <a:spcBef>
                <a:spcPts val="0"/>
              </a:spcBef>
              <a:buNone/>
            </a:pPr>
            <a:r>
              <a:rPr lang="en-US" sz="2400" dirty="0">
                <a:solidFill>
                  <a:srgbClr val="000000"/>
                </a:solidFill>
                <a:effectLst/>
                <a:ea typeface="Calibri" panose="020F0502020204030204" pitchFamily="34" charset="0"/>
              </a:rPr>
              <a:t>We are leveraging the use of the Strategic Waiver to ensure we are maximizing FTE funding for school improvement.</a:t>
            </a:r>
            <a:endParaRPr lang="en-US" sz="2400" kern="100" dirty="0">
              <a:solidFill>
                <a:srgbClr val="000000"/>
              </a:solidFill>
              <a:effectLst/>
              <a:ea typeface="Times New Roman" panose="02020603050405020304" pitchFamily="18" charset="0"/>
              <a:cs typeface="Times New Roman" panose="02020603050405020304" pitchFamily="18" charset="0"/>
            </a:endParaRPr>
          </a:p>
          <a:p>
            <a:pPr marL="0" indent="0" algn="just">
              <a:spcBef>
                <a:spcPts val="0"/>
              </a:spcBef>
              <a:buNone/>
            </a:pPr>
            <a:endParaRPr lang="en-US" sz="2400" kern="100" dirty="0">
              <a:solidFill>
                <a:srgbClr val="000000"/>
              </a:solidFill>
              <a:effectLst/>
              <a:latin typeface="+mj-lt"/>
              <a:ea typeface="Times New Roman" panose="02020603050405020304" pitchFamily="18" charset="0"/>
              <a:cs typeface="Times New Roman" panose="02020603050405020304" pitchFamily="18" charset="0"/>
            </a:endParaRPr>
          </a:p>
          <a:p>
            <a:pPr marL="0" indent="0" algn="just">
              <a:spcBef>
                <a:spcPts val="0"/>
              </a:spcBef>
              <a:buNone/>
            </a:pPr>
            <a:endParaRPr lang="en-US" sz="2400" dirty="0">
              <a:effectLst/>
              <a:latin typeface="Arial Narrow" panose="020B0606020202030204" pitchFamily="34" charset="0"/>
              <a:ea typeface="Calibri" panose="020F0502020204030204" pitchFamily="34" charset="0"/>
              <a:cs typeface="Times New Roman"/>
            </a:endParaRP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5" name="Slide Number Placeholder 4">
            <a:extLst>
              <a:ext uri="{FF2B5EF4-FFF2-40B4-BE49-F238E27FC236}">
                <a16:creationId xmlns:a16="http://schemas.microsoft.com/office/drawing/2014/main" id="{73915B05-090C-8C7B-CC93-DC492FCA131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0827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89EFD0D-B81F-1ED4-6A20-D1CE45DEA9C7}"/>
              </a:ext>
            </a:extLst>
          </p:cNvPr>
          <p:cNvSpPr>
            <a:spLocks noGrp="1"/>
          </p:cNvSpPr>
          <p:nvPr>
            <p:ph type="sldNum" sz="quarter" idx="12"/>
          </p:nvPr>
        </p:nvSpPr>
        <p:spPr/>
        <p:txBody>
          <a:bodyPr/>
          <a:lstStyle/>
          <a:p>
            <a:fld id="{28E6F07D-F62F-4C3B-A21E-2367E9A39921}" type="slidenum">
              <a:rPr lang="en-US" smtClean="0"/>
              <a:t>6</a:t>
            </a:fld>
            <a:endParaRPr lang="en-US"/>
          </a:p>
        </p:txBody>
      </p:sp>
      <p:sp>
        <p:nvSpPr>
          <p:cNvPr id="8" name="Rectangle 7">
            <a:extLst>
              <a:ext uri="{FF2B5EF4-FFF2-40B4-BE49-F238E27FC236}">
                <a16:creationId xmlns:a16="http://schemas.microsoft.com/office/drawing/2014/main" id="{A555E81B-4740-4C8A-76DF-8C39E301ECF0}"/>
              </a:ext>
            </a:extLst>
          </p:cNvPr>
          <p:cNvSpPr/>
          <p:nvPr/>
        </p:nvSpPr>
        <p:spPr>
          <a:xfrm>
            <a:off x="42081" y="115701"/>
            <a:ext cx="12192000" cy="1124468"/>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A08A8993-4D06-DACD-0F22-E7B5C670E9AD}"/>
              </a:ext>
            </a:extLst>
          </p:cNvPr>
          <p:cNvSpPr txBox="1"/>
          <p:nvPr/>
        </p:nvSpPr>
        <p:spPr>
          <a:xfrm>
            <a:off x="194168" y="138819"/>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Early Intervention (K-5)</a:t>
            </a:r>
          </a:p>
        </p:txBody>
      </p:sp>
      <p:pic>
        <p:nvPicPr>
          <p:cNvPr id="12" name="Picture 11">
            <a:extLst>
              <a:ext uri="{FF2B5EF4-FFF2-40B4-BE49-F238E27FC236}">
                <a16:creationId xmlns:a16="http://schemas.microsoft.com/office/drawing/2014/main" id="{F6D40DB9-F9ED-1AA1-4B0A-C281A5EC30F6}"/>
              </a:ext>
            </a:extLst>
          </p:cNvPr>
          <p:cNvPicPr>
            <a:picLocks noChangeAspect="1"/>
          </p:cNvPicPr>
          <p:nvPr/>
        </p:nvPicPr>
        <p:blipFill>
          <a:blip r:embed="rId3"/>
          <a:stretch>
            <a:fillRect/>
          </a:stretch>
        </p:blipFill>
        <p:spPr>
          <a:xfrm>
            <a:off x="10811334" y="-41207"/>
            <a:ext cx="1391675" cy="1386174"/>
          </a:xfrm>
          <a:prstGeom prst="rect">
            <a:avLst/>
          </a:prstGeom>
        </p:spPr>
      </p:pic>
      <p:sp>
        <p:nvSpPr>
          <p:cNvPr id="14" name="TextBox 13">
            <a:extLst>
              <a:ext uri="{FF2B5EF4-FFF2-40B4-BE49-F238E27FC236}">
                <a16:creationId xmlns:a16="http://schemas.microsoft.com/office/drawing/2014/main" id="{BCFF2AAE-14FD-1809-8AFC-F061F09ADD18}"/>
              </a:ext>
            </a:extLst>
          </p:cNvPr>
          <p:cNvSpPr txBox="1"/>
          <p:nvPr/>
        </p:nvSpPr>
        <p:spPr>
          <a:xfrm>
            <a:off x="194167" y="1397077"/>
            <a:ext cx="11453335" cy="4062651"/>
          </a:xfrm>
          <a:prstGeom prst="rect">
            <a:avLst/>
          </a:prstGeom>
          <a:noFill/>
        </p:spPr>
        <p:txBody>
          <a:bodyPr wrap="square" lIns="91440" tIns="45720" rIns="91440" bIns="45720" anchor="t">
            <a:spAutoFit/>
          </a:bodyPr>
          <a:lstStyle/>
          <a:p>
            <a:pPr>
              <a:tabLst>
                <a:tab pos="457200" algn="l"/>
              </a:tabLst>
            </a:pPr>
            <a:r>
              <a:rPr lang="en-US" sz="2400" b="1" u="sng" dirty="0">
                <a:latin typeface="+mj-lt"/>
              </a:rPr>
              <a:t>Eligibility Based on Two or more of the following criteria: </a:t>
            </a:r>
          </a:p>
          <a:p>
            <a:pPr marL="285750" indent="-285750">
              <a:buFont typeface="Arial" panose="020B0604020202020204" pitchFamily="34" charset="0"/>
              <a:buChar char="•"/>
              <a:tabLst>
                <a:tab pos="457200" algn="l"/>
              </a:tabLst>
            </a:pPr>
            <a:r>
              <a:rPr lang="en-US" sz="2400" dirty="0">
                <a:latin typeface="+mj-lt"/>
              </a:rPr>
              <a:t>GKIDS ELA, Mathematics, or both section</a:t>
            </a:r>
          </a:p>
          <a:p>
            <a:pPr marL="285750" indent="-285750">
              <a:buFont typeface="Arial" panose="020B0604020202020204" pitchFamily="34" charset="0"/>
              <a:buChar char="•"/>
              <a:tabLst>
                <a:tab pos="457200" algn="l"/>
              </a:tabLst>
            </a:pPr>
            <a:r>
              <a:rPr lang="en-US" sz="2400" dirty="0">
                <a:latin typeface="+mj-lt"/>
              </a:rPr>
              <a:t>Documented achievement indicates below grade level on assessment tool. </a:t>
            </a:r>
            <a:r>
              <a:rPr lang="en-US" sz="2400" i="1" dirty="0">
                <a:latin typeface="+mj-lt"/>
              </a:rPr>
              <a:t>(Note: If using norm-referenced tests, score is below the 30th percentile.)</a:t>
            </a:r>
            <a:endParaRPr lang="en-US" sz="2400" dirty="0">
              <a:solidFill>
                <a:srgbClr val="000000"/>
              </a:solidFill>
              <a:latin typeface="+mj-lt"/>
              <a:ea typeface="Times New Roman" panose="02020603050405020304" pitchFamily="18" charset="0"/>
              <a:cs typeface="Aptos" panose="020B0004020202020204" pitchFamily="34" charset="0"/>
            </a:endParaRPr>
          </a:p>
          <a:p>
            <a:pPr marL="285750" indent="-285750">
              <a:buFont typeface="Arial" panose="020B0604020202020204" pitchFamily="34" charset="0"/>
              <a:buChar char="•"/>
              <a:tabLst>
                <a:tab pos="457200" algn="l"/>
              </a:tabLst>
            </a:pPr>
            <a:r>
              <a:rPr lang="en-US" sz="2400" dirty="0">
                <a:latin typeface="+mj-lt"/>
              </a:rPr>
              <a:t>Local assessment or universal screener </a:t>
            </a:r>
          </a:p>
          <a:p>
            <a:pPr marL="285750" indent="-285750">
              <a:buFont typeface="Arial" panose="020B0604020202020204" pitchFamily="34" charset="0"/>
              <a:buChar char="•"/>
              <a:tabLst>
                <a:tab pos="457200" algn="l"/>
              </a:tabLst>
            </a:pPr>
            <a:r>
              <a:rPr lang="en-US" sz="2400" dirty="0">
                <a:latin typeface="+mj-lt"/>
              </a:rPr>
              <a:t>Student Support Team (SST) Checklist </a:t>
            </a:r>
          </a:p>
          <a:p>
            <a:pPr marL="285750" indent="-285750">
              <a:buFont typeface="Arial" panose="020B0604020202020204" pitchFamily="34" charset="0"/>
              <a:buChar char="•"/>
              <a:tabLst>
                <a:tab pos="457200" algn="l"/>
              </a:tabLst>
            </a:pPr>
            <a:r>
              <a:rPr lang="en-US" sz="2400" dirty="0">
                <a:latin typeface="+mj-lt"/>
              </a:rPr>
              <a:t>EIP ELA/Reading/Math Rubric</a:t>
            </a:r>
            <a:endParaRPr lang="en-US" sz="2400" dirty="0">
              <a:solidFill>
                <a:srgbClr val="000000"/>
              </a:solidFill>
              <a:latin typeface="+mj-lt"/>
            </a:endParaRPr>
          </a:p>
          <a:p>
            <a:pPr marL="285750" indent="-285750">
              <a:buFont typeface="Arial" panose="020B0604020202020204" pitchFamily="34" charset="0"/>
              <a:buChar char="•"/>
              <a:tabLst>
                <a:tab pos="457200" algn="l"/>
              </a:tabLst>
            </a:pPr>
            <a:r>
              <a:rPr lang="en-US" sz="2400" dirty="0">
                <a:latin typeface="+mj-lt"/>
              </a:rPr>
              <a:t>Standardized norm-referenced tests </a:t>
            </a:r>
          </a:p>
          <a:p>
            <a:pPr marL="285750" indent="-285750">
              <a:buFont typeface="Arial" panose="020B0604020202020204" pitchFamily="34" charset="0"/>
              <a:buChar char="•"/>
              <a:tabLst>
                <a:tab pos="457200" algn="l"/>
              </a:tabLst>
            </a:pPr>
            <a:r>
              <a:rPr lang="en-US" sz="2400" dirty="0">
                <a:latin typeface="+mj-lt"/>
              </a:rPr>
              <a:t>Local assessment or universal screener DRC Beacon assessment </a:t>
            </a:r>
          </a:p>
          <a:p>
            <a:pPr marL="285750" indent="-285750">
              <a:buFont typeface="Arial" panose="020B0604020202020204" pitchFamily="34" charset="0"/>
              <a:buChar char="•"/>
              <a:tabLst>
                <a:tab pos="457200" algn="l"/>
              </a:tabLst>
            </a:pPr>
            <a:r>
              <a:rPr lang="en-US" sz="2400" dirty="0">
                <a:latin typeface="+mj-lt"/>
              </a:rPr>
              <a:t>Georgia Milestones Assessment System (GMAS) (used for eligibility criteria only) </a:t>
            </a:r>
            <a:endParaRPr lang="en-US" sz="2400" dirty="0">
              <a:solidFill>
                <a:srgbClr val="000000"/>
              </a:solidFill>
              <a:latin typeface="+mj-lt"/>
              <a:ea typeface="Times New Roman" panose="02020603050405020304" pitchFamily="18" charset="0"/>
              <a:cs typeface="Aptos" panose="020B0004020202020204" pitchFamily="34" charset="0"/>
            </a:endParaRPr>
          </a:p>
          <a:p>
            <a:pPr>
              <a:tabLst>
                <a:tab pos="457200" algn="l"/>
              </a:tabLst>
            </a:pPr>
            <a:endParaRPr lang="en-US" dirty="0">
              <a:solidFill>
                <a:srgbClr val="000000"/>
              </a:solidFill>
              <a:latin typeface="Aptos" panose="020B0004020202020204" pitchFamily="34" charset="0"/>
              <a:ea typeface="Aptos" panose="020B0004020202020204" pitchFamily="34" charset="0"/>
              <a:cs typeface="Aptos" panose="020B0004020202020204" pitchFamily="34" charset="0"/>
            </a:endParaRPr>
          </a:p>
        </p:txBody>
      </p:sp>
      <p:sp>
        <p:nvSpPr>
          <p:cNvPr id="3" name="Oval 2">
            <a:extLst>
              <a:ext uri="{FF2B5EF4-FFF2-40B4-BE49-F238E27FC236}">
                <a16:creationId xmlns:a16="http://schemas.microsoft.com/office/drawing/2014/main" id="{D6B6B1F4-90D6-D32B-C0AD-90A5B9FE4A87}"/>
              </a:ext>
            </a:extLst>
          </p:cNvPr>
          <p:cNvSpPr/>
          <p:nvPr/>
        </p:nvSpPr>
        <p:spPr>
          <a:xfrm>
            <a:off x="2150043" y="5311018"/>
            <a:ext cx="7541581" cy="1194047"/>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CODING OPPORTUNITIES</a:t>
            </a:r>
          </a:p>
          <a:p>
            <a:pPr algn="ctr"/>
            <a:r>
              <a:rPr lang="en-US" b="1" dirty="0">
                <a:solidFill>
                  <a:schemeClr val="tx1"/>
                </a:solidFill>
              </a:rPr>
              <a:t>ELA, reading, math, science, social studies, health</a:t>
            </a:r>
          </a:p>
        </p:txBody>
      </p:sp>
    </p:spTree>
    <p:extLst>
      <p:ext uri="{BB962C8B-B14F-4D97-AF65-F5344CB8AC3E}">
        <p14:creationId xmlns:p14="http://schemas.microsoft.com/office/powerpoint/2010/main" val="3595108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89EFD0D-B81F-1ED4-6A20-D1CE45DEA9C7}"/>
              </a:ext>
            </a:extLst>
          </p:cNvPr>
          <p:cNvSpPr>
            <a:spLocks noGrp="1"/>
          </p:cNvSpPr>
          <p:nvPr>
            <p:ph type="sldNum" sz="quarter" idx="12"/>
          </p:nvPr>
        </p:nvSpPr>
        <p:spPr/>
        <p:txBody>
          <a:bodyPr/>
          <a:lstStyle/>
          <a:p>
            <a:fld id="{28E6F07D-F62F-4C3B-A21E-2367E9A39921}" type="slidenum">
              <a:rPr lang="en-US" smtClean="0"/>
              <a:t>7</a:t>
            </a:fld>
            <a:endParaRPr lang="en-US"/>
          </a:p>
        </p:txBody>
      </p:sp>
      <p:sp>
        <p:nvSpPr>
          <p:cNvPr id="8" name="Rectangle 7">
            <a:extLst>
              <a:ext uri="{FF2B5EF4-FFF2-40B4-BE49-F238E27FC236}">
                <a16:creationId xmlns:a16="http://schemas.microsoft.com/office/drawing/2014/main" id="{A555E81B-4740-4C8A-76DF-8C39E301ECF0}"/>
              </a:ext>
            </a:extLst>
          </p:cNvPr>
          <p:cNvSpPr/>
          <p:nvPr/>
        </p:nvSpPr>
        <p:spPr>
          <a:xfrm>
            <a:off x="11009" y="115701"/>
            <a:ext cx="12192000" cy="1144928"/>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A08A8993-4D06-DACD-0F22-E7B5C670E9AD}"/>
              </a:ext>
            </a:extLst>
          </p:cNvPr>
          <p:cNvSpPr txBox="1"/>
          <p:nvPr/>
        </p:nvSpPr>
        <p:spPr>
          <a:xfrm>
            <a:off x="242996" y="136521"/>
            <a:ext cx="10627939" cy="769441"/>
          </a:xfrm>
          <a:prstGeom prst="rect">
            <a:avLst/>
          </a:prstGeom>
          <a:noFill/>
        </p:spPr>
        <p:txBody>
          <a:bodyPr wrap="square" rtlCol="0">
            <a:spAutoFit/>
          </a:bodyPr>
          <a:lstStyle/>
          <a:p>
            <a:pPr defTabSz="457200">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Remedial Education Programs (6-12)</a:t>
            </a:r>
          </a:p>
        </p:txBody>
      </p:sp>
      <p:pic>
        <p:nvPicPr>
          <p:cNvPr id="18" name="Picture 17">
            <a:extLst>
              <a:ext uri="{FF2B5EF4-FFF2-40B4-BE49-F238E27FC236}">
                <a16:creationId xmlns:a16="http://schemas.microsoft.com/office/drawing/2014/main" id="{30FFA516-2E3B-0272-C7CA-28BB9B64B4FD}"/>
              </a:ext>
            </a:extLst>
          </p:cNvPr>
          <p:cNvPicPr>
            <a:picLocks noChangeAspect="1"/>
          </p:cNvPicPr>
          <p:nvPr/>
        </p:nvPicPr>
        <p:blipFill>
          <a:blip r:embed="rId3"/>
          <a:stretch>
            <a:fillRect/>
          </a:stretch>
        </p:blipFill>
        <p:spPr>
          <a:xfrm>
            <a:off x="10870935" y="-66041"/>
            <a:ext cx="1390008" cy="1390008"/>
          </a:xfrm>
          <a:prstGeom prst="rect">
            <a:avLst/>
          </a:prstGeom>
        </p:spPr>
      </p:pic>
      <p:sp>
        <p:nvSpPr>
          <p:cNvPr id="25" name="TextBox 24">
            <a:extLst>
              <a:ext uri="{FF2B5EF4-FFF2-40B4-BE49-F238E27FC236}">
                <a16:creationId xmlns:a16="http://schemas.microsoft.com/office/drawing/2014/main" id="{03BD7C7A-FCB0-0C8A-F1E2-6273994AEF3B}"/>
              </a:ext>
            </a:extLst>
          </p:cNvPr>
          <p:cNvSpPr txBox="1"/>
          <p:nvPr/>
        </p:nvSpPr>
        <p:spPr>
          <a:xfrm>
            <a:off x="89648" y="1344787"/>
            <a:ext cx="11810869" cy="4678204"/>
          </a:xfrm>
          <a:prstGeom prst="rect">
            <a:avLst/>
          </a:prstGeom>
          <a:noFill/>
        </p:spPr>
        <p:txBody>
          <a:bodyPr wrap="square" lIns="91440" tIns="45720" rIns="91440" bIns="45720" anchor="t">
            <a:spAutoFit/>
          </a:bodyPr>
          <a:lstStyle/>
          <a:p>
            <a:pPr>
              <a:tabLst>
                <a:tab pos="457200" algn="l"/>
              </a:tabLst>
            </a:pPr>
            <a:r>
              <a:rPr lang="en-US" sz="2000" b="1" u="sng" dirty="0">
                <a:latin typeface="+mj-lt"/>
              </a:rPr>
              <a:t>Eligibility Based on Two or more of the following criteria: </a:t>
            </a:r>
          </a:p>
          <a:p>
            <a:pPr marL="285750" indent="-285750">
              <a:buFont typeface="Arial" panose="020B0604020202020204" pitchFamily="34" charset="0"/>
              <a:buChar char="•"/>
              <a:tabLst>
                <a:tab pos="457200" algn="l"/>
              </a:tabLst>
            </a:pPr>
            <a:r>
              <a:rPr lang="en-US" sz="2000" dirty="0">
                <a:latin typeface="+mj-lt"/>
              </a:rPr>
              <a:t>Student support team process as specified </a:t>
            </a:r>
          </a:p>
          <a:p>
            <a:pPr marL="285750" indent="-285750">
              <a:buFont typeface="Arial" panose="020B0604020202020204" pitchFamily="34" charset="0"/>
              <a:buChar char="•"/>
              <a:tabLst>
                <a:tab pos="457200" algn="l"/>
              </a:tabLst>
            </a:pPr>
            <a:r>
              <a:rPr lang="en-US" sz="2000" dirty="0">
                <a:latin typeface="+mj-lt"/>
              </a:rPr>
              <a:t>Failed either a language arts or a mathematics course in grades 6-12. </a:t>
            </a:r>
          </a:p>
          <a:p>
            <a:pPr marL="285750" indent="-285750">
              <a:buFont typeface="Arial" panose="020B0604020202020204" pitchFamily="34" charset="0"/>
              <a:buChar char="•"/>
              <a:tabLst>
                <a:tab pos="457200" algn="l"/>
              </a:tabLst>
            </a:pPr>
            <a:r>
              <a:rPr lang="en-US" sz="2000" dirty="0">
                <a:latin typeface="+mj-lt"/>
              </a:rPr>
              <a:t>Receiving services under the current Elementary and Secondary Education Act of 1956, Title I, Part A. </a:t>
            </a:r>
          </a:p>
          <a:p>
            <a:pPr marL="285750" indent="-285750">
              <a:buFont typeface="Arial" panose="020B0604020202020204" pitchFamily="34" charset="0"/>
              <a:buChar char="•"/>
              <a:tabLst>
                <a:tab pos="457200" algn="l"/>
              </a:tabLst>
            </a:pPr>
            <a:r>
              <a:rPr lang="en-US" sz="2000" dirty="0">
                <a:latin typeface="+mj-lt"/>
              </a:rPr>
              <a:t>Teacher recommendation: Low performance in reading; Low performance in mathematics; Inability to verbally express ideas or to write or dictate a meaningful sentence. </a:t>
            </a:r>
          </a:p>
          <a:p>
            <a:pPr marL="285750" indent="-285750">
              <a:buFont typeface="Arial" panose="020B0604020202020204" pitchFamily="34" charset="0"/>
              <a:buChar char="•"/>
              <a:tabLst>
                <a:tab pos="457200" algn="l"/>
              </a:tabLst>
            </a:pPr>
            <a:r>
              <a:rPr lang="en-US" sz="2000" dirty="0">
                <a:latin typeface="+mj-lt"/>
              </a:rPr>
              <a:t>Other current standardized test information: score at or below the 25th percentile in reading, writing, or mathematics. </a:t>
            </a:r>
          </a:p>
          <a:p>
            <a:pPr marL="742950" lvl="1" indent="-285750">
              <a:buFont typeface="Arial" panose="020B0604020202020204" pitchFamily="34" charset="0"/>
              <a:buChar char="•"/>
              <a:tabLst>
                <a:tab pos="457200" algn="l"/>
              </a:tabLst>
            </a:pPr>
            <a:r>
              <a:rPr lang="en-US" sz="2000" i="1" dirty="0">
                <a:latin typeface="+mj-lt"/>
              </a:rPr>
              <a:t>For participation in middle school remediation programs, the most recent Georgia Milestones end-of-grade scores indicate the student is at the Beginning Learner achievement level in English language arts or mathematics or has a reading status of Below Grade Level. </a:t>
            </a:r>
          </a:p>
          <a:p>
            <a:pPr marL="742950" lvl="1" indent="-285750">
              <a:buFont typeface="Arial" panose="020B0604020202020204" pitchFamily="34" charset="0"/>
              <a:buChar char="•"/>
              <a:tabLst>
                <a:tab pos="457200" algn="l"/>
              </a:tabLst>
            </a:pPr>
            <a:r>
              <a:rPr lang="en-US" sz="2000" i="1" dirty="0">
                <a:latin typeface="+mj-lt"/>
              </a:rPr>
              <a:t>For participation in high school remediation programs, the most recent Georgia Milestones end-of-course or end-of- grade scores indicate the student is at the Beginning Learner achievement level in English language arts or mathematics or has a reading status of Below Grade Level.</a:t>
            </a:r>
          </a:p>
          <a:p>
            <a:pPr lvl="1">
              <a:tabLst>
                <a:tab pos="457200" algn="l"/>
              </a:tabLst>
            </a:pPr>
            <a:endParaRPr lang="en-US" i="1" dirty="0">
              <a:solidFill>
                <a:srgbClr val="000000"/>
              </a:solidFill>
              <a:effectLst/>
              <a:latin typeface="Aptos" panose="020B0004020202020204" pitchFamily="34" charset="0"/>
              <a:ea typeface="Aptos" panose="020B0004020202020204" pitchFamily="34" charset="0"/>
              <a:cs typeface="Aptos" panose="020B0004020202020204" pitchFamily="34" charset="0"/>
            </a:endParaRPr>
          </a:p>
        </p:txBody>
      </p:sp>
      <p:sp>
        <p:nvSpPr>
          <p:cNvPr id="2" name="Oval 1">
            <a:extLst>
              <a:ext uri="{FF2B5EF4-FFF2-40B4-BE49-F238E27FC236}">
                <a16:creationId xmlns:a16="http://schemas.microsoft.com/office/drawing/2014/main" id="{8A8DA205-10DD-66CA-7E78-FC935B346765}"/>
              </a:ext>
            </a:extLst>
          </p:cNvPr>
          <p:cNvSpPr/>
          <p:nvPr/>
        </p:nvSpPr>
        <p:spPr>
          <a:xfrm>
            <a:off x="2529610" y="5749023"/>
            <a:ext cx="7132780" cy="1037900"/>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CODING OPPORTUNITIES</a:t>
            </a:r>
          </a:p>
          <a:p>
            <a:pPr algn="ctr"/>
            <a:r>
              <a:rPr lang="en-US" b="1" dirty="0">
                <a:solidFill>
                  <a:schemeClr val="tx1"/>
                </a:solidFill>
              </a:rPr>
              <a:t>ELA, reading, math</a:t>
            </a:r>
          </a:p>
        </p:txBody>
      </p:sp>
    </p:spTree>
    <p:extLst>
      <p:ext uri="{BB962C8B-B14F-4D97-AF65-F5344CB8AC3E}">
        <p14:creationId xmlns:p14="http://schemas.microsoft.com/office/powerpoint/2010/main" val="24245159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EF849-1EC2-6EE2-8075-1FC9AE5D331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50C11FA-DF22-776C-0BA1-204C601C1AB6}"/>
              </a:ext>
            </a:extLst>
          </p:cNvPr>
          <p:cNvSpPr>
            <a:spLocks noGrp="1"/>
          </p:cNvSpPr>
          <p:nvPr>
            <p:ph type="sldNum" sz="quarter" idx="12"/>
          </p:nvPr>
        </p:nvSpPr>
        <p:spPr/>
        <p:txBody>
          <a:bodyPr/>
          <a:lstStyle/>
          <a:p>
            <a:fld id="{28E6F07D-F62F-4C3B-A21E-2367E9A39921}" type="slidenum">
              <a:rPr lang="en-US" smtClean="0"/>
              <a:t>8</a:t>
            </a:fld>
            <a:endParaRPr lang="en-US"/>
          </a:p>
        </p:txBody>
      </p:sp>
      <p:sp>
        <p:nvSpPr>
          <p:cNvPr id="8" name="Rectangle 7">
            <a:extLst>
              <a:ext uri="{FF2B5EF4-FFF2-40B4-BE49-F238E27FC236}">
                <a16:creationId xmlns:a16="http://schemas.microsoft.com/office/drawing/2014/main" id="{4606FAAA-2E59-C81E-180A-45A44D4FF277}"/>
              </a:ext>
            </a:extLst>
          </p:cNvPr>
          <p:cNvSpPr/>
          <p:nvPr/>
        </p:nvSpPr>
        <p:spPr>
          <a:xfrm>
            <a:off x="11009" y="115701"/>
            <a:ext cx="12192000" cy="1144928"/>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D3971C86-852C-9ACC-2150-3AE24B245720}"/>
              </a:ext>
            </a:extLst>
          </p:cNvPr>
          <p:cNvSpPr txBox="1"/>
          <p:nvPr/>
        </p:nvSpPr>
        <p:spPr>
          <a:xfrm>
            <a:off x="242996" y="136521"/>
            <a:ext cx="10627939" cy="769441"/>
          </a:xfrm>
          <a:prstGeom prst="rect">
            <a:avLst/>
          </a:prstGeom>
          <a:noFill/>
        </p:spPr>
        <p:txBody>
          <a:bodyPr wrap="square" rtlCol="0">
            <a:spAutoFit/>
          </a:bodyPr>
          <a:lstStyle/>
          <a:p>
            <a:pPr defTabSz="457200">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Gifted Programs (K-12)</a:t>
            </a:r>
          </a:p>
        </p:txBody>
      </p:sp>
      <p:pic>
        <p:nvPicPr>
          <p:cNvPr id="18" name="Picture 17">
            <a:extLst>
              <a:ext uri="{FF2B5EF4-FFF2-40B4-BE49-F238E27FC236}">
                <a16:creationId xmlns:a16="http://schemas.microsoft.com/office/drawing/2014/main" id="{46843251-3ACE-E422-7641-9B1C9E1D7CEB}"/>
              </a:ext>
            </a:extLst>
          </p:cNvPr>
          <p:cNvPicPr>
            <a:picLocks noChangeAspect="1"/>
          </p:cNvPicPr>
          <p:nvPr/>
        </p:nvPicPr>
        <p:blipFill>
          <a:blip r:embed="rId3"/>
          <a:stretch>
            <a:fillRect/>
          </a:stretch>
        </p:blipFill>
        <p:spPr>
          <a:xfrm>
            <a:off x="10870935" y="-66041"/>
            <a:ext cx="1390008" cy="1390008"/>
          </a:xfrm>
          <a:prstGeom prst="rect">
            <a:avLst/>
          </a:prstGeom>
        </p:spPr>
      </p:pic>
      <p:sp>
        <p:nvSpPr>
          <p:cNvPr id="25" name="TextBox 24">
            <a:extLst>
              <a:ext uri="{FF2B5EF4-FFF2-40B4-BE49-F238E27FC236}">
                <a16:creationId xmlns:a16="http://schemas.microsoft.com/office/drawing/2014/main" id="{2EE381E4-B774-C6B3-9F6E-E204A6D0A70D}"/>
              </a:ext>
            </a:extLst>
          </p:cNvPr>
          <p:cNvSpPr txBox="1"/>
          <p:nvPr/>
        </p:nvSpPr>
        <p:spPr>
          <a:xfrm>
            <a:off x="134036" y="1267199"/>
            <a:ext cx="9351754" cy="646331"/>
          </a:xfrm>
          <a:prstGeom prst="rect">
            <a:avLst/>
          </a:prstGeom>
          <a:noFill/>
        </p:spPr>
        <p:txBody>
          <a:bodyPr wrap="square" lIns="91440" tIns="45720" rIns="91440" bIns="45720" anchor="t">
            <a:spAutoFit/>
          </a:bodyPr>
          <a:lstStyle/>
          <a:p>
            <a:pPr marL="342900" indent="-342900">
              <a:buFont typeface="+mj-lt"/>
              <a:buAutoNum type="arabicPeriod"/>
              <a:tabLst>
                <a:tab pos="457200" algn="l"/>
              </a:tabLst>
            </a:pPr>
            <a:endPar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endParaRPr>
          </a:p>
          <a:p>
            <a:pPr marR="0" lvl="0">
              <a:spcBef>
                <a:spcPts val="0"/>
              </a:spcBef>
              <a:spcAft>
                <a:spcPts val="0"/>
              </a:spcAft>
              <a:tabLst>
                <a:tab pos="457200" algn="l"/>
              </a:tabLst>
            </a:pPr>
            <a:endPar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endParaRPr>
          </a:p>
        </p:txBody>
      </p:sp>
      <p:sp>
        <p:nvSpPr>
          <p:cNvPr id="2" name="TextBox 1">
            <a:extLst>
              <a:ext uri="{FF2B5EF4-FFF2-40B4-BE49-F238E27FC236}">
                <a16:creationId xmlns:a16="http://schemas.microsoft.com/office/drawing/2014/main" id="{B27A9E54-2EDD-F311-54AF-BB7B945075C4}"/>
              </a:ext>
            </a:extLst>
          </p:cNvPr>
          <p:cNvSpPr txBox="1"/>
          <p:nvPr/>
        </p:nvSpPr>
        <p:spPr>
          <a:xfrm>
            <a:off x="134036" y="1590364"/>
            <a:ext cx="11810869" cy="3693319"/>
          </a:xfrm>
          <a:prstGeom prst="rect">
            <a:avLst/>
          </a:prstGeom>
          <a:noFill/>
        </p:spPr>
        <p:txBody>
          <a:bodyPr wrap="square" lIns="91440" tIns="45720" rIns="91440" bIns="45720" anchor="t">
            <a:spAutoFit/>
          </a:bodyPr>
          <a:lstStyle/>
          <a:p>
            <a:pPr>
              <a:tabLst>
                <a:tab pos="457200" algn="l"/>
              </a:tabLst>
            </a:pPr>
            <a:r>
              <a:rPr lang="en-US" sz="2400" b="1" u="sng" dirty="0">
                <a:latin typeface="+mj-lt"/>
              </a:rPr>
              <a:t>Eligibility Based on Two or more of the following criteria: </a:t>
            </a:r>
          </a:p>
          <a:p>
            <a:pPr marL="285750" indent="-285750" algn="l">
              <a:buFont typeface="Arial" panose="020B0604020202020204" pitchFamily="34" charset="0"/>
              <a:buChar char="•"/>
            </a:pPr>
            <a:r>
              <a:rPr lang="en-US" sz="2400" b="0" i="0" dirty="0">
                <a:solidFill>
                  <a:srgbClr val="000000"/>
                </a:solidFill>
                <a:effectLst/>
                <a:latin typeface="+mj-lt"/>
              </a:rPr>
              <a:t>Score at the 99th percentile (for grades K-2) or the 96th percentile (for grades 3-12) on the composite or full-scale score of a norm-referenced test of mental ability and meet one of the achievement criteria </a:t>
            </a:r>
          </a:p>
          <a:p>
            <a:pPr marL="285750" indent="-285750" algn="l">
              <a:buFont typeface="Arial" panose="020B0604020202020204" pitchFamily="34" charset="0"/>
              <a:buChar char="•"/>
            </a:pPr>
            <a:r>
              <a:rPr lang="en-US" sz="2400" b="0" i="0" dirty="0">
                <a:solidFill>
                  <a:srgbClr val="000000"/>
                </a:solidFill>
                <a:effectLst/>
                <a:latin typeface="+mj-lt"/>
              </a:rPr>
              <a:t>Qualifying score on at least one nationally norm-referenced test and must have qualified in two other categories by either assessment, observational data collected on his/her performance or production of a superior product(s) </a:t>
            </a:r>
          </a:p>
          <a:p>
            <a:pPr marL="285750" indent="-285750" algn="l">
              <a:buFont typeface="Arial" panose="020B0604020202020204" pitchFamily="34" charset="0"/>
              <a:buChar char="•"/>
            </a:pPr>
            <a:r>
              <a:rPr lang="en-US" sz="2400" dirty="0">
                <a:solidFill>
                  <a:srgbClr val="000000"/>
                </a:solidFill>
                <a:latin typeface="+mj-lt"/>
              </a:rPr>
              <a:t>Specific criteria regarding the following are considered: Mental ability, </a:t>
            </a:r>
            <a:r>
              <a:rPr lang="en-US" sz="2400" b="0" i="0" dirty="0">
                <a:solidFill>
                  <a:srgbClr val="000000"/>
                </a:solidFill>
                <a:effectLst/>
                <a:latin typeface="+mj-lt"/>
              </a:rPr>
              <a:t>Achievement, </a:t>
            </a:r>
            <a:r>
              <a:rPr lang="en-US" sz="2400" dirty="0">
                <a:solidFill>
                  <a:srgbClr val="000000"/>
                </a:solidFill>
                <a:latin typeface="+mj-lt"/>
              </a:rPr>
              <a:t>Creativity, and </a:t>
            </a:r>
            <a:r>
              <a:rPr lang="en-US" sz="2400" b="0" i="0" dirty="0">
                <a:solidFill>
                  <a:srgbClr val="000000"/>
                </a:solidFill>
                <a:effectLst/>
                <a:latin typeface="+mj-lt"/>
              </a:rPr>
              <a:t>Motivation</a:t>
            </a:r>
            <a:endParaRPr lang="en-US" sz="2400" i="1" dirty="0">
              <a:solidFill>
                <a:srgbClr val="000000"/>
              </a:solidFill>
              <a:effectLst/>
              <a:latin typeface="Aptos" panose="020B0004020202020204" pitchFamily="34" charset="0"/>
              <a:ea typeface="Aptos" panose="020B0004020202020204" pitchFamily="34" charset="0"/>
              <a:cs typeface="Aptos" panose="020B0004020202020204" pitchFamily="34" charset="0"/>
            </a:endParaRPr>
          </a:p>
          <a:p>
            <a:pPr marR="0" lvl="0">
              <a:spcBef>
                <a:spcPts val="0"/>
              </a:spcBef>
              <a:spcAft>
                <a:spcPts val="0"/>
              </a:spcAft>
              <a:tabLst>
                <a:tab pos="457200" algn="l"/>
              </a:tabLst>
            </a:pPr>
            <a:endPar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endParaRPr>
          </a:p>
        </p:txBody>
      </p:sp>
      <p:sp>
        <p:nvSpPr>
          <p:cNvPr id="3" name="Oval 2">
            <a:extLst>
              <a:ext uri="{FF2B5EF4-FFF2-40B4-BE49-F238E27FC236}">
                <a16:creationId xmlns:a16="http://schemas.microsoft.com/office/drawing/2014/main" id="{68469F1C-D816-B806-8012-F29A6038EA25}"/>
              </a:ext>
            </a:extLst>
          </p:cNvPr>
          <p:cNvSpPr/>
          <p:nvPr/>
        </p:nvSpPr>
        <p:spPr>
          <a:xfrm>
            <a:off x="2268679" y="4993777"/>
            <a:ext cx="7541581" cy="1194047"/>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tx1"/>
                </a:solidFill>
              </a:rPr>
              <a:t>CODING OPPORTUNITIES</a:t>
            </a:r>
          </a:p>
          <a:p>
            <a:pPr algn="ctr"/>
            <a:r>
              <a:rPr lang="en-US" b="1" dirty="0">
                <a:solidFill>
                  <a:schemeClr val="tx1"/>
                </a:solidFill>
              </a:rPr>
              <a:t>Courses consistent with Teacher Certification </a:t>
            </a:r>
          </a:p>
        </p:txBody>
      </p:sp>
    </p:spTree>
    <p:extLst>
      <p:ext uri="{BB962C8B-B14F-4D97-AF65-F5344CB8AC3E}">
        <p14:creationId xmlns:p14="http://schemas.microsoft.com/office/powerpoint/2010/main" val="36718830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99931"/>
            <a:ext cx="10627939" cy="769441"/>
          </a:xfrm>
          <a:prstGeom prst="rect">
            <a:avLst/>
          </a:prstGeom>
          <a:noFill/>
        </p:spPr>
        <p:txBody>
          <a:bodyPr wrap="square" lIns="91440" tIns="45720" rIns="91440" bIns="45720" rtlCol="0" anchor="t">
            <a:spAutoFit/>
          </a:bodyPr>
          <a:lstStyle/>
          <a:p>
            <a:pPr defTabSz="457200">
              <a:defRPr/>
            </a:pPr>
            <a:r>
              <a:rPr lang="en-US" sz="4400" dirty="0">
                <a:solidFill>
                  <a:prstClr val="white"/>
                </a:solidFill>
                <a:effectLst>
                  <a:outerShdw blurRad="38100" dist="38100" dir="2700000" algn="tl">
                    <a:srgbClr val="000000">
                      <a:alpha val="43137"/>
                    </a:srgbClr>
                  </a:outerShdw>
                </a:effectLst>
                <a:latin typeface="Trade Gothic Next HvyCd"/>
              </a:rPr>
              <a:t>What are we doing?</a:t>
            </a:r>
            <a:endParaRPr lang="en-US" sz="44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D09D97F6-7B5A-2A0A-8BF1-C4BD81313BB2}"/>
              </a:ext>
            </a:extLst>
          </p:cNvPr>
          <p:cNvSpPr>
            <a:spLocks noGrp="1"/>
          </p:cNvSpPr>
          <p:nvPr>
            <p:ph type="sldNum" sz="quarter" idx="12"/>
          </p:nvPr>
        </p:nvSpPr>
        <p:spPr/>
        <p:txBody>
          <a:bodyPr/>
          <a:lstStyle/>
          <a:p>
            <a:fld id="{28E6F07D-F62F-4C3B-A21E-2367E9A39921}" type="slidenum">
              <a:rPr lang="en-US" smtClean="0"/>
              <a:t>9</a:t>
            </a:fld>
            <a:endParaRPr lang="en-US"/>
          </a:p>
        </p:txBody>
      </p:sp>
      <p:sp>
        <p:nvSpPr>
          <p:cNvPr id="8" name="TextBox 7">
            <a:extLst>
              <a:ext uri="{FF2B5EF4-FFF2-40B4-BE49-F238E27FC236}">
                <a16:creationId xmlns:a16="http://schemas.microsoft.com/office/drawing/2014/main" id="{4F91C2B3-0C3D-DC49-DE97-B1FB830671A3}"/>
              </a:ext>
            </a:extLst>
          </p:cNvPr>
          <p:cNvSpPr txBox="1"/>
          <p:nvPr/>
        </p:nvSpPr>
        <p:spPr>
          <a:xfrm>
            <a:off x="0" y="1309842"/>
            <a:ext cx="11872313" cy="5262979"/>
          </a:xfrm>
          <a:prstGeom prst="rect">
            <a:avLst/>
          </a:prstGeom>
          <a:noFill/>
        </p:spPr>
        <p:txBody>
          <a:bodyPr wrap="square" lIns="91440" tIns="45720" rIns="91440" bIns="45720" anchor="t">
            <a:spAutoFit/>
          </a:bodyPr>
          <a:lstStyle/>
          <a:p>
            <a:pPr marL="342900" indent="-342900">
              <a:buFont typeface="Arial" panose="020B0604020202020204" pitchFamily="34" charset="0"/>
              <a:buChar char="•"/>
              <a:tabLst>
                <a:tab pos="457200" algn="l"/>
              </a:tabLst>
            </a:pPr>
            <a:r>
              <a:rPr lang="en-US" sz="2400" b="1" u="sng" dirty="0">
                <a:solidFill>
                  <a:srgbClr val="000000"/>
                </a:solidFill>
                <a:latin typeface="+mj-lt"/>
              </a:rPr>
              <a:t>Interdivision Communication &amp; Partnerships</a:t>
            </a:r>
            <a:endParaRPr lang="en-US" sz="2400" b="1" u="sng" dirty="0">
              <a:latin typeface="+mj-lt"/>
            </a:endParaRPr>
          </a:p>
          <a:p>
            <a:pPr marL="800100" lvl="1" indent="-342900">
              <a:buFont typeface="Wingdings" panose="05000000000000000000" pitchFamily="2" charset="2"/>
              <a:buChar char="v"/>
              <a:tabLst>
                <a:tab pos="457200" algn="l"/>
              </a:tabLst>
            </a:pPr>
            <a:r>
              <a:rPr lang="en-US" sz="2400" dirty="0">
                <a:solidFill>
                  <a:srgbClr val="000000"/>
                </a:solidFill>
                <a:latin typeface="+mj-lt"/>
                <a:ea typeface="Times New Roman" panose="02020603050405020304" pitchFamily="18" charset="0"/>
                <a:cs typeface="Aptos" panose="020B0004020202020204" pitchFamily="34" charset="0"/>
              </a:rPr>
              <a:t>Research, Evaluation, Assessment, and Accountability (REAA)</a:t>
            </a:r>
          </a:p>
          <a:p>
            <a:pPr marL="800100" lvl="1" indent="-342900">
              <a:buFont typeface="Wingdings" panose="05000000000000000000" pitchFamily="2" charset="2"/>
              <a:buChar char="v"/>
              <a:tabLst>
                <a:tab pos="457200" algn="l"/>
              </a:tabLst>
            </a:pPr>
            <a:r>
              <a:rPr lang="en-US" sz="2400" dirty="0">
                <a:solidFill>
                  <a:srgbClr val="000000"/>
                </a:solidFill>
                <a:latin typeface="+mj-lt"/>
                <a:ea typeface="Times New Roman" panose="02020603050405020304" pitchFamily="18" charset="0"/>
                <a:cs typeface="Aptos" panose="020B0004020202020204" pitchFamily="34" charset="0"/>
              </a:rPr>
              <a:t>Human Resources (HR) and Certified/Classified Personnel Information (CPI)</a:t>
            </a:r>
          </a:p>
          <a:p>
            <a:pPr marL="800100" lvl="1" indent="-342900">
              <a:buFont typeface="Wingdings" panose="05000000000000000000" pitchFamily="2" charset="2"/>
              <a:buChar char="v"/>
              <a:tabLst>
                <a:tab pos="457200" algn="l"/>
              </a:tabLst>
            </a:pPr>
            <a:r>
              <a:rPr lang="en-US" sz="2400" dirty="0">
                <a:solidFill>
                  <a:srgbClr val="000000"/>
                </a:solidFill>
                <a:latin typeface="+mj-lt"/>
                <a:ea typeface="Times New Roman" panose="02020603050405020304" pitchFamily="18" charset="0"/>
                <a:cs typeface="Aptos" panose="020B0004020202020204" pitchFamily="34" charset="0"/>
              </a:rPr>
              <a:t>Georgia Department of Education (GaDOE)</a:t>
            </a:r>
          </a:p>
          <a:p>
            <a:pPr marL="800100" lvl="1" indent="-342900">
              <a:buFont typeface="Wingdings" panose="05000000000000000000" pitchFamily="2" charset="2"/>
              <a:buChar char="v"/>
              <a:tabLst>
                <a:tab pos="457200" algn="l"/>
              </a:tabLst>
            </a:pPr>
            <a:r>
              <a:rPr lang="en-US" sz="2400" dirty="0">
                <a:solidFill>
                  <a:srgbClr val="000000"/>
                </a:solidFill>
                <a:latin typeface="+mj-lt"/>
                <a:ea typeface="Aptos" panose="020B0004020202020204" pitchFamily="34" charset="0"/>
                <a:cs typeface="Aptos" panose="020B0004020202020204" pitchFamily="34" charset="0"/>
              </a:rPr>
              <a:t>Registrars and counselors </a:t>
            </a:r>
          </a:p>
          <a:p>
            <a:pPr marL="800100" lvl="1" indent="-342900">
              <a:buFont typeface="Wingdings" panose="05000000000000000000" pitchFamily="2" charset="2"/>
              <a:buChar char="v"/>
              <a:tabLst>
                <a:tab pos="457200" algn="l"/>
              </a:tabLst>
            </a:pPr>
            <a:r>
              <a:rPr lang="en-US" sz="2400" dirty="0">
                <a:solidFill>
                  <a:srgbClr val="000000"/>
                </a:solidFill>
                <a:latin typeface="+mj-lt"/>
                <a:ea typeface="Aptos" panose="020B0004020202020204" pitchFamily="34" charset="0"/>
                <a:cs typeface="Aptos" panose="020B0004020202020204" pitchFamily="34" charset="0"/>
              </a:rPr>
              <a:t>Principals and Executive Officers</a:t>
            </a:r>
            <a:endParaRPr lang="en-US" sz="2400" dirty="0">
              <a:solidFill>
                <a:srgbClr val="000000"/>
              </a:solidFill>
              <a:latin typeface="+mj-lt"/>
              <a:ea typeface="Times New Roman" panose="02020603050405020304" pitchFamily="18" charset="0"/>
              <a:cs typeface="Aptos" panose="020B0004020202020204" pitchFamily="34" charset="0"/>
            </a:endParaRPr>
          </a:p>
          <a:p>
            <a:pPr lvl="1">
              <a:tabLst>
                <a:tab pos="457200" algn="l"/>
              </a:tabLst>
            </a:pPr>
            <a:endParaRPr lang="en-US" sz="2400" dirty="0">
              <a:solidFill>
                <a:srgbClr val="000000"/>
              </a:solidFill>
              <a:latin typeface="+mj-lt"/>
              <a:ea typeface="Times New Roman" panose="02020603050405020304" pitchFamily="18" charset="0"/>
              <a:cs typeface="Aptos" panose="020B0004020202020204" pitchFamily="34" charset="0"/>
            </a:endParaRPr>
          </a:p>
          <a:p>
            <a:pPr marL="342900" marR="0" lvl="0" indent="-342900">
              <a:spcBef>
                <a:spcPts val="0"/>
              </a:spcBef>
              <a:spcAft>
                <a:spcPts val="0"/>
              </a:spcAft>
              <a:buFont typeface="Arial" panose="020B0604020202020204" pitchFamily="34" charset="0"/>
              <a:buChar char="•"/>
              <a:tabLst>
                <a:tab pos="457200" algn="l"/>
              </a:tabLst>
            </a:pPr>
            <a:r>
              <a:rPr lang="en-US" sz="2400" b="1" u="sng" dirty="0">
                <a:solidFill>
                  <a:srgbClr val="000000"/>
                </a:solidFill>
                <a:latin typeface="+mj-lt"/>
                <a:ea typeface="Aptos" panose="020B0004020202020204" pitchFamily="34" charset="0"/>
                <a:cs typeface="Aptos" panose="020B0004020202020204" pitchFamily="34" charset="0"/>
              </a:rPr>
              <a:t>School-Based Audits</a:t>
            </a:r>
          </a:p>
          <a:p>
            <a:pPr marL="800100" lvl="1" indent="-342900">
              <a:buFont typeface="Wingdings" panose="05000000000000000000" pitchFamily="2" charset="2"/>
              <a:buChar char="v"/>
              <a:tabLst>
                <a:tab pos="457200" algn="l"/>
              </a:tabLst>
            </a:pPr>
            <a:r>
              <a:rPr lang="en-US" sz="2400" dirty="0">
                <a:solidFill>
                  <a:srgbClr val="000000"/>
                </a:solidFill>
                <a:latin typeface="+mj-lt"/>
                <a:ea typeface="Aptos" panose="020B0004020202020204" pitchFamily="34" charset="0"/>
                <a:cs typeface="Aptos" panose="020B0004020202020204" pitchFamily="34" charset="0"/>
              </a:rPr>
              <a:t>Scheduling models, course offerings </a:t>
            </a:r>
          </a:p>
          <a:p>
            <a:pPr marL="800100" lvl="1" indent="-342900">
              <a:buFont typeface="Wingdings" panose="05000000000000000000" pitchFamily="2" charset="2"/>
              <a:buChar char="v"/>
              <a:tabLst>
                <a:tab pos="457200" algn="l"/>
              </a:tabLst>
            </a:pPr>
            <a:r>
              <a:rPr lang="en-US" sz="2400" dirty="0">
                <a:solidFill>
                  <a:srgbClr val="000000"/>
                </a:solidFill>
                <a:latin typeface="+mj-lt"/>
                <a:ea typeface="Aptos" panose="020B0004020202020204" pitchFamily="34" charset="0"/>
                <a:cs typeface="Aptos" panose="020B0004020202020204" pitchFamily="34" charset="0"/>
              </a:rPr>
              <a:t>Learning platforms</a:t>
            </a:r>
          </a:p>
          <a:p>
            <a:pPr marL="800100" lvl="1" indent="-342900">
              <a:buFont typeface="Wingdings" panose="05000000000000000000" pitchFamily="2" charset="2"/>
              <a:buChar char="v"/>
              <a:tabLst>
                <a:tab pos="457200" algn="l"/>
              </a:tabLst>
            </a:pPr>
            <a:r>
              <a:rPr lang="en-US" sz="2400" dirty="0">
                <a:solidFill>
                  <a:srgbClr val="000000"/>
                </a:solidFill>
                <a:latin typeface="+mj-lt"/>
                <a:ea typeface="Aptos" panose="020B0004020202020204" pitchFamily="34" charset="0"/>
                <a:cs typeface="Aptos" panose="020B0004020202020204" pitchFamily="34" charset="0"/>
              </a:rPr>
              <a:t>Gifted Endorsement</a:t>
            </a:r>
          </a:p>
          <a:p>
            <a:pPr marL="800100" lvl="1" indent="-342900">
              <a:buFont typeface="Wingdings" panose="05000000000000000000" pitchFamily="2" charset="2"/>
              <a:buChar char="v"/>
              <a:tabLst>
                <a:tab pos="457200" algn="l"/>
              </a:tabLst>
            </a:pPr>
            <a:r>
              <a:rPr lang="en-US" sz="2400" dirty="0">
                <a:solidFill>
                  <a:srgbClr val="000000"/>
                </a:solidFill>
                <a:latin typeface="+mj-lt"/>
                <a:ea typeface="Aptos" panose="020B0004020202020204" pitchFamily="34" charset="0"/>
                <a:cs typeface="Aptos" panose="020B0004020202020204" pitchFamily="34" charset="0"/>
              </a:rPr>
              <a:t>Intervention blocks—reading/math focused; fluid, adaptive</a:t>
            </a:r>
          </a:p>
          <a:p>
            <a:pPr marL="800100" lvl="1" indent="-342900">
              <a:buFont typeface="Wingdings" panose="05000000000000000000" pitchFamily="2" charset="2"/>
              <a:buChar char="v"/>
              <a:tabLst>
                <a:tab pos="457200" algn="l"/>
              </a:tabLst>
            </a:pPr>
            <a:r>
              <a:rPr lang="en-US" sz="2400" dirty="0">
                <a:solidFill>
                  <a:srgbClr val="000000"/>
                </a:solidFill>
                <a:latin typeface="+mj-lt"/>
                <a:ea typeface="Aptos" panose="020B0004020202020204" pitchFamily="34" charset="0"/>
                <a:cs typeface="Aptos" panose="020B0004020202020204" pitchFamily="34" charset="0"/>
              </a:rPr>
              <a:t>Data intervention blocks </a:t>
            </a:r>
          </a:p>
          <a:p>
            <a:pPr marL="742950" lvl="1" indent="-285750">
              <a:buFont typeface="Wingdings" panose="05000000000000000000" pitchFamily="2" charset="2"/>
              <a:buChar char="v"/>
              <a:tabLst>
                <a:tab pos="457200" algn="l"/>
              </a:tabLst>
            </a:pPr>
            <a:r>
              <a:rPr lang="en-US" sz="2400" dirty="0">
                <a:solidFill>
                  <a:srgbClr val="000000"/>
                </a:solidFill>
                <a:latin typeface="+mj-lt"/>
                <a:ea typeface="Aptos" panose="020B0004020202020204" pitchFamily="34" charset="0"/>
                <a:cs typeface="Aptos" panose="020B0004020202020204" pitchFamily="34" charset="0"/>
              </a:rPr>
              <a:t> Scheduling Guidance—only code those we serve</a:t>
            </a:r>
          </a:p>
        </p:txBody>
      </p:sp>
    </p:spTree>
    <p:extLst>
      <p:ext uri="{BB962C8B-B14F-4D97-AF65-F5344CB8AC3E}">
        <p14:creationId xmlns:p14="http://schemas.microsoft.com/office/powerpoint/2010/main" val="20500825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9302242-E865-AAF0-88C4-03256C881D0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E530810-2544-B223-BAFF-6E4FCD0F134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057295E4-B2FD-DA51-CCAF-E8D74650456E}"/>
              </a:ext>
            </a:extLst>
          </p:cNvPr>
          <p:cNvSpPr txBox="1"/>
          <p:nvPr/>
        </p:nvSpPr>
        <p:spPr>
          <a:xfrm>
            <a:off x="225240" y="199931"/>
            <a:ext cx="10627939" cy="769441"/>
          </a:xfrm>
          <a:prstGeom prst="rect">
            <a:avLst/>
          </a:prstGeom>
          <a:noFill/>
        </p:spPr>
        <p:txBody>
          <a:bodyPr wrap="square" lIns="91440" tIns="45720" rIns="91440" bIns="45720" rtlCol="0" anchor="t">
            <a:spAutoFit/>
          </a:bodyPr>
          <a:lstStyle/>
          <a:p>
            <a:pPr defTabSz="457200">
              <a:defRPr/>
            </a:pPr>
            <a:r>
              <a:rPr lang="en-US" sz="4400" dirty="0">
                <a:solidFill>
                  <a:prstClr val="white"/>
                </a:solidFill>
                <a:effectLst>
                  <a:outerShdw blurRad="38100" dist="38100" dir="2700000" algn="tl">
                    <a:srgbClr val="000000">
                      <a:alpha val="43137"/>
                    </a:srgbClr>
                  </a:outerShdw>
                </a:effectLst>
                <a:latin typeface="Trade Gothic Next HvyCd"/>
              </a:rPr>
              <a:t>What are we doing?</a:t>
            </a:r>
            <a:endParaRPr lang="en-US" sz="44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ndParaRPr>
          </a:p>
        </p:txBody>
      </p:sp>
      <p:pic>
        <p:nvPicPr>
          <p:cNvPr id="11" name="Picture 10">
            <a:extLst>
              <a:ext uri="{FF2B5EF4-FFF2-40B4-BE49-F238E27FC236}">
                <a16:creationId xmlns:a16="http://schemas.microsoft.com/office/drawing/2014/main" id="{B0F5F24F-A45E-7BA9-7FA9-13859E0DED18}"/>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F2A3D02F-ED49-515C-E6FB-58ED4EE6556E}"/>
              </a:ext>
            </a:extLst>
          </p:cNvPr>
          <p:cNvSpPr>
            <a:spLocks noGrp="1"/>
          </p:cNvSpPr>
          <p:nvPr>
            <p:ph type="sldNum" sz="quarter" idx="12"/>
          </p:nvPr>
        </p:nvSpPr>
        <p:spPr/>
        <p:txBody>
          <a:bodyPr/>
          <a:lstStyle/>
          <a:p>
            <a:fld id="{28E6F07D-F62F-4C3B-A21E-2367E9A39921}" type="slidenum">
              <a:rPr lang="en-US" smtClean="0"/>
              <a:t>10</a:t>
            </a:fld>
            <a:endParaRPr lang="en-US"/>
          </a:p>
        </p:txBody>
      </p:sp>
      <p:sp>
        <p:nvSpPr>
          <p:cNvPr id="8" name="TextBox 7">
            <a:extLst>
              <a:ext uri="{FF2B5EF4-FFF2-40B4-BE49-F238E27FC236}">
                <a16:creationId xmlns:a16="http://schemas.microsoft.com/office/drawing/2014/main" id="{48EA3DD5-3C26-95AE-B8CA-C29C5D365C5C}"/>
              </a:ext>
            </a:extLst>
          </p:cNvPr>
          <p:cNvSpPr txBox="1"/>
          <p:nvPr/>
        </p:nvSpPr>
        <p:spPr>
          <a:xfrm>
            <a:off x="11009" y="1254261"/>
            <a:ext cx="11886098" cy="2616101"/>
          </a:xfrm>
          <a:prstGeom prst="rect">
            <a:avLst/>
          </a:prstGeom>
          <a:noFill/>
        </p:spPr>
        <p:txBody>
          <a:bodyPr wrap="square" lIns="91440" tIns="45720" rIns="91440" bIns="45720" anchor="t">
            <a:spAutoFit/>
          </a:bodyPr>
          <a:lstStyle/>
          <a:p>
            <a:pPr marL="342900" marR="0" lvl="0" indent="-342900">
              <a:spcBef>
                <a:spcPts val="0"/>
              </a:spcBef>
              <a:spcAft>
                <a:spcPts val="0"/>
              </a:spcAft>
              <a:buFont typeface="Arial" panose="020B0604020202020204" pitchFamily="34" charset="0"/>
              <a:buChar char="•"/>
              <a:tabLst>
                <a:tab pos="457200" algn="l"/>
              </a:tabLst>
            </a:pPr>
            <a:r>
              <a:rPr lang="en-US" sz="3200" b="1" u="sng" dirty="0">
                <a:solidFill>
                  <a:srgbClr val="000000"/>
                </a:solidFill>
                <a:latin typeface="+mj-lt"/>
                <a:ea typeface="Aptos" panose="020B0004020202020204" pitchFamily="34" charset="0"/>
                <a:cs typeface="Aptos" panose="020B0004020202020204" pitchFamily="34" charset="0"/>
              </a:rPr>
              <a:t>Maximizing Strategic Support Waiver </a:t>
            </a:r>
          </a:p>
          <a:p>
            <a:pPr marL="800100" lvl="1" indent="-342900">
              <a:buFont typeface="Wingdings" panose="05000000000000000000" pitchFamily="2" charset="2"/>
              <a:buChar char="v"/>
              <a:tabLst>
                <a:tab pos="457200" algn="l"/>
              </a:tabLst>
            </a:pPr>
            <a:r>
              <a:rPr lang="en-US" sz="3200" dirty="0">
                <a:solidFill>
                  <a:srgbClr val="000000"/>
                </a:solidFill>
                <a:latin typeface="+mj-lt"/>
                <a:ea typeface="Aptos" panose="020B0004020202020204" pitchFamily="34" charset="0"/>
                <a:cs typeface="Aptos" panose="020B0004020202020204" pitchFamily="34" charset="0"/>
              </a:rPr>
              <a:t>Teacher certification</a:t>
            </a:r>
          </a:p>
          <a:p>
            <a:pPr marL="800100" lvl="1" indent="-342900">
              <a:buFont typeface="Wingdings" panose="05000000000000000000" pitchFamily="2" charset="2"/>
              <a:buChar char="v"/>
              <a:tabLst>
                <a:tab pos="457200" algn="l"/>
              </a:tabLst>
            </a:pPr>
            <a:r>
              <a:rPr lang="en-US" sz="3200" dirty="0">
                <a:solidFill>
                  <a:srgbClr val="000000"/>
                </a:solidFill>
                <a:latin typeface="+mj-lt"/>
                <a:ea typeface="Aptos" panose="020B0004020202020204" pitchFamily="34" charset="0"/>
                <a:cs typeface="Aptos" panose="020B0004020202020204" pitchFamily="34" charset="0"/>
              </a:rPr>
              <a:t>Class size </a:t>
            </a:r>
          </a:p>
          <a:p>
            <a:pPr marL="742950" lvl="1" indent="-285750">
              <a:buFont typeface="Wingdings" panose="05000000000000000000" pitchFamily="2" charset="2"/>
              <a:buChar char="v"/>
              <a:tabLst>
                <a:tab pos="457200" algn="l"/>
              </a:tabLst>
            </a:pPr>
            <a:r>
              <a:rPr lang="en-US" sz="3200" dirty="0">
                <a:solidFill>
                  <a:srgbClr val="000000"/>
                </a:solidFill>
                <a:latin typeface="+mj-lt"/>
                <a:ea typeface="Aptos" panose="020B0004020202020204" pitchFamily="34" charset="0"/>
                <a:cs typeface="Aptos" panose="020B0004020202020204" pitchFamily="34" charset="0"/>
              </a:rPr>
              <a:t> Innovative Model </a:t>
            </a:r>
          </a:p>
          <a:p>
            <a:pPr lvl="1">
              <a:tabLst>
                <a:tab pos="457200" algn="l"/>
              </a:tabLst>
            </a:pPr>
            <a:endParaRPr lang="en-US" dirty="0">
              <a:solidFill>
                <a:srgbClr val="000000"/>
              </a:solidFill>
              <a:latin typeface="Aptos"/>
              <a:ea typeface="Aptos" panose="020B0004020202020204" pitchFamily="34" charset="0"/>
              <a:cs typeface="Aptos" panose="020B0004020202020204" pitchFamily="34" charset="0"/>
            </a:endParaRPr>
          </a:p>
          <a:p>
            <a:pPr marL="342900" marR="0" lvl="0" indent="-342900">
              <a:spcBef>
                <a:spcPts val="0"/>
              </a:spcBef>
              <a:spcAft>
                <a:spcPts val="0"/>
              </a:spcAft>
              <a:buFont typeface="+mj-lt"/>
              <a:buAutoNum type="arabicPeriod"/>
              <a:tabLst>
                <a:tab pos="457200" algn="l"/>
              </a:tabLst>
            </a:pPr>
            <a:endPar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38715970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76A899A-A953-9FAC-7CD7-2FFF5D46C6B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5994021-74F7-3DB7-F7CD-82BC7807B1B1}"/>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A10340E5-41DA-8A72-D53A-2D05D19B7735}"/>
              </a:ext>
            </a:extLst>
          </p:cNvPr>
          <p:cNvSpPr txBox="1"/>
          <p:nvPr/>
        </p:nvSpPr>
        <p:spPr>
          <a:xfrm>
            <a:off x="225240" y="199931"/>
            <a:ext cx="10627939" cy="769441"/>
          </a:xfrm>
          <a:prstGeom prst="rect">
            <a:avLst/>
          </a:prstGeom>
          <a:noFill/>
        </p:spPr>
        <p:txBody>
          <a:bodyPr wrap="square" lIns="91440" tIns="45720" rIns="91440" bIns="45720" rtlCol="0" anchor="t">
            <a:spAutoFit/>
          </a:bodyPr>
          <a:lstStyle/>
          <a:p>
            <a:pPr defTabSz="457200">
              <a:defRPr/>
            </a:pPr>
            <a:r>
              <a:rPr lang="en-US" sz="4400" dirty="0">
                <a:solidFill>
                  <a:prstClr val="white"/>
                </a:solidFill>
                <a:effectLst>
                  <a:outerShdw blurRad="38100" dist="38100" dir="2700000" algn="tl">
                    <a:srgbClr val="000000">
                      <a:alpha val="43137"/>
                    </a:srgbClr>
                  </a:outerShdw>
                </a:effectLst>
                <a:latin typeface="Trade Gothic Next HvyCd"/>
              </a:rPr>
              <a:t>Anticipated Outcomes…</a:t>
            </a:r>
            <a:endParaRPr lang="en-US" sz="44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ndParaRPr>
          </a:p>
        </p:txBody>
      </p:sp>
      <p:pic>
        <p:nvPicPr>
          <p:cNvPr id="11" name="Picture 10">
            <a:extLst>
              <a:ext uri="{FF2B5EF4-FFF2-40B4-BE49-F238E27FC236}">
                <a16:creationId xmlns:a16="http://schemas.microsoft.com/office/drawing/2014/main" id="{B740C7E4-6772-3297-DE36-BC2E669206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020F8226-36CF-90F9-FE02-A948E023FDB8}"/>
              </a:ext>
            </a:extLst>
          </p:cNvPr>
          <p:cNvSpPr>
            <a:spLocks noGrp="1"/>
          </p:cNvSpPr>
          <p:nvPr>
            <p:ph type="sldNum" sz="quarter" idx="12"/>
          </p:nvPr>
        </p:nvSpPr>
        <p:spPr/>
        <p:txBody>
          <a:bodyPr/>
          <a:lstStyle/>
          <a:p>
            <a:fld id="{28E6F07D-F62F-4C3B-A21E-2367E9A39921}" type="slidenum">
              <a:rPr lang="en-US" smtClean="0"/>
              <a:t>11</a:t>
            </a:fld>
            <a:endParaRPr lang="en-US"/>
          </a:p>
        </p:txBody>
      </p:sp>
      <p:sp>
        <p:nvSpPr>
          <p:cNvPr id="5" name="TextBox 4">
            <a:extLst>
              <a:ext uri="{FF2B5EF4-FFF2-40B4-BE49-F238E27FC236}">
                <a16:creationId xmlns:a16="http://schemas.microsoft.com/office/drawing/2014/main" id="{CFBA6ACC-790E-A59B-76C0-B646754195BD}"/>
              </a:ext>
            </a:extLst>
          </p:cNvPr>
          <p:cNvSpPr txBox="1"/>
          <p:nvPr/>
        </p:nvSpPr>
        <p:spPr>
          <a:xfrm>
            <a:off x="361471" y="1702570"/>
            <a:ext cx="11469057" cy="4955203"/>
          </a:xfrm>
          <a:prstGeom prst="rect">
            <a:avLst/>
          </a:prstGeom>
          <a:noFill/>
        </p:spPr>
        <p:txBody>
          <a:bodyPr wrap="square">
            <a:spAutoFit/>
          </a:bodyPr>
          <a:lstStyle/>
          <a:p>
            <a:pPr marR="0" lvl="0" algn="ctr">
              <a:spcBef>
                <a:spcPts val="0"/>
              </a:spcBef>
              <a:spcAft>
                <a:spcPts val="0"/>
              </a:spcAft>
              <a:tabLst>
                <a:tab pos="457200" algn="l"/>
              </a:tabLst>
            </a:pPr>
            <a:r>
              <a:rPr lang="en-US" sz="3600" i="1" dirty="0">
                <a:solidFill>
                  <a:srgbClr val="000000"/>
                </a:solidFill>
                <a:latin typeface="+mj-lt"/>
                <a:ea typeface="Aptos" panose="020B0004020202020204" pitchFamily="34" charset="0"/>
                <a:cs typeface="Aptos" panose="020B0004020202020204" pitchFamily="34" charset="0"/>
              </a:rPr>
              <a:t>Increased State Funding </a:t>
            </a:r>
          </a:p>
          <a:p>
            <a:pPr marR="0" lvl="0" algn="ctr">
              <a:spcBef>
                <a:spcPts val="0"/>
              </a:spcBef>
              <a:spcAft>
                <a:spcPts val="0"/>
              </a:spcAft>
              <a:tabLst>
                <a:tab pos="457200" algn="l"/>
              </a:tabLst>
            </a:pPr>
            <a:r>
              <a:rPr lang="en-US" sz="3600" i="1" dirty="0">
                <a:solidFill>
                  <a:srgbClr val="000000"/>
                </a:solidFill>
                <a:latin typeface="+mj-lt"/>
                <a:ea typeface="Aptos" panose="020B0004020202020204" pitchFamily="34" charset="0"/>
                <a:cs typeface="Aptos" panose="020B0004020202020204" pitchFamily="34" charset="0"/>
              </a:rPr>
              <a:t>Increased Staffing</a:t>
            </a:r>
          </a:p>
          <a:p>
            <a:pPr marR="0" lvl="0" algn="ctr">
              <a:spcBef>
                <a:spcPts val="0"/>
              </a:spcBef>
              <a:spcAft>
                <a:spcPts val="0"/>
              </a:spcAft>
              <a:tabLst>
                <a:tab pos="457200" algn="l"/>
              </a:tabLst>
            </a:pPr>
            <a:r>
              <a:rPr lang="en-US" sz="3600" i="1" dirty="0">
                <a:solidFill>
                  <a:srgbClr val="000000"/>
                </a:solidFill>
                <a:latin typeface="+mj-lt"/>
                <a:ea typeface="Aptos" panose="020B0004020202020204" pitchFamily="34" charset="0"/>
                <a:cs typeface="Aptos" panose="020B0004020202020204" pitchFamily="34" charset="0"/>
              </a:rPr>
              <a:t>Increased Student Support</a:t>
            </a:r>
          </a:p>
          <a:p>
            <a:pPr marR="0" lvl="0" algn="ctr">
              <a:spcBef>
                <a:spcPts val="0"/>
              </a:spcBef>
              <a:spcAft>
                <a:spcPts val="0"/>
              </a:spcAft>
              <a:tabLst>
                <a:tab pos="457200" algn="l"/>
              </a:tabLst>
            </a:pPr>
            <a:r>
              <a:rPr lang="en-US" sz="3600" i="1" dirty="0">
                <a:latin typeface="+mj-lt"/>
              </a:rPr>
              <a:t>Acceleration of learning for students to success </a:t>
            </a:r>
          </a:p>
          <a:p>
            <a:pPr marR="0" lvl="0" algn="ctr">
              <a:spcBef>
                <a:spcPts val="0"/>
              </a:spcBef>
              <a:spcAft>
                <a:spcPts val="0"/>
              </a:spcAft>
              <a:tabLst>
                <a:tab pos="457200" algn="l"/>
              </a:tabLst>
            </a:pPr>
            <a:r>
              <a:rPr lang="en-US" sz="3600" i="1" dirty="0">
                <a:latin typeface="+mj-lt"/>
              </a:rPr>
              <a:t>Progress to the next high level of academic achievement</a:t>
            </a:r>
          </a:p>
          <a:p>
            <a:pPr marR="0" lvl="0" algn="ctr">
              <a:spcBef>
                <a:spcPts val="0"/>
              </a:spcBef>
              <a:spcAft>
                <a:spcPts val="0"/>
              </a:spcAft>
              <a:tabLst>
                <a:tab pos="457200" algn="l"/>
              </a:tabLst>
            </a:pPr>
            <a:endParaRPr lang="en-US" sz="3600" i="1" dirty="0">
              <a:solidFill>
                <a:srgbClr val="000000"/>
              </a:solidFill>
              <a:latin typeface="+mj-lt"/>
              <a:ea typeface="Aptos" panose="020B0004020202020204" pitchFamily="34" charset="0"/>
              <a:cs typeface="Aptos" panose="020B0004020202020204" pitchFamily="34" charset="0"/>
            </a:endParaRPr>
          </a:p>
          <a:p>
            <a:pPr marR="0" lvl="0" algn="ctr">
              <a:spcBef>
                <a:spcPts val="0"/>
              </a:spcBef>
              <a:spcAft>
                <a:spcPts val="0"/>
              </a:spcAft>
              <a:tabLst>
                <a:tab pos="457200" algn="l"/>
              </a:tabLst>
            </a:pPr>
            <a:r>
              <a:rPr lang="en-US" sz="3600" b="1" dirty="0">
                <a:solidFill>
                  <a:srgbClr val="000000"/>
                </a:solidFill>
                <a:latin typeface="+mj-lt"/>
                <a:ea typeface="Aptos" panose="020B0004020202020204" pitchFamily="34" charset="0"/>
                <a:cs typeface="Aptos" panose="020B0004020202020204" pitchFamily="34" charset="0"/>
              </a:rPr>
              <a:t>IMPROVED ACADEMIC OUTCOMES FOR STUDENTS</a:t>
            </a:r>
          </a:p>
          <a:p>
            <a:pPr marR="0" lvl="0" algn="ctr">
              <a:spcBef>
                <a:spcPts val="0"/>
              </a:spcBef>
              <a:spcAft>
                <a:spcPts val="0"/>
              </a:spcAft>
              <a:tabLst>
                <a:tab pos="457200" algn="l"/>
              </a:tabLst>
            </a:pPr>
            <a:endParaRPr lang="en-US" sz="3200" u="sng" dirty="0">
              <a:solidFill>
                <a:srgbClr val="000000"/>
              </a:solidFill>
              <a:latin typeface="+mj-lt"/>
              <a:ea typeface="Aptos" panose="020B0004020202020204" pitchFamily="34" charset="0"/>
              <a:cs typeface="Aptos" panose="020B0004020202020204" pitchFamily="34" charset="0"/>
            </a:endParaRPr>
          </a:p>
          <a:p>
            <a:pPr marR="0" lvl="0" algn="ctr">
              <a:spcBef>
                <a:spcPts val="0"/>
              </a:spcBef>
              <a:spcAft>
                <a:spcPts val="0"/>
              </a:spcAft>
              <a:tabLst>
                <a:tab pos="457200" algn="l"/>
              </a:tabLst>
            </a:pPr>
            <a:endParaRPr lang="en-US" sz="3200" b="1" u="sng" dirty="0">
              <a:solidFill>
                <a:srgbClr val="000000"/>
              </a:solidFill>
              <a:latin typeface="+mj-lt"/>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2064669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5" name="Slide Number Placeholder 4">
            <a:extLst>
              <a:ext uri="{FF2B5EF4-FFF2-40B4-BE49-F238E27FC236}">
                <a16:creationId xmlns:a16="http://schemas.microsoft.com/office/drawing/2014/main" id="{0F3DDE77-D9BA-4BC8-AF8D-F28D2921A15F}"/>
              </a:ext>
            </a:extLst>
          </p:cNvPr>
          <p:cNvSpPr>
            <a:spLocks noGrp="1"/>
          </p:cNvSpPr>
          <p:nvPr>
            <p:ph type="sldNum" sz="quarter" idx="12"/>
          </p:nvPr>
        </p:nvSpPr>
        <p:spPr/>
        <p:txBody>
          <a:bodyPr/>
          <a:lstStyle/>
          <a:p>
            <a:fld id="{28E6F07D-F62F-4C3B-A21E-2367E9A39921}" type="slidenum">
              <a:rPr lang="en-US" smtClean="0"/>
              <a:t>12</a:t>
            </a:fld>
            <a:endParaRPr lang="en-US"/>
          </a:p>
        </p:txBody>
      </p:sp>
    </p:spTree>
    <p:extLst>
      <p:ext uri="{BB962C8B-B14F-4D97-AF65-F5344CB8AC3E}">
        <p14:creationId xmlns:p14="http://schemas.microsoft.com/office/powerpoint/2010/main" val="2204643085"/>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109</TotalTime>
  <Words>962</Words>
  <Application>Microsoft Office PowerPoint</Application>
  <PresentationFormat>Widescreen</PresentationFormat>
  <Paragraphs>127</Paragraphs>
  <Slides>12</Slides>
  <Notes>12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12</vt:i4>
      </vt:variant>
    </vt:vector>
  </HeadingPairs>
  <TitlesOfParts>
    <vt:vector size="23" baseType="lpstr">
      <vt:lpstr>Aptos</vt:lpstr>
      <vt:lpstr>Arial</vt:lpstr>
      <vt:lpstr>Arial Narrow</vt:lpstr>
      <vt:lpstr>Calibri</vt:lpstr>
      <vt:lpstr>Calibri Light</vt:lpstr>
      <vt:lpstr>Times New Roman</vt:lpstr>
      <vt:lpstr>Trade Gothic Next</vt:lpstr>
      <vt:lpstr>Trade Gothic Next Cond</vt:lpstr>
      <vt:lpstr>Trade Gothic Next HvyCd</vt:lpstr>
      <vt:lpstr>Wingdings</vt:lpstr>
      <vt:lpstr>1_Office Theme</vt:lpstr>
      <vt:lpstr>PowerPoint Presentation</vt:lpstr>
      <vt:lpstr>OUR VISION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Johnson, Cleveland</dc:creator>
  <cp:lastModifiedBy>Bailey, Daphne</cp:lastModifiedBy>
  <cp:revision>3</cp:revision>
  <cp:lastPrinted>2024-08-15T18:00:37Z</cp:lastPrinted>
  <dcterms:created xsi:type="dcterms:W3CDTF">2023-07-31T19:18:13Z</dcterms:created>
  <dcterms:modified xsi:type="dcterms:W3CDTF">2024-11-12T17:53:09Z</dcterms:modified>
</cp:coreProperties>
</file>