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7" r:id="rId15"/>
    <p:sldId id="308" r:id="rId16"/>
    <p:sldId id="309" r:id="rId17"/>
    <p:sldId id="311" r:id="rId18"/>
    <p:sldId id="312" r:id="rId19"/>
    <p:sldId id="310" r:id="rId20"/>
    <p:sldId id="295" r:id="rId21"/>
    <p:sldId id="279" r:id="rId2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9" autoAdjust="0"/>
  </p:normalViewPr>
  <p:slideViewPr>
    <p:cSldViewPr snapToGrid="0">
      <p:cViewPr varScale="1">
        <p:scale>
          <a:sx n="105" d="100"/>
          <a:sy n="105" d="100"/>
        </p:scale>
        <p:origin x="7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bibbcountyschools.sharepoint.com/sites/AccountingLeadershipTeam/Shared%20Documents/General/FY24%20-%20Financials%20and%20Month%20End/11%20-%20May%2024/May%202024-%20Financials%20for%20July%20Board%20Meet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ED-4486-A268-3F0C87FCC62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ED-4486-A268-3F0C87FCC62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ED-4486-A268-3F0C87FCC620}"/>
              </c:ext>
            </c:extLst>
          </c:dPt>
          <c:dLbls>
            <c:dLbl>
              <c:idx val="0"/>
              <c:layout>
                <c:manualLayout>
                  <c:x val="0.20973177287815475"/>
                  <c:y val="0.14830892936895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lt1">
                            <a:lumMod val="8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8B1C0D0-A58F-46C3-8E51-01BC323E7F26}" type="CATEGORYNAME">
                      <a:rPr lang="en-US" sz="2000"/>
                      <a:pPr>
                        <a:defRPr/>
                      </a:pPr>
                      <a:t>[CATEGORY NAME]</a:t>
                    </a:fld>
                    <a:r>
                      <a:rPr lang="en-US" sz="2000" baseline="0" dirty="0"/>
                      <a:t>, </a:t>
                    </a:r>
                    <a:fld id="{DE7E765B-5915-48E0-8115-CC22B1215788}" type="VALUE">
                      <a:rPr lang="en-US" sz="2000" baseline="0"/>
                      <a:pPr>
                        <a:defRPr/>
                      </a:pPr>
                      <a:t>[VALUE]</a:t>
                    </a:fld>
                    <a:r>
                      <a:rPr lang="en-US" sz="2000" baseline="0" dirty="0"/>
                      <a:t>, </a:t>
                    </a:r>
                    <a:fld id="{848C025D-3342-4A99-97EB-21F8CE034396}" type="PERCENTAGE">
                      <a:rPr lang="en-US" sz="2000" baseline="0"/>
                      <a:pPr>
                        <a:defRPr/>
                      </a:pPr>
                      <a:t>[PERCENTAGE]</a:t>
                    </a:fld>
                    <a:endParaRPr lang="en-US" sz="2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907048205181051"/>
                      <c:h val="0.3013570354023277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7ED-4486-A268-3F0C87FCC620}"/>
                </c:ext>
              </c:extLst>
            </c:dLbl>
            <c:dLbl>
              <c:idx val="1"/>
              <c:layout>
                <c:manualLayout>
                  <c:x val="-0.20483234636791084"/>
                  <c:y val="2.86597069525827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lt1">
                            <a:lumMod val="8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9D6A94A-6DE4-446C-8B3E-611A8F99DC5A}" type="CATEGORYNAME">
                      <a:rPr lang="en-US" sz="2000"/>
                      <a:pPr>
                        <a:defRPr/>
                      </a:pPr>
                      <a:t>[CATEGORY NAME]</a:t>
                    </a:fld>
                    <a:r>
                      <a:rPr lang="en-US" sz="2000" baseline="0" dirty="0"/>
                      <a:t>, </a:t>
                    </a:r>
                    <a:fld id="{6B1888AF-99D9-4D36-8B84-950CFEBF95F0}" type="VALUE">
                      <a:rPr lang="en-US" sz="2000" baseline="0"/>
                      <a:pPr>
                        <a:defRPr/>
                      </a:pPr>
                      <a:t>[VALUE]</a:t>
                    </a:fld>
                    <a:r>
                      <a:rPr lang="en-US" sz="2000" baseline="0" dirty="0"/>
                      <a:t>, </a:t>
                    </a:r>
                    <a:fld id="{A0E17DE7-909C-42A8-8BD0-278B0528B9CA}" type="PERCENTAGE">
                      <a:rPr lang="en-US" sz="2000" baseline="0"/>
                      <a:pPr>
                        <a:defRPr/>
                      </a:pPr>
                      <a:t>[PERCENTAGE]</a:t>
                    </a:fld>
                    <a:endParaRPr lang="en-US" sz="2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8552995122462"/>
                      <c:h val="0.158241572750019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7ED-4486-A268-3F0C87FCC620}"/>
                </c:ext>
              </c:extLst>
            </c:dLbl>
            <c:dLbl>
              <c:idx val="2"/>
              <c:layout>
                <c:manualLayout>
                  <c:x val="-0.18668748525428408"/>
                  <c:y val="-7.21095505450779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lt1">
                            <a:lumMod val="8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D206644-E7CB-4830-86C8-9F3236AFC533}" type="CATEGORYNAME">
                      <a:rPr lang="en-US" sz="2000"/>
                      <a:pPr>
                        <a:defRPr/>
                      </a:pPr>
                      <a:t>[CATEGORY NAME]</a:t>
                    </a:fld>
                    <a:r>
                      <a:rPr lang="en-US" sz="2000" baseline="0" dirty="0"/>
                      <a:t>, </a:t>
                    </a:r>
                    <a:fld id="{C074D022-B6E4-4D7B-8DAA-E2BAB0EE780A}" type="VALUE">
                      <a:rPr lang="en-US" sz="2000" baseline="0"/>
                      <a:pPr>
                        <a:defRPr/>
                      </a:pPr>
                      <a:t>[VALUE]</a:t>
                    </a:fld>
                    <a:r>
                      <a:rPr lang="en-US" sz="2000" baseline="0" dirty="0"/>
                      <a:t>, </a:t>
                    </a:r>
                    <a:fld id="{AFFDC104-85E3-444E-8EBD-A9063BA8F7C2}" type="PERCENTAGE">
                      <a:rPr lang="en-US" sz="2000" baseline="0"/>
                      <a:pPr>
                        <a:defRPr/>
                      </a:pPr>
                      <a:t>[PERCENTAGE]</a:t>
                    </a:fld>
                    <a:endParaRPr lang="en-US" sz="2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39194452351"/>
                      <c:h val="0.156562162706141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7ED-4486-A268-3F0C87FCC6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Inc'!$J$9:$J$11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'GF Inc'!$K$9:$K$11</c:f>
              <c:numCache>
                <c:formatCode>_("$"* #,##0_);_("$"* \(#,##0\);_("$"* "-"??_);_(@_)</c:formatCode>
                <c:ptCount val="3"/>
                <c:pt idx="0">
                  <c:v>91782774.199999988</c:v>
                </c:pt>
                <c:pt idx="1">
                  <c:v>112390625.22</c:v>
                </c:pt>
                <c:pt idx="2">
                  <c:v>10053819.859999999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ED-4486-A268-3F0C87FCC62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4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May 31,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July 18,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May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May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May 31,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Eleven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May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D55BB1-3721-3BE1-55DD-6EE7F68C4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9313"/>
            <a:ext cx="6084987" cy="5988687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F985988-8FE8-B359-023C-69E39C021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497163"/>
              </p:ext>
            </p:extLst>
          </p:nvPr>
        </p:nvGraphicFramePr>
        <p:xfrm>
          <a:off x="6084988" y="4421865"/>
          <a:ext cx="6096000" cy="2436135"/>
        </p:xfrm>
        <a:graphic>
          <a:graphicData uri="http://schemas.openxmlformats.org/drawingml/2006/table">
            <a:tbl>
              <a:tblPr/>
              <a:tblGrid>
                <a:gridCol w="2674267">
                  <a:extLst>
                    <a:ext uri="{9D8B030D-6E8A-4147-A177-3AD203B41FA5}">
                      <a16:colId xmlns:a16="http://schemas.microsoft.com/office/drawing/2014/main" val="2979321578"/>
                    </a:ext>
                  </a:extLst>
                </a:gridCol>
                <a:gridCol w="132883">
                  <a:extLst>
                    <a:ext uri="{9D8B030D-6E8A-4147-A177-3AD203B41FA5}">
                      <a16:colId xmlns:a16="http://schemas.microsoft.com/office/drawing/2014/main" val="3899215457"/>
                    </a:ext>
                  </a:extLst>
                </a:gridCol>
                <a:gridCol w="1644425">
                  <a:extLst>
                    <a:ext uri="{9D8B030D-6E8A-4147-A177-3AD203B41FA5}">
                      <a16:colId xmlns:a16="http://schemas.microsoft.com/office/drawing/2014/main" val="2735851004"/>
                    </a:ext>
                  </a:extLst>
                </a:gridCol>
                <a:gridCol w="1644425">
                  <a:extLst>
                    <a:ext uri="{9D8B030D-6E8A-4147-A177-3AD203B41FA5}">
                      <a16:colId xmlns:a16="http://schemas.microsoft.com/office/drawing/2014/main" val="2337607264"/>
                    </a:ext>
                  </a:extLst>
                </a:gridCol>
              </a:tblGrid>
              <a:tr h="426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778322"/>
                  </a:ext>
                </a:extLst>
              </a:tr>
              <a:tr h="66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219,810,240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250,041,399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896931"/>
                  </a:ext>
                </a:extLst>
              </a:tr>
              <a:tr h="5262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 54,719,848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   49,511,617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359171"/>
                  </a:ext>
                </a:extLst>
              </a:tr>
              <a:tr h="8197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04017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1FF389D-5B2C-8E99-6C20-96217C53D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973" y="869312"/>
            <a:ext cx="6095999" cy="35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Eleven Months Ending May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352908-ED6A-8ACF-5F06-2CF07FAED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" y="994307"/>
            <a:ext cx="12180991" cy="567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099787"/>
              </p:ext>
            </p:extLst>
          </p:nvPr>
        </p:nvGraphicFramePr>
        <p:xfrm>
          <a:off x="31084" y="1132037"/>
          <a:ext cx="11878329" cy="560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204F9E-268E-5D13-8A57-FFFF177C1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40" y="1309842"/>
            <a:ext cx="10064272" cy="54867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980134" y="1855932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139340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Eleven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May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ED365B-A017-0192-FBFD-1585B6773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1" y="959547"/>
            <a:ext cx="11839280" cy="578275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May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291DD8-07AB-B537-FE00-39A7902FD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934956"/>
            <a:ext cx="9659112" cy="561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A20C33-885F-A675-3C00-BB4DFC20E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32" y="1016938"/>
            <a:ext cx="11460480" cy="55952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Eleven Months Ending May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938" y="6319286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9A2B9-0602-912A-45CD-0E27D1971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49" y="1225711"/>
            <a:ext cx="10861519" cy="529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D708F1-F253-F380-7D8A-5F4D40481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" y="1695450"/>
            <a:ext cx="11399520" cy="380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9FB03D-6742-3FC6-8F20-BE823D656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1" y="1309842"/>
            <a:ext cx="10111220" cy="495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1272</TotalTime>
  <Words>450</Words>
  <Application>Microsoft Office PowerPoint</Application>
  <PresentationFormat>Widescreen</PresentationFormat>
  <Paragraphs>124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57</cp:revision>
  <cp:lastPrinted>2024-02-01T20:18:01Z</cp:lastPrinted>
  <dcterms:created xsi:type="dcterms:W3CDTF">2023-05-01T16:02:45Z</dcterms:created>
  <dcterms:modified xsi:type="dcterms:W3CDTF">2024-07-08T15:19:15Z</dcterms:modified>
</cp:coreProperties>
</file>