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92" r:id="rId2"/>
    <p:sldId id="298" r:id="rId3"/>
    <p:sldId id="297" r:id="rId4"/>
    <p:sldId id="300" r:id="rId5"/>
    <p:sldId id="287" r:id="rId6"/>
    <p:sldId id="2988" r:id="rId7"/>
    <p:sldId id="2989" r:id="rId8"/>
    <p:sldId id="2991" r:id="rId9"/>
    <p:sldId id="2992" r:id="rId10"/>
    <p:sldId id="2993" r:id="rId11"/>
    <p:sldId id="2994" r:id="rId12"/>
    <p:sldId id="2369" r:id="rId13"/>
    <p:sldId id="279" r:id="rId14"/>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B2A6FCC-56CF-4E6A-9827-C5D1BE267466}" v="1" dt="2025-01-13T19:41:55.77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199" autoAdjust="0"/>
    <p:restoredTop sz="53806" autoAdjust="0"/>
  </p:normalViewPr>
  <p:slideViewPr>
    <p:cSldViewPr snapToGrid="0">
      <p:cViewPr varScale="1">
        <p:scale>
          <a:sx n="104" d="100"/>
          <a:sy n="104" d="100"/>
        </p:scale>
        <p:origin x="858" y="318"/>
      </p:cViewPr>
      <p:guideLst/>
    </p:cSldViewPr>
  </p:slideViewPr>
  <p:outlineViewPr>
    <p:cViewPr>
      <p:scale>
        <a:sx n="33" d="100"/>
        <a:sy n="33" d="100"/>
      </p:scale>
      <p:origin x="0" y="-6370"/>
    </p:cViewPr>
  </p:outlineViewPr>
  <p:notesTextViewPr>
    <p:cViewPr>
      <p:scale>
        <a:sx n="1" d="1"/>
        <a:sy n="1" d="1"/>
      </p:scale>
      <p:origin x="0" y="0"/>
    </p:cViewPr>
  </p:notesTextViewPr>
  <p:notesViewPr>
    <p:cSldViewPr snapToGrid="0">
      <p:cViewPr>
        <p:scale>
          <a:sx n="1" d="2"/>
          <a:sy n="1" d="2"/>
        </p:scale>
        <p:origin x="4608" y="105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ush, Eric" userId="7d1af326-05d0-4d04-b9e1-d6f5d2871dff" providerId="ADAL" clId="{7B2A6FCC-56CF-4E6A-9827-C5D1BE267466}"/>
    <pc:docChg chg="modSld">
      <pc:chgData name="Bush, Eric" userId="7d1af326-05d0-4d04-b9e1-d6f5d2871dff" providerId="ADAL" clId="{7B2A6FCC-56CF-4E6A-9827-C5D1BE267466}" dt="2025-02-04T13:28:41.601" v="9" actId="20577"/>
      <pc:docMkLst>
        <pc:docMk/>
      </pc:docMkLst>
      <pc:sldChg chg="modSp mod">
        <pc:chgData name="Bush, Eric" userId="7d1af326-05d0-4d04-b9e1-d6f5d2871dff" providerId="ADAL" clId="{7B2A6FCC-56CF-4E6A-9827-C5D1BE267466}" dt="2025-02-04T13:28:41.601" v="9" actId="20577"/>
        <pc:sldMkLst>
          <pc:docMk/>
          <pc:sldMk cId="2554398938" sldId="292"/>
        </pc:sldMkLst>
        <pc:spChg chg="mod">
          <ac:chgData name="Bush, Eric" userId="7d1af326-05d0-4d04-b9e1-d6f5d2871dff" providerId="ADAL" clId="{7B2A6FCC-56CF-4E6A-9827-C5D1BE267466}" dt="2025-02-04T13:28:41.601" v="9" actId="20577"/>
          <ac:spMkLst>
            <pc:docMk/>
            <pc:sldMk cId="2554398938" sldId="292"/>
            <ac:spMk id="7" creationId="{93FBA676-AED3-5BE3-8DCA-C7D33605989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5FFD4FC4-267D-47AE-8990-4218A4C7298C}" type="datetimeFigureOut">
              <a:rPr lang="en-US" smtClean="0"/>
              <a:t>2/4/2025</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EFDE824E-02A0-4403-94EB-4C2308D1258D}" type="slidenum">
              <a:rPr lang="en-US" smtClean="0"/>
              <a:t>‹#›</a:t>
            </a:fld>
            <a:endParaRPr lang="en-US" dirty="0"/>
          </a:p>
        </p:txBody>
      </p:sp>
    </p:spTree>
    <p:extLst>
      <p:ext uri="{BB962C8B-B14F-4D97-AF65-F5344CB8AC3E}">
        <p14:creationId xmlns:p14="http://schemas.microsoft.com/office/powerpoint/2010/main" val="32760251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DE824E-02A0-4403-94EB-4C2308D1258D}" type="slidenum">
              <a:rPr lang="en-US" smtClean="0"/>
              <a:t>1</a:t>
            </a:fld>
            <a:endParaRPr lang="en-US" dirty="0"/>
          </a:p>
        </p:txBody>
      </p:sp>
    </p:spTree>
    <p:extLst>
      <p:ext uri="{BB962C8B-B14F-4D97-AF65-F5344CB8AC3E}">
        <p14:creationId xmlns:p14="http://schemas.microsoft.com/office/powerpoint/2010/main" val="22698813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DE824E-02A0-4403-94EB-4C2308D1258D}" type="slidenum">
              <a:rPr lang="en-US" smtClean="0"/>
              <a:t>2</a:t>
            </a:fld>
            <a:endParaRPr lang="en-US" dirty="0"/>
          </a:p>
        </p:txBody>
      </p:sp>
    </p:spTree>
    <p:extLst>
      <p:ext uri="{BB962C8B-B14F-4D97-AF65-F5344CB8AC3E}">
        <p14:creationId xmlns:p14="http://schemas.microsoft.com/office/powerpoint/2010/main" val="21230639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DE824E-02A0-4403-94EB-4C2308D1258D}" type="slidenum">
              <a:rPr lang="en-US" smtClean="0"/>
              <a:t>3</a:t>
            </a:fld>
            <a:endParaRPr lang="en-US" dirty="0"/>
          </a:p>
        </p:txBody>
      </p:sp>
    </p:spTree>
    <p:extLst>
      <p:ext uri="{BB962C8B-B14F-4D97-AF65-F5344CB8AC3E}">
        <p14:creationId xmlns:p14="http://schemas.microsoft.com/office/powerpoint/2010/main" val="10906776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FDE824E-02A0-4403-94EB-4C2308D1258D}" type="slidenum">
              <a:rPr lang="en-US" smtClean="0"/>
              <a:t>4</a:t>
            </a:fld>
            <a:endParaRPr lang="en-US" dirty="0"/>
          </a:p>
        </p:txBody>
      </p:sp>
    </p:spTree>
    <p:extLst>
      <p:ext uri="{BB962C8B-B14F-4D97-AF65-F5344CB8AC3E}">
        <p14:creationId xmlns:p14="http://schemas.microsoft.com/office/powerpoint/2010/main" val="12684370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5</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6345784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B5C5B1-9172-B99A-2B67-8E86E4A7B1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DBBE84-4E84-10B1-5F75-4D7FA3DE422C}"/>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636AD4E9-0D04-A563-7A25-0928361CF7CA}"/>
              </a:ext>
            </a:extLst>
          </p:cNvPr>
          <p:cNvSpPr>
            <a:spLocks noGrp="1"/>
          </p:cNvSpPr>
          <p:nvPr>
            <p:ph type="body" idx="1"/>
          </p:nvPr>
        </p:nvSpPr>
        <p:spPr/>
        <p:txBody>
          <a:bodyPr/>
          <a:lstStyle/>
          <a:p>
            <a:pPr marL="0" indent="0">
              <a:lnSpc>
                <a:spcPct val="100000"/>
              </a:lnSpc>
              <a:spcBef>
                <a:spcPts val="0"/>
              </a:spcBef>
              <a:buNone/>
            </a:pPr>
            <a:endParaRPr lang="en-US" sz="1200" dirty="0"/>
          </a:p>
        </p:txBody>
      </p:sp>
      <p:sp>
        <p:nvSpPr>
          <p:cNvPr id="4" name="Slide Number Placeholder 3">
            <a:extLst>
              <a:ext uri="{FF2B5EF4-FFF2-40B4-BE49-F238E27FC236}">
                <a16:creationId xmlns:a16="http://schemas.microsoft.com/office/drawing/2014/main" id="{B0BF86C2-51F9-AD09-7445-DA5219683CE6}"/>
              </a:ext>
            </a:extLst>
          </p:cNvPr>
          <p:cNvSpPr>
            <a:spLocks noGrp="1"/>
          </p:cNvSpPr>
          <p:nvPr>
            <p:ph type="sldNum" sz="quarter" idx="5"/>
          </p:nvPr>
        </p:nvSpPr>
        <p:spPr/>
        <p:txBody>
          <a:bodyPr/>
          <a:lstStyle/>
          <a:p>
            <a:pPr marL="0" marR="0" lvl="0" indent="0" algn="r" defTabSz="465887"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5887"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46641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00CEFE-54AF-93E7-0C44-086CDBC8E5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9C88E3-8842-01DE-EA27-4CFD5F4C5CAF}"/>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04DECDDB-76AF-034D-0286-FD72A6E05F4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7B351BB-0CB4-E939-6BE7-5E73272257C5}"/>
              </a:ext>
            </a:extLst>
          </p:cNvPr>
          <p:cNvSpPr>
            <a:spLocks noGrp="1"/>
          </p:cNvSpPr>
          <p:nvPr>
            <p:ph type="sldNum" sz="quarter" idx="5"/>
          </p:nvPr>
        </p:nvSpPr>
        <p:spPr/>
        <p:txBody>
          <a:bodyPr/>
          <a:lstStyle/>
          <a:p>
            <a:pPr marL="0" marR="0" lvl="0" indent="0" algn="r" defTabSz="465887"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5887"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32838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7EA5D6-ADB7-6345-A6C3-9B313A3C38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37B180-F705-01DF-7819-B628B3B3B7E5}"/>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88569703-4FA9-2694-BFD5-34BD90496FC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4A7994B-B8E0-8A91-9BC8-B131D555CCF2}"/>
              </a:ext>
            </a:extLst>
          </p:cNvPr>
          <p:cNvSpPr>
            <a:spLocks noGrp="1"/>
          </p:cNvSpPr>
          <p:nvPr>
            <p:ph type="sldNum" sz="quarter" idx="5"/>
          </p:nvPr>
        </p:nvSpPr>
        <p:spPr/>
        <p:txBody>
          <a:bodyPr/>
          <a:lstStyle/>
          <a:p>
            <a:pPr marL="0" marR="0" lvl="0" indent="0" algn="r" defTabSz="465887"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5887"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22593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DFCD7F-8726-BFBE-E9AB-DF144EAA97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87E10B-42F9-8680-1E8F-F66BA56348B2}"/>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92F2924C-D48A-E53D-0DCC-80C6D8DD00E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D30277D-5FA1-5AA5-FE7A-0E66368A84FB}"/>
              </a:ext>
            </a:extLst>
          </p:cNvPr>
          <p:cNvSpPr>
            <a:spLocks noGrp="1"/>
          </p:cNvSpPr>
          <p:nvPr>
            <p:ph type="sldNum" sz="quarter" idx="5"/>
          </p:nvPr>
        </p:nvSpPr>
        <p:spPr/>
        <p:txBody>
          <a:bodyPr/>
          <a:lstStyle/>
          <a:p>
            <a:pPr marL="0" marR="0" lvl="0" indent="0" algn="r" defTabSz="465887"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5887"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83980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2540A8-2A8A-80AA-3528-427BD522C9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793996-3C71-A7DE-3D34-C68F5C80A2D7}"/>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90714AE2-279B-F9E9-1FF7-69DBD2F3181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0EB8052-797A-6C21-7284-2B030D0F4187}"/>
              </a:ext>
            </a:extLst>
          </p:cNvPr>
          <p:cNvSpPr>
            <a:spLocks noGrp="1"/>
          </p:cNvSpPr>
          <p:nvPr>
            <p:ph type="sldNum" sz="quarter" idx="5"/>
          </p:nvPr>
        </p:nvSpPr>
        <p:spPr/>
        <p:txBody>
          <a:bodyPr/>
          <a:lstStyle/>
          <a:p>
            <a:pPr marL="0" marR="0" lvl="0" indent="0" algn="r" defTabSz="465887"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5887"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71790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5F1A96-DDD7-1F44-406F-5177A206DB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AFD983-75F1-91D9-DDB1-A76050879AB0}"/>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EA921AAE-9E7B-0FD0-0A80-B3CB897102E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59E6182-D849-DA51-8F6F-7832DEF4A6E6}"/>
              </a:ext>
            </a:extLst>
          </p:cNvPr>
          <p:cNvSpPr>
            <a:spLocks noGrp="1"/>
          </p:cNvSpPr>
          <p:nvPr>
            <p:ph type="sldNum" sz="quarter" idx="5"/>
          </p:nvPr>
        </p:nvSpPr>
        <p:spPr/>
        <p:txBody>
          <a:bodyPr/>
          <a:lstStyle/>
          <a:p>
            <a:pPr marL="0" marR="0" lvl="0" indent="0" algn="r" defTabSz="465887"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65887"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32422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E69D32-3A39-3660-D932-E82C194F47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54F920-3590-3013-B301-D38D591824F8}"/>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E11598E1-7C5A-4096-4BF4-09169DD1DD5D}"/>
              </a:ext>
            </a:extLst>
          </p:cNvPr>
          <p:cNvSpPr>
            <a:spLocks noGrp="1"/>
          </p:cNvSpPr>
          <p:nvPr>
            <p:ph type="body" idx="1"/>
          </p:nvPr>
        </p:nvSpPr>
        <p:spPr/>
        <p:txBody>
          <a:bodyPr/>
          <a:lstStyle/>
          <a:p>
            <a:r>
              <a:rPr lang="en-US" dirty="0"/>
              <a:t>Thank you for your time in receiving this information concerning HB 581 and its impact on our District. While I share our tentative recommendation, there is no need for a vote from the board at this present time. Rather, I wanted to give you time to hear this presentation, ask questions, and be prepared to return in December on this same subject in order to respond to and vote on the District’s recommendation. </a:t>
            </a:r>
          </a:p>
        </p:txBody>
      </p:sp>
      <p:sp>
        <p:nvSpPr>
          <p:cNvPr id="4" name="Slide Number Placeholder 3">
            <a:extLst>
              <a:ext uri="{FF2B5EF4-FFF2-40B4-BE49-F238E27FC236}">
                <a16:creationId xmlns:a16="http://schemas.microsoft.com/office/drawing/2014/main" id="{57F5A6E1-0872-8434-52FA-CDCEC9686BEE}"/>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28045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953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E209D7E-8153-4E34-9C16-924E1F5027E0}" type="datetime1">
              <a:rPr lang="en-US" smtClean="0"/>
              <a:t>2/4/2025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21738291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E13E339-83C7-4C0A-AAE5-FA30510DDF9F}" type="datetime1">
              <a:rPr lang="en-US" smtClean="0"/>
              <a:t>2/4/2025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36106839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6611A6F-DD05-45DA-8A6B-6607A038AA91}" type="datetime1">
              <a:rPr lang="en-US" smtClean="0"/>
              <a:t>2/4/2025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32808860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A8246FB-8BF2-41EA-A8E7-F1CFCB5A8F04}" type="datetime1">
              <a:rPr lang="en-US" smtClean="0"/>
              <a:t>2/4/2025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9330228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E6335AF-1FF9-4038-AD7B-8461021957C4}" type="datetime1">
              <a:rPr lang="en-US" smtClean="0"/>
              <a:t>2/4/2025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802662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D9117AB-A808-4BA0-B4DB-EC8E52FCED9F}" type="datetime1">
              <a:rPr lang="en-US" smtClean="0"/>
              <a:t>2/4/2025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36532154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EEBCCB-EFF6-40B6-A8FD-95ACE830720F}" type="datetime1">
              <a:rPr lang="en-US" smtClean="0"/>
              <a:t>2/4/2025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427193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9B0CF09F-E589-49DF-A80F-8B2059AA9F4C}" type="datetime1">
              <a:rPr lang="en-US" smtClean="0"/>
              <a:t>2/4/2025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34734449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0684BF4-A67E-40B7-AA54-33F48524050C}" type="datetime1">
              <a:rPr lang="en-US" smtClean="0"/>
              <a:t>2/4/2025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41426423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1E4D85A-414F-423C-B4EF-3FA1E098B481}" type="datetime1">
              <a:rPr lang="en-US" smtClean="0"/>
              <a:t>2/4/2025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23643922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1EE9350-785C-4E86-8A61-0E39CC280793}" type="datetime1">
              <a:rPr lang="en-US" smtClean="0"/>
              <a:t>2/4/2025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22138809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B7BA07-9499-4B7A-BC13-66C4D0E28D24}" type="datetime1">
              <a:rPr lang="en-US" smtClean="0"/>
              <a:t>2/4/2025</a:t>
            </a:fld>
            <a:endParaRPr lang="en-US" dirty="0"/>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dirty="0"/>
          </a:p>
        </p:txBody>
      </p:sp>
    </p:spTree>
    <p:extLst>
      <p:ext uri="{BB962C8B-B14F-4D97-AF65-F5344CB8AC3E}">
        <p14:creationId xmlns:p14="http://schemas.microsoft.com/office/powerpoint/2010/main" val="28542551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BABE31A-0DCB-AE26-C7C9-C00D66A0C8A3}"/>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EF4D4CC4-05C4-2D82-C2B7-CB8680E70154}"/>
              </a:ext>
            </a:extLst>
          </p:cNvPr>
          <p:cNvSpPr txBox="1"/>
          <p:nvPr/>
        </p:nvSpPr>
        <p:spPr>
          <a:xfrm>
            <a:off x="2409915" y="2325629"/>
            <a:ext cx="8263273" cy="286232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black"/>
                </a:solidFill>
                <a:effectLst/>
                <a:uLnTx/>
                <a:uFillTx/>
                <a:latin typeface="Trade Gothic Next HvyCd" panose="020B0906040303020004" pitchFamily="34" charset="0"/>
                <a:ea typeface="+mn-ea"/>
                <a:cs typeface="Arial" panose="020B0604020202020204" pitchFamily="34" charset="0"/>
              </a:rPr>
              <a:t>Public Hearings: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a:ln>
                  <a:noFill/>
                </a:ln>
                <a:solidFill>
                  <a:prstClr val="black"/>
                </a:solidFill>
                <a:effectLst/>
                <a:uLnTx/>
                <a:uFillTx/>
                <a:latin typeface="Trade Gothic Next HvyCd" panose="020B0906040303020004" pitchFamily="34" charset="0"/>
                <a:ea typeface="+mn-ea"/>
                <a:cs typeface="Arial" panose="020B0604020202020204" pitchFamily="34" charset="0"/>
              </a:rPr>
              <a:t>Intent to Opt-Out of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dirty="0" err="1">
                <a:ln>
                  <a:noFill/>
                </a:ln>
                <a:solidFill>
                  <a:prstClr val="black"/>
                </a:solidFill>
                <a:effectLst/>
                <a:uLnTx/>
                <a:uFillTx/>
                <a:latin typeface="Trade Gothic Next HvyCd" panose="020B0906040303020004" pitchFamily="34" charset="0"/>
                <a:ea typeface="+mn-ea"/>
                <a:cs typeface="Arial" panose="020B0604020202020204" pitchFamily="34" charset="0"/>
              </a:rPr>
              <a:t>Hous</a:t>
            </a:r>
            <a:r>
              <a:rPr lang="en-US" sz="6000" b="1" dirty="0">
                <a:solidFill>
                  <a:prstClr val="black"/>
                </a:solidFill>
                <a:latin typeface="Trade Gothic Next HvyCd" panose="020B0906040303020004" pitchFamily="34" charset="0"/>
                <a:cs typeface="Arial" panose="020B0604020202020204" pitchFamily="34" charset="0"/>
              </a:rPr>
              <a:t>e Bill 581</a:t>
            </a:r>
            <a:endParaRPr kumimoji="0" lang="en-US" sz="6000" b="1" i="0" u="none" strike="noStrike" kern="1200" cap="none" spc="0" normalizeH="0" baseline="0" noProof="0" dirty="0">
              <a:ln>
                <a:noFill/>
              </a:ln>
              <a:solidFill>
                <a:prstClr val="black"/>
              </a:solidFill>
              <a:effectLst/>
              <a:uLnTx/>
              <a:uFillTx/>
              <a:latin typeface="Trade Gothic Next HvyCd" panose="020B09060403030200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025D126C-8D9C-F3D1-9113-4BA6EBA51D3F}"/>
              </a:ext>
            </a:extLst>
          </p:cNvPr>
          <p:cNvSpPr txBox="1"/>
          <p:nvPr/>
        </p:nvSpPr>
        <p:spPr>
          <a:xfrm>
            <a:off x="136470" y="5616655"/>
            <a:ext cx="3200327" cy="83099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Trade Gothic Next HvyCd" panose="020B0906040303020004" pitchFamily="34" charset="0"/>
                <a:ea typeface="+mn-ea"/>
                <a:cs typeface="Arial" panose="020B0604020202020204" pitchFamily="34" charset="0"/>
              </a:rPr>
              <a:t>Dan A. Sims, Ed.D.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white"/>
                </a:solidFill>
                <a:effectLst/>
                <a:uLnTx/>
                <a:uFillTx/>
                <a:latin typeface="Trade Gothic Next Cond" panose="020B0506040303020004" pitchFamily="34" charset="0"/>
                <a:ea typeface="+mn-ea"/>
                <a:cs typeface="Arial" panose="020B0604020202020204" pitchFamily="34" charset="0"/>
              </a:rPr>
              <a:t>Superintendent</a:t>
            </a:r>
          </a:p>
        </p:txBody>
      </p:sp>
      <p:sp>
        <p:nvSpPr>
          <p:cNvPr id="7" name="TextBox 6">
            <a:extLst>
              <a:ext uri="{FF2B5EF4-FFF2-40B4-BE49-F238E27FC236}">
                <a16:creationId xmlns:a16="http://schemas.microsoft.com/office/drawing/2014/main" id="{93FBA676-AED3-5BE3-8DCA-C7D33605989E}"/>
              </a:ext>
            </a:extLst>
          </p:cNvPr>
          <p:cNvSpPr txBox="1"/>
          <p:nvPr/>
        </p:nvSpPr>
        <p:spPr>
          <a:xfrm>
            <a:off x="136470" y="6397766"/>
            <a:ext cx="8829875"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000" b="1" i="1" dirty="0">
                <a:solidFill>
                  <a:srgbClr val="FFC700"/>
                </a:solidFill>
                <a:latin typeface="Trade Gothic Next HvyCd" panose="020B0906040303020004" pitchFamily="34" charset="0"/>
                <a:cs typeface="Arial" panose="020B0604020202020204" pitchFamily="34" charset="0"/>
              </a:rPr>
              <a:t>January 14</a:t>
            </a:r>
            <a:r>
              <a:rPr kumimoji="0" lang="en-US" sz="2000" b="1" i="1" u="none" strike="noStrike" kern="1200" cap="none" spc="0" normalizeH="0" baseline="0" noProof="0" dirty="0">
                <a:ln>
                  <a:noFill/>
                </a:ln>
                <a:solidFill>
                  <a:srgbClr val="FFC700"/>
                </a:solidFill>
                <a:effectLst/>
                <a:uLnTx/>
                <a:uFillTx/>
                <a:latin typeface="Trade Gothic Next HvyCd" panose="020B0906040303020004" pitchFamily="34" charset="0"/>
                <a:ea typeface="+mn-ea"/>
                <a:cs typeface="Arial" panose="020B0604020202020204" pitchFamily="34" charset="0"/>
              </a:rPr>
              <a:t>, 2025</a:t>
            </a:r>
            <a:r>
              <a:rPr lang="en-US" sz="2000" b="1" i="1" dirty="0">
                <a:solidFill>
                  <a:srgbClr val="FFC700"/>
                </a:solidFill>
                <a:latin typeface="Trade Gothic Next HvyCd" panose="020B0906040303020004" pitchFamily="34" charset="0"/>
                <a:cs typeface="Arial" panose="020B0604020202020204" pitchFamily="34" charset="0"/>
              </a:rPr>
              <a:t> @ 6:00PM &amp; February 5, 2025 @ 11:00 AM and 4:00 PM</a:t>
            </a:r>
            <a:endParaRPr kumimoji="0" lang="en-US" sz="2000" b="1" i="1" u="none" strike="noStrike" kern="1200" cap="none" spc="0" normalizeH="0" baseline="0" noProof="0" dirty="0">
              <a:ln>
                <a:noFill/>
              </a:ln>
              <a:solidFill>
                <a:srgbClr val="FFC700"/>
              </a:solidFill>
              <a:effectLst/>
              <a:uLnTx/>
              <a:uFillTx/>
              <a:latin typeface="Trade Gothic Next HvyCd" panose="020B0906040303020004" pitchFamily="34" charset="0"/>
              <a:ea typeface="+mn-ea"/>
              <a:cs typeface="Arial" panose="020B0604020202020204" pitchFamily="34" charset="0"/>
            </a:endParaRP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cxnSp>
        <p:nvCxnSpPr>
          <p:cNvPr id="8" name="Straight Connector 7">
            <a:extLst>
              <a:ext uri="{FF2B5EF4-FFF2-40B4-BE49-F238E27FC236}">
                <a16:creationId xmlns:a16="http://schemas.microsoft.com/office/drawing/2014/main" id="{2D2FAECE-1C38-2009-7B3C-27CF527D05E3}"/>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4">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4DD6D926-6835-CC77-B187-9806A7E13D26}"/>
              </a:ext>
            </a:extLst>
          </p:cNvPr>
          <p:cNvSpPr>
            <a:spLocks noGrp="1"/>
          </p:cNvSpPr>
          <p:nvPr>
            <p:ph type="sldNum" sz="quarter" idx="12"/>
          </p:nvPr>
        </p:nvSpPr>
        <p:spPr/>
        <p:txBody>
          <a:bodyPr/>
          <a:lstStyle/>
          <a:p>
            <a:fld id="{28E6F07D-F62F-4C3B-A21E-2367E9A39921}" type="slidenum">
              <a:rPr lang="en-US" smtClean="0"/>
              <a:t>1</a:t>
            </a:fld>
            <a:endParaRPr lang="en-US" dirty="0"/>
          </a:p>
        </p:txBody>
      </p:sp>
      <p:sp>
        <p:nvSpPr>
          <p:cNvPr id="4" name="TextBox 3">
            <a:extLst>
              <a:ext uri="{FF2B5EF4-FFF2-40B4-BE49-F238E27FC236}">
                <a16:creationId xmlns:a16="http://schemas.microsoft.com/office/drawing/2014/main" id="{653B9D87-661F-9711-A7BB-9BC899F8DC52}"/>
              </a:ext>
            </a:extLst>
          </p:cNvPr>
          <p:cNvSpPr txBox="1"/>
          <p:nvPr/>
        </p:nvSpPr>
        <p:spPr>
          <a:xfrm>
            <a:off x="4783523" y="5550870"/>
            <a:ext cx="3200327" cy="83099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Trade Gothic Next HvyCd" panose="020B0906040303020004" pitchFamily="34" charset="0"/>
                <a:ea typeface="+mn-ea"/>
                <a:cs typeface="Arial" panose="020B0604020202020204" pitchFamily="34" charset="0"/>
              </a:rPr>
              <a:t>Eric Bush, CPA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white"/>
                </a:solidFill>
                <a:effectLst/>
                <a:uLnTx/>
                <a:uFillTx/>
                <a:latin typeface="Trade Gothic Next Cond" panose="020B0506040303020004" pitchFamily="34" charset="0"/>
                <a:ea typeface="+mn-ea"/>
                <a:cs typeface="Arial" panose="020B0604020202020204" pitchFamily="34" charset="0"/>
              </a:rPr>
              <a:t>Chief Financial Officer</a:t>
            </a:r>
          </a:p>
        </p:txBody>
      </p:sp>
    </p:spTree>
    <p:extLst>
      <p:ext uri="{BB962C8B-B14F-4D97-AF65-F5344CB8AC3E}">
        <p14:creationId xmlns:p14="http://schemas.microsoft.com/office/powerpoint/2010/main" val="2554398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4" y="0"/>
            <a:ext cx="731745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254332C-48EC-680F-0865-B0BE603180D9}"/>
              </a:ext>
            </a:extLst>
          </p:cNvPr>
          <p:cNvSpPr>
            <a:spLocks noGrp="1"/>
          </p:cNvSpPr>
          <p:nvPr>
            <p:ph type="title"/>
          </p:nvPr>
        </p:nvSpPr>
        <p:spPr>
          <a:xfrm>
            <a:off x="561528" y="472805"/>
            <a:ext cx="4470847" cy="862966"/>
          </a:xfrm>
        </p:spPr>
        <p:txBody>
          <a:bodyPr anchor="b">
            <a:normAutofit/>
            <a:scene3d>
              <a:camera prst="orthographicFront"/>
              <a:lightRig rig="soft" dir="t">
                <a:rot lat="0" lon="0" rev="15600000"/>
              </a:lightRig>
            </a:scene3d>
            <a:sp3d extrusionH="57150" prstMaterial="softEdge">
              <a:bevelT w="25400" h="38100"/>
            </a:sp3d>
          </a:bodyPr>
          <a:lstStyle/>
          <a:p>
            <a:r>
              <a:rPr lang="en-US" b="1" dirty="0">
                <a:ln/>
                <a:solidFill>
                  <a:schemeClr val="accent4"/>
                </a:solidFill>
                <a:latin typeface="Trade Gothic Next HvyCd" panose="020B0906040303020004" pitchFamily="34" charset="0"/>
              </a:rPr>
              <a:t>OUR VISION</a:t>
            </a:r>
          </a:p>
        </p:txBody>
      </p:sp>
      <p:sp>
        <p:nvSpPr>
          <p:cNvPr id="17" name="Rectangle 16" hidden="1">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5400000">
            <a:off x="2011775" y="674370"/>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1439107"/>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 name="Title 1">
            <a:extLst>
              <a:ext uri="{FF2B5EF4-FFF2-40B4-BE49-F238E27FC236}">
                <a16:creationId xmlns:a16="http://schemas.microsoft.com/office/drawing/2014/main" id="{4B5C0C93-51DD-8393-5512-3732610D5427}"/>
              </a:ext>
            </a:extLst>
          </p:cNvPr>
          <p:cNvSpPr txBox="1">
            <a:spLocks/>
          </p:cNvSpPr>
          <p:nvPr/>
        </p:nvSpPr>
        <p:spPr>
          <a:xfrm>
            <a:off x="561529" y="3543976"/>
            <a:ext cx="4470847" cy="862966"/>
          </a:xfrm>
          <a:prstGeom prst="rect">
            <a:avLst/>
          </a:prstGeom>
        </p:spPr>
        <p:txBody>
          <a:bodyPr vert="horz" lIns="91440" tIns="45720" rIns="91440" bIns="45720" rtlCol="0" anchor="b">
            <a:normAutofit/>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solidFill>
                  <a:srgbClr val="FFC000"/>
                </a:solidFill>
                <a:effectLst/>
                <a:uLnTx/>
                <a:uFillTx/>
                <a:latin typeface="Trade Gothic Next HvyCd" panose="020B0906040303020004" pitchFamily="34" charset="0"/>
                <a:ea typeface="+mj-ea"/>
                <a:cs typeface="+mj-cs"/>
              </a:rPr>
              <a:t>OUR MISSION</a:t>
            </a:r>
          </a:p>
        </p:txBody>
      </p:sp>
      <p:sp>
        <p:nvSpPr>
          <p:cNvPr id="5" name="Content Placeholder 9">
            <a:extLst>
              <a:ext uri="{FF2B5EF4-FFF2-40B4-BE49-F238E27FC236}">
                <a16:creationId xmlns:a16="http://schemas.microsoft.com/office/drawing/2014/main" id="{F6EDBF64-1750-BB22-5A98-1869C8D1B4F3}"/>
              </a:ext>
            </a:extLst>
          </p:cNvPr>
          <p:cNvSpPr txBox="1">
            <a:spLocks/>
          </p:cNvSpPr>
          <p:nvPr/>
        </p:nvSpPr>
        <p:spPr>
          <a:xfrm>
            <a:off x="1047164" y="1643402"/>
            <a:ext cx="3436432" cy="174104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0" i="0" u="none" strike="noStrike" kern="100" cap="none" spc="0" normalizeH="0" baseline="0" noProof="0" dirty="0">
                <a:ln>
                  <a:noFill/>
                </a:ln>
                <a:solidFill>
                  <a:prstClr val="white"/>
                </a:solidFill>
                <a:effectLst/>
                <a:uLnTx/>
                <a:uFillTx/>
                <a:latin typeface="Trade Gothic Next HvyCd" panose="020B0906040303020004" pitchFamily="34" charset="0"/>
                <a:ea typeface="Calibri" panose="020F0502020204030204" pitchFamily="34" charset="0"/>
                <a:cs typeface="Arial" panose="020B0604020202020204" pitchFamily="34" charset="0"/>
              </a:rPr>
              <a:t>Students are empowered to learn, lead, innovate and serve as productive and caring citizens within their chosen paths of success.</a:t>
            </a:r>
            <a:endParaRPr kumimoji="0" lang="en-US" sz="2200" b="0" i="0" u="none" strike="noStrike" kern="1200" cap="none" spc="0" normalizeH="0" baseline="0" noProof="0" dirty="0">
              <a:ln>
                <a:noFill/>
              </a:ln>
              <a:solidFill>
                <a:prstClr val="white"/>
              </a:solidFill>
              <a:effectLst/>
              <a:uLnTx/>
              <a:uFillTx/>
              <a:latin typeface="Trade Gothic Next HvyCd" panose="020B0906040303020004" pitchFamily="34" charset="0"/>
              <a:ea typeface="+mn-ea"/>
              <a:cs typeface="+mn-cs"/>
            </a:endParaRPr>
          </a:p>
        </p:txBody>
      </p:sp>
      <p:sp>
        <p:nvSpPr>
          <p:cNvPr id="7" name="Rectangle 6">
            <a:extLst>
              <a:ext uri="{FF2B5EF4-FFF2-40B4-BE49-F238E27FC236}">
                <a16:creationId xmlns:a16="http://schemas.microsoft.com/office/drawing/2014/main" id="{7C913803-547A-1650-D6A9-7DBE29DF1179}"/>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4533214"/>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9" name="Picture 8" descr="A group of people in graduation gowns&#10;&#10;Description automatically generated with medium confidence" hidden="1">
            <a:extLst>
              <a:ext uri="{FF2B5EF4-FFF2-40B4-BE49-F238E27FC236}">
                <a16:creationId xmlns:a16="http://schemas.microsoft.com/office/drawing/2014/main" id="{B68F3E09-A201-F539-0F6C-5B40DA99C0B6}"/>
              </a:ext>
            </a:extLst>
          </p:cNvPr>
          <p:cNvPicPr>
            <a:picLocks noChangeAspect="1"/>
          </p:cNvPicPr>
          <p:nvPr/>
        </p:nvPicPr>
        <p:blipFill rotWithShape="1">
          <a:blip r:embed="rId3">
            <a:extLst>
              <a:ext uri="{28A0092B-C50C-407E-A947-70E740481C1C}">
                <a14:useLocalDpi xmlns:a14="http://schemas.microsoft.com/office/drawing/2010/main" val="0"/>
              </a:ext>
            </a:extLst>
          </a:blip>
          <a:srcRect l="15923" r="8058" b="3557"/>
          <a:stretch/>
        </p:blipFill>
        <p:spPr>
          <a:xfrm>
            <a:off x="5182729" y="524874"/>
            <a:ext cx="6858788" cy="5808252"/>
          </a:xfrm>
          <a:prstGeom prst="rect">
            <a:avLst/>
          </a:prstGeom>
          <a:ln>
            <a:noFill/>
          </a:ln>
          <a:effectLst>
            <a:softEdge rad="635000"/>
          </a:effectLst>
        </p:spPr>
      </p:pic>
      <p:pic>
        <p:nvPicPr>
          <p:cNvPr id="3" name="Picture 2">
            <a:extLst>
              <a:ext uri="{FF2B5EF4-FFF2-40B4-BE49-F238E27FC236}">
                <a16:creationId xmlns:a16="http://schemas.microsoft.com/office/drawing/2014/main" id="{BDAEDE1F-5FD6-4F08-2ACA-9BB74832B6AC}"/>
              </a:ext>
            </a:extLst>
          </p:cNvPr>
          <p:cNvPicPr>
            <a:picLocks noChangeAspect="1"/>
          </p:cNvPicPr>
          <p:nvPr/>
        </p:nvPicPr>
        <p:blipFill rotWithShape="1">
          <a:blip r:embed="rId4">
            <a:extLst>
              <a:ext uri="{28A0092B-C50C-407E-A947-70E740481C1C}">
                <a14:useLocalDpi xmlns:a14="http://schemas.microsoft.com/office/drawing/2010/main" val="0"/>
              </a:ext>
            </a:extLst>
          </a:blip>
          <a:srcRect l="9652" t="7323" r="5914" b="13530"/>
          <a:stretch/>
        </p:blipFill>
        <p:spPr>
          <a:xfrm>
            <a:off x="5737672" y="601093"/>
            <a:ext cx="6140352" cy="5755970"/>
          </a:xfrm>
          <a:prstGeom prst="rect">
            <a:avLst/>
          </a:prstGeom>
        </p:spPr>
      </p:pic>
      <p:sp>
        <p:nvSpPr>
          <p:cNvPr id="6" name="Content Placeholder 9">
            <a:extLst>
              <a:ext uri="{FF2B5EF4-FFF2-40B4-BE49-F238E27FC236}">
                <a16:creationId xmlns:a16="http://schemas.microsoft.com/office/drawing/2014/main" id="{5787B405-7BA7-D82A-4585-5F63B7101249}"/>
              </a:ext>
            </a:extLst>
          </p:cNvPr>
          <p:cNvSpPr txBox="1">
            <a:spLocks/>
          </p:cNvSpPr>
          <p:nvPr/>
        </p:nvSpPr>
        <p:spPr>
          <a:xfrm>
            <a:off x="1047164" y="4746645"/>
            <a:ext cx="4213672" cy="1918887"/>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0" i="0" u="none" strike="noStrike" kern="100" cap="none" spc="0" normalizeH="0" baseline="0" noProof="0" dirty="0">
                <a:ln>
                  <a:noFill/>
                </a:ln>
                <a:solidFill>
                  <a:prstClr val="white"/>
                </a:solidFill>
                <a:effectLst/>
                <a:uLnTx/>
                <a:uFillTx/>
                <a:latin typeface="Trade Gothic Next HvyCd" panose="020B0906040303020004" pitchFamily="34" charset="0"/>
                <a:ea typeface="Calibri" panose="020F0502020204030204" pitchFamily="34" charset="0"/>
                <a:cs typeface="Arial" panose="020B0604020202020204" pitchFamily="34" charset="0"/>
              </a:rPr>
              <a:t>The Bibb County School District maximizes student achievement and social-emotional well-being by building a sense of community in safe, equitable learning environments.</a:t>
            </a:r>
            <a:endParaRPr kumimoji="0" lang="en-US" sz="2200" b="0" i="0" u="none" strike="noStrike" kern="1200" cap="none" spc="0" normalizeH="0" baseline="0" noProof="0" dirty="0">
              <a:ln>
                <a:noFill/>
              </a:ln>
              <a:solidFill>
                <a:prstClr val="white"/>
              </a:solidFill>
              <a:effectLst/>
              <a:uLnTx/>
              <a:uFillTx/>
              <a:latin typeface="Trade Gothic Next HvyCd" panose="020B0906040303020004" pitchFamily="34" charset="0"/>
              <a:ea typeface="+mn-ea"/>
              <a:cs typeface="+mn-cs"/>
            </a:endParaRPr>
          </a:p>
        </p:txBody>
      </p:sp>
      <p:sp>
        <p:nvSpPr>
          <p:cNvPr id="8" name="Slide Number Placeholder 7">
            <a:extLst>
              <a:ext uri="{FF2B5EF4-FFF2-40B4-BE49-F238E27FC236}">
                <a16:creationId xmlns:a16="http://schemas.microsoft.com/office/drawing/2014/main" id="{A496B584-25D1-95C3-75D9-209E58BFDF90}"/>
              </a:ext>
            </a:extLst>
          </p:cNvPr>
          <p:cNvSpPr>
            <a:spLocks noGrp="1"/>
          </p:cNvSpPr>
          <p:nvPr>
            <p:ph type="sldNum" sz="quarter" idx="12"/>
          </p:nvPr>
        </p:nvSpPr>
        <p:spPr/>
        <p:txBody>
          <a:bodyPr/>
          <a:lstStyle/>
          <a:p>
            <a:fld id="{28E6F07D-F62F-4C3B-A21E-2367E9A39921}" type="slidenum">
              <a:rPr lang="en-US" smtClean="0"/>
              <a:t>2</a:t>
            </a:fld>
            <a:endParaRPr lang="en-US" dirty="0"/>
          </a:p>
        </p:txBody>
      </p:sp>
    </p:spTree>
    <p:extLst>
      <p:ext uri="{BB962C8B-B14F-4D97-AF65-F5344CB8AC3E}">
        <p14:creationId xmlns:p14="http://schemas.microsoft.com/office/powerpoint/2010/main" val="1150285099"/>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C1FAA-3F56-E474-2891-A0DE4460C7BF}"/>
              </a:ext>
            </a:extLst>
          </p:cNvPr>
          <p:cNvSpPr>
            <a:spLocks noGrp="1"/>
          </p:cNvSpPr>
          <p:nvPr>
            <p:ph type="title"/>
          </p:nvPr>
        </p:nvSpPr>
        <p:spPr>
          <a:xfrm>
            <a:off x="380554" y="2908304"/>
            <a:ext cx="3537585" cy="1343656"/>
          </a:xfrm>
        </p:spPr>
        <p:txBody>
          <a:bodyPr>
            <a:normAutofit/>
          </a:bodyPr>
          <a:lstStyle/>
          <a:p>
            <a:r>
              <a:rPr lang="en-US" dirty="0">
                <a:solidFill>
                  <a:srgbClr val="FFC700"/>
                </a:solidFill>
                <a:effectLst>
                  <a:outerShdw blurRad="38100" dist="38100" dir="2700000" algn="tl">
                    <a:srgbClr val="000000">
                      <a:alpha val="43137"/>
                    </a:srgbClr>
                  </a:outerShdw>
                </a:effectLst>
                <a:latin typeface="Trade Gothic Next HvyCd" panose="020B0906040303020004" pitchFamily="34" charset="0"/>
              </a:rPr>
              <a:t>OUR GUIDING PRINCIPLES</a:t>
            </a:r>
          </a:p>
        </p:txBody>
      </p:sp>
      <p:sp>
        <p:nvSpPr>
          <p:cNvPr id="4" name="Content Placeholder 9">
            <a:extLst>
              <a:ext uri="{FF2B5EF4-FFF2-40B4-BE49-F238E27FC236}">
                <a16:creationId xmlns:a16="http://schemas.microsoft.com/office/drawing/2014/main" id="{DFF555DE-DB6B-5E33-732B-D0DF28E9043A}"/>
              </a:ext>
            </a:extLst>
          </p:cNvPr>
          <p:cNvSpPr txBox="1">
            <a:spLocks/>
          </p:cNvSpPr>
          <p:nvPr/>
        </p:nvSpPr>
        <p:spPr>
          <a:xfrm>
            <a:off x="795182" y="4371975"/>
            <a:ext cx="4213672" cy="223708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dirty="0">
                <a:ln>
                  <a:noFill/>
                </a:ln>
                <a:solidFill>
                  <a:prstClr val="black"/>
                </a:solidFill>
                <a:effectLst/>
                <a:uLnTx/>
                <a:uFillTx/>
                <a:latin typeface="Trade Gothic Next HvyCd" panose="020B0906040303020004" pitchFamily="34" charset="0"/>
                <a:ea typeface="Calibri" panose="020F0502020204030204" pitchFamily="34" charset="0"/>
                <a:cs typeface="Arial" panose="020B0604020202020204" pitchFamily="34" charset="0"/>
              </a:rPr>
              <a:t> Personalized Learning</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dirty="0">
                <a:ln>
                  <a:noFill/>
                </a:ln>
                <a:solidFill>
                  <a:prstClr val="black"/>
                </a:solidFill>
                <a:effectLst/>
                <a:uLnTx/>
                <a:uFillTx/>
                <a:latin typeface="Trade Gothic Next HvyCd" panose="020B0906040303020004" pitchFamily="34" charset="0"/>
                <a:ea typeface="+mn-ea"/>
                <a:cs typeface="Arial" panose="020B0604020202020204" pitchFamily="34" charset="0"/>
              </a:rPr>
              <a:t> Collaboration</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dirty="0">
                <a:ln>
                  <a:noFill/>
                </a:ln>
                <a:solidFill>
                  <a:prstClr val="black"/>
                </a:solidFill>
                <a:effectLst/>
                <a:uLnTx/>
                <a:uFillTx/>
                <a:latin typeface="Trade Gothic Next HvyCd" panose="020B0906040303020004" pitchFamily="34" charset="0"/>
                <a:ea typeface="+mn-ea"/>
                <a:cs typeface="Arial" panose="020B0604020202020204" pitchFamily="34" charset="0"/>
              </a:rPr>
              <a:t> Engagement</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dirty="0">
                <a:ln>
                  <a:noFill/>
                </a:ln>
                <a:solidFill>
                  <a:prstClr val="black"/>
                </a:solidFill>
                <a:effectLst/>
                <a:uLnTx/>
                <a:uFillTx/>
                <a:latin typeface="Trade Gothic Next HvyCd" panose="020B0906040303020004" pitchFamily="34" charset="0"/>
                <a:ea typeface="+mn-ea"/>
                <a:cs typeface="Arial" panose="020B0604020202020204" pitchFamily="34" charset="0"/>
              </a:rPr>
              <a:t> Safety</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200" cap="none" spc="0" normalizeH="0" baseline="0" noProof="0" dirty="0">
                <a:ln>
                  <a:noFill/>
                </a:ln>
                <a:solidFill>
                  <a:prstClr val="black"/>
                </a:solidFill>
                <a:effectLst/>
                <a:uLnTx/>
                <a:uFillTx/>
                <a:latin typeface="Trade Gothic Next HvyCd" panose="020B0906040303020004" pitchFamily="34" charset="0"/>
                <a:ea typeface="+mn-ea"/>
                <a:cs typeface="+mn-cs"/>
              </a:rPr>
              <a:t> Effective Leadership</a:t>
            </a:r>
          </a:p>
        </p:txBody>
      </p:sp>
      <p:pic>
        <p:nvPicPr>
          <p:cNvPr id="5" name="Picture 4" descr="A picture containing text, screenshot, font, design">
            <a:extLst>
              <a:ext uri="{FF2B5EF4-FFF2-40B4-BE49-F238E27FC236}">
                <a16:creationId xmlns:a16="http://schemas.microsoft.com/office/drawing/2014/main" id="{7501B1D4-D9B4-D654-5FC3-928AE1A8D3EA}"/>
              </a:ext>
            </a:extLst>
          </p:cNvPr>
          <p:cNvPicPr>
            <a:picLocks noChangeAspect="1"/>
          </p:cNvPicPr>
          <p:nvPr/>
        </p:nvPicPr>
        <p:blipFill rotWithShape="1">
          <a:blip r:embed="rId3">
            <a:extLst>
              <a:ext uri="{28A0092B-C50C-407E-A947-70E740481C1C}">
                <a14:useLocalDpi xmlns:a14="http://schemas.microsoft.com/office/drawing/2010/main" val="0"/>
              </a:ext>
            </a:extLst>
          </a:blip>
          <a:srcRect t="20370" b="24629"/>
          <a:stretch/>
        </p:blipFill>
        <p:spPr>
          <a:xfrm>
            <a:off x="7269737" y="1366837"/>
            <a:ext cx="4644678" cy="5491163"/>
          </a:xfrm>
          <a:prstGeom prst="rect">
            <a:avLst/>
          </a:prstGeom>
        </p:spPr>
      </p:pic>
      <p:pic>
        <p:nvPicPr>
          <p:cNvPr id="7" name="Picture 6">
            <a:extLst>
              <a:ext uri="{FF2B5EF4-FFF2-40B4-BE49-F238E27FC236}">
                <a16:creationId xmlns:a16="http://schemas.microsoft.com/office/drawing/2014/main" id="{F98A7FA9-2814-F59A-7F38-37B487986AAF}"/>
              </a:ext>
            </a:extLst>
          </p:cNvPr>
          <p:cNvPicPr>
            <a:picLocks noChangeAspect="1"/>
          </p:cNvPicPr>
          <p:nvPr/>
        </p:nvPicPr>
        <p:blipFill>
          <a:blip r:embed="rId4"/>
          <a:stretch>
            <a:fillRect/>
          </a:stretch>
        </p:blipFill>
        <p:spPr>
          <a:xfrm>
            <a:off x="4277745" y="164113"/>
            <a:ext cx="3099248" cy="1987902"/>
          </a:xfrm>
          <a:prstGeom prst="rect">
            <a:avLst/>
          </a:prstGeom>
          <a:ln>
            <a:noFill/>
          </a:ln>
          <a:effectLst>
            <a:softEdge rad="12700"/>
          </a:effectLst>
        </p:spPr>
      </p:pic>
      <p:sp>
        <p:nvSpPr>
          <p:cNvPr id="8" name="Title 1">
            <a:extLst>
              <a:ext uri="{FF2B5EF4-FFF2-40B4-BE49-F238E27FC236}">
                <a16:creationId xmlns:a16="http://schemas.microsoft.com/office/drawing/2014/main" id="{42657D71-AE76-97AA-DA0E-D3CD3078A36F}"/>
              </a:ext>
            </a:extLst>
          </p:cNvPr>
          <p:cNvSpPr txBox="1">
            <a:spLocks/>
          </p:cNvSpPr>
          <p:nvPr/>
        </p:nvSpPr>
        <p:spPr>
          <a:xfrm>
            <a:off x="7145790" y="911859"/>
            <a:ext cx="1792352" cy="1024256"/>
          </a:xfrm>
          <a:prstGeom prst="rect">
            <a:avLst/>
          </a:prstGeom>
        </p:spPr>
        <p:txBody>
          <a:bodyPr vert="horz" lIns="91440" tIns="45720" rIns="91440" bIns="45720" rtlCol="0" anchor="b">
            <a:normAutofit fontScale="67500" lnSpcReduction="20000"/>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dirty="0">
                <a:ln w="0"/>
                <a:solidFill>
                  <a:prstClr val="black"/>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t>LEARNER </a:t>
            </a:r>
            <a:br>
              <a:rPr kumimoji="0" lang="en-US" sz="4000" b="1" i="0" u="none" strike="noStrike" kern="1200" cap="none" spc="0" normalizeH="0" baseline="0" noProof="0" dirty="0">
                <a:ln w="0"/>
                <a:solidFill>
                  <a:prstClr val="black"/>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br>
            <a:r>
              <a:rPr kumimoji="0" lang="en-US" sz="4000" b="1" i="0" u="none" strike="noStrike" kern="1200" cap="none" spc="0" normalizeH="0" baseline="0" noProof="0" dirty="0">
                <a:ln w="0"/>
                <a:solidFill>
                  <a:prstClr val="black"/>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t>OUTCOMES</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3200" b="1" i="0" u="none" strike="noStrike" kern="1200" cap="none" spc="0" normalizeH="0" baseline="0" noProof="0" dirty="0">
              <a:ln w="0"/>
              <a:solidFill>
                <a:prstClr val="black"/>
              </a:solidFill>
              <a:effectLst/>
              <a:uLnTx/>
              <a:uFillTx/>
              <a:latin typeface="Trade Gothic Next HvyCd" panose="020B0906040303020004" pitchFamily="34" charset="0"/>
              <a:ea typeface="+mj-ea"/>
              <a:cs typeface="+mj-cs"/>
            </a:endParaRPr>
          </a:p>
        </p:txBody>
      </p:sp>
      <p:sp>
        <p:nvSpPr>
          <p:cNvPr id="9" name="Title 1">
            <a:extLst>
              <a:ext uri="{FF2B5EF4-FFF2-40B4-BE49-F238E27FC236}">
                <a16:creationId xmlns:a16="http://schemas.microsoft.com/office/drawing/2014/main" id="{80F9BBDF-2C80-DD54-83B7-9F2B4A0F367A}"/>
              </a:ext>
            </a:extLst>
          </p:cNvPr>
          <p:cNvSpPr txBox="1">
            <a:spLocks/>
          </p:cNvSpPr>
          <p:nvPr/>
        </p:nvSpPr>
        <p:spPr>
          <a:xfrm>
            <a:off x="374839" y="350541"/>
            <a:ext cx="3537585" cy="7454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a:ln>
                  <a:noFill/>
                </a:ln>
                <a:solidFill>
                  <a:srgbClr val="FFC700"/>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t>OUR GOALS</a:t>
            </a:r>
          </a:p>
        </p:txBody>
      </p:sp>
      <p:sp>
        <p:nvSpPr>
          <p:cNvPr id="10" name="Content Placeholder 9">
            <a:extLst>
              <a:ext uri="{FF2B5EF4-FFF2-40B4-BE49-F238E27FC236}">
                <a16:creationId xmlns:a16="http://schemas.microsoft.com/office/drawing/2014/main" id="{22C7A1F4-E378-CECE-21D4-1DF1B81A8468}"/>
              </a:ext>
            </a:extLst>
          </p:cNvPr>
          <p:cNvSpPr txBox="1">
            <a:spLocks/>
          </p:cNvSpPr>
          <p:nvPr/>
        </p:nvSpPr>
        <p:spPr>
          <a:xfrm>
            <a:off x="789467" y="1197608"/>
            <a:ext cx="4213672" cy="134365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dirty="0">
                <a:ln>
                  <a:noFill/>
                </a:ln>
                <a:solidFill>
                  <a:prstClr val="black"/>
                </a:solidFill>
                <a:effectLst/>
                <a:uLnTx/>
                <a:uFillTx/>
                <a:latin typeface="Trade Gothic Next HvyCd" panose="020B0906040303020004" pitchFamily="34" charset="0"/>
                <a:ea typeface="Calibri" panose="020F0502020204030204" pitchFamily="34" charset="0"/>
                <a:cs typeface="Arial" panose="020B0604020202020204" pitchFamily="34" charset="0"/>
              </a:rPr>
              <a:t> Student Achievement</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dirty="0">
                <a:ln>
                  <a:noFill/>
                </a:ln>
                <a:solidFill>
                  <a:prstClr val="black"/>
                </a:solidFill>
                <a:effectLst/>
                <a:uLnTx/>
                <a:uFillTx/>
                <a:latin typeface="Trade Gothic Next HvyCd" panose="020B0906040303020004" pitchFamily="34" charset="0"/>
                <a:ea typeface="+mn-ea"/>
                <a:cs typeface="Arial" panose="020B0604020202020204" pitchFamily="34" charset="0"/>
              </a:rPr>
              <a:t> Staff Effectiveness</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dirty="0">
                <a:ln>
                  <a:noFill/>
                </a:ln>
                <a:solidFill>
                  <a:prstClr val="black"/>
                </a:solidFill>
                <a:effectLst/>
                <a:uLnTx/>
                <a:uFillTx/>
                <a:latin typeface="Trade Gothic Next HvyCd" panose="020B0906040303020004" pitchFamily="34" charset="0"/>
                <a:ea typeface="+mn-ea"/>
                <a:cs typeface="Arial" panose="020B0604020202020204" pitchFamily="34" charset="0"/>
              </a:rPr>
              <a:t> Stakeholder Engagement</a:t>
            </a:r>
          </a:p>
        </p:txBody>
      </p:sp>
      <p:sp>
        <p:nvSpPr>
          <p:cNvPr id="12" name="TextBox 11">
            <a:extLst>
              <a:ext uri="{FF2B5EF4-FFF2-40B4-BE49-F238E27FC236}">
                <a16:creationId xmlns:a16="http://schemas.microsoft.com/office/drawing/2014/main" id="{C44A67C5-BB2D-D4CE-A2B2-3C8E11B6C1A4}"/>
              </a:ext>
            </a:extLst>
          </p:cNvPr>
          <p:cNvSpPr txBox="1"/>
          <p:nvPr/>
        </p:nvSpPr>
        <p:spPr>
          <a:xfrm>
            <a:off x="4587302" y="2476043"/>
            <a:ext cx="3081338" cy="409342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rade Gothic Next" panose="020B0503040303020004" pitchFamily="34" charset="0"/>
                <a:ea typeface="+mn-ea"/>
                <a:cs typeface="+mn-cs"/>
              </a:rPr>
              <a:t>Each student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rade Gothic Next" panose="020B0503040303020004" pitchFamily="34" charset="0"/>
                <a:ea typeface="+mn-ea"/>
                <a:cs typeface="+mn-cs"/>
              </a:rPr>
              <a:t>will graduate </a:t>
            </a:r>
            <a:r>
              <a:rPr kumimoji="0" lang="en-US" sz="2000" b="1" i="1" u="none" strike="noStrike" kern="1200" cap="none" spc="0" normalizeH="0" baseline="0" noProof="0" dirty="0">
                <a:ln>
                  <a:noFill/>
                </a:ln>
                <a:solidFill>
                  <a:prstClr val="black"/>
                </a:solidFill>
                <a:effectLst/>
                <a:uLnTx/>
                <a:uFillTx/>
                <a:latin typeface="Trade Gothic Next" panose="020B0503040303020004" pitchFamily="34" charset="0"/>
                <a:ea typeface="+mn-ea"/>
                <a:cs typeface="+mn-cs"/>
              </a:rPr>
              <a:t>empowered</a:t>
            </a:r>
            <a:r>
              <a:rPr kumimoji="0" lang="en-US" sz="2000" b="0" i="0" u="none" strike="noStrike" kern="1200" cap="none" spc="0" normalizeH="0" baseline="0" noProof="0" dirty="0">
                <a:ln>
                  <a:noFill/>
                </a:ln>
                <a:solidFill>
                  <a:prstClr val="black"/>
                </a:solidFill>
                <a:effectLst/>
                <a:uLnTx/>
                <a:uFillTx/>
                <a:latin typeface="Trade Gothic Next" panose="020B0503040303020004" pitchFamily="34" charset="0"/>
                <a:ea typeface="+mn-ea"/>
                <a:cs typeface="+mn-cs"/>
              </a:rPr>
              <a:t> to make a well-informed decision about their next step. They will learn about themselves as they </a:t>
            </a:r>
            <a:r>
              <a:rPr kumimoji="0" lang="en-US" sz="2000" b="1" i="1" u="none" strike="noStrike" kern="1200" cap="none" spc="0" normalizeH="0" baseline="0" noProof="0" dirty="0">
                <a:ln>
                  <a:noFill/>
                </a:ln>
                <a:solidFill>
                  <a:prstClr val="black"/>
                </a:solidFill>
                <a:effectLst/>
                <a:uLnTx/>
                <a:uFillTx/>
                <a:latin typeface="Trade Gothic Next" panose="020B0503040303020004" pitchFamily="34" charset="0"/>
                <a:ea typeface="+mn-ea"/>
                <a:cs typeface="+mn-cs"/>
              </a:rPr>
              <a:t>engage</a:t>
            </a:r>
            <a:r>
              <a:rPr kumimoji="0" lang="en-US" sz="2000" b="0" i="0" u="none" strike="noStrike" kern="1200" cap="none" spc="0" normalizeH="0" baseline="0" noProof="0" dirty="0">
                <a:ln>
                  <a:noFill/>
                </a:ln>
                <a:solidFill>
                  <a:prstClr val="black"/>
                </a:solidFill>
                <a:effectLst/>
                <a:uLnTx/>
                <a:uFillTx/>
                <a:latin typeface="Trade Gothic Next" panose="020B0503040303020004" pitchFamily="34" charset="0"/>
                <a:ea typeface="+mn-ea"/>
                <a:cs typeface="+mn-cs"/>
              </a:rPr>
              <a:t> in rigorous content and gain </a:t>
            </a:r>
            <a:r>
              <a:rPr kumimoji="0" lang="en-US" sz="2000" b="1" i="1" u="none" strike="noStrike" kern="1200" cap="none" spc="0" normalizeH="0" baseline="0" noProof="0" dirty="0">
                <a:ln>
                  <a:noFill/>
                </a:ln>
                <a:solidFill>
                  <a:prstClr val="black"/>
                </a:solidFill>
                <a:effectLst/>
                <a:uLnTx/>
                <a:uFillTx/>
                <a:latin typeface="Trade Gothic Next" panose="020B0503040303020004" pitchFamily="34" charset="0"/>
                <a:ea typeface="+mn-ea"/>
                <a:cs typeface="+mn-cs"/>
              </a:rPr>
              <a:t>exposure</a:t>
            </a:r>
            <a:r>
              <a:rPr kumimoji="0" lang="en-US" sz="2000" b="0" i="0" u="none" strike="noStrike" kern="1200" cap="none" spc="0" normalizeH="0" baseline="0" noProof="0" dirty="0">
                <a:ln>
                  <a:noFill/>
                </a:ln>
                <a:solidFill>
                  <a:prstClr val="black"/>
                </a:solidFill>
                <a:effectLst/>
                <a:uLnTx/>
                <a:uFillTx/>
                <a:latin typeface="Trade Gothic Next" panose="020B0503040303020004" pitchFamily="34" charset="0"/>
                <a:ea typeface="+mn-ea"/>
                <a:cs typeface="+mn-cs"/>
              </a:rPr>
              <a:t> through personalized learning </a:t>
            </a:r>
            <a:r>
              <a:rPr kumimoji="0" lang="en-US" sz="2000" b="1" i="1" u="none" strike="noStrike" kern="1200" cap="none" spc="0" normalizeH="0" baseline="0" noProof="0" dirty="0">
                <a:ln>
                  <a:noFill/>
                </a:ln>
                <a:solidFill>
                  <a:prstClr val="black"/>
                </a:solidFill>
                <a:effectLst/>
                <a:uLnTx/>
                <a:uFillTx/>
                <a:latin typeface="Trade Gothic Next" panose="020B0503040303020004" pitchFamily="34" charset="0"/>
                <a:ea typeface="+mn-ea"/>
                <a:cs typeface="+mn-cs"/>
              </a:rPr>
              <a:t>experiences</a:t>
            </a:r>
            <a:r>
              <a:rPr kumimoji="0" lang="en-US" sz="2000" b="0" i="0" u="none" strike="noStrike" kern="1200" cap="none" spc="0" normalizeH="0" baseline="0" noProof="0" dirty="0">
                <a:ln>
                  <a:noFill/>
                </a:ln>
                <a:solidFill>
                  <a:prstClr val="black"/>
                </a:solidFill>
                <a:effectLst/>
                <a:uLnTx/>
                <a:uFillTx/>
                <a:latin typeface="Trade Gothic Next" panose="020B0503040303020004" pitchFamily="34" charset="0"/>
                <a:ea typeface="+mn-ea"/>
                <a:cs typeface="+mn-cs"/>
              </a:rPr>
              <a:t>, thereby </a:t>
            </a:r>
            <a:r>
              <a:rPr kumimoji="0" lang="en-US" sz="2000" b="1" i="1" u="none" strike="noStrike" kern="1200" cap="none" spc="0" normalizeH="0" baseline="0" noProof="0" dirty="0">
                <a:ln>
                  <a:noFill/>
                </a:ln>
                <a:solidFill>
                  <a:prstClr val="black"/>
                </a:solidFill>
                <a:effectLst/>
                <a:uLnTx/>
                <a:uFillTx/>
                <a:latin typeface="Trade Gothic Next" panose="020B0503040303020004" pitchFamily="34" charset="0"/>
                <a:ea typeface="+mn-ea"/>
                <a:cs typeface="+mn-cs"/>
              </a:rPr>
              <a:t>enlightening</a:t>
            </a:r>
            <a:r>
              <a:rPr kumimoji="0" lang="en-US" sz="2000" b="0" i="0" u="none" strike="noStrike" kern="1200" cap="none" spc="0" normalizeH="0" baseline="0" noProof="0" dirty="0">
                <a:ln>
                  <a:noFill/>
                </a:ln>
                <a:solidFill>
                  <a:prstClr val="black"/>
                </a:solidFill>
                <a:effectLst/>
                <a:uLnTx/>
                <a:uFillTx/>
                <a:latin typeface="Trade Gothic Next" panose="020B0503040303020004" pitchFamily="34" charset="0"/>
                <a:ea typeface="+mn-ea"/>
                <a:cs typeface="+mn-cs"/>
              </a:rPr>
              <a:t> them to choose their most meaningful pathway.</a:t>
            </a:r>
          </a:p>
        </p:txBody>
      </p:sp>
      <p:cxnSp>
        <p:nvCxnSpPr>
          <p:cNvPr id="14" name="Straight Connector 13">
            <a:extLst>
              <a:ext uri="{FF2B5EF4-FFF2-40B4-BE49-F238E27FC236}">
                <a16:creationId xmlns:a16="http://schemas.microsoft.com/office/drawing/2014/main" id="{428808E4-1EC9-EB48-37AA-4B66D2CAE58C}"/>
              </a:ext>
            </a:extLst>
          </p:cNvPr>
          <p:cNvCxnSpPr>
            <a:cxnSpLocks/>
          </p:cNvCxnSpPr>
          <p:nvPr/>
        </p:nvCxnSpPr>
        <p:spPr>
          <a:xfrm>
            <a:off x="4375150" y="2516770"/>
            <a:ext cx="0" cy="3987444"/>
          </a:xfrm>
          <a:prstGeom prst="line">
            <a:avLst/>
          </a:prstGeom>
          <a:ln w="19050">
            <a:solidFill>
              <a:srgbClr val="FFC7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39F2E784-CA47-8743-40B6-CDD826103EB9}"/>
              </a:ext>
            </a:extLst>
          </p:cNvPr>
          <p:cNvPicPr>
            <a:picLocks noChangeAspect="1"/>
          </p:cNvPicPr>
          <p:nvPr/>
        </p:nvPicPr>
        <p:blipFill rotWithShape="1">
          <a:blip r:embed="rId5"/>
          <a:srcRect l="10026" r="6357" b="12015"/>
          <a:stretch/>
        </p:blipFill>
        <p:spPr>
          <a:xfrm>
            <a:off x="10593926" y="76200"/>
            <a:ext cx="1444436" cy="1513892"/>
          </a:xfrm>
          <a:prstGeom prst="rect">
            <a:avLst/>
          </a:prstGeom>
        </p:spPr>
      </p:pic>
      <p:sp>
        <p:nvSpPr>
          <p:cNvPr id="6" name="Slide Number Placeholder 5">
            <a:extLst>
              <a:ext uri="{FF2B5EF4-FFF2-40B4-BE49-F238E27FC236}">
                <a16:creationId xmlns:a16="http://schemas.microsoft.com/office/drawing/2014/main" id="{E9CBE93C-75A1-8E91-AA0C-596DB822A9CA}"/>
              </a:ext>
            </a:extLst>
          </p:cNvPr>
          <p:cNvSpPr>
            <a:spLocks noGrp="1"/>
          </p:cNvSpPr>
          <p:nvPr>
            <p:ph type="sldNum" sz="quarter" idx="12"/>
          </p:nvPr>
        </p:nvSpPr>
        <p:spPr/>
        <p:txBody>
          <a:bodyPr/>
          <a:lstStyle/>
          <a:p>
            <a:fld id="{28E6F07D-F62F-4C3B-A21E-2367E9A39921}" type="slidenum">
              <a:rPr lang="en-US" smtClean="0"/>
              <a:t>3</a:t>
            </a:fld>
            <a:endParaRPr lang="en-US" dirty="0"/>
          </a:p>
        </p:txBody>
      </p:sp>
    </p:spTree>
    <p:extLst>
      <p:ext uri="{BB962C8B-B14F-4D97-AF65-F5344CB8AC3E}">
        <p14:creationId xmlns:p14="http://schemas.microsoft.com/office/powerpoint/2010/main" val="3574420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ack and yellow sign with white text&#10;&#10;Description automatically generated">
            <a:extLst>
              <a:ext uri="{FF2B5EF4-FFF2-40B4-BE49-F238E27FC236}">
                <a16:creationId xmlns:a16="http://schemas.microsoft.com/office/drawing/2014/main" id="{836A6F51-24CE-541D-AC48-04DF5C135D5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Slide Number Placeholder 1">
            <a:extLst>
              <a:ext uri="{FF2B5EF4-FFF2-40B4-BE49-F238E27FC236}">
                <a16:creationId xmlns:a16="http://schemas.microsoft.com/office/drawing/2014/main" id="{1848862E-2466-9F16-C08C-C966F680964B}"/>
              </a:ext>
            </a:extLst>
          </p:cNvPr>
          <p:cNvSpPr>
            <a:spLocks noGrp="1"/>
          </p:cNvSpPr>
          <p:nvPr>
            <p:ph type="sldNum" sz="quarter" idx="12"/>
          </p:nvPr>
        </p:nvSpPr>
        <p:spPr/>
        <p:txBody>
          <a:bodyPr/>
          <a:lstStyle/>
          <a:p>
            <a:fld id="{28E6F07D-F62F-4C3B-A21E-2367E9A39921}" type="slidenum">
              <a:rPr lang="en-US" smtClean="0"/>
              <a:t>4</a:t>
            </a:fld>
            <a:endParaRPr lang="en-US" dirty="0"/>
          </a:p>
        </p:txBody>
      </p:sp>
    </p:spTree>
    <p:extLst>
      <p:ext uri="{BB962C8B-B14F-4D97-AF65-F5344CB8AC3E}">
        <p14:creationId xmlns:p14="http://schemas.microsoft.com/office/powerpoint/2010/main" val="10430700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145A6C-CB48-C89C-3D8A-4CE1FC0E317F}"/>
              </a:ext>
            </a:extLst>
          </p:cNvPr>
          <p:cNvSpPr>
            <a:spLocks noGrp="1"/>
          </p:cNvSpPr>
          <p:nvPr>
            <p:ph idx="1"/>
          </p:nvPr>
        </p:nvSpPr>
        <p:spPr>
          <a:xfrm>
            <a:off x="159926" y="984770"/>
            <a:ext cx="11727274" cy="5472118"/>
          </a:xfrm>
          <a:noFill/>
        </p:spPr>
        <p:txBody>
          <a:bodyPr vert="horz" lIns="91440" tIns="45720" rIns="91440" bIns="45720" rtlCol="0" anchor="t">
            <a:noAutofit/>
          </a:bodyPr>
          <a:lstStyle/>
          <a:p>
            <a:pPr marL="0" indent="0">
              <a:lnSpc>
                <a:spcPct val="100000"/>
              </a:lnSpc>
              <a:spcBef>
                <a:spcPts val="0"/>
              </a:spcBef>
              <a:buNone/>
            </a:pPr>
            <a:r>
              <a:rPr lang="en-US" sz="3000" cap="all" dirty="0">
                <a:effectLst>
                  <a:outerShdw blurRad="38100" dist="38100" dir="2700000" algn="tl">
                    <a:srgbClr val="000000">
                      <a:alpha val="43137"/>
                    </a:srgbClr>
                  </a:outerShdw>
                </a:effectLst>
                <a:latin typeface="Trade Gothic Next HvyCd" panose="020B0906040303020004" pitchFamily="34" charset="0"/>
              </a:rPr>
              <a:t>Overview</a:t>
            </a:r>
          </a:p>
          <a:p>
            <a:pPr marL="0" indent="0">
              <a:lnSpc>
                <a:spcPct val="100000"/>
              </a:lnSpc>
              <a:spcBef>
                <a:spcPts val="0"/>
              </a:spcBef>
              <a:buNone/>
            </a:pPr>
            <a:r>
              <a:rPr lang="en-US" sz="2400" dirty="0"/>
              <a:t>The purpose of this presentation is to hear public comments regarding the intent to opt-out of House Bill 581.</a:t>
            </a:r>
          </a:p>
          <a:p>
            <a:pPr marL="0" indent="0">
              <a:lnSpc>
                <a:spcPct val="100000"/>
              </a:lnSpc>
              <a:spcBef>
                <a:spcPts val="0"/>
              </a:spcBef>
              <a:buNone/>
            </a:pPr>
            <a:endParaRPr lang="en-US" sz="2200" dirty="0">
              <a:latin typeface="Arial Narrow" panose="020B0606020202030204" pitchFamily="34" charset="0"/>
            </a:endParaRPr>
          </a:p>
          <a:p>
            <a:pPr marL="0" indent="0">
              <a:lnSpc>
                <a:spcPct val="100000"/>
              </a:lnSpc>
              <a:spcBef>
                <a:spcPts val="0"/>
              </a:spcBef>
              <a:buNone/>
            </a:pPr>
            <a:r>
              <a:rPr lang="en-US" sz="3000" cap="all" dirty="0">
                <a:effectLst>
                  <a:outerShdw blurRad="38100" dist="38100" dir="2700000" algn="tl">
                    <a:srgbClr val="000000">
                      <a:alpha val="43137"/>
                    </a:srgbClr>
                  </a:outerShdw>
                </a:effectLst>
                <a:latin typeface="Trade Gothic Next HvyCd" panose="020B0906040303020004" pitchFamily="34" charset="0"/>
              </a:rPr>
              <a:t>Roadmap</a:t>
            </a:r>
          </a:p>
          <a:p>
            <a:pPr>
              <a:lnSpc>
                <a:spcPct val="100000"/>
              </a:lnSpc>
              <a:spcBef>
                <a:spcPts val="0"/>
              </a:spcBef>
            </a:pPr>
            <a:r>
              <a:rPr lang="en-US" sz="2400" dirty="0"/>
              <a:t>Overview of HB 581</a:t>
            </a:r>
          </a:p>
          <a:p>
            <a:pPr>
              <a:lnSpc>
                <a:spcPct val="100000"/>
              </a:lnSpc>
              <a:spcBef>
                <a:spcPts val="0"/>
              </a:spcBef>
            </a:pPr>
            <a:r>
              <a:rPr lang="en-US" sz="2400" dirty="0"/>
              <a:t>Impact of HB 581 on BCSD (looking back and ahead)</a:t>
            </a:r>
          </a:p>
          <a:p>
            <a:pPr>
              <a:lnSpc>
                <a:spcPct val="100000"/>
              </a:lnSpc>
              <a:spcBef>
                <a:spcPts val="0"/>
              </a:spcBef>
            </a:pPr>
            <a:r>
              <a:rPr lang="en-US" sz="2400" dirty="0"/>
              <a:t>Next Steps in the Opt-Out Process</a:t>
            </a:r>
          </a:p>
          <a:p>
            <a:pPr marL="0" indent="0">
              <a:lnSpc>
                <a:spcPct val="100000"/>
              </a:lnSpc>
              <a:spcBef>
                <a:spcPts val="0"/>
              </a:spcBef>
              <a:buNone/>
            </a:pPr>
            <a:endParaRPr lang="en-US" sz="2200" dirty="0">
              <a:latin typeface="Arial Narrow" panose="020B0606020202030204" pitchFamily="34" charset="0"/>
            </a:endParaRPr>
          </a:p>
          <a:p>
            <a:pPr marL="0" indent="0">
              <a:lnSpc>
                <a:spcPct val="100000"/>
              </a:lnSpc>
              <a:spcBef>
                <a:spcPts val="0"/>
              </a:spcBef>
              <a:buNone/>
            </a:pPr>
            <a:r>
              <a:rPr lang="en-US" sz="3000" b="1" cap="all" dirty="0">
                <a:effectLst>
                  <a:outerShdw blurRad="38100" dist="38100" dir="2700000" algn="tl">
                    <a:srgbClr val="000000">
                      <a:alpha val="43137"/>
                    </a:srgbClr>
                  </a:outerShdw>
                </a:effectLst>
                <a:latin typeface="Trade Gothic Next HvyCd" panose="020B0906040303020004" pitchFamily="34" charset="0"/>
              </a:rPr>
              <a:t>Takeaway</a:t>
            </a:r>
          </a:p>
          <a:p>
            <a:pPr marL="0" indent="0" algn="just">
              <a:spcBef>
                <a:spcPts val="0"/>
              </a:spcBef>
              <a:buNone/>
            </a:pPr>
            <a:r>
              <a:rPr lang="en-US" sz="2400" kern="100" dirty="0">
                <a:solidFill>
                  <a:srgbClr val="000000"/>
                </a:solidFill>
                <a:ea typeface="Times New Roman" panose="02020603050405020304" pitchFamily="18" charset="0"/>
                <a:cs typeface="Times New Roman" panose="02020603050405020304" pitchFamily="18" charset="0"/>
              </a:rPr>
              <a:t>School District decisions to either opt in or opt out of HB 581 will last for the next 50 years. It is critical to understand the local impact of this bill as we consider what is best for the present and future of our District. This is a one-time local decision that could have a lasting impact on our school system. </a:t>
            </a:r>
            <a:endParaRPr lang="en-US" sz="2400" kern="100" dirty="0">
              <a:solidFill>
                <a:srgbClr val="000000"/>
              </a:solidFill>
              <a:effectLst/>
              <a:ea typeface="Times New Roman" panose="02020603050405020304" pitchFamily="18" charset="0"/>
              <a:cs typeface="Times New Roman" panose="02020603050405020304" pitchFamily="18" charset="0"/>
            </a:endParaRPr>
          </a:p>
          <a:p>
            <a:pPr marL="0" indent="0" algn="just">
              <a:spcBef>
                <a:spcPts val="0"/>
              </a:spcBef>
              <a:buNone/>
            </a:pPr>
            <a:endParaRPr lang="en-US" sz="2400" kern="100" dirty="0">
              <a:solidFill>
                <a:srgbClr val="000000"/>
              </a:solidFill>
              <a:effectLst/>
              <a:latin typeface="+mj-lt"/>
              <a:ea typeface="Times New Roman" panose="02020603050405020304" pitchFamily="18" charset="0"/>
              <a:cs typeface="Times New Roman" panose="02020603050405020304" pitchFamily="18" charset="0"/>
            </a:endParaRPr>
          </a:p>
          <a:p>
            <a:pPr marL="0" indent="0" algn="just">
              <a:spcBef>
                <a:spcPts val="0"/>
              </a:spcBef>
              <a:buNone/>
            </a:pPr>
            <a:endParaRPr lang="en-US" sz="2400" dirty="0">
              <a:effectLst/>
              <a:latin typeface="Arial Narrow" panose="020B0606020202030204" pitchFamily="34" charset="0"/>
              <a:ea typeface="Calibri" panose="020F0502020204030204" pitchFamily="34" charset="0"/>
              <a:cs typeface="Times New Roman"/>
            </a:endParaRPr>
          </a:p>
        </p:txBody>
      </p:sp>
      <p:sp>
        <p:nvSpPr>
          <p:cNvPr id="8" name="Rectangle 7">
            <a:extLst>
              <a:ext uri="{FF2B5EF4-FFF2-40B4-BE49-F238E27FC236}">
                <a16:creationId xmlns:a16="http://schemas.microsoft.com/office/drawing/2014/main" id="{2D70F42F-1BA5-2F35-D91F-26B4E1D5BC3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5D26AB5F-2E5D-B4AC-1EB2-17846C0D548B}"/>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AGENDA</a:t>
            </a:r>
          </a:p>
        </p:txBody>
      </p:sp>
      <p:pic>
        <p:nvPicPr>
          <p:cNvPr id="4" name="Picture 3">
            <a:extLst>
              <a:ext uri="{FF2B5EF4-FFF2-40B4-BE49-F238E27FC236}">
                <a16:creationId xmlns:a16="http://schemas.microsoft.com/office/drawing/2014/main" id="{5DC17A9B-5A54-4C2C-6BED-D6D27A812786}"/>
              </a:ext>
            </a:extLst>
          </p:cNvPr>
          <p:cNvPicPr>
            <a:picLocks noChangeAspect="1"/>
          </p:cNvPicPr>
          <p:nvPr/>
        </p:nvPicPr>
        <p:blipFill>
          <a:blip r:embed="rId3"/>
          <a:stretch>
            <a:fillRect/>
          </a:stretch>
        </p:blipFill>
        <p:spPr>
          <a:xfrm>
            <a:off x="10789320" y="-76332"/>
            <a:ext cx="1391675" cy="1386174"/>
          </a:xfrm>
          <a:prstGeom prst="rect">
            <a:avLst/>
          </a:prstGeom>
        </p:spPr>
      </p:pic>
      <p:sp>
        <p:nvSpPr>
          <p:cNvPr id="5" name="Slide Number Placeholder 4">
            <a:extLst>
              <a:ext uri="{FF2B5EF4-FFF2-40B4-BE49-F238E27FC236}">
                <a16:creationId xmlns:a16="http://schemas.microsoft.com/office/drawing/2014/main" id="{73915B05-090C-8C7B-CC93-DC492FCA131A}"/>
              </a:ext>
            </a:extLst>
          </p:cNvPr>
          <p:cNvSpPr>
            <a:spLocks noGrp="1"/>
          </p:cNvSpPr>
          <p:nvPr>
            <p:ph type="sldNum" sz="quarter" idx="12"/>
          </p:nvPr>
        </p:nvSpPr>
        <p:spPr/>
        <p:txBody>
          <a:bodyPr/>
          <a:lstStyle/>
          <a:p>
            <a:fld id="{28E6F07D-F62F-4C3B-A21E-2367E9A39921}" type="slidenum">
              <a:rPr lang="en-US" smtClean="0"/>
              <a:t>5</a:t>
            </a:fld>
            <a:endParaRPr lang="en-US" dirty="0"/>
          </a:p>
        </p:txBody>
      </p:sp>
    </p:spTree>
    <p:extLst>
      <p:ext uri="{BB962C8B-B14F-4D97-AF65-F5344CB8AC3E}">
        <p14:creationId xmlns:p14="http://schemas.microsoft.com/office/powerpoint/2010/main" val="27008275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a:extLst>
            <a:ext uri="{FF2B5EF4-FFF2-40B4-BE49-F238E27FC236}">
              <a16:creationId xmlns:a16="http://schemas.microsoft.com/office/drawing/2014/main" id="{BBCC512F-F30F-813D-90CD-9421214B78D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264991-8240-8E59-84E2-03B13B968299}"/>
              </a:ext>
            </a:extLst>
          </p:cNvPr>
          <p:cNvSpPr>
            <a:spLocks noGrp="1"/>
          </p:cNvSpPr>
          <p:nvPr>
            <p:ph idx="1"/>
          </p:nvPr>
        </p:nvSpPr>
        <p:spPr>
          <a:xfrm>
            <a:off x="159926" y="984770"/>
            <a:ext cx="11727274" cy="5472118"/>
          </a:xfrm>
          <a:noFill/>
        </p:spPr>
        <p:txBody>
          <a:bodyPr vert="horz" lIns="91440" tIns="45720" rIns="91440" bIns="45720" rtlCol="0" anchor="t">
            <a:noAutofit/>
          </a:bodyPr>
          <a:lstStyle/>
          <a:p>
            <a:pPr marL="0" indent="0">
              <a:lnSpc>
                <a:spcPct val="100000"/>
              </a:lnSpc>
              <a:spcBef>
                <a:spcPts val="0"/>
              </a:spcBef>
              <a:buNone/>
            </a:pPr>
            <a:r>
              <a:rPr lang="en-US" sz="3000" cap="all" dirty="0">
                <a:effectLst>
                  <a:outerShdw blurRad="38100" dist="38100" dir="2700000" algn="tl">
                    <a:srgbClr val="000000">
                      <a:alpha val="43137"/>
                    </a:srgbClr>
                  </a:outerShdw>
                </a:effectLst>
                <a:latin typeface="Trade Gothic Next HvyCd"/>
              </a:rPr>
              <a:t>Overview</a:t>
            </a:r>
          </a:p>
          <a:p>
            <a:pPr>
              <a:lnSpc>
                <a:spcPct val="100000"/>
              </a:lnSpc>
              <a:spcBef>
                <a:spcPts val="0"/>
              </a:spcBef>
            </a:pPr>
            <a:r>
              <a:rPr lang="en-US" sz="3200" dirty="0"/>
              <a:t>Known as the "Save Our Homes Act” – passed to address property tax issues in Georgia</a:t>
            </a:r>
            <a:endParaRPr lang="en-US" sz="3200" dirty="0">
              <a:cs typeface="Calibri"/>
            </a:endParaRPr>
          </a:p>
          <a:p>
            <a:pPr>
              <a:lnSpc>
                <a:spcPct val="100000"/>
              </a:lnSpc>
              <a:spcBef>
                <a:spcPts val="0"/>
              </a:spcBef>
            </a:pPr>
            <a:r>
              <a:rPr lang="en-US" sz="3200" dirty="0"/>
              <a:t>Includes the following significant changes:</a:t>
            </a:r>
            <a:endParaRPr lang="en-US" sz="3200" dirty="0">
              <a:cs typeface="Calibri"/>
            </a:endParaRPr>
          </a:p>
          <a:p>
            <a:pPr lvl="1">
              <a:lnSpc>
                <a:spcPct val="100000"/>
              </a:lnSpc>
              <a:spcBef>
                <a:spcPts val="0"/>
              </a:spcBef>
            </a:pPr>
            <a:r>
              <a:rPr lang="en-US" dirty="0"/>
              <a:t>Property Tax Caps and Homestead Exemption</a:t>
            </a:r>
            <a:endParaRPr lang="en-US" dirty="0">
              <a:cs typeface="Calibri"/>
            </a:endParaRPr>
          </a:p>
          <a:p>
            <a:pPr lvl="1">
              <a:lnSpc>
                <a:spcPct val="100000"/>
              </a:lnSpc>
              <a:spcBef>
                <a:spcPts val="0"/>
              </a:spcBef>
            </a:pPr>
            <a:r>
              <a:rPr lang="en-US" dirty="0"/>
              <a:t>Opt Out Provisions</a:t>
            </a:r>
            <a:endParaRPr lang="en-US" dirty="0">
              <a:cs typeface="Calibri"/>
            </a:endParaRPr>
          </a:p>
          <a:p>
            <a:pPr lvl="1">
              <a:lnSpc>
                <a:spcPct val="100000"/>
              </a:lnSpc>
              <a:spcBef>
                <a:spcPts val="0"/>
              </a:spcBef>
            </a:pPr>
            <a:r>
              <a:rPr lang="en-US" dirty="0"/>
              <a:t>Assessment and Appeals Process</a:t>
            </a:r>
            <a:endParaRPr lang="en-US" dirty="0">
              <a:cs typeface="Calibri"/>
            </a:endParaRPr>
          </a:p>
          <a:p>
            <a:pPr marL="457200" lvl="1" indent="0">
              <a:lnSpc>
                <a:spcPct val="100000"/>
              </a:lnSpc>
              <a:spcBef>
                <a:spcPts val="0"/>
              </a:spcBef>
              <a:buNone/>
            </a:pPr>
            <a:endParaRPr lang="en-US" dirty="0"/>
          </a:p>
          <a:p>
            <a:pPr lvl="1">
              <a:lnSpc>
                <a:spcPct val="100000"/>
              </a:lnSpc>
              <a:spcBef>
                <a:spcPts val="0"/>
              </a:spcBef>
            </a:pPr>
            <a:r>
              <a:rPr lang="en-US" dirty="0"/>
              <a:t>Economic Analyses by the Department of Audits and Accounts</a:t>
            </a:r>
            <a:endParaRPr lang="en-US" dirty="0">
              <a:cs typeface="Calibri"/>
            </a:endParaRPr>
          </a:p>
          <a:p>
            <a:pPr lvl="1">
              <a:lnSpc>
                <a:spcPct val="100000"/>
              </a:lnSpc>
              <a:spcBef>
                <a:spcPts val="0"/>
              </a:spcBef>
            </a:pPr>
            <a:r>
              <a:rPr lang="en-US" dirty="0"/>
              <a:t>Special Sales and Use Tax</a:t>
            </a:r>
            <a:endParaRPr lang="en-US" dirty="0">
              <a:cs typeface="Calibri"/>
            </a:endParaRPr>
          </a:p>
          <a:p>
            <a:pPr lvl="1">
              <a:lnSpc>
                <a:spcPct val="100000"/>
              </a:lnSpc>
              <a:spcBef>
                <a:spcPts val="0"/>
              </a:spcBef>
            </a:pPr>
            <a:r>
              <a:rPr lang="en-US" b="1" i="1" dirty="0"/>
              <a:t>Impact on School Districts – could significantly impact property tax revenues for school districts. </a:t>
            </a:r>
            <a:endParaRPr lang="en-US" b="1" i="1" dirty="0">
              <a:cs typeface="Calibri"/>
            </a:endParaRPr>
          </a:p>
          <a:p>
            <a:pPr marL="0" indent="0">
              <a:lnSpc>
                <a:spcPct val="100000"/>
              </a:lnSpc>
              <a:spcBef>
                <a:spcPts val="0"/>
              </a:spcBef>
              <a:buNone/>
            </a:pPr>
            <a:endParaRPr lang="en-US" sz="2200" dirty="0">
              <a:latin typeface="Arial Narrow" panose="020B0606020202030204" pitchFamily="34" charset="0"/>
            </a:endParaRPr>
          </a:p>
          <a:p>
            <a:pPr marL="0" indent="0" algn="just">
              <a:spcBef>
                <a:spcPts val="0"/>
              </a:spcBef>
              <a:buNone/>
            </a:pPr>
            <a:endParaRPr lang="en-US" sz="2400" kern="100" dirty="0">
              <a:solidFill>
                <a:srgbClr val="000000"/>
              </a:solidFill>
              <a:effectLst/>
              <a:latin typeface="+mj-lt"/>
              <a:ea typeface="Times New Roman" panose="02020603050405020304" pitchFamily="18" charset="0"/>
              <a:cs typeface="Times New Roman" panose="02020603050405020304" pitchFamily="18" charset="0"/>
            </a:endParaRPr>
          </a:p>
          <a:p>
            <a:pPr marL="0" indent="0" algn="just">
              <a:spcBef>
                <a:spcPts val="0"/>
              </a:spcBef>
              <a:buNone/>
            </a:pPr>
            <a:endParaRPr lang="en-US" sz="2400" dirty="0">
              <a:effectLst/>
              <a:latin typeface="Arial Narrow" panose="020B0606020202030204" pitchFamily="34" charset="0"/>
              <a:ea typeface="Calibri" panose="020F0502020204030204" pitchFamily="34" charset="0"/>
              <a:cs typeface="Times New Roman"/>
            </a:endParaRPr>
          </a:p>
        </p:txBody>
      </p:sp>
      <p:sp>
        <p:nvSpPr>
          <p:cNvPr id="8" name="Rectangle 7">
            <a:extLst>
              <a:ext uri="{FF2B5EF4-FFF2-40B4-BE49-F238E27FC236}">
                <a16:creationId xmlns:a16="http://schemas.microsoft.com/office/drawing/2014/main" id="{10096925-12A3-8BAC-A3A6-8BA3A54701A7}"/>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67DD00A9-EFC7-16FE-9486-83CD0D8E516D}"/>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What is HB 581? </a:t>
            </a:r>
          </a:p>
        </p:txBody>
      </p:sp>
      <p:pic>
        <p:nvPicPr>
          <p:cNvPr id="4" name="Picture 3">
            <a:extLst>
              <a:ext uri="{FF2B5EF4-FFF2-40B4-BE49-F238E27FC236}">
                <a16:creationId xmlns:a16="http://schemas.microsoft.com/office/drawing/2014/main" id="{17CA1497-AB36-996C-D19E-D6BE71544F35}"/>
              </a:ext>
            </a:extLst>
          </p:cNvPr>
          <p:cNvPicPr>
            <a:picLocks noChangeAspect="1"/>
          </p:cNvPicPr>
          <p:nvPr/>
        </p:nvPicPr>
        <p:blipFill>
          <a:blip r:embed="rId3"/>
          <a:stretch>
            <a:fillRect/>
          </a:stretch>
        </p:blipFill>
        <p:spPr>
          <a:xfrm>
            <a:off x="10789320" y="-76332"/>
            <a:ext cx="1391675" cy="1386174"/>
          </a:xfrm>
          <a:prstGeom prst="rect">
            <a:avLst/>
          </a:prstGeom>
        </p:spPr>
      </p:pic>
      <p:sp>
        <p:nvSpPr>
          <p:cNvPr id="5" name="Slide Number Placeholder 4">
            <a:extLst>
              <a:ext uri="{FF2B5EF4-FFF2-40B4-BE49-F238E27FC236}">
                <a16:creationId xmlns:a16="http://schemas.microsoft.com/office/drawing/2014/main" id="{DCCF52B5-BEAB-00E1-7581-1CFBA7427AA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r>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rPr>
              <a:t>-c</a:t>
            </a:r>
          </a:p>
        </p:txBody>
      </p:sp>
    </p:spTree>
    <p:extLst>
      <p:ext uri="{BB962C8B-B14F-4D97-AF65-F5344CB8AC3E}">
        <p14:creationId xmlns:p14="http://schemas.microsoft.com/office/powerpoint/2010/main" val="2808903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a:extLst>
            <a:ext uri="{FF2B5EF4-FFF2-40B4-BE49-F238E27FC236}">
              <a16:creationId xmlns:a16="http://schemas.microsoft.com/office/drawing/2014/main" id="{8DA0BF85-9414-21BE-F592-8413F908D0F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0B524BE-D7C0-E505-462F-1470CFE7DDA5}"/>
              </a:ext>
            </a:extLst>
          </p:cNvPr>
          <p:cNvSpPr>
            <a:spLocks noGrp="1"/>
          </p:cNvSpPr>
          <p:nvPr>
            <p:ph idx="1"/>
          </p:nvPr>
        </p:nvSpPr>
        <p:spPr>
          <a:xfrm>
            <a:off x="0" y="1032395"/>
            <a:ext cx="6031324" cy="5472118"/>
          </a:xfrm>
          <a:noFill/>
          <a:ln>
            <a:solidFill>
              <a:schemeClr val="accent1"/>
            </a:solidFill>
          </a:ln>
        </p:spPr>
        <p:txBody>
          <a:bodyPr vert="horz" lIns="91440" tIns="45720" rIns="91440" bIns="45720" rtlCol="0" anchor="t">
            <a:noAutofit/>
          </a:bodyPr>
          <a:lstStyle/>
          <a:p>
            <a:pPr>
              <a:lnSpc>
                <a:spcPct val="100000"/>
              </a:lnSpc>
              <a:spcBef>
                <a:spcPts val="0"/>
              </a:spcBef>
            </a:pPr>
            <a:r>
              <a:rPr lang="en-US" sz="3200" u="sng" dirty="0"/>
              <a:t>Pros of Opting Out</a:t>
            </a:r>
          </a:p>
          <a:p>
            <a:pPr lvl="1">
              <a:lnSpc>
                <a:spcPct val="100000"/>
              </a:lnSpc>
              <a:spcBef>
                <a:spcPts val="0"/>
              </a:spcBef>
            </a:pPr>
            <a:r>
              <a:rPr lang="en-US" dirty="0"/>
              <a:t>Retain control over local tax policy for the next 50 years</a:t>
            </a:r>
          </a:p>
          <a:p>
            <a:pPr lvl="1">
              <a:lnSpc>
                <a:spcPct val="100000"/>
              </a:lnSpc>
              <a:spcBef>
                <a:spcPts val="0"/>
              </a:spcBef>
            </a:pPr>
            <a:endParaRPr lang="en-US" dirty="0"/>
          </a:p>
          <a:p>
            <a:pPr lvl="1">
              <a:lnSpc>
                <a:spcPct val="100000"/>
              </a:lnSpc>
              <a:spcBef>
                <a:spcPts val="0"/>
              </a:spcBef>
            </a:pPr>
            <a:r>
              <a:rPr lang="en-US" dirty="0"/>
              <a:t>Ensure district instruction and technology needs programs remain funded</a:t>
            </a:r>
          </a:p>
          <a:p>
            <a:pPr lvl="1">
              <a:lnSpc>
                <a:spcPct val="100000"/>
              </a:lnSpc>
              <a:spcBef>
                <a:spcPts val="0"/>
              </a:spcBef>
            </a:pPr>
            <a:endParaRPr lang="en-US" dirty="0"/>
          </a:p>
          <a:p>
            <a:pPr lvl="1">
              <a:lnSpc>
                <a:spcPct val="100000"/>
              </a:lnSpc>
              <a:spcBef>
                <a:spcPts val="0"/>
              </a:spcBef>
            </a:pPr>
            <a:r>
              <a:rPr lang="en-US" dirty="0"/>
              <a:t>Flexibility in Revenue Management</a:t>
            </a:r>
          </a:p>
          <a:p>
            <a:pPr marL="457200" lvl="1" indent="0">
              <a:lnSpc>
                <a:spcPct val="100000"/>
              </a:lnSpc>
              <a:spcBef>
                <a:spcPts val="0"/>
              </a:spcBef>
              <a:buNone/>
            </a:pPr>
            <a:endParaRPr lang="en-US" dirty="0"/>
          </a:p>
          <a:p>
            <a:pPr lvl="1">
              <a:lnSpc>
                <a:spcPct val="100000"/>
              </a:lnSpc>
              <a:spcBef>
                <a:spcPts val="0"/>
              </a:spcBef>
            </a:pPr>
            <a:r>
              <a:rPr lang="en-US" dirty="0"/>
              <a:t>Compounding Exemptions</a:t>
            </a:r>
          </a:p>
          <a:p>
            <a:pPr lvl="1">
              <a:lnSpc>
                <a:spcPct val="100000"/>
              </a:lnSpc>
              <a:spcBef>
                <a:spcPts val="0"/>
              </a:spcBef>
            </a:pPr>
            <a:endParaRPr lang="en-US" dirty="0"/>
          </a:p>
          <a:p>
            <a:pPr lvl="1">
              <a:lnSpc>
                <a:spcPct val="100000"/>
              </a:lnSpc>
              <a:spcBef>
                <a:spcPts val="0"/>
              </a:spcBef>
            </a:pPr>
            <a:r>
              <a:rPr lang="en-US" dirty="0"/>
              <a:t>Continue to recruit and retain the best staff</a:t>
            </a:r>
          </a:p>
          <a:p>
            <a:pPr lvl="1">
              <a:lnSpc>
                <a:spcPct val="100000"/>
              </a:lnSpc>
              <a:spcBef>
                <a:spcPts val="0"/>
              </a:spcBef>
            </a:pPr>
            <a:endParaRPr lang="en-US" dirty="0"/>
          </a:p>
          <a:p>
            <a:pPr lvl="1">
              <a:lnSpc>
                <a:spcPct val="100000"/>
              </a:lnSpc>
              <a:spcBef>
                <a:spcPts val="0"/>
              </a:spcBef>
            </a:pPr>
            <a:endParaRPr lang="en-US" dirty="0"/>
          </a:p>
          <a:p>
            <a:pPr marL="0" indent="0">
              <a:lnSpc>
                <a:spcPct val="100000"/>
              </a:lnSpc>
              <a:spcBef>
                <a:spcPts val="0"/>
              </a:spcBef>
              <a:buNone/>
            </a:pPr>
            <a:endParaRPr lang="en-US" sz="2200" dirty="0">
              <a:latin typeface="Arial Narrow" panose="020B0606020202030204" pitchFamily="34" charset="0"/>
            </a:endParaRPr>
          </a:p>
          <a:p>
            <a:pPr marL="0" indent="0" algn="just">
              <a:spcBef>
                <a:spcPts val="0"/>
              </a:spcBef>
              <a:buNone/>
            </a:pPr>
            <a:endParaRPr lang="en-US" sz="2400" kern="100" dirty="0">
              <a:solidFill>
                <a:srgbClr val="000000"/>
              </a:solidFill>
              <a:effectLst/>
              <a:latin typeface="+mj-lt"/>
              <a:ea typeface="Times New Roman" panose="02020603050405020304" pitchFamily="18" charset="0"/>
              <a:cs typeface="Times New Roman" panose="02020603050405020304" pitchFamily="18" charset="0"/>
            </a:endParaRPr>
          </a:p>
          <a:p>
            <a:pPr marL="0" indent="0" algn="just">
              <a:spcBef>
                <a:spcPts val="0"/>
              </a:spcBef>
              <a:buNone/>
            </a:pPr>
            <a:endParaRPr lang="en-US" sz="2400" dirty="0">
              <a:effectLst/>
              <a:latin typeface="Arial Narrow" panose="020B0606020202030204" pitchFamily="34" charset="0"/>
              <a:ea typeface="Calibri" panose="020F0502020204030204" pitchFamily="34" charset="0"/>
              <a:cs typeface="Times New Roman"/>
            </a:endParaRPr>
          </a:p>
        </p:txBody>
      </p:sp>
      <p:sp>
        <p:nvSpPr>
          <p:cNvPr id="8" name="Rectangle 7">
            <a:extLst>
              <a:ext uri="{FF2B5EF4-FFF2-40B4-BE49-F238E27FC236}">
                <a16:creationId xmlns:a16="http://schemas.microsoft.com/office/drawing/2014/main" id="{1070620D-5CD5-C345-172A-6DEC365FBE88}"/>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96A1866D-DD51-E60C-FF56-440A6FA2DA25}"/>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4400" dirty="0">
                <a:solidFill>
                  <a:prstClr val="white"/>
                </a:solidFill>
                <a:effectLst>
                  <a:outerShdw blurRad="38100" dist="38100" dir="2700000" algn="tl">
                    <a:srgbClr val="000000">
                      <a:alpha val="43137"/>
                    </a:srgbClr>
                  </a:outerShdw>
                </a:effectLst>
                <a:latin typeface="Trade Gothic Next HvyCd" panose="020B0906040303020004" pitchFamily="34" charset="0"/>
              </a:rPr>
              <a:t>On the Table – Opt In or Opt Out</a:t>
            </a:r>
            <a:endPar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4" name="Picture 3">
            <a:extLst>
              <a:ext uri="{FF2B5EF4-FFF2-40B4-BE49-F238E27FC236}">
                <a16:creationId xmlns:a16="http://schemas.microsoft.com/office/drawing/2014/main" id="{111712EE-6C86-A3C9-C24F-2CC96DCB7B98}"/>
              </a:ext>
            </a:extLst>
          </p:cNvPr>
          <p:cNvPicPr>
            <a:picLocks noChangeAspect="1"/>
          </p:cNvPicPr>
          <p:nvPr/>
        </p:nvPicPr>
        <p:blipFill>
          <a:blip r:embed="rId3"/>
          <a:stretch>
            <a:fillRect/>
          </a:stretch>
        </p:blipFill>
        <p:spPr>
          <a:xfrm>
            <a:off x="10789320" y="-76332"/>
            <a:ext cx="1391675" cy="1386174"/>
          </a:xfrm>
          <a:prstGeom prst="rect">
            <a:avLst/>
          </a:prstGeom>
        </p:spPr>
      </p:pic>
      <p:sp>
        <p:nvSpPr>
          <p:cNvPr id="5" name="Slide Number Placeholder 4">
            <a:extLst>
              <a:ext uri="{FF2B5EF4-FFF2-40B4-BE49-F238E27FC236}">
                <a16:creationId xmlns:a16="http://schemas.microsoft.com/office/drawing/2014/main" id="{8CFD3576-B6D3-3BC8-CE07-02E3CE205DE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2" name="Content Placeholder 2">
            <a:extLst>
              <a:ext uri="{FF2B5EF4-FFF2-40B4-BE49-F238E27FC236}">
                <a16:creationId xmlns:a16="http://schemas.microsoft.com/office/drawing/2014/main" id="{F1D7AADD-A6CC-0E16-BC47-5DEAF19E3406}"/>
              </a:ext>
            </a:extLst>
          </p:cNvPr>
          <p:cNvSpPr txBox="1">
            <a:spLocks/>
          </p:cNvSpPr>
          <p:nvPr/>
        </p:nvSpPr>
        <p:spPr>
          <a:xfrm>
            <a:off x="6031324" y="1032395"/>
            <a:ext cx="6031325" cy="5472118"/>
          </a:xfrm>
          <a:prstGeom prst="rect">
            <a:avLst/>
          </a:prstGeom>
          <a:noFill/>
          <a:ln>
            <a:solidFill>
              <a:schemeClr val="accent1"/>
            </a:solidFill>
          </a:ln>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r>
              <a:rPr lang="en-US" sz="3200" u="sng" dirty="0"/>
              <a:t>Cons of Opting Out</a:t>
            </a:r>
          </a:p>
          <a:p>
            <a:pPr lvl="1">
              <a:lnSpc>
                <a:spcPct val="100000"/>
              </a:lnSpc>
              <a:spcBef>
                <a:spcPts val="0"/>
              </a:spcBef>
            </a:pPr>
            <a:r>
              <a:rPr lang="en-US" dirty="0"/>
              <a:t>Higher Property Tax Burden for </a:t>
            </a:r>
          </a:p>
          <a:p>
            <a:pPr marL="914400" lvl="2" indent="0">
              <a:lnSpc>
                <a:spcPct val="100000"/>
              </a:lnSpc>
              <a:spcBef>
                <a:spcPts val="0"/>
              </a:spcBef>
              <a:buNone/>
            </a:pPr>
            <a:r>
              <a:rPr lang="en-US" sz="2400" dirty="0"/>
              <a:t>homeowners</a:t>
            </a:r>
          </a:p>
          <a:p>
            <a:pPr lvl="1">
              <a:lnSpc>
                <a:spcPct val="100000"/>
              </a:lnSpc>
              <a:spcBef>
                <a:spcPts val="0"/>
              </a:spcBef>
            </a:pPr>
            <a:endParaRPr lang="en-US" dirty="0"/>
          </a:p>
          <a:p>
            <a:pPr lvl="1">
              <a:lnSpc>
                <a:spcPct val="100000"/>
              </a:lnSpc>
              <a:spcBef>
                <a:spcPts val="0"/>
              </a:spcBef>
            </a:pPr>
            <a:r>
              <a:rPr lang="en-US" dirty="0"/>
              <a:t>Lack of Uniformity and Predictability</a:t>
            </a:r>
          </a:p>
          <a:p>
            <a:pPr marL="457200" lvl="1" indent="0">
              <a:lnSpc>
                <a:spcPct val="100000"/>
              </a:lnSpc>
              <a:spcBef>
                <a:spcPts val="0"/>
              </a:spcBef>
              <a:buNone/>
            </a:pPr>
            <a:endParaRPr lang="en-US" dirty="0"/>
          </a:p>
          <a:p>
            <a:pPr lvl="1">
              <a:lnSpc>
                <a:spcPct val="100000"/>
              </a:lnSpc>
              <a:spcBef>
                <a:spcPts val="0"/>
              </a:spcBef>
            </a:pPr>
            <a:r>
              <a:rPr lang="en-US" dirty="0"/>
              <a:t>Potential for Public Opposition</a:t>
            </a:r>
          </a:p>
          <a:p>
            <a:pPr lvl="1">
              <a:lnSpc>
                <a:spcPct val="100000"/>
              </a:lnSpc>
              <a:spcBef>
                <a:spcPts val="0"/>
              </a:spcBef>
            </a:pPr>
            <a:endParaRPr lang="en-US" dirty="0"/>
          </a:p>
          <a:p>
            <a:pPr lvl="1">
              <a:lnSpc>
                <a:spcPct val="100000"/>
              </a:lnSpc>
              <a:spcBef>
                <a:spcPts val="0"/>
              </a:spcBef>
            </a:pPr>
            <a:r>
              <a:rPr lang="en-US" dirty="0"/>
              <a:t>Impact on Housing Market</a:t>
            </a:r>
          </a:p>
          <a:p>
            <a:pPr lvl="1">
              <a:lnSpc>
                <a:spcPct val="100000"/>
              </a:lnSpc>
              <a:spcBef>
                <a:spcPts val="0"/>
              </a:spcBef>
            </a:pPr>
            <a:endParaRPr lang="en-US" dirty="0"/>
          </a:p>
          <a:p>
            <a:pPr lvl="1">
              <a:lnSpc>
                <a:spcPct val="100000"/>
              </a:lnSpc>
              <a:spcBef>
                <a:spcPts val="0"/>
              </a:spcBef>
            </a:pPr>
            <a:r>
              <a:rPr lang="en-US" dirty="0"/>
              <a:t>Potential for limiting student access to instructions and extra-curricular</a:t>
            </a:r>
          </a:p>
          <a:p>
            <a:pPr marL="457200" lvl="1" indent="0">
              <a:lnSpc>
                <a:spcPct val="100000"/>
              </a:lnSpc>
              <a:spcBef>
                <a:spcPts val="0"/>
              </a:spcBef>
              <a:buNone/>
            </a:pPr>
            <a:r>
              <a:rPr lang="en-US" dirty="0"/>
              <a:t>	 opportunities</a:t>
            </a:r>
          </a:p>
          <a:p>
            <a:pPr lvl="1">
              <a:lnSpc>
                <a:spcPct val="100000"/>
              </a:lnSpc>
              <a:spcBef>
                <a:spcPts val="0"/>
              </a:spcBef>
            </a:pPr>
            <a:endParaRPr lang="en-US" dirty="0"/>
          </a:p>
          <a:p>
            <a:pPr marL="0" indent="0">
              <a:lnSpc>
                <a:spcPct val="100000"/>
              </a:lnSpc>
              <a:spcBef>
                <a:spcPts val="0"/>
              </a:spcBef>
              <a:buFont typeface="Arial" panose="020B0604020202020204" pitchFamily="34" charset="0"/>
              <a:buNone/>
            </a:pPr>
            <a:endParaRPr lang="en-US" sz="2200" dirty="0">
              <a:latin typeface="Arial Narrow" panose="020B0606020202030204" pitchFamily="34" charset="0"/>
            </a:endParaRPr>
          </a:p>
          <a:p>
            <a:pPr marL="0" indent="0" algn="just">
              <a:spcBef>
                <a:spcPts val="0"/>
              </a:spcBef>
              <a:buFont typeface="Arial" panose="020B0604020202020204" pitchFamily="34" charset="0"/>
              <a:buNone/>
            </a:pPr>
            <a:endParaRPr lang="en-US" sz="2400" kern="100" dirty="0">
              <a:solidFill>
                <a:srgbClr val="000000"/>
              </a:solidFill>
              <a:latin typeface="+mj-lt"/>
              <a:ea typeface="Times New Roman" panose="02020603050405020304" pitchFamily="18" charset="0"/>
              <a:cs typeface="Times New Roman" panose="02020603050405020304" pitchFamily="18" charset="0"/>
            </a:endParaRPr>
          </a:p>
          <a:p>
            <a:pPr marL="0" indent="0" algn="just">
              <a:spcBef>
                <a:spcPts val="0"/>
              </a:spcBef>
              <a:buFont typeface="Arial" panose="020B0604020202020204" pitchFamily="34" charset="0"/>
              <a:buNone/>
            </a:pPr>
            <a:endParaRPr lang="en-US" sz="2400" dirty="0">
              <a:latin typeface="Arial Narrow" panose="020B0606020202030204" pitchFamily="34" charset="0"/>
              <a:ea typeface="Calibri" panose="020F0502020204030204" pitchFamily="34" charset="0"/>
              <a:cs typeface="Times New Roman"/>
            </a:endParaRPr>
          </a:p>
        </p:txBody>
      </p:sp>
    </p:spTree>
    <p:extLst>
      <p:ext uri="{BB962C8B-B14F-4D97-AF65-F5344CB8AC3E}">
        <p14:creationId xmlns:p14="http://schemas.microsoft.com/office/powerpoint/2010/main" val="36530925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a:extLst>
            <a:ext uri="{FF2B5EF4-FFF2-40B4-BE49-F238E27FC236}">
              <a16:creationId xmlns:a16="http://schemas.microsoft.com/office/drawing/2014/main" id="{4FFBAECC-AE98-F4FF-D31B-A4E322F296D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6CDDD75-405C-A1B1-3833-DDAB66693A87}"/>
              </a:ext>
            </a:extLst>
          </p:cNvPr>
          <p:cNvSpPr>
            <a:spLocks noGrp="1"/>
          </p:cNvSpPr>
          <p:nvPr>
            <p:ph idx="1"/>
          </p:nvPr>
        </p:nvSpPr>
        <p:spPr>
          <a:xfrm>
            <a:off x="159926" y="984770"/>
            <a:ext cx="11727274" cy="5472118"/>
          </a:xfrm>
          <a:noFill/>
        </p:spPr>
        <p:txBody>
          <a:bodyPr vert="horz" lIns="91440" tIns="45720" rIns="91440" bIns="45720" rtlCol="0" anchor="t">
            <a:noAutofit/>
          </a:bodyPr>
          <a:lstStyle/>
          <a:p>
            <a:pPr>
              <a:lnSpc>
                <a:spcPct val="100000"/>
              </a:lnSpc>
              <a:spcBef>
                <a:spcPts val="0"/>
              </a:spcBef>
            </a:pPr>
            <a:r>
              <a:rPr lang="en-US" sz="3200" dirty="0"/>
              <a:t>Community Needs and Priorities</a:t>
            </a:r>
          </a:p>
          <a:p>
            <a:pPr>
              <a:lnSpc>
                <a:spcPct val="100000"/>
              </a:lnSpc>
              <a:spcBef>
                <a:spcPts val="0"/>
              </a:spcBef>
            </a:pPr>
            <a:endParaRPr lang="en-US" sz="3200" dirty="0"/>
          </a:p>
          <a:p>
            <a:pPr>
              <a:lnSpc>
                <a:spcPct val="100000"/>
              </a:lnSpc>
              <a:spcBef>
                <a:spcPts val="0"/>
              </a:spcBef>
            </a:pPr>
            <a:r>
              <a:rPr lang="en-US" sz="3200" dirty="0"/>
              <a:t>Long-Term Fiscal Health of the School District</a:t>
            </a:r>
          </a:p>
          <a:p>
            <a:pPr lvl="1">
              <a:lnSpc>
                <a:spcPct val="100000"/>
              </a:lnSpc>
              <a:spcBef>
                <a:spcPts val="0"/>
              </a:spcBef>
            </a:pPr>
            <a:r>
              <a:rPr lang="en-US" sz="2800" dirty="0"/>
              <a:t>School Districts can not issue a Local Option Sales Tax to fund operations</a:t>
            </a:r>
          </a:p>
          <a:p>
            <a:pPr lvl="1">
              <a:lnSpc>
                <a:spcPct val="100000"/>
              </a:lnSpc>
              <a:spcBef>
                <a:spcPts val="0"/>
              </a:spcBef>
            </a:pPr>
            <a:endParaRPr lang="en-US" sz="2800" dirty="0"/>
          </a:p>
          <a:p>
            <a:pPr lvl="1">
              <a:lnSpc>
                <a:spcPct val="100000"/>
              </a:lnSpc>
              <a:spcBef>
                <a:spcPts val="0"/>
              </a:spcBef>
            </a:pPr>
            <a:r>
              <a:rPr lang="en-US" sz="2800" dirty="0"/>
              <a:t>School Districts are capped at a millage rate of 20 mills</a:t>
            </a:r>
          </a:p>
          <a:p>
            <a:pPr lvl="1">
              <a:lnSpc>
                <a:spcPct val="100000"/>
              </a:lnSpc>
              <a:spcBef>
                <a:spcPts val="0"/>
              </a:spcBef>
            </a:pPr>
            <a:endParaRPr lang="en-US" sz="2800" dirty="0"/>
          </a:p>
          <a:p>
            <a:pPr lvl="1">
              <a:lnSpc>
                <a:spcPct val="100000"/>
              </a:lnSpc>
              <a:spcBef>
                <a:spcPts val="0"/>
              </a:spcBef>
            </a:pPr>
            <a:r>
              <a:rPr lang="en-US" sz="2800" dirty="0"/>
              <a:t>State mandated expenditures (Teacher Salary, State Health, TRS, Etc.) </a:t>
            </a:r>
          </a:p>
          <a:p>
            <a:pPr marL="457200" lvl="1" indent="0">
              <a:lnSpc>
                <a:spcPct val="100000"/>
              </a:lnSpc>
              <a:spcBef>
                <a:spcPts val="0"/>
              </a:spcBef>
              <a:buNone/>
            </a:pPr>
            <a:r>
              <a:rPr lang="en-US" sz="2800" dirty="0"/>
              <a:t>   impact the financial health of School Districts requiring local funds to</a:t>
            </a:r>
          </a:p>
          <a:p>
            <a:pPr marL="457200" lvl="1" indent="0">
              <a:lnSpc>
                <a:spcPct val="100000"/>
              </a:lnSpc>
              <a:spcBef>
                <a:spcPts val="0"/>
              </a:spcBef>
              <a:buNone/>
            </a:pPr>
            <a:r>
              <a:rPr lang="en-US" sz="2800" dirty="0"/>
              <a:t>   support unfunded staff. </a:t>
            </a:r>
          </a:p>
          <a:p>
            <a:pPr marL="457200" lvl="1" indent="0">
              <a:lnSpc>
                <a:spcPct val="100000"/>
              </a:lnSpc>
              <a:spcBef>
                <a:spcPts val="0"/>
              </a:spcBef>
              <a:buNone/>
            </a:pPr>
            <a:endParaRPr lang="en-US" sz="2800" dirty="0"/>
          </a:p>
          <a:p>
            <a:pPr lvl="1">
              <a:lnSpc>
                <a:spcPct val="100000"/>
              </a:lnSpc>
              <a:spcBef>
                <a:spcPts val="0"/>
              </a:spcBef>
            </a:pPr>
            <a:r>
              <a:rPr lang="en-US" sz="2800" dirty="0"/>
              <a:t>The State Equalization Grant </a:t>
            </a:r>
            <a:r>
              <a:rPr lang="en-US" sz="2800" dirty="0" err="1"/>
              <a:t>variablity</a:t>
            </a:r>
            <a:endParaRPr lang="en-US" sz="2800" dirty="0"/>
          </a:p>
          <a:p>
            <a:pPr marL="0" indent="0">
              <a:lnSpc>
                <a:spcPct val="100000"/>
              </a:lnSpc>
              <a:spcBef>
                <a:spcPts val="0"/>
              </a:spcBef>
              <a:buNone/>
            </a:pPr>
            <a:endParaRPr lang="en-US" sz="2800" dirty="0"/>
          </a:p>
          <a:p>
            <a:pPr marL="0" indent="0">
              <a:lnSpc>
                <a:spcPct val="100000"/>
              </a:lnSpc>
              <a:spcBef>
                <a:spcPts val="0"/>
              </a:spcBef>
              <a:buNone/>
            </a:pPr>
            <a:endParaRPr lang="en-US" sz="2200" dirty="0">
              <a:latin typeface="Arial Narrow" panose="020B0606020202030204" pitchFamily="34" charset="0"/>
            </a:endParaRPr>
          </a:p>
          <a:p>
            <a:pPr marL="0" indent="0" algn="just">
              <a:spcBef>
                <a:spcPts val="0"/>
              </a:spcBef>
              <a:buNone/>
            </a:pPr>
            <a:endParaRPr lang="en-US" sz="2400" kern="100" dirty="0">
              <a:solidFill>
                <a:srgbClr val="000000"/>
              </a:solidFill>
              <a:effectLst/>
              <a:latin typeface="+mj-lt"/>
              <a:ea typeface="Times New Roman" panose="02020603050405020304" pitchFamily="18" charset="0"/>
              <a:cs typeface="Times New Roman" panose="02020603050405020304" pitchFamily="18" charset="0"/>
            </a:endParaRPr>
          </a:p>
          <a:p>
            <a:pPr marL="0" indent="0" algn="just">
              <a:spcBef>
                <a:spcPts val="0"/>
              </a:spcBef>
              <a:buNone/>
            </a:pPr>
            <a:endParaRPr lang="en-US" sz="2400" dirty="0">
              <a:effectLst/>
              <a:latin typeface="Arial Narrow" panose="020B0606020202030204" pitchFamily="34" charset="0"/>
              <a:ea typeface="Calibri" panose="020F0502020204030204" pitchFamily="34" charset="0"/>
              <a:cs typeface="Times New Roman"/>
            </a:endParaRPr>
          </a:p>
        </p:txBody>
      </p:sp>
      <p:sp>
        <p:nvSpPr>
          <p:cNvPr id="8" name="Rectangle 7">
            <a:extLst>
              <a:ext uri="{FF2B5EF4-FFF2-40B4-BE49-F238E27FC236}">
                <a16:creationId xmlns:a16="http://schemas.microsoft.com/office/drawing/2014/main" id="{5F22C4A9-6D9F-96CF-336C-6C1BC9E7623D}"/>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A922A04A-BB15-90D6-8F8D-BFDE82FCF305}"/>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Important Considerations</a:t>
            </a:r>
          </a:p>
        </p:txBody>
      </p:sp>
      <p:pic>
        <p:nvPicPr>
          <p:cNvPr id="4" name="Picture 3">
            <a:extLst>
              <a:ext uri="{FF2B5EF4-FFF2-40B4-BE49-F238E27FC236}">
                <a16:creationId xmlns:a16="http://schemas.microsoft.com/office/drawing/2014/main" id="{39E64A67-3456-40A6-3494-78DF75421997}"/>
              </a:ext>
            </a:extLst>
          </p:cNvPr>
          <p:cNvPicPr>
            <a:picLocks noChangeAspect="1"/>
          </p:cNvPicPr>
          <p:nvPr/>
        </p:nvPicPr>
        <p:blipFill>
          <a:blip r:embed="rId3"/>
          <a:stretch>
            <a:fillRect/>
          </a:stretch>
        </p:blipFill>
        <p:spPr>
          <a:xfrm>
            <a:off x="10789320" y="-76332"/>
            <a:ext cx="1391675" cy="1386174"/>
          </a:xfrm>
          <a:prstGeom prst="rect">
            <a:avLst/>
          </a:prstGeom>
        </p:spPr>
      </p:pic>
      <p:sp>
        <p:nvSpPr>
          <p:cNvPr id="5" name="Slide Number Placeholder 4">
            <a:extLst>
              <a:ext uri="{FF2B5EF4-FFF2-40B4-BE49-F238E27FC236}">
                <a16:creationId xmlns:a16="http://schemas.microsoft.com/office/drawing/2014/main" id="{4D9AA5E1-FE9B-57D2-D328-A0B76911736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150552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a:extLst>
            <a:ext uri="{FF2B5EF4-FFF2-40B4-BE49-F238E27FC236}">
              <a16:creationId xmlns:a16="http://schemas.microsoft.com/office/drawing/2014/main" id="{978C325C-E39A-4B12-8FD3-7E7FC3B1936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E427C96-904F-7E85-7827-D478A21A4F25}"/>
              </a:ext>
            </a:extLst>
          </p:cNvPr>
          <p:cNvSpPr>
            <a:spLocks noGrp="1"/>
          </p:cNvSpPr>
          <p:nvPr>
            <p:ph idx="1"/>
          </p:nvPr>
        </p:nvSpPr>
        <p:spPr>
          <a:xfrm>
            <a:off x="159926" y="984770"/>
            <a:ext cx="11727274" cy="5472118"/>
          </a:xfrm>
          <a:noFill/>
        </p:spPr>
        <p:txBody>
          <a:bodyPr vert="horz" lIns="91440" tIns="45720" rIns="91440" bIns="45720" rtlCol="0" anchor="t">
            <a:noAutofit/>
          </a:bodyPr>
          <a:lstStyle/>
          <a:p>
            <a:pPr marL="0" indent="0">
              <a:lnSpc>
                <a:spcPct val="100000"/>
              </a:lnSpc>
              <a:spcBef>
                <a:spcPts val="0"/>
              </a:spcBef>
              <a:buNone/>
            </a:pPr>
            <a:endParaRPr lang="en-US" sz="2200" dirty="0">
              <a:latin typeface="Arial Narrow" panose="020B0606020202030204" pitchFamily="34" charset="0"/>
            </a:endParaRPr>
          </a:p>
          <a:p>
            <a:pPr marL="0" indent="0" algn="just">
              <a:spcBef>
                <a:spcPts val="0"/>
              </a:spcBef>
              <a:buNone/>
            </a:pPr>
            <a:endParaRPr lang="en-US" sz="2400" kern="100" dirty="0">
              <a:solidFill>
                <a:srgbClr val="000000"/>
              </a:solidFill>
              <a:effectLst/>
              <a:latin typeface="+mj-lt"/>
              <a:ea typeface="Times New Roman" panose="02020603050405020304" pitchFamily="18" charset="0"/>
              <a:cs typeface="Times New Roman" panose="02020603050405020304" pitchFamily="18" charset="0"/>
            </a:endParaRPr>
          </a:p>
          <a:p>
            <a:pPr marL="0" indent="0" algn="just">
              <a:spcBef>
                <a:spcPts val="0"/>
              </a:spcBef>
              <a:buNone/>
            </a:pPr>
            <a:endParaRPr lang="en-US" sz="2400" dirty="0">
              <a:effectLst/>
              <a:latin typeface="Arial Narrow" panose="020B0606020202030204" pitchFamily="34" charset="0"/>
              <a:ea typeface="Calibri" panose="020F0502020204030204" pitchFamily="34" charset="0"/>
              <a:cs typeface="Times New Roman"/>
            </a:endParaRPr>
          </a:p>
        </p:txBody>
      </p:sp>
      <p:sp>
        <p:nvSpPr>
          <p:cNvPr id="8" name="Rectangle 7">
            <a:extLst>
              <a:ext uri="{FF2B5EF4-FFF2-40B4-BE49-F238E27FC236}">
                <a16:creationId xmlns:a16="http://schemas.microsoft.com/office/drawing/2014/main" id="{7CF914C6-B71F-3879-E456-7EA50159FAD7}"/>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AF64F0D2-D53F-20D6-CD52-3CCB96FC7672}"/>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What would opting in look like for BCSD?</a:t>
            </a:r>
          </a:p>
        </p:txBody>
      </p:sp>
      <p:pic>
        <p:nvPicPr>
          <p:cNvPr id="4" name="Picture 3">
            <a:extLst>
              <a:ext uri="{FF2B5EF4-FFF2-40B4-BE49-F238E27FC236}">
                <a16:creationId xmlns:a16="http://schemas.microsoft.com/office/drawing/2014/main" id="{3A01B507-D1A2-BD8E-0559-F6C150432107}"/>
              </a:ext>
            </a:extLst>
          </p:cNvPr>
          <p:cNvPicPr>
            <a:picLocks noChangeAspect="1"/>
          </p:cNvPicPr>
          <p:nvPr/>
        </p:nvPicPr>
        <p:blipFill>
          <a:blip r:embed="rId3"/>
          <a:stretch>
            <a:fillRect/>
          </a:stretch>
        </p:blipFill>
        <p:spPr>
          <a:xfrm>
            <a:off x="10789320" y="-76332"/>
            <a:ext cx="1391675" cy="1386174"/>
          </a:xfrm>
          <a:prstGeom prst="rect">
            <a:avLst/>
          </a:prstGeom>
        </p:spPr>
      </p:pic>
      <p:sp>
        <p:nvSpPr>
          <p:cNvPr id="5" name="Slide Number Placeholder 4">
            <a:extLst>
              <a:ext uri="{FF2B5EF4-FFF2-40B4-BE49-F238E27FC236}">
                <a16:creationId xmlns:a16="http://schemas.microsoft.com/office/drawing/2014/main" id="{6B261910-C642-46E0-8D7A-0964D9FD479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CBF171FB-96AF-083B-2C4A-F511AF6BA1C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05" y="984770"/>
            <a:ext cx="10586165" cy="4262605"/>
          </a:xfrm>
          <a:prstGeom prst="rect">
            <a:avLst/>
          </a:prstGeom>
        </p:spPr>
      </p:pic>
      <p:sp>
        <p:nvSpPr>
          <p:cNvPr id="11" name="TextBox 10">
            <a:extLst>
              <a:ext uri="{FF2B5EF4-FFF2-40B4-BE49-F238E27FC236}">
                <a16:creationId xmlns:a16="http://schemas.microsoft.com/office/drawing/2014/main" id="{84BA0B90-89AA-6798-A655-E390927D0043}"/>
              </a:ext>
            </a:extLst>
          </p:cNvPr>
          <p:cNvSpPr txBox="1"/>
          <p:nvPr/>
        </p:nvSpPr>
        <p:spPr>
          <a:xfrm>
            <a:off x="11005" y="5297189"/>
            <a:ext cx="12169990" cy="1569660"/>
          </a:xfrm>
          <a:prstGeom prst="rect">
            <a:avLst/>
          </a:prstGeom>
          <a:noFill/>
        </p:spPr>
        <p:txBody>
          <a:bodyPr wrap="square" rtlCol="0">
            <a:spAutoFit/>
          </a:bodyPr>
          <a:lstStyle/>
          <a:p>
            <a:pPr marL="0" marR="0" algn="l">
              <a:spcBef>
                <a:spcPts val="0"/>
              </a:spcBef>
              <a:spcAft>
                <a:spcPts val="0"/>
              </a:spcAft>
            </a:pPr>
            <a:r>
              <a:rPr lang="en-US" sz="1600" dirty="0">
                <a:solidFill>
                  <a:srgbClr val="242424"/>
                </a:solidFill>
                <a:latin typeface="Aptos" panose="020B0004020202020204" pitchFamily="34" charset="0"/>
              </a:rPr>
              <a:t>Main Takeaway -</a:t>
            </a:r>
            <a:r>
              <a:rPr lang="en-US" sz="1600" b="0" i="0" dirty="0">
                <a:solidFill>
                  <a:srgbClr val="242424"/>
                </a:solidFill>
                <a:effectLst/>
                <a:latin typeface="Aptos" panose="020B0004020202020204" pitchFamily="34" charset="0"/>
              </a:rPr>
              <a:t> </a:t>
            </a:r>
            <a:r>
              <a:rPr lang="en-US" sz="1600" dirty="0">
                <a:solidFill>
                  <a:srgbClr val="242424"/>
                </a:solidFill>
                <a:latin typeface="Aptos" panose="020B0004020202020204" pitchFamily="34" charset="0"/>
              </a:rPr>
              <a:t>F</a:t>
            </a:r>
            <a:r>
              <a:rPr lang="en-US" sz="1600" b="0" i="0" dirty="0">
                <a:solidFill>
                  <a:srgbClr val="242424"/>
                </a:solidFill>
                <a:effectLst/>
                <a:latin typeface="Aptos" panose="020B0004020202020204" pitchFamily="34" charset="0"/>
              </a:rPr>
              <a:t>or the 2024 year alone, BCSD would have lost a potential $705,374.75 even with holding the millage rate alone. </a:t>
            </a:r>
          </a:p>
          <a:p>
            <a:pPr marL="0" marR="0" algn="l">
              <a:spcBef>
                <a:spcPts val="0"/>
              </a:spcBef>
              <a:spcAft>
                <a:spcPts val="0"/>
              </a:spcAft>
            </a:pPr>
            <a:r>
              <a:rPr lang="en-US" sz="1600" b="0" i="0" dirty="0">
                <a:solidFill>
                  <a:srgbClr val="242424"/>
                </a:solidFill>
                <a:effectLst/>
                <a:latin typeface="Aptos" panose="020B0004020202020204" pitchFamily="34" charset="0"/>
              </a:rPr>
              <a:t> </a:t>
            </a:r>
          </a:p>
          <a:p>
            <a:pPr marL="0" marR="0" algn="l">
              <a:spcBef>
                <a:spcPts val="0"/>
              </a:spcBef>
              <a:spcAft>
                <a:spcPts val="0"/>
              </a:spcAft>
            </a:pPr>
            <a:r>
              <a:rPr lang="en-US" sz="1600" b="0" i="0" dirty="0">
                <a:solidFill>
                  <a:srgbClr val="242424"/>
                </a:solidFill>
                <a:effectLst/>
                <a:latin typeface="Aptos" panose="020B0004020202020204" pitchFamily="34" charset="0"/>
              </a:rPr>
              <a:t>The cumulative effect over the seven years shown is a loss of $3.7M, which is cumulative moving forward as each year builds on the previous lost revenue.</a:t>
            </a:r>
          </a:p>
          <a:p>
            <a:pPr marL="0" marR="0" algn="l">
              <a:spcBef>
                <a:spcPts val="0"/>
              </a:spcBef>
              <a:spcAft>
                <a:spcPts val="0"/>
              </a:spcAft>
            </a:pPr>
            <a:endParaRPr lang="en-US" sz="1600" b="0" i="0" dirty="0">
              <a:solidFill>
                <a:srgbClr val="242424"/>
              </a:solidFill>
              <a:effectLst/>
              <a:latin typeface="Aptos" panose="020B0004020202020204" pitchFamily="34" charset="0"/>
            </a:endParaRPr>
          </a:p>
          <a:p>
            <a:pPr marL="0" marR="0" algn="l">
              <a:spcBef>
                <a:spcPts val="0"/>
              </a:spcBef>
              <a:spcAft>
                <a:spcPts val="0"/>
              </a:spcAft>
            </a:pPr>
            <a:r>
              <a:rPr lang="en-US" sz="1600" dirty="0">
                <a:solidFill>
                  <a:srgbClr val="242424"/>
                </a:solidFill>
                <a:latin typeface="Aptos" panose="020B0004020202020204" pitchFamily="34" charset="0"/>
              </a:rPr>
              <a:t>Also, it is important to note that school districts cannot exceed 20 mils on their millage rate. </a:t>
            </a:r>
            <a:endParaRPr lang="en-US" sz="1600" b="0" i="0" dirty="0">
              <a:solidFill>
                <a:srgbClr val="242424"/>
              </a:solidFill>
              <a:effectLst/>
              <a:latin typeface="Aptos" panose="020B0004020202020204" pitchFamily="34" charset="0"/>
            </a:endParaRPr>
          </a:p>
        </p:txBody>
      </p:sp>
    </p:spTree>
    <p:extLst>
      <p:ext uri="{BB962C8B-B14F-4D97-AF65-F5344CB8AC3E}">
        <p14:creationId xmlns:p14="http://schemas.microsoft.com/office/powerpoint/2010/main" val="6257020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a:extLst>
            <a:ext uri="{FF2B5EF4-FFF2-40B4-BE49-F238E27FC236}">
              <a16:creationId xmlns:a16="http://schemas.microsoft.com/office/drawing/2014/main" id="{15D51E5D-9585-A9F2-E762-CDB943407F8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DB0D18E-486A-BD73-4B68-DDD5C14637E5}"/>
              </a:ext>
            </a:extLst>
          </p:cNvPr>
          <p:cNvSpPr>
            <a:spLocks noGrp="1"/>
          </p:cNvSpPr>
          <p:nvPr>
            <p:ph idx="1"/>
          </p:nvPr>
        </p:nvSpPr>
        <p:spPr>
          <a:xfrm>
            <a:off x="159926" y="984770"/>
            <a:ext cx="11727274" cy="5472118"/>
          </a:xfrm>
          <a:noFill/>
        </p:spPr>
        <p:txBody>
          <a:bodyPr vert="horz" lIns="91440" tIns="45720" rIns="91440" bIns="45720" rtlCol="0" anchor="t">
            <a:noAutofit/>
          </a:bodyPr>
          <a:lstStyle/>
          <a:p>
            <a:pPr marL="0" indent="0" algn="just">
              <a:spcBef>
                <a:spcPts val="0"/>
              </a:spcBef>
              <a:buNone/>
            </a:pPr>
            <a:r>
              <a:rPr lang="en-US" b="1" u="sng" dirty="0">
                <a:latin typeface="Arial Narrow"/>
              </a:rPr>
              <a:t>August - September</a:t>
            </a:r>
          </a:p>
          <a:p>
            <a:pPr algn="just">
              <a:spcBef>
                <a:spcPts val="0"/>
              </a:spcBef>
            </a:pPr>
            <a:r>
              <a:rPr lang="en-US" dirty="0">
                <a:latin typeface="Arial Narrow"/>
              </a:rPr>
              <a:t>Assess the impact of HB 581 on the local school district. </a:t>
            </a:r>
          </a:p>
          <a:p>
            <a:pPr marL="0" indent="0" algn="just">
              <a:spcBef>
                <a:spcPts val="0"/>
              </a:spcBef>
              <a:buNone/>
            </a:pPr>
            <a:endParaRPr lang="en-US" b="1" u="sng" dirty="0">
              <a:latin typeface="Arial Narrow"/>
            </a:endParaRPr>
          </a:p>
          <a:p>
            <a:pPr marL="0" indent="0" algn="just">
              <a:spcBef>
                <a:spcPts val="0"/>
              </a:spcBef>
              <a:buNone/>
            </a:pPr>
            <a:endParaRPr lang="en-US" b="1" u="sng" dirty="0">
              <a:latin typeface="Arial Narrow"/>
            </a:endParaRPr>
          </a:p>
          <a:p>
            <a:pPr marL="0" indent="0" algn="just">
              <a:spcBef>
                <a:spcPts val="0"/>
              </a:spcBef>
              <a:buNone/>
            </a:pPr>
            <a:endParaRPr lang="en-US" b="1" u="sng" dirty="0">
              <a:latin typeface="Arial Narrow"/>
            </a:endParaRPr>
          </a:p>
          <a:p>
            <a:pPr marL="0" indent="0" algn="just">
              <a:spcBef>
                <a:spcPts val="0"/>
              </a:spcBef>
              <a:buNone/>
            </a:pPr>
            <a:r>
              <a:rPr lang="en-US" b="1" u="sng" dirty="0">
                <a:latin typeface="Arial Narrow"/>
              </a:rPr>
              <a:t>October – December </a:t>
            </a:r>
          </a:p>
          <a:p>
            <a:pPr algn="just">
              <a:spcBef>
                <a:spcPts val="0"/>
              </a:spcBef>
            </a:pPr>
            <a:r>
              <a:rPr lang="en-US" dirty="0">
                <a:latin typeface="Arial Narrow"/>
              </a:rPr>
              <a:t>Educate the board of education (present and future) and staff (started in August). </a:t>
            </a:r>
          </a:p>
          <a:p>
            <a:pPr algn="just">
              <a:spcBef>
                <a:spcPts val="0"/>
              </a:spcBef>
            </a:pPr>
            <a:endParaRPr lang="en-US" dirty="0">
              <a:latin typeface="Arial Narrow"/>
            </a:endParaRPr>
          </a:p>
          <a:p>
            <a:pPr algn="just">
              <a:spcBef>
                <a:spcPts val="0"/>
              </a:spcBef>
            </a:pPr>
            <a:r>
              <a:rPr lang="en-US" dirty="0">
                <a:latin typeface="Arial Narrow"/>
              </a:rPr>
              <a:t>Consider finalizing the Opt-Out decision by November or December board meetings.</a:t>
            </a:r>
          </a:p>
          <a:p>
            <a:pPr algn="just">
              <a:spcBef>
                <a:spcPts val="0"/>
              </a:spcBef>
            </a:pPr>
            <a:endParaRPr lang="en-US" b="1" u="sng" dirty="0">
              <a:latin typeface="Arial Narrow" panose="020B0606020202030204" pitchFamily="34" charset="0"/>
            </a:endParaRPr>
          </a:p>
          <a:p>
            <a:pPr marL="0" indent="0" algn="just">
              <a:spcBef>
                <a:spcPts val="0"/>
              </a:spcBef>
              <a:buNone/>
            </a:pPr>
            <a:endParaRPr lang="en-US" sz="2400" dirty="0">
              <a:effectLst/>
              <a:latin typeface="Arial Narrow" panose="020B0606020202030204" pitchFamily="34" charset="0"/>
              <a:ea typeface="Calibri" panose="020F0502020204030204" pitchFamily="34" charset="0"/>
              <a:cs typeface="Times New Roman"/>
            </a:endParaRPr>
          </a:p>
        </p:txBody>
      </p:sp>
      <p:sp>
        <p:nvSpPr>
          <p:cNvPr id="8" name="Rectangle 7">
            <a:extLst>
              <a:ext uri="{FF2B5EF4-FFF2-40B4-BE49-F238E27FC236}">
                <a16:creationId xmlns:a16="http://schemas.microsoft.com/office/drawing/2014/main" id="{A03ECC37-3EA7-D1D5-B176-5A64D28CB7F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D2F6DE25-BC37-A545-6D26-907A0E37775B}"/>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4400" dirty="0">
                <a:solidFill>
                  <a:prstClr val="white"/>
                </a:solidFill>
                <a:effectLst>
                  <a:outerShdw blurRad="38100" dist="38100" dir="2700000" algn="tl">
                    <a:srgbClr val="000000">
                      <a:alpha val="43137"/>
                    </a:srgbClr>
                  </a:outerShdw>
                </a:effectLst>
                <a:latin typeface="Trade Gothic Next HvyCd" panose="020B0906040303020004" pitchFamily="34" charset="0"/>
              </a:rPr>
              <a:t>Process for Opting Out</a:t>
            </a:r>
            <a:endPar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4" name="Picture 3">
            <a:extLst>
              <a:ext uri="{FF2B5EF4-FFF2-40B4-BE49-F238E27FC236}">
                <a16:creationId xmlns:a16="http://schemas.microsoft.com/office/drawing/2014/main" id="{3DFABA89-113C-E2F5-A8B4-A30D41F58632}"/>
              </a:ext>
            </a:extLst>
          </p:cNvPr>
          <p:cNvPicPr>
            <a:picLocks noChangeAspect="1"/>
          </p:cNvPicPr>
          <p:nvPr/>
        </p:nvPicPr>
        <p:blipFill>
          <a:blip r:embed="rId3"/>
          <a:stretch>
            <a:fillRect/>
          </a:stretch>
        </p:blipFill>
        <p:spPr>
          <a:xfrm>
            <a:off x="10789320" y="-76332"/>
            <a:ext cx="1391675" cy="1386174"/>
          </a:xfrm>
          <a:prstGeom prst="rect">
            <a:avLst/>
          </a:prstGeom>
        </p:spPr>
      </p:pic>
      <p:sp>
        <p:nvSpPr>
          <p:cNvPr id="5" name="Slide Number Placeholder 4">
            <a:extLst>
              <a:ext uri="{FF2B5EF4-FFF2-40B4-BE49-F238E27FC236}">
                <a16:creationId xmlns:a16="http://schemas.microsoft.com/office/drawing/2014/main" id="{D9833979-C781-801B-A157-8DB3F5DE050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7514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a:extLst>
            <a:ext uri="{FF2B5EF4-FFF2-40B4-BE49-F238E27FC236}">
              <a16:creationId xmlns:a16="http://schemas.microsoft.com/office/drawing/2014/main" id="{FFED46F9-8EB1-B7EA-7388-FA10C020E4D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BB30444-396D-2883-75CA-81E75C2D8ABF}"/>
              </a:ext>
            </a:extLst>
          </p:cNvPr>
          <p:cNvSpPr>
            <a:spLocks noGrp="1"/>
          </p:cNvSpPr>
          <p:nvPr>
            <p:ph idx="1"/>
          </p:nvPr>
        </p:nvSpPr>
        <p:spPr>
          <a:xfrm>
            <a:off x="159926" y="984770"/>
            <a:ext cx="11727274" cy="5472118"/>
          </a:xfrm>
          <a:noFill/>
        </p:spPr>
        <p:txBody>
          <a:bodyPr vert="horz" lIns="91440" tIns="45720" rIns="91440" bIns="45720" rtlCol="0" anchor="t">
            <a:noAutofit/>
          </a:bodyPr>
          <a:lstStyle/>
          <a:p>
            <a:pPr marL="0" indent="0" algn="just">
              <a:spcBef>
                <a:spcPts val="0"/>
              </a:spcBef>
              <a:buNone/>
            </a:pPr>
            <a:r>
              <a:rPr lang="en-US" b="1" u="sng" dirty="0">
                <a:latin typeface="Arial Narrow"/>
              </a:rPr>
              <a:t>January – February (if decision is to Opt-Out)</a:t>
            </a:r>
          </a:p>
          <a:p>
            <a:pPr algn="just">
              <a:spcBef>
                <a:spcPts val="0"/>
              </a:spcBef>
            </a:pPr>
            <a:r>
              <a:rPr lang="en-US" u="sng" dirty="0">
                <a:latin typeface="Arial Narrow"/>
              </a:rPr>
              <a:t>Complete</a:t>
            </a:r>
            <a:r>
              <a:rPr lang="en-US" dirty="0">
                <a:latin typeface="Arial Narrow"/>
              </a:rPr>
              <a:t> - Schedule public hearings with at least one of the three scheduled between 6:00 and 7:00 p.m. on weekdays</a:t>
            </a:r>
          </a:p>
          <a:p>
            <a:pPr algn="just">
              <a:spcBef>
                <a:spcPts val="0"/>
              </a:spcBef>
            </a:pPr>
            <a:r>
              <a:rPr lang="en-US" u="sng" dirty="0">
                <a:latin typeface="Arial Narrow"/>
              </a:rPr>
              <a:t>Complete</a:t>
            </a:r>
            <a:r>
              <a:rPr lang="en-US" dirty="0">
                <a:latin typeface="Arial Narrow"/>
              </a:rPr>
              <a:t> - Advertise in the local newspaper and post on the website for each hearing. Use actual language in HB 581 (lines 347-353).</a:t>
            </a:r>
          </a:p>
          <a:p>
            <a:pPr algn="just">
              <a:spcBef>
                <a:spcPts val="0"/>
              </a:spcBef>
            </a:pPr>
            <a:r>
              <a:rPr lang="en-US" u="sng" dirty="0">
                <a:latin typeface="Arial Narrow"/>
              </a:rPr>
              <a:t>Completed</a:t>
            </a:r>
            <a:r>
              <a:rPr lang="en-US" dirty="0">
                <a:latin typeface="Arial Narrow"/>
              </a:rPr>
              <a:t> - Advertise one week prior to each hearing – not less than 30 sq. inches on the website. </a:t>
            </a:r>
          </a:p>
          <a:p>
            <a:pPr marL="0" indent="0" algn="just">
              <a:spcBef>
                <a:spcPts val="0"/>
              </a:spcBef>
              <a:buNone/>
            </a:pPr>
            <a:endParaRPr lang="en-US" b="1" u="sng" dirty="0">
              <a:latin typeface="Arial Narrow" panose="020B0606020202030204" pitchFamily="34" charset="0"/>
            </a:endParaRPr>
          </a:p>
          <a:p>
            <a:pPr marL="0" indent="0" algn="just">
              <a:spcBef>
                <a:spcPts val="0"/>
              </a:spcBef>
              <a:buNone/>
            </a:pPr>
            <a:endParaRPr lang="en-US" b="1" u="sng" dirty="0">
              <a:latin typeface="Arial Narrow" panose="020B0606020202030204" pitchFamily="34" charset="0"/>
            </a:endParaRPr>
          </a:p>
          <a:p>
            <a:pPr marL="0" indent="0" algn="just">
              <a:spcBef>
                <a:spcPts val="0"/>
              </a:spcBef>
              <a:buNone/>
            </a:pPr>
            <a:r>
              <a:rPr lang="en-US" b="1" u="sng" dirty="0">
                <a:latin typeface="Arial Narrow" panose="020B0606020202030204" pitchFamily="34" charset="0"/>
              </a:rPr>
              <a:t>March 1, 2025</a:t>
            </a:r>
          </a:p>
          <a:p>
            <a:pPr algn="just">
              <a:spcBef>
                <a:spcPts val="0"/>
              </a:spcBef>
            </a:pPr>
            <a:r>
              <a:rPr lang="en-US" dirty="0">
                <a:latin typeface="Arial Narrow" panose="020B0606020202030204" pitchFamily="34" charset="0"/>
              </a:rPr>
              <a:t>File resolution with the Secretary of State by March 1, 2025.  </a:t>
            </a:r>
          </a:p>
          <a:p>
            <a:pPr algn="just">
              <a:spcBef>
                <a:spcPts val="0"/>
              </a:spcBef>
            </a:pPr>
            <a:endParaRPr lang="en-US" kern="100" dirty="0">
              <a:solidFill>
                <a:srgbClr val="000000"/>
              </a:solidFill>
              <a:effectLst/>
              <a:latin typeface="+mj-lt"/>
              <a:ea typeface="Times New Roman" panose="02020603050405020304" pitchFamily="18" charset="0"/>
              <a:cs typeface="Times New Roman" panose="02020603050405020304" pitchFamily="18" charset="0"/>
            </a:endParaRPr>
          </a:p>
          <a:p>
            <a:pPr marL="0" indent="0" algn="just">
              <a:spcBef>
                <a:spcPts val="0"/>
              </a:spcBef>
              <a:buNone/>
            </a:pPr>
            <a:endParaRPr lang="en-US" sz="2400" dirty="0">
              <a:effectLst/>
              <a:latin typeface="Arial Narrow" panose="020B0606020202030204" pitchFamily="34" charset="0"/>
              <a:ea typeface="Calibri" panose="020F0502020204030204" pitchFamily="34" charset="0"/>
              <a:cs typeface="Times New Roman"/>
            </a:endParaRPr>
          </a:p>
        </p:txBody>
      </p:sp>
      <p:sp>
        <p:nvSpPr>
          <p:cNvPr id="8" name="Rectangle 7">
            <a:extLst>
              <a:ext uri="{FF2B5EF4-FFF2-40B4-BE49-F238E27FC236}">
                <a16:creationId xmlns:a16="http://schemas.microsoft.com/office/drawing/2014/main" id="{2D3D6E9C-9610-D6A4-CD80-5EDDD22AB79B}"/>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1BECB055-FDAA-23CC-CCFA-DC0634BE8E1F}"/>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Process for Opting Out – Next Steps</a:t>
            </a:r>
          </a:p>
        </p:txBody>
      </p:sp>
      <p:pic>
        <p:nvPicPr>
          <p:cNvPr id="4" name="Picture 3">
            <a:extLst>
              <a:ext uri="{FF2B5EF4-FFF2-40B4-BE49-F238E27FC236}">
                <a16:creationId xmlns:a16="http://schemas.microsoft.com/office/drawing/2014/main" id="{3E2B8F9E-80F6-BF76-7538-DC465BD0A3B8}"/>
              </a:ext>
            </a:extLst>
          </p:cNvPr>
          <p:cNvPicPr>
            <a:picLocks noChangeAspect="1"/>
          </p:cNvPicPr>
          <p:nvPr/>
        </p:nvPicPr>
        <p:blipFill>
          <a:blip r:embed="rId3"/>
          <a:stretch>
            <a:fillRect/>
          </a:stretch>
        </p:blipFill>
        <p:spPr>
          <a:xfrm>
            <a:off x="10789320" y="-76332"/>
            <a:ext cx="1391675" cy="1386174"/>
          </a:xfrm>
          <a:prstGeom prst="rect">
            <a:avLst/>
          </a:prstGeom>
        </p:spPr>
      </p:pic>
      <p:sp>
        <p:nvSpPr>
          <p:cNvPr id="5" name="Slide Number Placeholder 4">
            <a:extLst>
              <a:ext uri="{FF2B5EF4-FFF2-40B4-BE49-F238E27FC236}">
                <a16:creationId xmlns:a16="http://schemas.microsoft.com/office/drawing/2014/main" id="{6109C075-2431-FB2C-BDC7-E4C1FD01013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8E6F07D-F62F-4C3B-A21E-2367E9A39921}"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25211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4E2F52-C61A-E572-1531-233BE703377C}"/>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9C883C5-C027-3F21-352A-60E74376B7A7}"/>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0048AC40-BE66-5512-C92D-EC1D82193AFB}"/>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Q&amp;A</a:t>
            </a:r>
          </a:p>
        </p:txBody>
      </p:sp>
      <p:pic>
        <p:nvPicPr>
          <p:cNvPr id="11" name="Picture 10">
            <a:extLst>
              <a:ext uri="{FF2B5EF4-FFF2-40B4-BE49-F238E27FC236}">
                <a16:creationId xmlns:a16="http://schemas.microsoft.com/office/drawing/2014/main" id="{9353111E-86E9-4DFD-6291-878256FAF927}"/>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4" name="Picture 3" descr="A yellow question mark in a bubble&#10;&#10;Description automatically generated with low confidence">
            <a:extLst>
              <a:ext uri="{FF2B5EF4-FFF2-40B4-BE49-F238E27FC236}">
                <a16:creationId xmlns:a16="http://schemas.microsoft.com/office/drawing/2014/main" id="{6041551C-182E-E342-E68C-11E6435FE8B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4859" t="14088" r="17703" b="9357"/>
          <a:stretch/>
        </p:blipFill>
        <p:spPr>
          <a:xfrm>
            <a:off x="3049589" y="1624338"/>
            <a:ext cx="5688021" cy="4565178"/>
          </a:xfrm>
          <a:prstGeom prst="rect">
            <a:avLst/>
          </a:prstGeom>
        </p:spPr>
      </p:pic>
    </p:spTree>
    <p:extLst>
      <p:ext uri="{BB962C8B-B14F-4D97-AF65-F5344CB8AC3E}">
        <p14:creationId xmlns:p14="http://schemas.microsoft.com/office/powerpoint/2010/main" val="18469123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ack and yellow logo with a graduation cap&#10;&#10;Description automatically generated with low confidence">
            <a:extLst>
              <a:ext uri="{FF2B5EF4-FFF2-40B4-BE49-F238E27FC236}">
                <a16:creationId xmlns:a16="http://schemas.microsoft.com/office/drawing/2014/main" id="{2C96D13A-50C8-7515-A4F4-A65DB3713D1A}"/>
              </a:ext>
            </a:extLst>
          </p:cNvPr>
          <p:cNvPicPr>
            <a:picLocks noChangeAspect="1"/>
          </p:cNvPicPr>
          <p:nvPr/>
        </p:nvPicPr>
        <p:blipFill rotWithShape="1">
          <a:blip r:embed="rId3">
            <a:extLst>
              <a:ext uri="{28A0092B-C50C-407E-A947-70E740481C1C}">
                <a14:useLocalDpi xmlns:a14="http://schemas.microsoft.com/office/drawing/2010/main" val="0"/>
              </a:ext>
            </a:extLst>
          </a:blip>
          <a:srcRect l="77" r="-128" b="-294"/>
          <a:stretch/>
        </p:blipFill>
        <p:spPr>
          <a:xfrm>
            <a:off x="2192393" y="809582"/>
            <a:ext cx="7866303" cy="3903232"/>
          </a:xfrm>
          <a:prstGeom prst="rect">
            <a:avLst/>
          </a:prstGeom>
        </p:spPr>
      </p:pic>
      <p:sp>
        <p:nvSpPr>
          <p:cNvPr id="2" name="Rectangle 1">
            <a:extLst>
              <a:ext uri="{FF2B5EF4-FFF2-40B4-BE49-F238E27FC236}">
                <a16:creationId xmlns:a16="http://schemas.microsoft.com/office/drawing/2014/main" id="{6E43ECD2-B840-6524-D696-42A5B7DD8535}"/>
              </a:ext>
            </a:extLst>
          </p:cNvPr>
          <p:cNvSpPr/>
          <p:nvPr/>
        </p:nvSpPr>
        <p:spPr>
          <a:xfrm>
            <a:off x="-10450" y="5540413"/>
            <a:ext cx="12197225"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65E18203-ED93-24BE-9F57-00D0DD946266}"/>
              </a:ext>
            </a:extLst>
          </p:cNvPr>
          <p:cNvPicPr>
            <a:picLocks noChangeAspect="1"/>
          </p:cNvPicPr>
          <p:nvPr/>
        </p:nvPicPr>
        <p:blipFill>
          <a:blip r:embed="rId4"/>
          <a:stretch>
            <a:fillRect/>
          </a:stretch>
        </p:blipFill>
        <p:spPr>
          <a:xfrm>
            <a:off x="10795100" y="5540413"/>
            <a:ext cx="1391675" cy="1386174"/>
          </a:xfrm>
          <a:prstGeom prst="rect">
            <a:avLst/>
          </a:prstGeom>
        </p:spPr>
      </p:pic>
    </p:spTree>
    <p:extLst>
      <p:ext uri="{BB962C8B-B14F-4D97-AF65-F5344CB8AC3E}">
        <p14:creationId xmlns:p14="http://schemas.microsoft.com/office/powerpoint/2010/main" val="3337443171"/>
      </p:ext>
    </p:extLst>
  </p:cSld>
  <p:clrMapOvr>
    <a:masterClrMapping/>
  </p:clrMapOvr>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5165</TotalTime>
  <Words>853</Words>
  <Application>Microsoft Office PowerPoint</Application>
  <PresentationFormat>Widescreen</PresentationFormat>
  <Paragraphs>143</Paragraphs>
  <Slides>13</Slides>
  <Notes>13</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13</vt:i4>
      </vt:variant>
    </vt:vector>
  </HeadingPairs>
  <TitlesOfParts>
    <vt:vector size="24" baseType="lpstr">
      <vt:lpstr>Aptos</vt:lpstr>
      <vt:lpstr>Arial</vt:lpstr>
      <vt:lpstr>Arial Narrow</vt:lpstr>
      <vt:lpstr>Calibri</vt:lpstr>
      <vt:lpstr>Calibri Light</vt:lpstr>
      <vt:lpstr>Times New Roman</vt:lpstr>
      <vt:lpstr>Trade Gothic Next</vt:lpstr>
      <vt:lpstr>Trade Gothic Next Cond</vt:lpstr>
      <vt:lpstr>Trade Gothic Next HvyCd</vt:lpstr>
      <vt:lpstr>Wingdings</vt:lpstr>
      <vt:lpstr>1_Office Theme</vt:lpstr>
      <vt:lpstr>PowerPoint Presentation</vt:lpstr>
      <vt:lpstr>OUR VISION</vt:lpstr>
      <vt:lpstr>OUR GUIDING PRINCIPLES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Johnson, Cleveland</dc:creator>
  <cp:lastModifiedBy>Bush, Eric</cp:lastModifiedBy>
  <cp:revision>16</cp:revision>
  <cp:lastPrinted>2025-01-13T20:22:17Z</cp:lastPrinted>
  <dcterms:created xsi:type="dcterms:W3CDTF">2023-07-31T19:18:13Z</dcterms:created>
  <dcterms:modified xsi:type="dcterms:W3CDTF">2025-02-04T13:28:47Z</dcterms:modified>
</cp:coreProperties>
</file>