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92" r:id="rId2"/>
    <p:sldId id="298" r:id="rId3"/>
    <p:sldId id="297" r:id="rId4"/>
    <p:sldId id="300" r:id="rId5"/>
    <p:sldId id="287" r:id="rId6"/>
    <p:sldId id="291" r:id="rId7"/>
    <p:sldId id="301" r:id="rId8"/>
    <p:sldId id="305" r:id="rId9"/>
    <p:sldId id="302" r:id="rId10"/>
    <p:sldId id="304" r:id="rId11"/>
    <p:sldId id="294" r:id="rId12"/>
    <p:sldId id="303" r:id="rId13"/>
    <p:sldId id="306" r:id="rId14"/>
    <p:sldId id="295" r:id="rId15"/>
    <p:sldId id="279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89349-ED46-4F9C-A07A-A30543FA0925}" v="26" dt="2023-08-04T14:00:19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2472" autoAdjust="0"/>
  </p:normalViewPr>
  <p:slideViewPr>
    <p:cSldViewPr snapToGrid="0">
      <p:cViewPr varScale="1">
        <p:scale>
          <a:sx n="103" d="100"/>
          <a:sy n="103" d="100"/>
        </p:scale>
        <p:origin x="105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12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47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87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56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0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50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214E-D58C-4D7C-B374-1D48DB080915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120A-E353-4E9D-885C-4297BC208AE3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1AA8-ED1E-4098-B099-8068AA4984D2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2C07-8064-4F16-BA43-07DCE66401EA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CB8B-3C66-4059-B5FA-FB3865E7546A}" type="datetime1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29EA7-DFEC-4D36-9BCB-045E9EF4E06D}" type="datetime1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687F3-51F1-4EBF-A770-3E62C3FF6B98}" type="datetime1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7AAA-AA72-4641-A798-2C87DDD5ABD6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1B09-2891-4458-A5D3-37676C5FB3C4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65B7-3D3A-47D0-86D0-2F302A8DAA89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05031-8D13-47BE-9550-88CCA47A31B5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023C7-CC55-416A-95C1-45A5026505A2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0166" y="2321264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CY 2023 (FY 2024)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Final Adoption of the Millage Rate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August 17,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36C333-8A84-4700-16E2-C40108F73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8BA59-420F-4162-4913-912F13A7A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final digest numbers and the final rollback millage rate as received from the Tax Commissioner August 3, 2023.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final digest, final rollback millage rate, and the corresponding tax revenue amendment to the initial approved FY 2024 budget estimate of tax projections.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The final rollback millage rate for CY 2023 – FY 2024 is 14.674 mills.  The rollback millage rate results in projected tax revenues from the digest of $82,185,468 which is $717,686 less than projections in the original approved FY 2024 budget.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Final Comparative Tax Digest Schedule: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CY 2023 vs. CY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16E89B-4575-9515-7F47-8B9949395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87" y="1016510"/>
            <a:ext cx="10558732" cy="52673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Final CY 2023 Tax Digest Schedule by Category </a:t>
            </a:r>
            <a:r>
              <a:rPr lang="en-US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(Prior to Exemptions)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B87B15-4AC1-F1F3-F1C4-54E10545C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000" y="1126989"/>
            <a:ext cx="10044000" cy="548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3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PT 32.1 Form:  Calculation of CY 2023 Rollback Millage Rate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6EB5C7-4239-FBFA-3580-B00FD2E19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1" y="1033400"/>
            <a:ext cx="8064843" cy="56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84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CY 23 Property Tax Computation: 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Final Digest vs. Preliminary Digest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8D8C6-0595-DC08-5E11-8B03B266C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984770"/>
            <a:ext cx="10420350" cy="548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5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Property Tax Estimated Revenue Computation:   </a:t>
            </a:r>
            <a:r>
              <a:rPr lang="en-U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CY 2023 vs. CY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694F28-5CD6-BB8D-86A3-710D41CF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28" y="901334"/>
            <a:ext cx="10420350" cy="552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 Current 2023 Tax Digest and 5 Year History of Levy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F75D73-3037-2E9E-273D-8B0C0DE6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D90D4E-93D2-51D1-6B33-E0AEDB20DBDA}"/>
              </a:ext>
            </a:extLst>
          </p:cNvPr>
          <p:cNvSpPr txBox="1"/>
          <p:nvPr/>
        </p:nvSpPr>
        <p:spPr>
          <a:xfrm>
            <a:off x="2875006" y="5818969"/>
            <a:ext cx="6087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Notice of Current 2023 Tax Digest and 5 Year History of Levy was placed in The Telegraph on August 8, 2023, and on the BCSD website per </a:t>
            </a:r>
            <a:r>
              <a:rPr lang="en-US" sz="1800" b="1" i="1" u="none" strike="noStrike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O.C.G.A. § 48‐5‐32. </a:t>
            </a:r>
          </a:p>
          <a:p>
            <a:pPr algn="ctr"/>
            <a:endParaRPr lang="en-US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A8A570-180C-EB41-A05F-967E69C03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049" y="992023"/>
            <a:ext cx="10222302" cy="476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Millage Rate Trend Data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0A3D47-9216-DD24-99C8-2A595FCE8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128" y="1047750"/>
            <a:ext cx="9005978" cy="523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32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10" y="165515"/>
            <a:ext cx="11013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C9DEF-982A-1CDA-B547-E74A268B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0B6BF42-B65B-873B-D74B-E7290F844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876923"/>
              </p:ext>
            </p:extLst>
          </p:nvPr>
        </p:nvGraphicFramePr>
        <p:xfrm>
          <a:off x="347596" y="1126989"/>
          <a:ext cx="11137557" cy="509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81542">
                  <a:extLst>
                    <a:ext uri="{9D8B030D-6E8A-4147-A177-3AD203B41FA5}">
                      <a16:colId xmlns:a16="http://schemas.microsoft.com/office/drawing/2014/main" val="2325668168"/>
                    </a:ext>
                  </a:extLst>
                </a:gridCol>
                <a:gridCol w="4656015">
                  <a:extLst>
                    <a:ext uri="{9D8B030D-6E8A-4147-A177-3AD203B41FA5}">
                      <a16:colId xmlns:a16="http://schemas.microsoft.com/office/drawing/2014/main" val="3675288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4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3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Board Adopts Final Millage Rate of 14.674 Mills at Board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Thursday, August 17, 2023, at 6:30 P.M.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2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Superintendent Signs PT 32.1 Form after Board adopts millage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Thursday, August 17,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04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BCSD tax letter to accompany tax bill is sent to Mail Sort for 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Friday, August 18,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5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Tax Bills Mailed (Last Possible Date)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September 13,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9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First Half Taxes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October 16,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7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Second Half Taxes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November 15,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28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695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A741F-17CB-D7FE-88F7-06FE7D87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A22B0-CDFF-4AEA-F803-D47F0163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6439</TotalTime>
  <Words>492</Words>
  <Application>Microsoft Office PowerPoint</Application>
  <PresentationFormat>Widescreen</PresentationFormat>
  <Paragraphs>81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Bailey, Daphne</cp:lastModifiedBy>
  <cp:revision>14</cp:revision>
  <cp:lastPrinted>2023-05-01T18:56:22Z</cp:lastPrinted>
  <dcterms:created xsi:type="dcterms:W3CDTF">2023-05-01T16:02:45Z</dcterms:created>
  <dcterms:modified xsi:type="dcterms:W3CDTF">2023-08-17T13:37:30Z</dcterms:modified>
</cp:coreProperties>
</file>