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8"/>
  </p:notesMasterIdLst>
  <p:sldIdLst>
    <p:sldId id="292" r:id="rId3"/>
    <p:sldId id="287" r:id="rId4"/>
    <p:sldId id="3479" r:id="rId5"/>
    <p:sldId id="298" r:id="rId6"/>
    <p:sldId id="297" r:id="rId7"/>
    <p:sldId id="300" r:id="rId8"/>
    <p:sldId id="2975" r:id="rId9"/>
    <p:sldId id="3504" r:id="rId10"/>
    <p:sldId id="2968" r:id="rId11"/>
    <p:sldId id="3501" r:id="rId12"/>
    <p:sldId id="3502" r:id="rId13"/>
    <p:sldId id="3503" r:id="rId14"/>
    <p:sldId id="3480" r:id="rId15"/>
    <p:sldId id="295" r:id="rId16"/>
    <p:sldId id="279"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07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6B9EF5-0CF4-4158-B80C-F029175B8CDD}" v="7" dt="2025-11-05T14:54:00.3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48" y="26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11/5/2025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a:p>
        </p:txBody>
      </p:sp>
    </p:spTree>
    <p:extLst>
      <p:ext uri="{BB962C8B-B14F-4D97-AF65-F5344CB8AC3E}">
        <p14:creationId xmlns:p14="http://schemas.microsoft.com/office/powerpoint/2010/main" val="2123063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5</a:t>
            </a:fld>
            <a:endParaRPr lang="en-US"/>
          </a:p>
        </p:txBody>
      </p:sp>
    </p:spTree>
    <p:extLst>
      <p:ext uri="{BB962C8B-B14F-4D97-AF65-F5344CB8AC3E}">
        <p14:creationId xmlns:p14="http://schemas.microsoft.com/office/powerpoint/2010/main" val="1090677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6</a:t>
            </a:fld>
            <a:endParaRPr lang="en-US"/>
          </a:p>
        </p:txBody>
      </p:sp>
    </p:spTree>
    <p:extLst>
      <p:ext uri="{BB962C8B-B14F-4D97-AF65-F5344CB8AC3E}">
        <p14:creationId xmlns:p14="http://schemas.microsoft.com/office/powerpoint/2010/main" val="1268437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2233666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9E24A-76EB-CA44-6F4E-5FAD09902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D8174C-58FE-724E-5553-C57FC3142F17}"/>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59E14CC9-90E6-DB04-A8CF-D79CAE668A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42840E-E508-2E85-5B40-F73B0AFAA5B2}"/>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408219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506222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C9504-08AC-3FA1-C2C7-F2E813E91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BA3628-5323-C1AE-590B-5AE697DB232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A1B77F5-D801-4CA9-1D3C-98CD502A86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5DBF05-F9A3-28A7-5344-2AE8A0278B11}"/>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877511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6CBB6-9FE4-12C3-6A6E-0057AD2E2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8282A-403A-3EA0-C00B-C4B81050A699}"/>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C0876253-E204-40E8-308E-90A8D47492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86E289-6211-9EB0-E71B-F984AE25542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489479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59A80-D71E-3B9F-6B34-41E397079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3DCD8-7DE0-34B4-00FA-FCD0D5F5F8F8}"/>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FBCC7A3-0ED0-9B59-D76D-B60BCAB45D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E4BE94-71FA-893E-F98E-446AA6A56DA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3673434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B8FB7-34AE-0377-3336-55BBC54E4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84E9B-69C1-1ED3-A1AB-BFA3A267888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FE8B747-DCF5-39F9-F077-57501DBEAB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D870F5-6442-16C8-6185-A978623DD23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3375926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a:t>This is just a first look at our GMAS data. Our plan is to continue reviewing data frequently to ensure that we are making data-based decisions to improve student achievement.</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864418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78099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20737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063136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98893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050298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288069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2332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58070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88659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664801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1205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11/5/2025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11/5/2025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9414462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010894" y="2026602"/>
            <a:ext cx="10012003"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2025 Milestones Part 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Closing the Gap Between BCSD and the State</a:t>
            </a:r>
            <a:endParaRPr kumimoji="0" lang="en-US" sz="6000" b="1" i="1"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Arial" panose="020B0604020202020204" pitchFamily="34" charset="0"/>
              </a:rPr>
              <a:t>Brian D. Butler, Ed.S.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Trade Gothic Next Cond" panose="020B0506040303020004" pitchFamily="34" charset="0"/>
                <a:ea typeface="+mn-ea"/>
                <a:cs typeface="Arial" panose="020B0604020202020204" pitchFamily="34" charset="0"/>
              </a:rPr>
              <a:t>Executive Director of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C700"/>
                </a:solidFill>
                <a:effectLst/>
                <a:uLnTx/>
                <a:uFillTx/>
                <a:latin typeface="Trade Gothic Next HvyCd" panose="020B0906040303020004" pitchFamily="34" charset="0"/>
                <a:ea typeface="+mn-ea"/>
                <a:cs typeface="Arial" panose="020B0604020202020204" pitchFamily="34" charset="0"/>
              </a:rPr>
              <a:t>November 20,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dirty="0"/>
              <a:t>The purpose of this presentation is to compare growth or decline in proficiency on the Georgia Milestones in Bibb County and the state of Georgia to highlight where our district is closing gaps.</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dirty="0"/>
              <a:t>2025 GMAS data changes for BCSD compared with the state.</a:t>
            </a:r>
          </a:p>
          <a:p>
            <a:pPr>
              <a:lnSpc>
                <a:spcPct val="100000"/>
              </a:lnSpc>
              <a:spcBef>
                <a:spcPts val="0"/>
              </a:spcBef>
            </a:pPr>
            <a:r>
              <a:rPr lang="en-US" sz="2400" dirty="0"/>
              <a:t>Summary &amp; Next Steps</a:t>
            </a:r>
          </a:p>
          <a:p>
            <a:pPr>
              <a:lnSpc>
                <a:spcPct val="100000"/>
              </a:lnSpc>
              <a:spcBef>
                <a:spcPts val="0"/>
              </a:spcBef>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kern="100" dirty="0">
                <a:solidFill>
                  <a:srgbClr val="000000"/>
                </a:solidFill>
                <a:effectLst/>
                <a:latin typeface="+mj-lt"/>
                <a:ea typeface="Times New Roman" panose="02020603050405020304" pitchFamily="18" charset="0"/>
                <a:cs typeface="Times New Roman" panose="02020603050405020304" pitchFamily="18" charset="0"/>
              </a:rPr>
              <a:t>As Bibb County </a:t>
            </a:r>
            <a:r>
              <a:rPr lang="en-US" sz="2400" kern="100" dirty="0">
                <a:solidFill>
                  <a:srgbClr val="000000"/>
                </a:solidFill>
                <a:latin typeface="+mj-lt"/>
                <a:ea typeface="Times New Roman" panose="02020603050405020304" pitchFamily="18" charset="0"/>
                <a:cs typeface="Times New Roman" panose="02020603050405020304" pitchFamily="18" charset="0"/>
              </a:rPr>
              <a:t>Georgia Milestones are below the state average, it is important to not just look at growth and decline, but to compare the district’s changes in proficiency with those of the state to have a better picture of where we are closing gaps.  BCSD made </a:t>
            </a:r>
            <a:r>
              <a:rPr lang="en-US" sz="2400" kern="100" dirty="0" err="1">
                <a:solidFill>
                  <a:srgbClr val="000000"/>
                </a:solidFill>
                <a:latin typeface="+mj-lt"/>
                <a:ea typeface="Times New Roman" panose="02020603050405020304" pitchFamily="18" charset="0"/>
                <a:cs typeface="Times New Roman" panose="02020603050405020304" pitchFamily="18" charset="0"/>
              </a:rPr>
              <a:t>made</a:t>
            </a:r>
            <a:r>
              <a:rPr lang="en-US" sz="2400" kern="100" dirty="0">
                <a:solidFill>
                  <a:srgbClr val="000000"/>
                </a:solidFill>
                <a:latin typeface="+mj-lt"/>
                <a:ea typeface="Times New Roman" panose="02020603050405020304" pitchFamily="18" charset="0"/>
                <a:cs typeface="Times New Roman" panose="02020603050405020304" pitchFamily="18" charset="0"/>
              </a:rPr>
              <a:t> progress toward closing the gap with the state in 15 of 20 tested areas.</a:t>
            </a: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449147" y="1173639"/>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STRATEGIC GOAL ADDRESSED</a:t>
            </a:r>
          </a:p>
          <a:p>
            <a:pPr marL="0" indent="0">
              <a:lnSpc>
                <a:spcPct val="100000"/>
              </a:lnSpc>
              <a:spcBef>
                <a:spcPts val="0"/>
              </a:spcBef>
              <a:buNone/>
            </a:pPr>
            <a:r>
              <a:rPr lang="en-US" sz="2200" dirty="0">
                <a:latin typeface="Arial Narrow"/>
              </a:rPr>
              <a:t>Goal 1: Student Achievement</a:t>
            </a:r>
          </a:p>
          <a:p>
            <a:pPr>
              <a:lnSpc>
                <a:spcPct val="100000"/>
              </a:lnSpc>
              <a:spcBef>
                <a:spcPts val="0"/>
              </a:spcBef>
            </a:pPr>
            <a:r>
              <a:rPr lang="en-US" sz="2200" dirty="0">
                <a:latin typeface="Arial Narrow"/>
              </a:rPr>
              <a:t>1.3:  Numeracy and Literacy Instruction</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PERFORMANCE MEASURE(S)</a:t>
            </a:r>
          </a:p>
          <a:p>
            <a:pPr>
              <a:lnSpc>
                <a:spcPct val="100000"/>
              </a:lnSpc>
              <a:spcBef>
                <a:spcPts val="0"/>
              </a:spcBef>
            </a:pPr>
            <a:r>
              <a:rPr lang="en-US" sz="2200" dirty="0">
                <a:latin typeface="Arial Narrow" panose="020B0606020202030204" pitchFamily="34" charset="0"/>
              </a:rPr>
              <a:t>% of grade 3-5 students performing at the proficient level or above in ELA on the GMAS</a:t>
            </a:r>
          </a:p>
          <a:p>
            <a:pPr>
              <a:lnSpc>
                <a:spcPct val="100000"/>
              </a:lnSpc>
              <a:spcBef>
                <a:spcPts val="0"/>
              </a:spcBef>
            </a:pPr>
            <a:r>
              <a:rPr lang="en-US" sz="2200" dirty="0">
                <a:latin typeface="Arial Narrow" panose="020B0606020202030204" pitchFamily="34" charset="0"/>
              </a:rPr>
              <a:t>% of grade 6-8 students performing at the proficient level or above in ELA on the GMAS</a:t>
            </a:r>
          </a:p>
          <a:p>
            <a:pPr>
              <a:lnSpc>
                <a:spcPct val="100000"/>
              </a:lnSpc>
              <a:spcBef>
                <a:spcPts val="0"/>
              </a:spcBef>
            </a:pPr>
            <a:r>
              <a:rPr lang="en-US" sz="2200" dirty="0">
                <a:latin typeface="Arial Narrow" panose="020B0606020202030204" pitchFamily="34" charset="0"/>
              </a:rPr>
              <a:t>% of grade 9-12 students performing at the proficient level or above in MATH on the GMAS</a:t>
            </a:r>
          </a:p>
          <a:p>
            <a:pPr>
              <a:lnSpc>
                <a:spcPct val="100000"/>
              </a:lnSpc>
              <a:spcBef>
                <a:spcPts val="0"/>
              </a:spcBef>
            </a:pPr>
            <a:r>
              <a:rPr lang="en-US" sz="2200" dirty="0">
                <a:latin typeface="Arial Narrow" panose="020B0606020202030204" pitchFamily="34" charset="0"/>
              </a:rPr>
              <a:t>% of grade 3-5 students performing at the proficient level or above in math on the GMAS</a:t>
            </a:r>
          </a:p>
          <a:p>
            <a:pPr>
              <a:lnSpc>
                <a:spcPct val="100000"/>
              </a:lnSpc>
              <a:spcBef>
                <a:spcPts val="0"/>
              </a:spcBef>
            </a:pPr>
            <a:r>
              <a:rPr lang="en-US" sz="2200" dirty="0">
                <a:latin typeface="Arial Narrow" panose="020B0606020202030204" pitchFamily="34" charset="0"/>
              </a:rPr>
              <a:t>% of grade 6-8 students performing at the proficient level or above in math on the GMAS</a:t>
            </a:r>
          </a:p>
          <a:p>
            <a:pPr>
              <a:lnSpc>
                <a:spcPct val="100000"/>
              </a:lnSpc>
              <a:spcBef>
                <a:spcPts val="0"/>
              </a:spcBef>
            </a:pPr>
            <a:r>
              <a:rPr lang="en-US" sz="2200" dirty="0">
                <a:latin typeface="Arial Narrow" panose="020B0606020202030204" pitchFamily="34" charset="0"/>
              </a:rPr>
              <a:t>% of grade 9-12 students performing at the proficient level or above in MATH on the GMAS</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PRIORITY AREAs</a:t>
            </a:r>
          </a:p>
          <a:p>
            <a:pPr marL="0" indent="0">
              <a:lnSpc>
                <a:spcPct val="100000"/>
              </a:lnSpc>
              <a:spcBef>
                <a:spcPts val="0"/>
              </a:spcBef>
              <a:buNone/>
            </a:pPr>
            <a:r>
              <a:rPr lang="en-US" sz="2200" dirty="0">
                <a:latin typeface="Arial Narrow" panose="020B0606020202030204" pitchFamily="34" charset="0"/>
              </a:rPr>
              <a:t>Literacy</a:t>
            </a:r>
          </a:p>
          <a:p>
            <a:pPr marL="0" indent="0">
              <a:lnSpc>
                <a:spcPct val="100000"/>
              </a:lnSpc>
              <a:spcBef>
                <a:spcPts val="0"/>
              </a:spcBef>
              <a:buNone/>
            </a:pPr>
            <a:r>
              <a:rPr lang="en-US" sz="2200" dirty="0">
                <a:latin typeface="Arial Narrow" panose="020B0606020202030204" pitchFamily="34" charset="0"/>
              </a:rPr>
              <a:t>Achievement</a:t>
            </a:r>
          </a:p>
        </p:txBody>
      </p:sp>
      <p:sp>
        <p:nvSpPr>
          <p:cNvPr id="8" name="Rectangle 7">
            <a:extLst>
              <a:ext uri="{FF2B5EF4-FFF2-40B4-BE49-F238E27FC236}">
                <a16:creationId xmlns:a16="http://schemas.microsoft.com/office/drawing/2014/main" id="{3FEAE109-326E-FBFE-32B6-93A1257240C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381866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357442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043070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General Overview</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8FCA898D-3303-EDAF-FA49-F08C98AB96B5}"/>
              </a:ext>
            </a:extLst>
          </p:cNvPr>
          <p:cNvPicPr>
            <a:picLocks noChangeAspect="1"/>
          </p:cNvPicPr>
          <p:nvPr/>
        </p:nvPicPr>
        <p:blipFill>
          <a:blip r:embed="rId4"/>
          <a:stretch>
            <a:fillRect/>
          </a:stretch>
        </p:blipFill>
        <p:spPr>
          <a:xfrm>
            <a:off x="149819" y="984770"/>
            <a:ext cx="12031171" cy="5582464"/>
          </a:xfrm>
          <a:prstGeom prst="rect">
            <a:avLst/>
          </a:prstGeom>
        </p:spPr>
      </p:pic>
      <p:sp>
        <p:nvSpPr>
          <p:cNvPr id="4" name="Slide Number Placeholder 3">
            <a:extLst>
              <a:ext uri="{FF2B5EF4-FFF2-40B4-BE49-F238E27FC236}">
                <a16:creationId xmlns:a16="http://schemas.microsoft.com/office/drawing/2014/main" id="{43CED32F-5DFE-4CA7-37E7-E8D1E4F912E4}"/>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343017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B9C97-25D6-A76D-C40C-9EE5AD8DB17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249D3AA-F467-A519-BB18-142AC5E1669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1FEFA05-47EC-1C20-4D1F-FB842AD66CF7}"/>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Our Journey Through Milestones Data</a:t>
            </a:r>
          </a:p>
        </p:txBody>
      </p:sp>
      <p:pic>
        <p:nvPicPr>
          <p:cNvPr id="11" name="Picture 10">
            <a:extLst>
              <a:ext uri="{FF2B5EF4-FFF2-40B4-BE49-F238E27FC236}">
                <a16:creationId xmlns:a16="http://schemas.microsoft.com/office/drawing/2014/main" id="{D048AE5A-007B-A2EF-1C60-0DFA10470A0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B1EF2249-53D3-5A90-A8FC-5C0C63B84A54}"/>
              </a:ext>
            </a:extLst>
          </p:cNvPr>
          <p:cNvSpPr>
            <a:spLocks noGrp="1"/>
          </p:cNvSpPr>
          <p:nvPr>
            <p:ph type="sldNum" sz="quarter" idx="12"/>
          </p:nvPr>
        </p:nvSpPr>
        <p:spPr/>
        <p:txBody>
          <a:bodyPr/>
          <a:lstStyle/>
          <a:p>
            <a:fld id="{28E6F07D-F62F-4C3B-A21E-2367E9A39921}" type="slidenum">
              <a:rPr lang="en-US" smtClean="0"/>
              <a:t>8</a:t>
            </a:fld>
            <a:endParaRPr lang="en-US"/>
          </a:p>
        </p:txBody>
      </p:sp>
      <p:sp>
        <p:nvSpPr>
          <p:cNvPr id="14" name="TextBox 13">
            <a:extLst>
              <a:ext uri="{FF2B5EF4-FFF2-40B4-BE49-F238E27FC236}">
                <a16:creationId xmlns:a16="http://schemas.microsoft.com/office/drawing/2014/main" id="{C8E1A182-4386-A715-BC47-947CB0503B13}"/>
              </a:ext>
            </a:extLst>
          </p:cNvPr>
          <p:cNvSpPr txBox="1"/>
          <p:nvPr/>
        </p:nvSpPr>
        <p:spPr>
          <a:xfrm>
            <a:off x="402336" y="1058467"/>
            <a:ext cx="11283696" cy="5539978"/>
          </a:xfrm>
          <a:prstGeom prst="rect">
            <a:avLst/>
          </a:prstGeom>
          <a:noFill/>
        </p:spPr>
        <p:txBody>
          <a:bodyPr wrap="square" rtlCol="0">
            <a:spAutoFit/>
          </a:bodyPr>
          <a:lstStyle/>
          <a:p>
            <a:pPr lvl="0"/>
            <a:r>
              <a:rPr lang="en-US" sz="2400" u="sng" dirty="0"/>
              <a:t>August Board Meeting</a:t>
            </a:r>
          </a:p>
          <a:p>
            <a:pPr marL="285750" indent="-285750">
              <a:buFont typeface="Arial" panose="020B0604020202020204" pitchFamily="34" charset="0"/>
              <a:buChar char="•"/>
            </a:pPr>
            <a:r>
              <a:rPr lang="en-US" sz="2400" b="1" dirty="0"/>
              <a:t>Georgia Milestones 2025 Overview, Part 1:  </a:t>
            </a:r>
            <a:r>
              <a:rPr lang="en-US" sz="2400" dirty="0"/>
              <a:t>Overall results and subgroup results</a:t>
            </a:r>
          </a:p>
          <a:p>
            <a:pPr marL="742950" lvl="1" indent="-285750">
              <a:buFont typeface="Arial" panose="020B0604020202020204" pitchFamily="34" charset="0"/>
              <a:buChar char="•"/>
            </a:pPr>
            <a:endParaRPr lang="en-US" sz="2400" dirty="0">
              <a:latin typeface="+mj-lt"/>
            </a:endParaRPr>
          </a:p>
          <a:p>
            <a:pPr lvl="0"/>
            <a:r>
              <a:rPr lang="en-US" sz="2400" u="sng" dirty="0"/>
              <a:t>September Board Meeting</a:t>
            </a:r>
          </a:p>
          <a:p>
            <a:pPr marL="285750" indent="-285750">
              <a:buFont typeface="Arial" panose="020B0604020202020204" pitchFamily="34" charset="0"/>
              <a:buChar char="•"/>
            </a:pPr>
            <a:r>
              <a:rPr lang="en-US" sz="2400" b="1" dirty="0"/>
              <a:t>Georgia Milestones 2025 Overview, Part 2:  </a:t>
            </a:r>
            <a:r>
              <a:rPr lang="en-US" sz="2400" dirty="0"/>
              <a:t>Reading ranges and the effect of attendance on achievement</a:t>
            </a:r>
          </a:p>
          <a:p>
            <a:pPr lvl="1"/>
            <a:endParaRPr lang="en-US" sz="2400" dirty="0"/>
          </a:p>
          <a:p>
            <a:r>
              <a:rPr lang="en-US" sz="2400" u="sng" dirty="0"/>
              <a:t>October Board Meeting</a:t>
            </a:r>
          </a:p>
          <a:p>
            <a:pPr marL="285750" indent="-285750">
              <a:buFont typeface="Arial" panose="020B0604020202020204" pitchFamily="34" charset="0"/>
              <a:buChar char="•"/>
            </a:pPr>
            <a:r>
              <a:rPr lang="en-US" sz="2400" b="1" dirty="0"/>
              <a:t>Georgia Milestones 2025 Overview, Part 3:  </a:t>
            </a:r>
            <a:r>
              <a:rPr lang="en-US" sz="2400" dirty="0"/>
              <a:t>Compared successive grade levels to determine trends</a:t>
            </a:r>
          </a:p>
          <a:p>
            <a:pPr marL="285750" indent="-285750">
              <a:buFont typeface="Arial" panose="020B0604020202020204" pitchFamily="34" charset="0"/>
              <a:buChar char="•"/>
            </a:pPr>
            <a:endParaRPr lang="en-US" sz="2400" dirty="0"/>
          </a:p>
          <a:p>
            <a:r>
              <a:rPr lang="en-US" sz="2400" u="sng" dirty="0"/>
              <a:t>November Board Meeting</a:t>
            </a:r>
          </a:p>
          <a:p>
            <a:pPr marL="342900" indent="-342900">
              <a:buFont typeface="Arial" panose="020B0604020202020204" pitchFamily="34" charset="0"/>
              <a:buChar char="•"/>
            </a:pPr>
            <a:r>
              <a:rPr lang="en-US" sz="2400" b="1" dirty="0"/>
              <a:t>Georgia Milestones 2025 Overview, Part 4:  </a:t>
            </a:r>
            <a:r>
              <a:rPr lang="en-US" sz="2400" dirty="0"/>
              <a:t>Closing the gap between BCSD and the state</a:t>
            </a:r>
          </a:p>
          <a:p>
            <a:endParaRPr lang="en-US" dirty="0"/>
          </a:p>
        </p:txBody>
      </p:sp>
    </p:spTree>
    <p:extLst>
      <p:ext uri="{BB962C8B-B14F-4D97-AF65-F5344CB8AC3E}">
        <p14:creationId xmlns:p14="http://schemas.microsoft.com/office/powerpoint/2010/main" val="3634076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English Language Arts: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Table 7">
            <a:extLst>
              <a:ext uri="{FF2B5EF4-FFF2-40B4-BE49-F238E27FC236}">
                <a16:creationId xmlns:a16="http://schemas.microsoft.com/office/drawing/2014/main" id="{0D56480B-1958-0EFF-2F69-B8BFEF4675DA}"/>
              </a:ext>
            </a:extLst>
          </p:cNvPr>
          <p:cNvGraphicFramePr>
            <a:graphicFrameLocks noGrp="1"/>
          </p:cNvGraphicFramePr>
          <p:nvPr>
            <p:extLst>
              <p:ext uri="{D42A27DB-BD31-4B8C-83A1-F6EECF244321}">
                <p14:modId xmlns:p14="http://schemas.microsoft.com/office/powerpoint/2010/main" val="633086256"/>
              </p:ext>
            </p:extLst>
          </p:nvPr>
        </p:nvGraphicFramePr>
        <p:xfrm>
          <a:off x="22018" y="952605"/>
          <a:ext cx="12169979" cy="4789595"/>
        </p:xfrm>
        <a:graphic>
          <a:graphicData uri="http://schemas.openxmlformats.org/drawingml/2006/table">
            <a:tbl>
              <a:tblPr firstRow="1" bandRow="1"/>
              <a:tblGrid>
                <a:gridCol w="1510888">
                  <a:extLst>
                    <a:ext uri="{9D8B030D-6E8A-4147-A177-3AD203B41FA5}">
                      <a16:colId xmlns:a16="http://schemas.microsoft.com/office/drawing/2014/main" val="1994652663"/>
                    </a:ext>
                  </a:extLst>
                </a:gridCol>
                <a:gridCol w="1510888">
                  <a:extLst>
                    <a:ext uri="{9D8B030D-6E8A-4147-A177-3AD203B41FA5}">
                      <a16:colId xmlns:a16="http://schemas.microsoft.com/office/drawing/2014/main" val="1694895017"/>
                    </a:ext>
                  </a:extLst>
                </a:gridCol>
                <a:gridCol w="1527463">
                  <a:extLst>
                    <a:ext uri="{9D8B030D-6E8A-4147-A177-3AD203B41FA5}">
                      <a16:colId xmlns:a16="http://schemas.microsoft.com/office/drawing/2014/main" val="3281005824"/>
                    </a:ext>
                  </a:extLst>
                </a:gridCol>
                <a:gridCol w="1390631">
                  <a:extLst>
                    <a:ext uri="{9D8B030D-6E8A-4147-A177-3AD203B41FA5}">
                      <a16:colId xmlns:a16="http://schemas.microsoft.com/office/drawing/2014/main" val="3340770822"/>
                    </a:ext>
                  </a:extLst>
                </a:gridCol>
                <a:gridCol w="1481328">
                  <a:extLst>
                    <a:ext uri="{9D8B030D-6E8A-4147-A177-3AD203B41FA5}">
                      <a16:colId xmlns:a16="http://schemas.microsoft.com/office/drawing/2014/main" val="3569226067"/>
                    </a:ext>
                  </a:extLst>
                </a:gridCol>
                <a:gridCol w="1435608">
                  <a:extLst>
                    <a:ext uri="{9D8B030D-6E8A-4147-A177-3AD203B41FA5}">
                      <a16:colId xmlns:a16="http://schemas.microsoft.com/office/drawing/2014/main" val="3500307450"/>
                    </a:ext>
                  </a:extLst>
                </a:gridCol>
                <a:gridCol w="1389888">
                  <a:extLst>
                    <a:ext uri="{9D8B030D-6E8A-4147-A177-3AD203B41FA5}">
                      <a16:colId xmlns:a16="http://schemas.microsoft.com/office/drawing/2014/main" val="1501271785"/>
                    </a:ext>
                  </a:extLst>
                </a:gridCol>
                <a:gridCol w="1923285">
                  <a:extLst>
                    <a:ext uri="{9D8B030D-6E8A-4147-A177-3AD203B41FA5}">
                      <a16:colId xmlns:a16="http://schemas.microsoft.com/office/drawing/2014/main" val="1106711822"/>
                    </a:ext>
                  </a:extLst>
                </a:gridCol>
              </a:tblGrid>
              <a:tr h="757464">
                <a:tc rowSpan="2">
                  <a:txBody>
                    <a:bodyPr/>
                    <a:lstStyle/>
                    <a:p>
                      <a:pPr>
                        <a:lnSpc>
                          <a:spcPct val="115000"/>
                        </a:lnSpc>
                      </a:pPr>
                      <a:endParaRPr lang="en-US" sz="1200" kern="100" dirty="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GEORGIA % OF STUDENTS SCORING</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r>
                        <a:rPr lang="en-US" sz="2000" b="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BIBB % OF STUDENTS SCORING</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2000" b="1" i="1" kern="100" dirty="0">
                          <a:solidFill>
                            <a:schemeClr val="bg1"/>
                          </a:solidFill>
                          <a:effectLst/>
                          <a:highlight>
                            <a:srgbClr val="000000"/>
                          </a:highlight>
                          <a:latin typeface="+mj-lt"/>
                          <a:ea typeface="Aptos" panose="020B0004020202020204" pitchFamily="34" charset="0"/>
                          <a:cs typeface="Times New Roman" panose="02020603050405020304" pitchFamily="18" charset="0"/>
                        </a:rPr>
                        <a:t>BIBB VS GA CHANGE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extLst>
                  <a:ext uri="{0D108BD9-81ED-4DB2-BD59-A6C34878D82A}">
                    <a16:rowId xmlns:a16="http://schemas.microsoft.com/office/drawing/2014/main" val="2415392532"/>
                  </a:ext>
                </a:extLst>
              </a:tr>
              <a:tr h="1096734">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effectLst/>
                          <a:highlight>
                            <a:srgbClr val="FFC000"/>
                          </a:highlight>
                          <a:latin typeface="+mj-lt"/>
                          <a:ea typeface="Aptos" panose="020B0004020202020204" pitchFamily="34" charset="0"/>
                          <a:cs typeface="Times New Roman" panose="02020603050405020304" pitchFamily="18" charset="0"/>
                        </a:rPr>
                        <a:t>2025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dirty="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Difference (green=closing gap with GA)</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solidFill>
                  </a:tcPr>
                </a:tc>
                <a:extLst>
                  <a:ext uri="{0D108BD9-81ED-4DB2-BD59-A6C34878D82A}">
                    <a16:rowId xmlns:a16="http://schemas.microsoft.com/office/drawing/2014/main" val="2806323409"/>
                  </a:ext>
                </a:extLst>
              </a:tr>
              <a:tr h="459388">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solidFill>
                            <a:srgbClr val="000000"/>
                          </a:solidFill>
                          <a:effectLst/>
                          <a:highlight>
                            <a:srgbClr val="D9D9D9"/>
                          </a:highlight>
                          <a:latin typeface="+mj-lt"/>
                          <a:ea typeface="Aptos" panose="020B0004020202020204" pitchFamily="34" charset="0"/>
                          <a:cs typeface="Times New Roman" panose="02020603050405020304" pitchFamily="18" charset="0"/>
                        </a:rPr>
                        <a:t>38.4</a:t>
                      </a:r>
                      <a:endParaRPr lang="en-US" sz="2000" b="0" kern="100" dirty="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a:rPr>
                        <a:t>34.9</a:t>
                      </a:r>
                      <a:endParaRPr lang="en-US" sz="2000" b="0" kern="100" dirty="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-3.5</a:t>
                      </a:r>
                      <a:endParaRPr lang="en-US" sz="2000" b="1" kern="100" dirty="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+3.0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60370876"/>
                  </a:ext>
                </a:extLst>
              </a:tr>
              <a:tr h="44948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solidFill>
                            <a:srgbClr val="000000"/>
                          </a:solidFill>
                          <a:effectLst/>
                          <a:highlight>
                            <a:srgbClr val="F2F2F2"/>
                          </a:highlight>
                          <a:latin typeface="+mj-lt"/>
                          <a:ea typeface="Aptos" panose="020B0004020202020204" pitchFamily="34" charset="0"/>
                          <a:cs typeface="Times New Roman" panose="02020603050405020304" pitchFamily="18" charset="0"/>
                        </a:rPr>
                        <a:t>37.0</a:t>
                      </a:r>
                      <a:endParaRPr lang="en-US" sz="2000" b="0" kern="100" dirty="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a:rPr>
                        <a:t>39.3</a:t>
                      </a:r>
                      <a:endParaRPr lang="en-US" sz="2000" b="0" kern="100" dirty="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latin typeface="+mj-lt"/>
                          <a:ea typeface="Aptos" panose="020B0004020202020204" pitchFamily="34" charset="0"/>
                          <a:cs typeface="Times New Roman"/>
                        </a:rPr>
                        <a:t>+2.3</a:t>
                      </a:r>
                      <a:endParaRPr lang="en-US" sz="2000" b="1" kern="100" dirty="0">
                        <a:effectLs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19.9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21.8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-0.4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662299206"/>
                  </a:ext>
                </a:extLst>
              </a:tr>
              <a:tr h="47615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48.2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43.0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-5.2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29.8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24.9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-4.9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+0.3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03701813"/>
                  </a:ext>
                </a:extLst>
              </a:tr>
              <a:tr h="485035">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41.6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41.3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641053596"/>
                  </a:ext>
                </a:extLst>
              </a:tr>
              <a:tr h="479599">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39.8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40.7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24.0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20.6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-3.4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-4.3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31109848"/>
                  </a:ext>
                </a:extLst>
              </a:tr>
              <a:tr h="54306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44.7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39.8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-4.9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25.5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-3.4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668230554"/>
                  </a:ext>
                </a:extLst>
              </a:tr>
            </a:tbl>
          </a:graphicData>
        </a:graphic>
      </p:graphicFrame>
      <p:sp>
        <p:nvSpPr>
          <p:cNvPr id="9" name="TextBox 8">
            <a:extLst>
              <a:ext uri="{FF2B5EF4-FFF2-40B4-BE49-F238E27FC236}">
                <a16:creationId xmlns:a16="http://schemas.microsoft.com/office/drawing/2014/main" id="{E85FB1D4-360D-15EA-6606-308206A0F2F7}"/>
              </a:ext>
            </a:extLst>
          </p:cNvPr>
          <p:cNvSpPr txBox="1"/>
          <p:nvPr/>
        </p:nvSpPr>
        <p:spPr>
          <a:xfrm>
            <a:off x="0" y="5905395"/>
            <a:ext cx="12191997" cy="923330"/>
          </a:xfrm>
          <a:prstGeom prst="rect">
            <a:avLst/>
          </a:prstGeom>
          <a:noFill/>
        </p:spPr>
        <p:txBody>
          <a:bodyPr wrap="square" lIns="91440" tIns="45720" rIns="91440" bIns="45720" anchor="t">
            <a:spAutoFit/>
          </a:bodyPr>
          <a:lstStyle/>
          <a:p>
            <a:r>
              <a:rPr lang="en-US" b="1" i="1" dirty="0">
                <a:solidFill>
                  <a:srgbClr val="1F1F1F"/>
                </a:solidFill>
                <a:effectLst/>
                <a:highlight>
                  <a:srgbClr val="FFFFFF"/>
                </a:highlight>
                <a:latin typeface="+mj-lt"/>
              </a:rPr>
              <a:t>SUMMARY:  BCSD made progress toward closing the gap in all but 4</a:t>
            </a:r>
            <a:r>
              <a:rPr lang="en-US" b="1" i="1" baseline="30000" dirty="0">
                <a:solidFill>
                  <a:srgbClr val="1F1F1F"/>
                </a:solidFill>
                <a:effectLst/>
                <a:highlight>
                  <a:srgbClr val="FFFFFF"/>
                </a:highlight>
                <a:latin typeface="+mj-lt"/>
              </a:rPr>
              <a:t>th</a:t>
            </a:r>
            <a:r>
              <a:rPr lang="en-US" b="1" i="1" dirty="0">
                <a:solidFill>
                  <a:srgbClr val="1F1F1F"/>
                </a:solidFill>
                <a:effectLst/>
                <a:highlight>
                  <a:srgbClr val="FFFFFF"/>
                </a:highlight>
                <a:latin typeface="+mj-lt"/>
              </a:rPr>
              <a:t> and 7</a:t>
            </a:r>
            <a:r>
              <a:rPr lang="en-US" b="1" i="1" baseline="30000" dirty="0">
                <a:solidFill>
                  <a:srgbClr val="1F1F1F"/>
                </a:solidFill>
                <a:effectLst/>
                <a:highlight>
                  <a:srgbClr val="FFFFFF"/>
                </a:highlight>
                <a:latin typeface="+mj-lt"/>
              </a:rPr>
              <a:t>th</a:t>
            </a:r>
            <a:r>
              <a:rPr lang="en-US" b="1" i="1" dirty="0">
                <a:solidFill>
                  <a:srgbClr val="1F1F1F"/>
                </a:solidFill>
                <a:effectLst/>
                <a:highlight>
                  <a:srgbClr val="FFFFFF"/>
                </a:highlight>
                <a:latin typeface="+mj-lt"/>
              </a:rPr>
              <a:t> grade.  </a:t>
            </a:r>
            <a:r>
              <a:rPr lang="en-US" b="1" i="1" dirty="0">
                <a:solidFill>
                  <a:srgbClr val="1F1F1F"/>
                </a:solidFill>
                <a:highlight>
                  <a:srgbClr val="FFFFFF"/>
                </a:highlight>
                <a:latin typeface="+mj-lt"/>
              </a:rPr>
              <a:t>Most impressive is the third </a:t>
            </a:r>
            <a:r>
              <a:rPr lang="en-US" b="1" i="1">
                <a:solidFill>
                  <a:srgbClr val="1F1F1F"/>
                </a:solidFill>
                <a:highlight>
                  <a:srgbClr val="FFFFFF"/>
                </a:highlight>
                <a:latin typeface="+mj-lt"/>
              </a:rPr>
              <a:t>grade change.  </a:t>
            </a:r>
            <a:r>
              <a:rPr lang="en-US" b="1" i="1" dirty="0">
                <a:solidFill>
                  <a:srgbClr val="1F1F1F"/>
                </a:solidFill>
                <a:highlight>
                  <a:srgbClr val="FFFFFF"/>
                </a:highlight>
                <a:latin typeface="+mj-lt"/>
              </a:rPr>
              <a:t>While BCSD slipped slightly, the drop was far less than what the state experienced.  Also in 6</a:t>
            </a:r>
            <a:r>
              <a:rPr lang="en-US" b="1" i="1" baseline="30000" dirty="0">
                <a:solidFill>
                  <a:srgbClr val="1F1F1F"/>
                </a:solidFill>
                <a:highlight>
                  <a:srgbClr val="FFFFFF"/>
                </a:highlight>
                <a:latin typeface="+mj-lt"/>
              </a:rPr>
              <a:t>th</a:t>
            </a:r>
            <a:r>
              <a:rPr lang="en-US" b="1" i="1" dirty="0">
                <a:solidFill>
                  <a:srgbClr val="1F1F1F"/>
                </a:solidFill>
                <a:highlight>
                  <a:srgbClr val="FFFFFF"/>
                </a:highlight>
                <a:latin typeface="+mj-lt"/>
              </a:rPr>
              <a:t> grade, the state scores fell while BCSD scores increased.</a:t>
            </a:r>
            <a:endParaRPr lang="en-US" i="1" baseline="30000" dirty="0">
              <a:solidFill>
                <a:srgbClr val="1F1F1F"/>
              </a:solidFill>
              <a:highlight>
                <a:srgbClr val="FFFFFF"/>
              </a:highlight>
              <a:latin typeface="+mj-lt"/>
            </a:endParaRPr>
          </a:p>
        </p:txBody>
      </p:sp>
      <p:sp>
        <p:nvSpPr>
          <p:cNvPr id="4" name="Slide Number Placeholder 3">
            <a:extLst>
              <a:ext uri="{FF2B5EF4-FFF2-40B4-BE49-F238E27FC236}">
                <a16:creationId xmlns:a16="http://schemas.microsoft.com/office/drawing/2014/main" id="{C9B454F5-3E40-4151-021D-A0C8BD460F20}"/>
              </a:ext>
            </a:extLst>
          </p:cNvPr>
          <p:cNvSpPr>
            <a:spLocks noGrp="1"/>
          </p:cNvSpPr>
          <p:nvPr>
            <p:ph type="sldNum" sz="quarter" idx="12"/>
          </p:nvPr>
        </p:nvSpPr>
        <p:spPr>
          <a:xfrm>
            <a:off x="9359581" y="6410300"/>
            <a:ext cx="2743200" cy="365125"/>
          </a:xfrm>
        </p:spPr>
        <p:txBody>
          <a:bodyPr/>
          <a:lstStyle/>
          <a:p>
            <a:fld id="{28E6F07D-F62F-4C3B-A21E-2367E9A39921}" type="slidenum">
              <a:rPr lang="en-US" smtClean="0"/>
              <a:t>9</a:t>
            </a:fld>
            <a:endParaRPr lang="en-US"/>
          </a:p>
        </p:txBody>
      </p:sp>
      <p:cxnSp>
        <p:nvCxnSpPr>
          <p:cNvPr id="6" name="Straight Connector 5">
            <a:extLst>
              <a:ext uri="{FF2B5EF4-FFF2-40B4-BE49-F238E27FC236}">
                <a16:creationId xmlns:a16="http://schemas.microsoft.com/office/drawing/2014/main" id="{5D674472-0B0D-CE2A-229A-783283F5F4F9}"/>
              </a:ext>
            </a:extLst>
          </p:cNvPr>
          <p:cNvCxnSpPr/>
          <p:nvPr/>
        </p:nvCxnSpPr>
        <p:spPr>
          <a:xfrm>
            <a:off x="5955087" y="930361"/>
            <a:ext cx="0" cy="481335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3BCBBF0-D3CE-B6B6-EDE9-525958139DC6}"/>
              </a:ext>
            </a:extLst>
          </p:cNvPr>
          <p:cNvCxnSpPr/>
          <p:nvPr/>
        </p:nvCxnSpPr>
        <p:spPr>
          <a:xfrm>
            <a:off x="10275130" y="924247"/>
            <a:ext cx="0" cy="481335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810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15462-AFCA-180C-BD4B-D265906248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7C6202A-BDD7-7AFE-CE74-ACA8E4C5480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1E265D8-BB99-2981-360F-B7FF5EA723C5}"/>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Mathematics: </a:t>
            </a:r>
            <a:r>
              <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a:t>
            </a:r>
          </a:p>
        </p:txBody>
      </p:sp>
      <p:pic>
        <p:nvPicPr>
          <p:cNvPr id="11" name="Picture 10">
            <a:extLst>
              <a:ext uri="{FF2B5EF4-FFF2-40B4-BE49-F238E27FC236}">
                <a16:creationId xmlns:a16="http://schemas.microsoft.com/office/drawing/2014/main" id="{8A8441D4-AC22-FB03-1358-D7FA21D07A3B}"/>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Table 7">
            <a:extLst>
              <a:ext uri="{FF2B5EF4-FFF2-40B4-BE49-F238E27FC236}">
                <a16:creationId xmlns:a16="http://schemas.microsoft.com/office/drawing/2014/main" id="{959DAB73-AC0D-D9E7-3504-7879129F8CCA}"/>
              </a:ext>
            </a:extLst>
          </p:cNvPr>
          <p:cNvGraphicFramePr>
            <a:graphicFrameLocks noGrp="1"/>
          </p:cNvGraphicFramePr>
          <p:nvPr>
            <p:extLst>
              <p:ext uri="{D42A27DB-BD31-4B8C-83A1-F6EECF244321}">
                <p14:modId xmlns:p14="http://schemas.microsoft.com/office/powerpoint/2010/main" val="3450307939"/>
              </p:ext>
            </p:extLst>
          </p:nvPr>
        </p:nvGraphicFramePr>
        <p:xfrm>
          <a:off x="22018" y="952605"/>
          <a:ext cx="12169979" cy="4789595"/>
        </p:xfrm>
        <a:graphic>
          <a:graphicData uri="http://schemas.openxmlformats.org/drawingml/2006/table">
            <a:tbl>
              <a:tblPr firstRow="1" bandRow="1"/>
              <a:tblGrid>
                <a:gridCol w="1510888">
                  <a:extLst>
                    <a:ext uri="{9D8B030D-6E8A-4147-A177-3AD203B41FA5}">
                      <a16:colId xmlns:a16="http://schemas.microsoft.com/office/drawing/2014/main" val="1994652663"/>
                    </a:ext>
                  </a:extLst>
                </a:gridCol>
                <a:gridCol w="1510888">
                  <a:extLst>
                    <a:ext uri="{9D8B030D-6E8A-4147-A177-3AD203B41FA5}">
                      <a16:colId xmlns:a16="http://schemas.microsoft.com/office/drawing/2014/main" val="1694895017"/>
                    </a:ext>
                  </a:extLst>
                </a:gridCol>
                <a:gridCol w="1527463">
                  <a:extLst>
                    <a:ext uri="{9D8B030D-6E8A-4147-A177-3AD203B41FA5}">
                      <a16:colId xmlns:a16="http://schemas.microsoft.com/office/drawing/2014/main" val="3281005824"/>
                    </a:ext>
                  </a:extLst>
                </a:gridCol>
                <a:gridCol w="1390631">
                  <a:extLst>
                    <a:ext uri="{9D8B030D-6E8A-4147-A177-3AD203B41FA5}">
                      <a16:colId xmlns:a16="http://schemas.microsoft.com/office/drawing/2014/main" val="3340770822"/>
                    </a:ext>
                  </a:extLst>
                </a:gridCol>
                <a:gridCol w="1481328">
                  <a:extLst>
                    <a:ext uri="{9D8B030D-6E8A-4147-A177-3AD203B41FA5}">
                      <a16:colId xmlns:a16="http://schemas.microsoft.com/office/drawing/2014/main" val="3569226067"/>
                    </a:ext>
                  </a:extLst>
                </a:gridCol>
                <a:gridCol w="1435608">
                  <a:extLst>
                    <a:ext uri="{9D8B030D-6E8A-4147-A177-3AD203B41FA5}">
                      <a16:colId xmlns:a16="http://schemas.microsoft.com/office/drawing/2014/main" val="3500307450"/>
                    </a:ext>
                  </a:extLst>
                </a:gridCol>
                <a:gridCol w="1389888">
                  <a:extLst>
                    <a:ext uri="{9D8B030D-6E8A-4147-A177-3AD203B41FA5}">
                      <a16:colId xmlns:a16="http://schemas.microsoft.com/office/drawing/2014/main" val="1501271785"/>
                    </a:ext>
                  </a:extLst>
                </a:gridCol>
                <a:gridCol w="1923285">
                  <a:extLst>
                    <a:ext uri="{9D8B030D-6E8A-4147-A177-3AD203B41FA5}">
                      <a16:colId xmlns:a16="http://schemas.microsoft.com/office/drawing/2014/main" val="1106711822"/>
                    </a:ext>
                  </a:extLst>
                </a:gridCol>
              </a:tblGrid>
              <a:tr h="757464">
                <a:tc rowSpan="2">
                  <a:txBody>
                    <a:bodyPr/>
                    <a:lstStyle/>
                    <a:p>
                      <a:pPr>
                        <a:lnSpc>
                          <a:spcPct val="115000"/>
                        </a:lnSpc>
                      </a:pPr>
                      <a:endParaRPr lang="en-US" sz="1200" kern="100" dirty="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GEORGIA % OF STUDENTS SCORING</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r>
                        <a:rPr lang="en-US" sz="2000" b="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BIBB % OF STUDENTS SCORING</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2000" b="1" i="1" kern="100" dirty="0">
                          <a:solidFill>
                            <a:schemeClr val="bg1"/>
                          </a:solidFill>
                          <a:effectLst/>
                          <a:highlight>
                            <a:srgbClr val="000000"/>
                          </a:highlight>
                          <a:latin typeface="+mj-lt"/>
                          <a:ea typeface="Aptos" panose="020B0004020202020204" pitchFamily="34" charset="0"/>
                          <a:cs typeface="Times New Roman" panose="02020603050405020304" pitchFamily="18" charset="0"/>
                        </a:rPr>
                        <a:t>BIBB VS GA CHANGE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extLst>
                  <a:ext uri="{0D108BD9-81ED-4DB2-BD59-A6C34878D82A}">
                    <a16:rowId xmlns:a16="http://schemas.microsoft.com/office/drawing/2014/main" val="2415392532"/>
                  </a:ext>
                </a:extLst>
              </a:tr>
              <a:tr h="1096734">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2025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dirty="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Difference (green=closing gap with GA)</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solidFill>
                  </a:tcPr>
                </a:tc>
                <a:extLst>
                  <a:ext uri="{0D108BD9-81ED-4DB2-BD59-A6C34878D82A}">
                    <a16:rowId xmlns:a16="http://schemas.microsoft.com/office/drawing/2014/main" val="2806323409"/>
                  </a:ext>
                </a:extLst>
              </a:tr>
              <a:tr h="459388">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45.4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44.3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0" kern="100" dirty="0">
                          <a:solidFill>
                            <a:srgbClr val="000000"/>
                          </a:solidFill>
                          <a:effectLst/>
                          <a:highlight>
                            <a:srgbClr val="D9D9D9"/>
                          </a:highlight>
                          <a:latin typeface="+mj-lt"/>
                          <a:ea typeface="Aptos" panose="020B0004020202020204" pitchFamily="34" charset="0"/>
                          <a:cs typeface="Times New Roman" panose="02020603050405020304" pitchFamily="18" charset="0"/>
                        </a:rPr>
                        <a:t>25.3</a:t>
                      </a:r>
                      <a:endParaRPr lang="en-US" sz="2000" b="0" kern="100" dirty="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26.9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+2.7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60370876"/>
                  </a:ext>
                </a:extLst>
              </a:tr>
              <a:tr h="44948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48.1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49.0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a:rPr>
                        <a:t>+.09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27.9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a:rPr>
                        <a:t>+4.7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662299206"/>
                  </a:ext>
                </a:extLst>
              </a:tr>
              <a:tr h="47615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41.0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23.1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+0.1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03701813"/>
                  </a:ext>
                </a:extLst>
              </a:tr>
              <a:tr h="485035">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34.7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37.3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9.5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15.0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+5.5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641053596"/>
                  </a:ext>
                </a:extLst>
              </a:tr>
              <a:tr h="479599">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37.6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40.1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12.9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14.2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-1.2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31109848"/>
                  </a:ext>
                </a:extLst>
              </a:tr>
              <a:tr h="54306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43.7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47.0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+3.3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13.0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21.7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+8.7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+5.4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668230554"/>
                  </a:ext>
                </a:extLst>
              </a:tr>
            </a:tbl>
          </a:graphicData>
        </a:graphic>
      </p:graphicFrame>
      <p:sp>
        <p:nvSpPr>
          <p:cNvPr id="9" name="TextBox 8">
            <a:extLst>
              <a:ext uri="{FF2B5EF4-FFF2-40B4-BE49-F238E27FC236}">
                <a16:creationId xmlns:a16="http://schemas.microsoft.com/office/drawing/2014/main" id="{01859C94-92B2-C53C-89FA-3EB6A91248B0}"/>
              </a:ext>
            </a:extLst>
          </p:cNvPr>
          <p:cNvSpPr txBox="1"/>
          <p:nvPr/>
        </p:nvSpPr>
        <p:spPr>
          <a:xfrm>
            <a:off x="0" y="5891584"/>
            <a:ext cx="12192957" cy="646331"/>
          </a:xfrm>
          <a:prstGeom prst="rect">
            <a:avLst/>
          </a:prstGeom>
          <a:noFill/>
        </p:spPr>
        <p:txBody>
          <a:bodyPr wrap="square" lIns="91440" tIns="45720" rIns="91440" bIns="45720" anchor="t">
            <a:spAutoFit/>
          </a:bodyPr>
          <a:lstStyle/>
          <a:p>
            <a:r>
              <a:rPr lang="en-US" b="1" i="1" dirty="0">
                <a:solidFill>
                  <a:srgbClr val="1F1F1F"/>
                </a:solidFill>
                <a:effectLst/>
                <a:highlight>
                  <a:srgbClr val="FFFFFF"/>
                </a:highlight>
                <a:latin typeface="+mj-lt"/>
              </a:rPr>
              <a:t>SUMMARY:  In math, BCSD gained ground on the state in all but 7</a:t>
            </a:r>
            <a:r>
              <a:rPr lang="en-US" b="1" i="1" baseline="30000" dirty="0">
                <a:solidFill>
                  <a:srgbClr val="1F1F1F"/>
                </a:solidFill>
                <a:effectLst/>
                <a:highlight>
                  <a:srgbClr val="FFFFFF"/>
                </a:highlight>
                <a:latin typeface="+mj-lt"/>
              </a:rPr>
              <a:t>th</a:t>
            </a:r>
            <a:r>
              <a:rPr lang="en-US" b="1" i="1" dirty="0">
                <a:solidFill>
                  <a:srgbClr val="1F1F1F"/>
                </a:solidFill>
                <a:effectLst/>
                <a:highlight>
                  <a:srgbClr val="FFFFFF"/>
                </a:highlight>
                <a:latin typeface="+mj-lt"/>
              </a:rPr>
              <a:t> grade.  Gains in 8</a:t>
            </a:r>
            <a:r>
              <a:rPr lang="en-US" b="1" i="1" baseline="30000" dirty="0">
                <a:solidFill>
                  <a:srgbClr val="1F1F1F"/>
                </a:solidFill>
                <a:effectLst/>
                <a:highlight>
                  <a:srgbClr val="FFFFFF"/>
                </a:highlight>
                <a:latin typeface="+mj-lt"/>
              </a:rPr>
              <a:t>th</a:t>
            </a:r>
            <a:r>
              <a:rPr lang="en-US" b="1" i="1" dirty="0">
                <a:solidFill>
                  <a:srgbClr val="1F1F1F"/>
                </a:solidFill>
                <a:effectLst/>
                <a:highlight>
                  <a:srgbClr val="FFFFFF"/>
                </a:highlight>
                <a:latin typeface="+mj-lt"/>
              </a:rPr>
              <a:t> grade were more than 5 percentage points higher than gains made across the state. </a:t>
            </a:r>
            <a:endParaRPr lang="en-US" i="1" baseline="30000" dirty="0">
              <a:solidFill>
                <a:srgbClr val="1F1F1F"/>
              </a:solidFill>
              <a:highlight>
                <a:srgbClr val="FFFFFF"/>
              </a:highlight>
              <a:latin typeface="+mj-lt"/>
            </a:endParaRPr>
          </a:p>
        </p:txBody>
      </p:sp>
      <p:sp>
        <p:nvSpPr>
          <p:cNvPr id="4" name="Slide Number Placeholder 3">
            <a:extLst>
              <a:ext uri="{FF2B5EF4-FFF2-40B4-BE49-F238E27FC236}">
                <a16:creationId xmlns:a16="http://schemas.microsoft.com/office/drawing/2014/main" id="{AEC03449-9C67-DFFD-A641-4A811C329A96}"/>
              </a:ext>
            </a:extLst>
          </p:cNvPr>
          <p:cNvSpPr>
            <a:spLocks noGrp="1"/>
          </p:cNvSpPr>
          <p:nvPr>
            <p:ph type="sldNum" sz="quarter" idx="12"/>
          </p:nvPr>
        </p:nvSpPr>
        <p:spPr>
          <a:xfrm>
            <a:off x="9359581" y="6410300"/>
            <a:ext cx="2743200" cy="365125"/>
          </a:xfrm>
        </p:spPr>
        <p:txBody>
          <a:bodyPr/>
          <a:lstStyle/>
          <a:p>
            <a:fld id="{28E6F07D-F62F-4C3B-A21E-2367E9A39921}" type="slidenum">
              <a:rPr lang="en-US" smtClean="0"/>
              <a:t>10</a:t>
            </a:fld>
            <a:endParaRPr lang="en-US"/>
          </a:p>
        </p:txBody>
      </p:sp>
      <p:cxnSp>
        <p:nvCxnSpPr>
          <p:cNvPr id="5" name="Straight Connector 4">
            <a:extLst>
              <a:ext uri="{FF2B5EF4-FFF2-40B4-BE49-F238E27FC236}">
                <a16:creationId xmlns:a16="http://schemas.microsoft.com/office/drawing/2014/main" id="{C077389C-9EB5-3F53-4293-290496797B08}"/>
              </a:ext>
            </a:extLst>
          </p:cNvPr>
          <p:cNvCxnSpPr/>
          <p:nvPr/>
        </p:nvCxnSpPr>
        <p:spPr>
          <a:xfrm>
            <a:off x="5964277" y="930361"/>
            <a:ext cx="0" cy="481335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671AF90-F7C8-1AC1-9E81-D35DABAC28BC}"/>
              </a:ext>
            </a:extLst>
          </p:cNvPr>
          <p:cNvCxnSpPr/>
          <p:nvPr/>
        </p:nvCxnSpPr>
        <p:spPr>
          <a:xfrm>
            <a:off x="10252155" y="924247"/>
            <a:ext cx="0" cy="481335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7750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FD926-06E1-0A58-8C6D-479F7FC84BB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C3B6386-9AF6-2A08-10FB-55D37904DDD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17073CB-9431-5073-A31C-5BE19EA50187}"/>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Science and Social Studies: </a:t>
            </a:r>
            <a:r>
              <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a:t>
            </a:r>
          </a:p>
        </p:txBody>
      </p:sp>
      <p:pic>
        <p:nvPicPr>
          <p:cNvPr id="11" name="Picture 10">
            <a:extLst>
              <a:ext uri="{FF2B5EF4-FFF2-40B4-BE49-F238E27FC236}">
                <a16:creationId xmlns:a16="http://schemas.microsoft.com/office/drawing/2014/main" id="{06980FBB-0FFD-B0DD-6FA6-D26D08EC33D1}"/>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Table 7">
            <a:extLst>
              <a:ext uri="{FF2B5EF4-FFF2-40B4-BE49-F238E27FC236}">
                <a16:creationId xmlns:a16="http://schemas.microsoft.com/office/drawing/2014/main" id="{F6BA8935-04AC-7699-7AB7-BE1D377E7945}"/>
              </a:ext>
            </a:extLst>
          </p:cNvPr>
          <p:cNvGraphicFramePr>
            <a:graphicFrameLocks noGrp="1"/>
          </p:cNvGraphicFramePr>
          <p:nvPr>
            <p:extLst>
              <p:ext uri="{D42A27DB-BD31-4B8C-83A1-F6EECF244321}">
                <p14:modId xmlns:p14="http://schemas.microsoft.com/office/powerpoint/2010/main" val="807373397"/>
              </p:ext>
            </p:extLst>
          </p:nvPr>
        </p:nvGraphicFramePr>
        <p:xfrm>
          <a:off x="22018" y="952605"/>
          <a:ext cx="12169979" cy="4984496"/>
        </p:xfrm>
        <a:graphic>
          <a:graphicData uri="http://schemas.openxmlformats.org/drawingml/2006/table">
            <a:tbl>
              <a:tblPr firstRow="1" bandRow="1"/>
              <a:tblGrid>
                <a:gridCol w="1510888">
                  <a:extLst>
                    <a:ext uri="{9D8B030D-6E8A-4147-A177-3AD203B41FA5}">
                      <a16:colId xmlns:a16="http://schemas.microsoft.com/office/drawing/2014/main" val="1994652663"/>
                    </a:ext>
                  </a:extLst>
                </a:gridCol>
                <a:gridCol w="1510888">
                  <a:extLst>
                    <a:ext uri="{9D8B030D-6E8A-4147-A177-3AD203B41FA5}">
                      <a16:colId xmlns:a16="http://schemas.microsoft.com/office/drawing/2014/main" val="1694895017"/>
                    </a:ext>
                  </a:extLst>
                </a:gridCol>
                <a:gridCol w="1527463">
                  <a:extLst>
                    <a:ext uri="{9D8B030D-6E8A-4147-A177-3AD203B41FA5}">
                      <a16:colId xmlns:a16="http://schemas.microsoft.com/office/drawing/2014/main" val="3281005824"/>
                    </a:ext>
                  </a:extLst>
                </a:gridCol>
                <a:gridCol w="1390631">
                  <a:extLst>
                    <a:ext uri="{9D8B030D-6E8A-4147-A177-3AD203B41FA5}">
                      <a16:colId xmlns:a16="http://schemas.microsoft.com/office/drawing/2014/main" val="3340770822"/>
                    </a:ext>
                  </a:extLst>
                </a:gridCol>
                <a:gridCol w="1481328">
                  <a:extLst>
                    <a:ext uri="{9D8B030D-6E8A-4147-A177-3AD203B41FA5}">
                      <a16:colId xmlns:a16="http://schemas.microsoft.com/office/drawing/2014/main" val="3569226067"/>
                    </a:ext>
                  </a:extLst>
                </a:gridCol>
                <a:gridCol w="1435608">
                  <a:extLst>
                    <a:ext uri="{9D8B030D-6E8A-4147-A177-3AD203B41FA5}">
                      <a16:colId xmlns:a16="http://schemas.microsoft.com/office/drawing/2014/main" val="3500307450"/>
                    </a:ext>
                  </a:extLst>
                </a:gridCol>
                <a:gridCol w="1389888">
                  <a:extLst>
                    <a:ext uri="{9D8B030D-6E8A-4147-A177-3AD203B41FA5}">
                      <a16:colId xmlns:a16="http://schemas.microsoft.com/office/drawing/2014/main" val="1501271785"/>
                    </a:ext>
                  </a:extLst>
                </a:gridCol>
                <a:gridCol w="1923285">
                  <a:extLst>
                    <a:ext uri="{9D8B030D-6E8A-4147-A177-3AD203B41FA5}">
                      <a16:colId xmlns:a16="http://schemas.microsoft.com/office/drawing/2014/main" val="1106711822"/>
                    </a:ext>
                  </a:extLst>
                </a:gridCol>
              </a:tblGrid>
              <a:tr h="757464">
                <a:tc rowSpan="2">
                  <a:txBody>
                    <a:bodyPr/>
                    <a:lstStyle/>
                    <a:p>
                      <a:pPr>
                        <a:lnSpc>
                          <a:spcPct val="115000"/>
                        </a:lnSpc>
                      </a:pPr>
                      <a:endParaRPr lang="en-US" sz="1200" kern="100" dirty="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GEORGIA % OF STUDENTS SCORING</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r>
                        <a:rPr lang="en-US" sz="2000" b="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BIBB % OF STUDENTS SCORING</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2000" b="1" i="1" kern="100" dirty="0">
                          <a:solidFill>
                            <a:schemeClr val="bg1"/>
                          </a:solidFill>
                          <a:effectLst/>
                          <a:highlight>
                            <a:srgbClr val="000000"/>
                          </a:highlight>
                          <a:latin typeface="+mj-lt"/>
                          <a:ea typeface="Aptos" panose="020B0004020202020204" pitchFamily="34" charset="0"/>
                          <a:cs typeface="Times New Roman" panose="02020603050405020304" pitchFamily="18" charset="0"/>
                        </a:rPr>
                        <a:t>BIBB VS GA CHANGE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extLst>
                  <a:ext uri="{0D108BD9-81ED-4DB2-BD59-A6C34878D82A}">
                    <a16:rowId xmlns:a16="http://schemas.microsoft.com/office/drawing/2014/main" val="2415392532"/>
                  </a:ext>
                </a:extLst>
              </a:tr>
              <a:tr h="1096734">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2025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dirty="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Difference (green=closing gap with GA)</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solidFill>
                  </a:tcPr>
                </a:tc>
                <a:extLst>
                  <a:ext uri="{0D108BD9-81ED-4DB2-BD59-A6C34878D82A}">
                    <a16:rowId xmlns:a16="http://schemas.microsoft.com/office/drawing/2014/main" val="2806323409"/>
                  </a:ext>
                </a:extLst>
              </a:tr>
              <a:tr h="459388">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dirty="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dirty="0">
                          <a:solidFill>
                            <a:srgbClr val="000000"/>
                          </a:solidFill>
                          <a:effectLst/>
                          <a:highlight>
                            <a:srgbClr val="D9D9D9"/>
                          </a:highlight>
                          <a:latin typeface="+mj-lt"/>
                          <a:ea typeface="Aptos" panose="020B0004020202020204" pitchFamily="34" charset="0"/>
                          <a:cs typeface="Times New Roman" panose="02020603050405020304" pitchFamily="18" charset="0"/>
                        </a:rPr>
                        <a:t> grade Science</a:t>
                      </a:r>
                      <a:endParaRPr lang="en-US" sz="2000" kern="100" dirty="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41.7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31.8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32.0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560370876"/>
                  </a:ext>
                </a:extLst>
              </a:tr>
              <a:tr h="449482">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dirty="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dirty="0">
                          <a:solidFill>
                            <a:srgbClr val="000000"/>
                          </a:solidFill>
                          <a:effectLst/>
                          <a:highlight>
                            <a:srgbClr val="F2F2F2"/>
                          </a:highlight>
                          <a:latin typeface="+mj-lt"/>
                          <a:ea typeface="Aptos" panose="020B0004020202020204" pitchFamily="34" charset="0"/>
                          <a:cs typeface="Times New Roman" panose="02020603050405020304" pitchFamily="18" charset="0"/>
                        </a:rPr>
                        <a:t> grade Science</a:t>
                      </a:r>
                      <a:endParaRPr lang="en-US" sz="2000" kern="100" dirty="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25.6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28.8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a:rPr>
                        <a:t>+3.2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7.1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12.3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a:rPr>
                        <a:t>+5.2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662299206"/>
                  </a:ext>
                </a:extLst>
              </a:tr>
              <a:tr h="476152">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mj-lt"/>
                          <a:ea typeface="Aptos" panose="020B0004020202020204" pitchFamily="34" charset="0"/>
                          <a:cs typeface="Times New Roman" panose="02020603050405020304" pitchFamily="18" charset="0"/>
                        </a:rPr>
                        <a:t>8</a:t>
                      </a:r>
                      <a:r>
                        <a:rPr lang="en-US" sz="2000" b="1" kern="100" baseline="30000" dirty="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dirty="0">
                          <a:solidFill>
                            <a:srgbClr val="000000"/>
                          </a:solidFill>
                          <a:effectLst/>
                          <a:highlight>
                            <a:srgbClr val="D9D9D9"/>
                          </a:highlight>
                          <a:latin typeface="+mj-lt"/>
                          <a:ea typeface="Aptos" panose="020B0004020202020204" pitchFamily="34" charset="0"/>
                          <a:cs typeface="Times New Roman" panose="02020603050405020304" pitchFamily="18" charset="0"/>
                        </a:rPr>
                        <a:t> grade HS Physical Sci.</a:t>
                      </a:r>
                      <a:endParaRPr lang="en-US" sz="2000" kern="100" dirty="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50.9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57.3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+6.4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29.3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46.5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+17.2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+10.8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03701813"/>
                  </a:ext>
                </a:extLst>
              </a:tr>
              <a:tr h="485035">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dirty="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dirty="0">
                          <a:solidFill>
                            <a:srgbClr val="000000"/>
                          </a:solidFill>
                          <a:effectLst/>
                          <a:highlight>
                            <a:srgbClr val="F2F2F2"/>
                          </a:highlight>
                          <a:latin typeface="+mj-lt"/>
                          <a:ea typeface="Aptos" panose="020B0004020202020204" pitchFamily="34" charset="0"/>
                          <a:cs typeface="Times New Roman" panose="02020603050405020304" pitchFamily="18" charset="0"/>
                        </a:rPr>
                        <a:t> grade Social Stud.</a:t>
                      </a:r>
                      <a:endParaRPr lang="en-US" sz="2000" kern="100" dirty="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37.3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38.8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12.8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13.7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-0.6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641053596"/>
                  </a:ext>
                </a:extLst>
              </a:tr>
            </a:tbl>
          </a:graphicData>
        </a:graphic>
      </p:graphicFrame>
      <p:sp>
        <p:nvSpPr>
          <p:cNvPr id="9" name="TextBox 8">
            <a:extLst>
              <a:ext uri="{FF2B5EF4-FFF2-40B4-BE49-F238E27FC236}">
                <a16:creationId xmlns:a16="http://schemas.microsoft.com/office/drawing/2014/main" id="{134AB27F-C687-26BE-2027-B5B425076A6E}"/>
              </a:ext>
            </a:extLst>
          </p:cNvPr>
          <p:cNvSpPr txBox="1"/>
          <p:nvPr/>
        </p:nvSpPr>
        <p:spPr>
          <a:xfrm>
            <a:off x="22018" y="5954750"/>
            <a:ext cx="12192000" cy="923330"/>
          </a:xfrm>
          <a:prstGeom prst="rect">
            <a:avLst/>
          </a:prstGeom>
          <a:noFill/>
        </p:spPr>
        <p:txBody>
          <a:bodyPr wrap="square" lIns="91440" tIns="45720" rIns="91440" bIns="45720" anchor="t">
            <a:spAutoFit/>
          </a:bodyPr>
          <a:lstStyle/>
          <a:p>
            <a:r>
              <a:rPr lang="en-US" b="1" i="1" dirty="0">
                <a:solidFill>
                  <a:srgbClr val="1F1F1F"/>
                </a:solidFill>
                <a:effectLst/>
                <a:highlight>
                  <a:srgbClr val="FFFFFF"/>
                </a:highlight>
                <a:latin typeface="+mj-lt"/>
              </a:rPr>
              <a:t>SUMMARY: In science and social studies, BCSD gained on the state in 2 areas and lost ground in 2 areas.  Most impressive was the 17 percentage point gain </a:t>
            </a:r>
            <a:r>
              <a:rPr lang="en-US" b="1" i="1" dirty="0">
                <a:solidFill>
                  <a:srgbClr val="1F1F1F"/>
                </a:solidFill>
                <a:highlight>
                  <a:srgbClr val="FFFFFF"/>
                </a:highlight>
                <a:latin typeface="+mj-lt"/>
              </a:rPr>
              <a:t>for 8</a:t>
            </a:r>
            <a:r>
              <a:rPr lang="en-US" b="1" i="1" baseline="30000" dirty="0">
                <a:solidFill>
                  <a:srgbClr val="1F1F1F"/>
                </a:solidFill>
                <a:highlight>
                  <a:srgbClr val="FFFFFF"/>
                </a:highlight>
                <a:latin typeface="+mj-lt"/>
              </a:rPr>
              <a:t>th</a:t>
            </a:r>
            <a:r>
              <a:rPr lang="en-US" b="1" i="1" dirty="0">
                <a:solidFill>
                  <a:srgbClr val="1F1F1F"/>
                </a:solidFill>
                <a:highlight>
                  <a:srgbClr val="FFFFFF"/>
                </a:highlight>
                <a:latin typeface="+mj-lt"/>
              </a:rPr>
              <a:t> graders taking the HS Physical Science test.  This is nearly 11 percentage points higher than the gain made across the state.  </a:t>
            </a:r>
            <a:r>
              <a:rPr lang="en-US" b="1" i="1" dirty="0">
                <a:solidFill>
                  <a:srgbClr val="1F1F1F"/>
                </a:solidFill>
                <a:effectLst/>
                <a:highlight>
                  <a:srgbClr val="FFFFFF"/>
                </a:highlight>
                <a:latin typeface="+mj-lt"/>
              </a:rPr>
              <a:t> </a:t>
            </a:r>
            <a:endParaRPr lang="en-US" i="1" baseline="30000" dirty="0">
              <a:solidFill>
                <a:srgbClr val="1F1F1F"/>
              </a:solidFill>
              <a:highlight>
                <a:srgbClr val="FFFFFF"/>
              </a:highlight>
              <a:latin typeface="+mj-lt"/>
            </a:endParaRPr>
          </a:p>
        </p:txBody>
      </p:sp>
      <p:sp>
        <p:nvSpPr>
          <p:cNvPr id="4" name="Slide Number Placeholder 3">
            <a:extLst>
              <a:ext uri="{FF2B5EF4-FFF2-40B4-BE49-F238E27FC236}">
                <a16:creationId xmlns:a16="http://schemas.microsoft.com/office/drawing/2014/main" id="{883F2A4B-1CC4-93DA-612D-34B3A474EE21}"/>
              </a:ext>
            </a:extLst>
          </p:cNvPr>
          <p:cNvSpPr>
            <a:spLocks noGrp="1"/>
          </p:cNvSpPr>
          <p:nvPr>
            <p:ph type="sldNum" sz="quarter" idx="12"/>
          </p:nvPr>
        </p:nvSpPr>
        <p:spPr>
          <a:xfrm>
            <a:off x="9359581" y="6410300"/>
            <a:ext cx="2743200" cy="365125"/>
          </a:xfrm>
        </p:spPr>
        <p:txBody>
          <a:bodyPr/>
          <a:lstStyle/>
          <a:p>
            <a:fld id="{28E6F07D-F62F-4C3B-A21E-2367E9A39921}" type="slidenum">
              <a:rPr lang="en-US" smtClean="0"/>
              <a:t>11</a:t>
            </a:fld>
            <a:endParaRPr lang="en-US"/>
          </a:p>
        </p:txBody>
      </p:sp>
      <p:cxnSp>
        <p:nvCxnSpPr>
          <p:cNvPr id="5" name="Straight Connector 4">
            <a:extLst>
              <a:ext uri="{FF2B5EF4-FFF2-40B4-BE49-F238E27FC236}">
                <a16:creationId xmlns:a16="http://schemas.microsoft.com/office/drawing/2014/main" id="{77A1D9B2-F9F4-7C3A-82ED-8BD53BC4A2F3}"/>
              </a:ext>
            </a:extLst>
          </p:cNvPr>
          <p:cNvCxnSpPr>
            <a:cxnSpLocks/>
          </p:cNvCxnSpPr>
          <p:nvPr/>
        </p:nvCxnSpPr>
        <p:spPr>
          <a:xfrm>
            <a:off x="5950492" y="952605"/>
            <a:ext cx="0" cy="498449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D387277-6D06-EC1E-6A4E-C902F17862B2}"/>
              </a:ext>
            </a:extLst>
          </p:cNvPr>
          <p:cNvCxnSpPr>
            <a:cxnSpLocks/>
          </p:cNvCxnSpPr>
          <p:nvPr/>
        </p:nvCxnSpPr>
        <p:spPr>
          <a:xfrm>
            <a:off x="10269768" y="952605"/>
            <a:ext cx="0" cy="500214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5869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061B3-0C1D-2F00-6FB1-16874016134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E36FBC0-0542-D8A2-5078-09AF685A864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C0F0793-C85D-1DDB-48C3-B4EF4D8FC5D3}"/>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High School: </a:t>
            </a:r>
            <a:r>
              <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a:t>
            </a:r>
          </a:p>
        </p:txBody>
      </p:sp>
      <p:pic>
        <p:nvPicPr>
          <p:cNvPr id="11" name="Picture 10">
            <a:extLst>
              <a:ext uri="{FF2B5EF4-FFF2-40B4-BE49-F238E27FC236}">
                <a16:creationId xmlns:a16="http://schemas.microsoft.com/office/drawing/2014/main" id="{36038BAA-F358-8C78-63DF-534F7E96F159}"/>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Table 7">
            <a:extLst>
              <a:ext uri="{FF2B5EF4-FFF2-40B4-BE49-F238E27FC236}">
                <a16:creationId xmlns:a16="http://schemas.microsoft.com/office/drawing/2014/main" id="{34B1E9D8-F35F-C030-3563-C7A0AA00F0CD}"/>
              </a:ext>
            </a:extLst>
          </p:cNvPr>
          <p:cNvGraphicFramePr>
            <a:graphicFrameLocks noGrp="1"/>
          </p:cNvGraphicFramePr>
          <p:nvPr>
            <p:extLst>
              <p:ext uri="{D42A27DB-BD31-4B8C-83A1-F6EECF244321}">
                <p14:modId xmlns:p14="http://schemas.microsoft.com/office/powerpoint/2010/main" val="2531072916"/>
              </p:ext>
            </p:extLst>
          </p:nvPr>
        </p:nvGraphicFramePr>
        <p:xfrm>
          <a:off x="22018" y="952606"/>
          <a:ext cx="12169979" cy="5049922"/>
        </p:xfrm>
        <a:graphic>
          <a:graphicData uri="http://schemas.openxmlformats.org/drawingml/2006/table">
            <a:tbl>
              <a:tblPr firstRow="1" bandRow="1"/>
              <a:tblGrid>
                <a:gridCol w="1510888">
                  <a:extLst>
                    <a:ext uri="{9D8B030D-6E8A-4147-A177-3AD203B41FA5}">
                      <a16:colId xmlns:a16="http://schemas.microsoft.com/office/drawing/2014/main" val="1994652663"/>
                    </a:ext>
                  </a:extLst>
                </a:gridCol>
                <a:gridCol w="1510888">
                  <a:extLst>
                    <a:ext uri="{9D8B030D-6E8A-4147-A177-3AD203B41FA5}">
                      <a16:colId xmlns:a16="http://schemas.microsoft.com/office/drawing/2014/main" val="1694895017"/>
                    </a:ext>
                  </a:extLst>
                </a:gridCol>
                <a:gridCol w="1527463">
                  <a:extLst>
                    <a:ext uri="{9D8B030D-6E8A-4147-A177-3AD203B41FA5}">
                      <a16:colId xmlns:a16="http://schemas.microsoft.com/office/drawing/2014/main" val="3281005824"/>
                    </a:ext>
                  </a:extLst>
                </a:gridCol>
                <a:gridCol w="1390631">
                  <a:extLst>
                    <a:ext uri="{9D8B030D-6E8A-4147-A177-3AD203B41FA5}">
                      <a16:colId xmlns:a16="http://schemas.microsoft.com/office/drawing/2014/main" val="3340770822"/>
                    </a:ext>
                  </a:extLst>
                </a:gridCol>
                <a:gridCol w="1481328">
                  <a:extLst>
                    <a:ext uri="{9D8B030D-6E8A-4147-A177-3AD203B41FA5}">
                      <a16:colId xmlns:a16="http://schemas.microsoft.com/office/drawing/2014/main" val="3569226067"/>
                    </a:ext>
                  </a:extLst>
                </a:gridCol>
                <a:gridCol w="1435608">
                  <a:extLst>
                    <a:ext uri="{9D8B030D-6E8A-4147-A177-3AD203B41FA5}">
                      <a16:colId xmlns:a16="http://schemas.microsoft.com/office/drawing/2014/main" val="3500307450"/>
                    </a:ext>
                  </a:extLst>
                </a:gridCol>
                <a:gridCol w="1389888">
                  <a:extLst>
                    <a:ext uri="{9D8B030D-6E8A-4147-A177-3AD203B41FA5}">
                      <a16:colId xmlns:a16="http://schemas.microsoft.com/office/drawing/2014/main" val="1501271785"/>
                    </a:ext>
                  </a:extLst>
                </a:gridCol>
                <a:gridCol w="1923285">
                  <a:extLst>
                    <a:ext uri="{9D8B030D-6E8A-4147-A177-3AD203B41FA5}">
                      <a16:colId xmlns:a16="http://schemas.microsoft.com/office/drawing/2014/main" val="1106711822"/>
                    </a:ext>
                  </a:extLst>
                </a:gridCol>
              </a:tblGrid>
              <a:tr h="766478">
                <a:tc rowSpan="2">
                  <a:txBody>
                    <a:bodyPr/>
                    <a:lstStyle/>
                    <a:p>
                      <a:pPr>
                        <a:lnSpc>
                          <a:spcPct val="115000"/>
                        </a:lnSpc>
                      </a:pPr>
                      <a:endParaRPr lang="en-US" sz="12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GEORGIA % OF STUDENTS SCORING</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r>
                        <a:rPr lang="en-US" sz="2000" b="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BIBB % OF STUDENTS SCORING</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2000" b="1" i="1" kern="100" dirty="0">
                          <a:solidFill>
                            <a:schemeClr val="bg1"/>
                          </a:solidFill>
                          <a:effectLst/>
                          <a:highlight>
                            <a:srgbClr val="000000"/>
                          </a:highlight>
                          <a:latin typeface="+mj-lt"/>
                          <a:ea typeface="Aptos" panose="020B0004020202020204" pitchFamily="34" charset="0"/>
                          <a:cs typeface="Times New Roman" panose="02020603050405020304" pitchFamily="18" charset="0"/>
                        </a:rPr>
                        <a:t>BIBB VS GA CHANGE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extLst>
                  <a:ext uri="{0D108BD9-81ED-4DB2-BD59-A6C34878D82A}">
                    <a16:rowId xmlns:a16="http://schemas.microsoft.com/office/drawing/2014/main" val="2415392532"/>
                  </a:ext>
                </a:extLst>
              </a:tr>
              <a:tr h="1109786">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2025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dirty="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dirty="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Difference (green=closing gap with GA)</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solidFill>
                  </a:tcPr>
                </a:tc>
                <a:extLst>
                  <a:ext uri="{0D108BD9-81ED-4DB2-BD59-A6C34878D82A}">
                    <a16:rowId xmlns:a16="http://schemas.microsoft.com/office/drawing/2014/main" val="2806323409"/>
                  </a:ext>
                </a:extLst>
              </a:tr>
              <a:tr h="763213">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mj-lt"/>
                          <a:ea typeface="Aptos" panose="020B0004020202020204" pitchFamily="34" charset="0"/>
                          <a:cs typeface="Times New Roman" panose="02020603050405020304" pitchFamily="18" charset="0"/>
                        </a:rPr>
                        <a:t>American Literature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40.4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20.6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19.7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+0.5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60370876"/>
                  </a:ext>
                </a:extLst>
              </a:tr>
              <a:tr h="763213">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mj-lt"/>
                          <a:ea typeface="Aptos" panose="020B0004020202020204" pitchFamily="34" charset="0"/>
                          <a:cs typeface="Times New Roman" panose="02020603050405020304" pitchFamily="18" charset="0"/>
                        </a:rPr>
                        <a:t>Algebra Concepts</a:t>
                      </a:r>
                      <a:endParaRPr lang="en-US" sz="2000" kern="100" dirty="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44.0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45.0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a:rPr>
                        <a:t>+1.0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14.9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18.5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a:rPr>
                        <a:t>+3.6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662299206"/>
                  </a:ext>
                </a:extLst>
              </a:tr>
              <a:tr h="735732">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mj-lt"/>
                          <a:ea typeface="Aptos" panose="020B0004020202020204" pitchFamily="34" charset="0"/>
                          <a:cs typeface="Times New Roman" panose="02020603050405020304" pitchFamily="18" charset="0"/>
                        </a:rPr>
                        <a:t>Biology</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44.7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44.2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17.7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0" kern="100" dirty="0">
                          <a:effectLst/>
                          <a:highlight>
                            <a:srgbClr val="D9D9D9"/>
                          </a:highlight>
                          <a:latin typeface="+mj-lt"/>
                          <a:ea typeface="Aptos" panose="020B0004020202020204" pitchFamily="34" charset="0"/>
                          <a:cs typeface="Times New Roman" panose="02020603050405020304" pitchFamily="18" charset="0"/>
                        </a:rPr>
                        <a:t>22.6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+4.9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+5.4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03701813"/>
                  </a:ext>
                </a:extLst>
              </a:tr>
              <a:tr h="834871">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mj-lt"/>
                          <a:ea typeface="Aptos" panose="020B0004020202020204" pitchFamily="34" charset="0"/>
                          <a:cs typeface="Times New Roman" panose="02020603050405020304" pitchFamily="18" charset="0"/>
                        </a:rPr>
                        <a:t>US History</a:t>
                      </a:r>
                    </a:p>
                    <a:p>
                      <a:pPr marL="0" marR="0" algn="ctr">
                        <a:lnSpc>
                          <a:spcPct val="115000"/>
                        </a:lnSpc>
                        <a:spcBef>
                          <a:spcPts val="0"/>
                        </a:spcBef>
                        <a:spcAft>
                          <a:spcPts val="800"/>
                        </a:spcAft>
                      </a:pPr>
                      <a:endParaRPr lang="en-US" sz="2000" b="1" kern="100" dirty="0">
                        <a:solidFill>
                          <a:srgbClr val="000000"/>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38.7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38.6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-0.1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9.6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0" kern="100" dirty="0">
                          <a:effectLst/>
                          <a:highlight>
                            <a:srgbClr val="F2F2F2"/>
                          </a:highlight>
                          <a:latin typeface="+mj-lt"/>
                          <a:ea typeface="Aptos" panose="020B0004020202020204" pitchFamily="34" charset="0"/>
                          <a:cs typeface="Times New Roman" panose="02020603050405020304" pitchFamily="18" charset="0"/>
                        </a:rPr>
                        <a:t>11.6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effectLst/>
                          <a:latin typeface="+mj-lt"/>
                          <a:ea typeface="Aptos" panose="020B0004020202020204" pitchFamily="34" charset="0"/>
                          <a:cs typeface="Times New Roman" panose="02020603050405020304" pitchFamily="18" charset="0"/>
                        </a:rPr>
                        <a:t>+2.0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800"/>
                        </a:spcAft>
                      </a:pPr>
                      <a:r>
                        <a:rPr lang="en-US" sz="2000" b="1" kern="100" dirty="0">
                          <a:solidFill>
                            <a:schemeClr val="tx1"/>
                          </a:solidFill>
                          <a:effectLst/>
                          <a:latin typeface="+mj-lt"/>
                          <a:ea typeface="Aptos" panose="020B0004020202020204" pitchFamily="34" charset="0"/>
                          <a:cs typeface="Times New Roman" panose="02020603050405020304" pitchFamily="18" charset="0"/>
                        </a:rPr>
                        <a:t>+2.1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641053596"/>
                  </a:ext>
                </a:extLst>
              </a:tr>
            </a:tbl>
          </a:graphicData>
        </a:graphic>
      </p:graphicFrame>
      <p:sp>
        <p:nvSpPr>
          <p:cNvPr id="9" name="TextBox 8">
            <a:extLst>
              <a:ext uri="{FF2B5EF4-FFF2-40B4-BE49-F238E27FC236}">
                <a16:creationId xmlns:a16="http://schemas.microsoft.com/office/drawing/2014/main" id="{C738DF0B-5E43-0D6C-8DC6-95A2D7343DF3}"/>
              </a:ext>
            </a:extLst>
          </p:cNvPr>
          <p:cNvSpPr txBox="1"/>
          <p:nvPr/>
        </p:nvSpPr>
        <p:spPr>
          <a:xfrm>
            <a:off x="22018" y="6087134"/>
            <a:ext cx="12281123" cy="646331"/>
          </a:xfrm>
          <a:prstGeom prst="rect">
            <a:avLst/>
          </a:prstGeom>
          <a:noFill/>
        </p:spPr>
        <p:txBody>
          <a:bodyPr wrap="square" lIns="91440" tIns="45720" rIns="91440" bIns="45720" anchor="t">
            <a:spAutoFit/>
          </a:bodyPr>
          <a:lstStyle/>
          <a:p>
            <a:r>
              <a:rPr lang="en-US" b="1" i="1" dirty="0">
                <a:solidFill>
                  <a:srgbClr val="1F1F1F"/>
                </a:solidFill>
                <a:effectLst/>
                <a:highlight>
                  <a:srgbClr val="FFFFFF"/>
                </a:highlight>
                <a:latin typeface="+mj-lt"/>
              </a:rPr>
              <a:t>SUMMARY:  In High School, BCSD made gains in closing the gap with the state in all four tested areas with the most notable gain in Biology.</a:t>
            </a:r>
            <a:endParaRPr lang="en-US" i="1" baseline="30000" dirty="0">
              <a:solidFill>
                <a:srgbClr val="1F1F1F"/>
              </a:solidFill>
              <a:highlight>
                <a:srgbClr val="FFFFFF"/>
              </a:highlight>
              <a:latin typeface="+mj-lt"/>
            </a:endParaRPr>
          </a:p>
        </p:txBody>
      </p:sp>
      <p:sp>
        <p:nvSpPr>
          <p:cNvPr id="4" name="Slide Number Placeholder 3">
            <a:extLst>
              <a:ext uri="{FF2B5EF4-FFF2-40B4-BE49-F238E27FC236}">
                <a16:creationId xmlns:a16="http://schemas.microsoft.com/office/drawing/2014/main" id="{36335005-62F7-52A2-D946-D023F02FB2CC}"/>
              </a:ext>
            </a:extLst>
          </p:cNvPr>
          <p:cNvSpPr>
            <a:spLocks noGrp="1"/>
          </p:cNvSpPr>
          <p:nvPr>
            <p:ph type="sldNum" sz="quarter" idx="12"/>
          </p:nvPr>
        </p:nvSpPr>
        <p:spPr>
          <a:xfrm>
            <a:off x="9359581" y="6410300"/>
            <a:ext cx="2743200" cy="365125"/>
          </a:xfrm>
        </p:spPr>
        <p:txBody>
          <a:bodyPr/>
          <a:lstStyle/>
          <a:p>
            <a:fld id="{28E6F07D-F62F-4C3B-A21E-2367E9A39921}" type="slidenum">
              <a:rPr lang="en-US" smtClean="0"/>
              <a:t>12</a:t>
            </a:fld>
            <a:endParaRPr lang="en-US"/>
          </a:p>
        </p:txBody>
      </p:sp>
      <p:cxnSp>
        <p:nvCxnSpPr>
          <p:cNvPr id="5" name="Straight Connector 4">
            <a:extLst>
              <a:ext uri="{FF2B5EF4-FFF2-40B4-BE49-F238E27FC236}">
                <a16:creationId xmlns:a16="http://schemas.microsoft.com/office/drawing/2014/main" id="{99FF844A-69F9-D6CC-4357-BFB159618B96}"/>
              </a:ext>
            </a:extLst>
          </p:cNvPr>
          <p:cNvCxnSpPr>
            <a:cxnSpLocks/>
          </p:cNvCxnSpPr>
          <p:nvPr/>
        </p:nvCxnSpPr>
        <p:spPr>
          <a:xfrm>
            <a:off x="5955087" y="934956"/>
            <a:ext cx="0" cy="506757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9051C5-0273-94D4-A881-4691ED837A0E}"/>
              </a:ext>
            </a:extLst>
          </p:cNvPr>
          <p:cNvCxnSpPr>
            <a:cxnSpLocks/>
          </p:cNvCxnSpPr>
          <p:nvPr/>
        </p:nvCxnSpPr>
        <p:spPr>
          <a:xfrm>
            <a:off x="10260579" y="957201"/>
            <a:ext cx="0" cy="504532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2825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C249E-3C85-3BFD-5ACE-79E81BE09C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710A704-C2FD-83F8-E78A-7CFF90D0C85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5423AFF-FA5D-C6AF-9D82-1A3B8AA46FCB}"/>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How we are “</a:t>
            </a:r>
            <a:r>
              <a:rPr kumimoji="0" lang="en-US" sz="40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clearing the path for the push</a:t>
            </a: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
            </a:r>
          </a:p>
        </p:txBody>
      </p:sp>
      <p:pic>
        <p:nvPicPr>
          <p:cNvPr id="11" name="Picture 10">
            <a:extLst>
              <a:ext uri="{FF2B5EF4-FFF2-40B4-BE49-F238E27FC236}">
                <a16:creationId xmlns:a16="http://schemas.microsoft.com/office/drawing/2014/main" id="{4722D232-AE31-B99C-EAF3-69771DC9506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9" name="Picture 8">
            <a:extLst>
              <a:ext uri="{FF2B5EF4-FFF2-40B4-BE49-F238E27FC236}">
                <a16:creationId xmlns:a16="http://schemas.microsoft.com/office/drawing/2014/main" id="{A9212B80-4623-522B-BBF5-69E1DC3AD335}"/>
              </a:ext>
            </a:extLst>
          </p:cNvPr>
          <p:cNvPicPr>
            <a:picLocks noChangeAspect="1"/>
          </p:cNvPicPr>
          <p:nvPr/>
        </p:nvPicPr>
        <p:blipFill rotWithShape="1">
          <a:blip r:embed="rId4"/>
          <a:srcRect t="20202" b="18041"/>
          <a:stretch/>
        </p:blipFill>
        <p:spPr>
          <a:xfrm>
            <a:off x="9909802" y="1237599"/>
            <a:ext cx="2143125" cy="1323530"/>
          </a:xfrm>
          <a:prstGeom prst="rect">
            <a:avLst/>
          </a:prstGeom>
        </p:spPr>
      </p:pic>
      <p:pic>
        <p:nvPicPr>
          <p:cNvPr id="10" name="Picture 9">
            <a:extLst>
              <a:ext uri="{FF2B5EF4-FFF2-40B4-BE49-F238E27FC236}">
                <a16:creationId xmlns:a16="http://schemas.microsoft.com/office/drawing/2014/main" id="{97625425-8D76-59CC-D36C-61D699A0F9EA}"/>
              </a:ext>
            </a:extLst>
          </p:cNvPr>
          <p:cNvPicPr>
            <a:picLocks noChangeAspect="1"/>
          </p:cNvPicPr>
          <p:nvPr/>
        </p:nvPicPr>
        <p:blipFill>
          <a:blip r:embed="rId5"/>
          <a:stretch>
            <a:fillRect/>
          </a:stretch>
        </p:blipFill>
        <p:spPr>
          <a:xfrm>
            <a:off x="10113531" y="4301672"/>
            <a:ext cx="1110020" cy="2390813"/>
          </a:xfrm>
          <a:prstGeom prst="rect">
            <a:avLst/>
          </a:prstGeom>
        </p:spPr>
      </p:pic>
      <p:pic>
        <p:nvPicPr>
          <p:cNvPr id="13" name="Picture 12">
            <a:extLst>
              <a:ext uri="{FF2B5EF4-FFF2-40B4-BE49-F238E27FC236}">
                <a16:creationId xmlns:a16="http://schemas.microsoft.com/office/drawing/2014/main" id="{E4A580E6-D288-54A5-91D9-FF1F4C407354}"/>
              </a:ext>
            </a:extLst>
          </p:cNvPr>
          <p:cNvPicPr>
            <a:picLocks noChangeAspect="1"/>
          </p:cNvPicPr>
          <p:nvPr/>
        </p:nvPicPr>
        <p:blipFill>
          <a:blip r:embed="rId6"/>
          <a:stretch>
            <a:fillRect/>
          </a:stretch>
        </p:blipFill>
        <p:spPr>
          <a:xfrm>
            <a:off x="9774043" y="2918242"/>
            <a:ext cx="1711110" cy="1197777"/>
          </a:xfrm>
          <a:prstGeom prst="rect">
            <a:avLst/>
          </a:prstGeom>
        </p:spPr>
      </p:pic>
      <p:sp>
        <p:nvSpPr>
          <p:cNvPr id="7" name="Slide Number Placeholder 6">
            <a:extLst>
              <a:ext uri="{FF2B5EF4-FFF2-40B4-BE49-F238E27FC236}">
                <a16:creationId xmlns:a16="http://schemas.microsoft.com/office/drawing/2014/main" id="{17C27B80-54EA-A5E2-25B9-8A54C3D049FA}"/>
              </a:ext>
            </a:extLst>
          </p:cNvPr>
          <p:cNvSpPr>
            <a:spLocks noGrp="1"/>
          </p:cNvSpPr>
          <p:nvPr>
            <p:ph type="sldNum" sz="quarter" idx="12"/>
          </p:nvPr>
        </p:nvSpPr>
        <p:spPr/>
        <p:txBody>
          <a:bodyPr/>
          <a:lstStyle/>
          <a:p>
            <a:fld id="{28E6F07D-F62F-4C3B-A21E-2367E9A39921}" type="slidenum">
              <a:rPr lang="en-US" smtClean="0"/>
              <a:t>13</a:t>
            </a:fld>
            <a:endParaRPr lang="en-US"/>
          </a:p>
        </p:txBody>
      </p:sp>
      <p:sp>
        <p:nvSpPr>
          <p:cNvPr id="14" name="TextBox 13">
            <a:extLst>
              <a:ext uri="{FF2B5EF4-FFF2-40B4-BE49-F238E27FC236}">
                <a16:creationId xmlns:a16="http://schemas.microsoft.com/office/drawing/2014/main" id="{674C153B-7C47-D1EF-0795-A2AA3C4F341A}"/>
              </a:ext>
            </a:extLst>
          </p:cNvPr>
          <p:cNvSpPr txBox="1"/>
          <p:nvPr/>
        </p:nvSpPr>
        <p:spPr>
          <a:xfrm>
            <a:off x="59735" y="1033869"/>
            <a:ext cx="9850067" cy="5786199"/>
          </a:xfrm>
          <a:prstGeom prst="rect">
            <a:avLst/>
          </a:prstGeom>
          <a:noFill/>
        </p:spPr>
        <p:txBody>
          <a:bodyPr wrap="square" rtlCol="0">
            <a:spAutoFit/>
          </a:bodyPr>
          <a:lstStyle/>
          <a:p>
            <a:pPr marL="285750" indent="-285750">
              <a:buFont typeface="Arial" panose="020B0604020202020204" pitchFamily="34" charset="0"/>
              <a:buChar char="•"/>
            </a:pPr>
            <a:r>
              <a:rPr lang="en-US" sz="3200">
                <a:latin typeface="+mj-lt"/>
              </a:rPr>
              <a:t>Revised District </a:t>
            </a:r>
            <a:r>
              <a:rPr lang="en-US" sz="3200" dirty="0">
                <a:latin typeface="+mj-lt"/>
              </a:rPr>
              <a:t>Unit Assessments</a:t>
            </a:r>
          </a:p>
          <a:p>
            <a:pPr marL="285750" indent="-285750">
              <a:buFont typeface="Arial" panose="020B0604020202020204" pitchFamily="34" charset="0"/>
              <a:buChar char="•"/>
            </a:pPr>
            <a:r>
              <a:rPr lang="en-US" sz="3200" dirty="0">
                <a:latin typeface="+mj-lt"/>
              </a:rPr>
              <a:t>Train with “Get Better Faster” framework</a:t>
            </a:r>
          </a:p>
          <a:p>
            <a:pPr marL="285750" indent="-285750">
              <a:buFont typeface="Arial" panose="020B0604020202020204" pitchFamily="34" charset="0"/>
              <a:buChar char="•"/>
            </a:pPr>
            <a:r>
              <a:rPr lang="en-US" sz="3200" dirty="0">
                <a:latin typeface="+mj-lt"/>
              </a:rPr>
              <a:t>Implement Science of Reading “LETRS” training </a:t>
            </a:r>
          </a:p>
          <a:p>
            <a:pPr marL="285750" indent="-285750">
              <a:buFont typeface="Arial" panose="020B0604020202020204" pitchFamily="34" charset="0"/>
              <a:buChar char="•"/>
            </a:pPr>
            <a:r>
              <a:rPr lang="en-US" sz="3200" dirty="0">
                <a:latin typeface="+mj-lt"/>
              </a:rPr>
              <a:t>Conduct Monthly Instructional Rounds </a:t>
            </a:r>
          </a:p>
          <a:p>
            <a:pPr marL="285750" lvl="0" indent="-285750">
              <a:buFont typeface="Arial" panose="020B0604020202020204" pitchFamily="34" charset="0"/>
              <a:buChar char="•"/>
            </a:pPr>
            <a:r>
              <a:rPr lang="en-US" sz="3200" dirty="0">
                <a:latin typeface="+mj-lt"/>
              </a:rPr>
              <a:t>Revise Monthly MVP PL based on school visits</a:t>
            </a:r>
          </a:p>
          <a:p>
            <a:pPr marL="285750" lvl="0" indent="-285750">
              <a:buFont typeface="Arial" panose="020B0604020202020204" pitchFamily="34" charset="0"/>
              <a:buChar char="•"/>
            </a:pPr>
            <a:r>
              <a:rPr lang="en-US" sz="3200" dirty="0">
                <a:latin typeface="+mj-lt"/>
              </a:rPr>
              <a:t>Implement school-based Intervention Blocks (to include acceleration)</a:t>
            </a:r>
          </a:p>
          <a:p>
            <a:pPr marL="285750" lvl="0" indent="-285750">
              <a:buFont typeface="Arial" panose="020B0604020202020204" pitchFamily="34" charset="0"/>
              <a:buChar char="•"/>
            </a:pPr>
            <a:r>
              <a:rPr lang="en-US" sz="3200" dirty="0">
                <a:latin typeface="+mj-lt"/>
              </a:rPr>
              <a:t>Lead monthly Senior Cabinet and district leadership school walks</a:t>
            </a:r>
          </a:p>
          <a:p>
            <a:pPr marL="285750" lvl="0" indent="-285750">
              <a:buFont typeface="Arial" panose="020B0604020202020204" pitchFamily="34" charset="0"/>
              <a:buChar char="•"/>
            </a:pPr>
            <a:r>
              <a:rPr lang="en-US" sz="3200" dirty="0">
                <a:latin typeface="+mj-lt"/>
              </a:rPr>
              <a:t>Train staff using “Step Up to Writing” framework</a:t>
            </a:r>
          </a:p>
          <a:p>
            <a:pPr marL="285750" lvl="0" indent="-285750">
              <a:buFont typeface="Arial" panose="020B0604020202020204" pitchFamily="34" charset="0"/>
              <a:buChar char="•"/>
            </a:pPr>
            <a:r>
              <a:rPr lang="en-US" sz="3200" dirty="0">
                <a:latin typeface="+mj-lt"/>
              </a:rPr>
              <a:t>Promote the Superintendent’s K-2 Literacy Campaign</a:t>
            </a:r>
            <a:endParaRPr lang="en-US" sz="2400" dirty="0">
              <a:latin typeface="+mj-lt"/>
            </a:endParaRPr>
          </a:p>
          <a:p>
            <a:endParaRPr lang="en-US" dirty="0"/>
          </a:p>
        </p:txBody>
      </p:sp>
    </p:spTree>
    <p:extLst>
      <p:ext uri="{BB962C8B-B14F-4D97-AF65-F5344CB8AC3E}">
        <p14:creationId xmlns:p14="http://schemas.microsoft.com/office/powerpoint/2010/main" val="3426583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0F3DDE77-D9BA-4BC8-AF8D-F28D2921A15F}"/>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2204643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d0a7594-d3a6-4513-bdd4-983a2775d3bb}" enabled="0" method="" siteId="{0d0a7594-d3a6-4513-bdd4-983a2775d3bb}" removed="1"/>
</clbl:labelList>
</file>

<file path=docProps/app.xml><?xml version="1.0" encoding="utf-8"?>
<Properties xmlns="http://schemas.openxmlformats.org/officeDocument/2006/extended-properties" xmlns:vt="http://schemas.openxmlformats.org/officeDocument/2006/docPropsVTypes">
  <TotalTime>109</TotalTime>
  <Words>1221</Words>
  <Application>Microsoft Office PowerPoint</Application>
  <PresentationFormat>Widescreen</PresentationFormat>
  <Paragraphs>319</Paragraphs>
  <Slides>15</Slides>
  <Notes>15</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1_Office Theme</vt:lpstr>
      <vt:lpstr>Office Theme</vt:lpstr>
      <vt:lpstr>PowerPoint Presentation</vt:lpstr>
      <vt:lpstr>PowerPoint Presentation</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Lett, Ethel</cp:lastModifiedBy>
  <cp:revision>7</cp:revision>
  <cp:lastPrinted>2025-09-12T16:24:43Z</cp:lastPrinted>
  <dcterms:created xsi:type="dcterms:W3CDTF">2023-07-31T19:18:13Z</dcterms:created>
  <dcterms:modified xsi:type="dcterms:W3CDTF">2025-11-05T15:01:39Z</dcterms:modified>
</cp:coreProperties>
</file>