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3"/>
  </p:notesMasterIdLst>
  <p:sldIdLst>
    <p:sldId id="292" r:id="rId3"/>
    <p:sldId id="298" r:id="rId4"/>
    <p:sldId id="297" r:id="rId5"/>
    <p:sldId id="404" r:id="rId6"/>
    <p:sldId id="258" r:id="rId7"/>
    <p:sldId id="343" r:id="rId8"/>
    <p:sldId id="308" r:id="rId9"/>
    <p:sldId id="299" r:id="rId10"/>
    <p:sldId id="300" r:id="rId11"/>
    <p:sldId id="301" r:id="rId12"/>
    <p:sldId id="302" r:id="rId13"/>
    <p:sldId id="303" r:id="rId14"/>
    <p:sldId id="304" r:id="rId15"/>
    <p:sldId id="309" r:id="rId16"/>
    <p:sldId id="263" r:id="rId17"/>
    <p:sldId id="260" r:id="rId18"/>
    <p:sldId id="262" r:id="rId19"/>
    <p:sldId id="295" r:id="rId20"/>
    <p:sldId id="369" r:id="rId21"/>
    <p:sldId id="364" r:id="rId22"/>
    <p:sldId id="363" r:id="rId23"/>
    <p:sldId id="365" r:id="rId24"/>
    <p:sldId id="367" r:id="rId25"/>
    <p:sldId id="368" r:id="rId26"/>
    <p:sldId id="307" r:id="rId27"/>
    <p:sldId id="259" r:id="rId28"/>
    <p:sldId id="261" r:id="rId29"/>
    <p:sldId id="265" r:id="rId30"/>
    <p:sldId id="405" r:id="rId31"/>
    <p:sldId id="279"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EA8E84-AD90-D653-5B43-7EB737BEE4DA}" name="Walker, Reshanda" initials="" userId="S::reshanda.walker@BCSDK12.NET::b500649a-a204-4bdf-9743-935c6e3aabed" providerId="AD"/>
  <p188:author id="{ABD456A7-E3C0-047B-747E-4F1E2810AFAC}" name="Walker, Reshanda" initials="WR" userId="S::reshanda.walker@bcsdk12.net::b500649a-a204-4bdf-9743-935c6e3aabed" providerId="AD"/>
  <p188:author id="{B94083E8-3FF3-F600-F4FC-CE213499BD59}" name="Lovett, Katika" initials="KL"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25077C-7175-4907-B11C-DFFB30CB2991}" v="1" dt="2025-05-14T19:22:21.7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861" autoAdjust="0"/>
  </p:normalViewPr>
  <p:slideViewPr>
    <p:cSldViewPr snapToGrid="0">
      <p:cViewPr varScale="1">
        <p:scale>
          <a:sx n="61" d="100"/>
          <a:sy n="61" d="100"/>
        </p:scale>
        <p:origin x="1493" y="58"/>
      </p:cViewPr>
      <p:guideLst>
        <p:guide orient="horz" pos="2160"/>
        <p:guide pos="3840"/>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8/10/relationships/authors" Target="authors.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9DB63B-08B1-4655-A444-BCC1D463CAA0}" type="datetimeFigureOut">
              <a:rPr lang="en-US" smtClean="0"/>
              <a:t>5/14/2025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5B90A-249A-40C5-9083-783F2FA0DD51}" type="slidenum">
              <a:rPr lang="en-US" smtClean="0"/>
              <a:t>‹#›</a:t>
            </a:fld>
            <a:endParaRPr lang="en-US"/>
          </a:p>
        </p:txBody>
      </p:sp>
    </p:spTree>
    <p:extLst>
      <p:ext uri="{BB962C8B-B14F-4D97-AF65-F5344CB8AC3E}">
        <p14:creationId xmlns:p14="http://schemas.microsoft.com/office/powerpoint/2010/main" val="3639380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4E95B90A-249A-40C5-9083-783F2FA0DD51}" type="slidenum">
              <a:rPr lang="en-US" smtClean="0"/>
              <a:t>1</a:t>
            </a:fld>
            <a:endParaRPr lang="en-US"/>
          </a:p>
        </p:txBody>
      </p:sp>
      <p:sp>
        <p:nvSpPr>
          <p:cNvPr id="6" name="Notes Placeholder 5">
            <a:extLst>
              <a:ext uri="{FF2B5EF4-FFF2-40B4-BE49-F238E27FC236}">
                <a16:creationId xmlns:a16="http://schemas.microsoft.com/office/drawing/2014/main" id="{D60EFC97-4AD3-90D0-B77D-76804F6B86E9}"/>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945501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4E95B90A-249A-40C5-9083-783F2FA0DD51}" type="slidenum">
              <a:rPr lang="en-US" smtClean="0"/>
              <a:t>2</a:t>
            </a:fld>
            <a:endParaRPr lang="en-US"/>
          </a:p>
        </p:txBody>
      </p:sp>
    </p:spTree>
    <p:extLst>
      <p:ext uri="{BB962C8B-B14F-4D97-AF65-F5344CB8AC3E}">
        <p14:creationId xmlns:p14="http://schemas.microsoft.com/office/powerpoint/2010/main" val="278355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4E95B90A-249A-40C5-9083-783F2FA0DD51}" type="slidenum">
              <a:rPr lang="en-US" smtClean="0"/>
              <a:t>3</a:t>
            </a:fld>
            <a:endParaRPr lang="en-US"/>
          </a:p>
        </p:txBody>
      </p:sp>
      <p:sp>
        <p:nvSpPr>
          <p:cNvPr id="6" name="Notes Placeholder 5">
            <a:extLst>
              <a:ext uri="{FF2B5EF4-FFF2-40B4-BE49-F238E27FC236}">
                <a16:creationId xmlns:a16="http://schemas.microsoft.com/office/drawing/2014/main" id="{76DF53CB-9F2B-57A2-CEA0-C7F7FFFD389D}"/>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896879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4E95B90A-249A-40C5-9083-783F2FA0DD51}" type="slidenum">
              <a:rPr lang="en-US" smtClean="0"/>
              <a:t>5</a:t>
            </a:fld>
            <a:endParaRPr lang="en-US"/>
          </a:p>
        </p:txBody>
      </p:sp>
      <p:sp>
        <p:nvSpPr>
          <p:cNvPr id="6" name="Notes Placeholder 5">
            <a:extLst>
              <a:ext uri="{FF2B5EF4-FFF2-40B4-BE49-F238E27FC236}">
                <a16:creationId xmlns:a16="http://schemas.microsoft.com/office/drawing/2014/main" id="{02DD3F51-DC35-66C9-A614-4FBAE83EB946}"/>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996171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3504B-0741-75F8-B36B-2BCAA6707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8FEF5C-6013-BC82-35A0-0DBE904C0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55F8E3-74A5-2989-6ECD-1CD87E3EF2CD}"/>
              </a:ext>
            </a:extLst>
          </p:cNvPr>
          <p:cNvSpPr>
            <a:spLocks noGrp="1"/>
          </p:cNvSpPr>
          <p:nvPr>
            <p:ph type="body" idx="1"/>
          </p:nvPr>
        </p:nvSpPr>
        <p:spPr/>
        <p:txBody>
          <a:bodyPr/>
          <a:lstStyle/>
          <a:p>
            <a:pPr>
              <a:buNone/>
            </a:pPr>
            <a:endParaRPr lang="en-US" dirty="0"/>
          </a:p>
        </p:txBody>
      </p:sp>
      <p:sp>
        <p:nvSpPr>
          <p:cNvPr id="4" name="Slide Number Placeholder 3">
            <a:extLst>
              <a:ext uri="{FF2B5EF4-FFF2-40B4-BE49-F238E27FC236}">
                <a16:creationId xmlns:a16="http://schemas.microsoft.com/office/drawing/2014/main" id="{28EA7E28-D03F-A210-C23C-BCCC2277A716}"/>
              </a:ext>
            </a:extLst>
          </p:cNvPr>
          <p:cNvSpPr>
            <a:spLocks noGrp="1"/>
          </p:cNvSpPr>
          <p:nvPr>
            <p:ph type="sldNum" sz="quarter" idx="10"/>
          </p:nvPr>
        </p:nvSpPr>
        <p:spPr/>
        <p:txBody>
          <a:bodyPr/>
          <a:lstStyle/>
          <a:p>
            <a:pPr>
              <a:defRPr/>
            </a:pPr>
            <a:fld id="{CF6EF1C6-AC7B-4EB8-BD20-260BD191BE43}" type="slidenum">
              <a:rPr lang="en-US" smtClean="0"/>
              <a:pPr>
                <a:defRPr/>
              </a:pPr>
              <a:t>6</a:t>
            </a:fld>
            <a:endParaRPr lang="en-US" dirty="0"/>
          </a:p>
        </p:txBody>
      </p:sp>
    </p:spTree>
    <p:extLst>
      <p:ext uri="{BB962C8B-B14F-4D97-AF65-F5344CB8AC3E}">
        <p14:creationId xmlns:p14="http://schemas.microsoft.com/office/powerpoint/2010/main" val="4031816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4E95B90A-249A-40C5-9083-783F2FA0DD51}" type="slidenum">
              <a:rPr lang="en-US" smtClean="0"/>
              <a:t>7</a:t>
            </a:fld>
            <a:endParaRPr lang="en-US"/>
          </a:p>
        </p:txBody>
      </p:sp>
    </p:spTree>
    <p:extLst>
      <p:ext uri="{BB962C8B-B14F-4D97-AF65-F5344CB8AC3E}">
        <p14:creationId xmlns:p14="http://schemas.microsoft.com/office/powerpoint/2010/main" val="596479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4E95B90A-249A-40C5-9083-783F2FA0DD51}" type="slidenum">
              <a:rPr lang="en-US" smtClean="0"/>
              <a:t>8</a:t>
            </a:fld>
            <a:endParaRPr lang="en-US"/>
          </a:p>
        </p:txBody>
      </p:sp>
    </p:spTree>
    <p:extLst>
      <p:ext uri="{BB962C8B-B14F-4D97-AF65-F5344CB8AC3E}">
        <p14:creationId xmlns:p14="http://schemas.microsoft.com/office/powerpoint/2010/main" val="2495950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4E95B90A-249A-40C5-9083-783F2FA0DD51}" type="slidenum">
              <a:rPr lang="en-US" smtClean="0"/>
              <a:t>9</a:t>
            </a:fld>
            <a:endParaRPr lang="en-US"/>
          </a:p>
        </p:txBody>
      </p:sp>
    </p:spTree>
    <p:extLst>
      <p:ext uri="{BB962C8B-B14F-4D97-AF65-F5344CB8AC3E}">
        <p14:creationId xmlns:p14="http://schemas.microsoft.com/office/powerpoint/2010/main" val="3422081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10</a:t>
            </a:fld>
            <a:endParaRPr lang="en-US"/>
          </a:p>
        </p:txBody>
      </p:sp>
    </p:spTree>
    <p:extLst>
      <p:ext uri="{BB962C8B-B14F-4D97-AF65-F5344CB8AC3E}">
        <p14:creationId xmlns:p14="http://schemas.microsoft.com/office/powerpoint/2010/main" val="4121722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4E95B90A-249A-40C5-9083-783F2FA0DD51}" type="slidenum">
              <a:rPr lang="en-US" smtClean="0"/>
              <a:t>11</a:t>
            </a:fld>
            <a:endParaRPr lang="en-US"/>
          </a:p>
        </p:txBody>
      </p:sp>
    </p:spTree>
    <p:extLst>
      <p:ext uri="{BB962C8B-B14F-4D97-AF65-F5344CB8AC3E}">
        <p14:creationId xmlns:p14="http://schemas.microsoft.com/office/powerpoint/2010/main" val="3693701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12</a:t>
            </a:fld>
            <a:endParaRPr lang="en-US"/>
          </a:p>
        </p:txBody>
      </p:sp>
    </p:spTree>
    <p:extLst>
      <p:ext uri="{BB962C8B-B14F-4D97-AF65-F5344CB8AC3E}">
        <p14:creationId xmlns:p14="http://schemas.microsoft.com/office/powerpoint/2010/main" val="2312605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13</a:t>
            </a:fld>
            <a:endParaRPr lang="en-US"/>
          </a:p>
        </p:txBody>
      </p:sp>
    </p:spTree>
    <p:extLst>
      <p:ext uri="{BB962C8B-B14F-4D97-AF65-F5344CB8AC3E}">
        <p14:creationId xmlns:p14="http://schemas.microsoft.com/office/powerpoint/2010/main" val="1802388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14</a:t>
            </a:fld>
            <a:endParaRPr lang="en-US"/>
          </a:p>
        </p:txBody>
      </p:sp>
    </p:spTree>
    <p:extLst>
      <p:ext uri="{BB962C8B-B14F-4D97-AF65-F5344CB8AC3E}">
        <p14:creationId xmlns:p14="http://schemas.microsoft.com/office/powerpoint/2010/main" val="372380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15</a:t>
            </a:fld>
            <a:endParaRPr lang="en-US"/>
          </a:p>
        </p:txBody>
      </p:sp>
    </p:spTree>
    <p:extLst>
      <p:ext uri="{BB962C8B-B14F-4D97-AF65-F5344CB8AC3E}">
        <p14:creationId xmlns:p14="http://schemas.microsoft.com/office/powerpoint/2010/main" val="1856020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16</a:t>
            </a:fld>
            <a:endParaRPr lang="en-US"/>
          </a:p>
        </p:txBody>
      </p:sp>
    </p:spTree>
    <p:extLst>
      <p:ext uri="{BB962C8B-B14F-4D97-AF65-F5344CB8AC3E}">
        <p14:creationId xmlns:p14="http://schemas.microsoft.com/office/powerpoint/2010/main" val="4109879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17</a:t>
            </a:fld>
            <a:endParaRPr lang="en-US"/>
          </a:p>
        </p:txBody>
      </p:sp>
    </p:spTree>
    <p:extLst>
      <p:ext uri="{BB962C8B-B14F-4D97-AF65-F5344CB8AC3E}">
        <p14:creationId xmlns:p14="http://schemas.microsoft.com/office/powerpoint/2010/main" val="3115903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9E85D-5D4C-F15B-B0D0-0D47CA51D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CF93D-48C6-03EC-9272-C59FB987762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63C3805-C0C5-FB4E-292F-E1E48FBA6837}"/>
              </a:ext>
            </a:extLst>
          </p:cNvPr>
          <p:cNvSpPr>
            <a:spLocks noGrp="1"/>
          </p:cNvSpPr>
          <p:nvPr>
            <p:ph type="body" idx="1"/>
          </p:nvPr>
        </p:nvSpPr>
        <p:spPr/>
        <p:txBody>
          <a:bodyPr/>
          <a:lstStyle/>
          <a:p>
            <a:pPr>
              <a:buNone/>
            </a:pPr>
            <a:endParaRPr lang="en-US" dirty="0"/>
          </a:p>
        </p:txBody>
      </p:sp>
      <p:sp>
        <p:nvSpPr>
          <p:cNvPr id="4" name="Slide Number Placeholder 3">
            <a:extLst>
              <a:ext uri="{FF2B5EF4-FFF2-40B4-BE49-F238E27FC236}">
                <a16:creationId xmlns:a16="http://schemas.microsoft.com/office/drawing/2014/main" id="{9B3840FF-E876-832D-54FA-C126A9D9B264}"/>
              </a:ext>
            </a:extLst>
          </p:cNvPr>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2633558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39D74-531F-08C9-12BD-B64BBB508A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65DB3-A8A9-9D61-AC2F-83BE7570823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F6948BC-1092-FFB0-7C3D-CE7A23406E25}"/>
              </a:ext>
            </a:extLst>
          </p:cNvPr>
          <p:cNvSpPr>
            <a:spLocks noGrp="1"/>
          </p:cNvSpPr>
          <p:nvPr>
            <p:ph type="body" idx="1"/>
          </p:nvPr>
        </p:nvSpPr>
        <p:spPr/>
        <p:txBody>
          <a:bodyPr/>
          <a:lstStyle/>
          <a:p>
            <a:pPr>
              <a:buNone/>
            </a:pPr>
            <a:endParaRPr lang="en-US" dirty="0"/>
          </a:p>
        </p:txBody>
      </p:sp>
      <p:sp>
        <p:nvSpPr>
          <p:cNvPr id="4" name="Slide Number Placeholder 3">
            <a:extLst>
              <a:ext uri="{FF2B5EF4-FFF2-40B4-BE49-F238E27FC236}">
                <a16:creationId xmlns:a16="http://schemas.microsoft.com/office/drawing/2014/main" id="{1DA9F7F3-0DCE-F6DE-6EB0-3C97C04CA20A}"/>
              </a:ext>
            </a:extLst>
          </p:cNvPr>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747116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14806-AD7F-847E-7C97-B2E0417AF5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DAA64-E0DE-6081-98BB-84981BF9F5F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9B4A65E-5BCC-B216-E871-800DDF004F55}"/>
              </a:ext>
            </a:extLst>
          </p:cNvPr>
          <p:cNvSpPr>
            <a:spLocks noGrp="1"/>
          </p:cNvSpPr>
          <p:nvPr>
            <p:ph type="body" idx="1"/>
          </p:nvPr>
        </p:nvSpPr>
        <p:spPr/>
        <p:txBody>
          <a:bodyPr/>
          <a:lstStyle/>
          <a:p>
            <a:pPr>
              <a:buNone/>
            </a:pPr>
            <a:endParaRPr lang="en-US" dirty="0"/>
          </a:p>
        </p:txBody>
      </p:sp>
      <p:sp>
        <p:nvSpPr>
          <p:cNvPr id="4" name="Slide Number Placeholder 3">
            <a:extLst>
              <a:ext uri="{FF2B5EF4-FFF2-40B4-BE49-F238E27FC236}">
                <a16:creationId xmlns:a16="http://schemas.microsoft.com/office/drawing/2014/main" id="{1FEB0C17-16E3-61CC-E5F0-9A631300783C}"/>
              </a:ext>
            </a:extLst>
          </p:cNvPr>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4131589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48FA9-C303-F10E-F923-26C736CD5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761D1-AFBF-3EBB-4033-096C7B57169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8E34FB1-D4CA-3483-2967-3D86B1A0FAB8}"/>
              </a:ext>
            </a:extLst>
          </p:cNvPr>
          <p:cNvSpPr>
            <a:spLocks noGrp="1"/>
          </p:cNvSpPr>
          <p:nvPr>
            <p:ph type="body" idx="1"/>
          </p:nvPr>
        </p:nvSpPr>
        <p:spPr/>
        <p:txBody>
          <a:bodyPr/>
          <a:lstStyle/>
          <a:p>
            <a:pPr>
              <a:buNone/>
            </a:pPr>
            <a:endParaRPr lang="en-US" dirty="0"/>
          </a:p>
        </p:txBody>
      </p:sp>
      <p:sp>
        <p:nvSpPr>
          <p:cNvPr id="4" name="Slide Number Placeholder 3">
            <a:extLst>
              <a:ext uri="{FF2B5EF4-FFF2-40B4-BE49-F238E27FC236}">
                <a16:creationId xmlns:a16="http://schemas.microsoft.com/office/drawing/2014/main" id="{5ACD6794-0D2B-A088-4990-AD4B898F50B0}"/>
              </a:ext>
            </a:extLst>
          </p:cNvPr>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4285927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BA54D-EDA3-B3F8-3599-3EA1444B27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5392F4-5026-568F-9401-1A688295B88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8151B8A-6851-33E9-EF41-D5E8D105D066}"/>
              </a:ext>
            </a:extLst>
          </p:cNvPr>
          <p:cNvSpPr>
            <a:spLocks noGrp="1"/>
          </p:cNvSpPr>
          <p:nvPr>
            <p:ph type="body" idx="1"/>
          </p:nvPr>
        </p:nvSpPr>
        <p:spPr/>
        <p:txBody>
          <a:bodyPr/>
          <a:lstStyle/>
          <a:p>
            <a:pPr>
              <a:buNone/>
            </a:pPr>
            <a:endParaRPr lang="en-US" dirty="0"/>
          </a:p>
        </p:txBody>
      </p:sp>
      <p:sp>
        <p:nvSpPr>
          <p:cNvPr id="4" name="Slide Number Placeholder 3">
            <a:extLst>
              <a:ext uri="{FF2B5EF4-FFF2-40B4-BE49-F238E27FC236}">
                <a16:creationId xmlns:a16="http://schemas.microsoft.com/office/drawing/2014/main" id="{87A30608-1399-8B8E-9B6D-DDE40F201385}"/>
              </a:ext>
            </a:extLst>
          </p:cNvPr>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1782162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F9FAB-72FF-6E07-9D50-7F8DCCC4B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2A9DF-D3D1-7013-82B3-B6E7F13D808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398E09A-BDEB-3EBF-413E-0F8EB24DD816}"/>
              </a:ext>
            </a:extLst>
          </p:cNvPr>
          <p:cNvSpPr>
            <a:spLocks noGrp="1"/>
          </p:cNvSpPr>
          <p:nvPr>
            <p:ph type="body" idx="1"/>
          </p:nvPr>
        </p:nvSpPr>
        <p:spPr/>
        <p:txBody>
          <a:bodyPr/>
          <a:lstStyle/>
          <a:p>
            <a:pPr>
              <a:buNone/>
            </a:pPr>
            <a:endParaRPr lang="en-US" dirty="0"/>
          </a:p>
        </p:txBody>
      </p:sp>
      <p:sp>
        <p:nvSpPr>
          <p:cNvPr id="4" name="Slide Number Placeholder 3">
            <a:extLst>
              <a:ext uri="{FF2B5EF4-FFF2-40B4-BE49-F238E27FC236}">
                <a16:creationId xmlns:a16="http://schemas.microsoft.com/office/drawing/2014/main" id="{CAA66E8E-AD80-18F1-0B27-E5D31711BC35}"/>
              </a:ext>
            </a:extLst>
          </p:cNvPr>
          <p:cNvSpPr>
            <a:spLocks noGrp="1"/>
          </p:cNvSpPr>
          <p:nvPr>
            <p:ph type="sldNum" sz="quarter" idx="5"/>
          </p:nvPr>
        </p:nvSpPr>
        <p:spPr/>
        <p:txBody>
          <a:bodyPr/>
          <a:lstStyle/>
          <a:p>
            <a:fld id="{560E63B2-D433-497B-82B7-B837A3F36A27}" type="slidenum">
              <a:rPr lang="en-US" smtClean="0"/>
              <a:t>24</a:t>
            </a:fld>
            <a:endParaRPr lang="en-US"/>
          </a:p>
        </p:txBody>
      </p:sp>
    </p:spTree>
    <p:extLst>
      <p:ext uri="{BB962C8B-B14F-4D97-AF65-F5344CB8AC3E}">
        <p14:creationId xmlns:p14="http://schemas.microsoft.com/office/powerpoint/2010/main" val="2284737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25</a:t>
            </a:fld>
            <a:endParaRPr lang="en-US"/>
          </a:p>
        </p:txBody>
      </p:sp>
    </p:spTree>
    <p:extLst>
      <p:ext uri="{BB962C8B-B14F-4D97-AF65-F5344CB8AC3E}">
        <p14:creationId xmlns:p14="http://schemas.microsoft.com/office/powerpoint/2010/main" val="1958375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26</a:t>
            </a:fld>
            <a:endParaRPr lang="en-US"/>
          </a:p>
        </p:txBody>
      </p:sp>
    </p:spTree>
    <p:extLst>
      <p:ext uri="{BB962C8B-B14F-4D97-AF65-F5344CB8AC3E}">
        <p14:creationId xmlns:p14="http://schemas.microsoft.com/office/powerpoint/2010/main" val="3255601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27</a:t>
            </a:fld>
            <a:endParaRPr lang="en-US"/>
          </a:p>
        </p:txBody>
      </p:sp>
    </p:spTree>
    <p:extLst>
      <p:ext uri="{BB962C8B-B14F-4D97-AF65-F5344CB8AC3E}">
        <p14:creationId xmlns:p14="http://schemas.microsoft.com/office/powerpoint/2010/main" val="1937627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4E95B90A-249A-40C5-9083-783F2FA0DD51}" type="slidenum">
              <a:rPr lang="en-US" smtClean="0"/>
              <a:t>28</a:t>
            </a:fld>
            <a:endParaRPr lang="en-US"/>
          </a:p>
        </p:txBody>
      </p:sp>
    </p:spTree>
    <p:extLst>
      <p:ext uri="{BB962C8B-B14F-4D97-AF65-F5344CB8AC3E}">
        <p14:creationId xmlns:p14="http://schemas.microsoft.com/office/powerpoint/2010/main" val="15610877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29</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30</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C541478-58C7-49E6-879C-132AC23F776F}"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0C4DEB-A538-48F8-BFB3-DFFD1FA46619}"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8B4479-3F85-4588-A7CF-69635F2CA593}"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740694-80C6-4760-86F1-6F126E7D356F}" type="datetime1">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BFAB1B-9775-4013-9AFC-4301D99512E7}" type="datetime1">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B9DFF6F-01C0-4413-8C85-CCAF0062B330}" type="datetime1">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CA5784-A751-4F3F-B7ED-F2F4D3BD01BB}" type="datetime1">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654AEB-E288-4E36-AB3B-4DB5BF4C2684}" type="datetime1">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3FAAFF-F115-406F-A780-1C783FA9D8B7}" type="datetime1">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43D275-C3C0-4707-8E67-94936578A914}"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FB9182-A286-4ACC-AEB5-A58F82D4F5DD}"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43040-AD8E-4F52-A494-A91442EE4AC0}"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538174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44A08C-EB67-41EA-B869-E008BB39B33D}"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592929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DAEC69-26F8-4F59-BDB4-C95F414B07A9}"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26455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D97901-21D5-4333-96BE-677BF045A7EB}" type="datetime1">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13401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2A022F-B637-4A63-9FD3-BFBD2020778D}" type="datetime1">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23771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B0321D-B3BE-4935-9C73-C442E88F2273}" type="datetime1">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888750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7628CF-93DE-490F-A99D-678A582CFBA4}" type="datetime1">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61639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9D6DD9-7FF6-4139-AE6C-14AFF4DAD8D2}" type="datetime1">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31137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E8DF37-F0BF-4FC7-ACC9-6941330C8DA4}" type="datetime1">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81386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760EB1-C69A-4AEB-8FFB-580D8FCB7734}"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3601434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F3046F-28BD-45C0-B6ED-72E23E37D6F3}" type="datetime1">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50734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6DA26D-5D7A-4CDC-AD10-DB313DC62836}" type="datetime1">
              <a:rPr lang="en-US" smtClean="0"/>
              <a:t>5/14/2025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45F79A-1FC7-4FD9-BBED-563A2A215EF6}" type="datetime1">
              <a:rPr lang="en-US" smtClean="0"/>
              <a:t>5/14/2025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177440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502302" y="2349224"/>
            <a:ext cx="11190769" cy="1754326"/>
          </a:xfrm>
          <a:prstGeom prst="rect">
            <a:avLst/>
          </a:prstGeom>
          <a:solidFill>
            <a:srgbClr val="FFC000"/>
          </a:solidFill>
          <a:ln w="28575">
            <a:solidFill>
              <a:schemeClr val="tx1"/>
            </a:solidFill>
          </a:ln>
          <a:effectLst>
            <a:outerShdw>
              <a:srgbClr val="000000"/>
            </a:outerShdw>
          </a:effectLst>
        </p:spPr>
        <p:txBody>
          <a:bodyPr wrap="square" lIns="91440" tIns="45720" rIns="91440" bIns="45720" rtlCol="0" anchor="t">
            <a:spAutoFit/>
          </a:bodyPr>
          <a:lstStyle/>
          <a:p>
            <a:pPr algn="ctr" defTabSz="914400">
              <a:defRPr/>
            </a:pPr>
            <a:r>
              <a:rPr lang="en-US" sz="5400" b="1" dirty="0">
                <a:solidFill>
                  <a:schemeClr val="bg1"/>
                </a:solidFill>
                <a:latin typeface="Trade Gothic Next HvyCd"/>
                <a:cs typeface="Arial"/>
              </a:rPr>
              <a:t>Bibb County School District </a:t>
            </a:r>
            <a:endParaRPr lang="en-US" dirty="0">
              <a:solidFill>
                <a:schemeClr val="bg1"/>
              </a:solidFill>
            </a:endParaRPr>
          </a:p>
          <a:p>
            <a:pPr algn="ctr" defTabSz="914400">
              <a:defRPr/>
            </a:pPr>
            <a:r>
              <a:rPr lang="en-US" sz="5400" b="1" dirty="0">
                <a:solidFill>
                  <a:schemeClr val="bg1"/>
                </a:solidFill>
                <a:latin typeface="Trade Gothic Next HvyCd"/>
                <a:cs typeface="Arial"/>
              </a:rPr>
              <a:t>Charter School Process Overview</a:t>
            </a:r>
            <a:endParaRPr lang="en-US" dirty="0">
              <a:solidFill>
                <a:schemeClr val="bg1"/>
              </a:solidFill>
              <a:ea typeface="Calibri"/>
              <a:cs typeface="Calibri"/>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lIns="91440" tIns="45720" rIns="91440" bIns="45720" rtlCol="0" anchor="t">
            <a:spAutoFit/>
          </a:bodyPr>
          <a:lstStyle/>
          <a:p>
            <a:pPr>
              <a:defRPr/>
            </a:pPr>
            <a:r>
              <a:rPr lang="en-US" sz="2400" b="1">
                <a:solidFill>
                  <a:prstClr val="white"/>
                </a:solidFill>
                <a:latin typeface="Trade Gothic Next HvyCd"/>
                <a:cs typeface="Arial"/>
              </a:rPr>
              <a:t>Dr. Katika Lovett</a:t>
            </a:r>
            <a:endParaRPr lang="en-US">
              <a:solidFill>
                <a:prstClr val="white"/>
              </a:solidFill>
              <a:ea typeface="+mn-ea"/>
            </a:endParaRPr>
          </a:p>
          <a:p>
            <a:pPr>
              <a:defRPr/>
            </a:pPr>
            <a:r>
              <a:rPr lang="en-US" sz="2400" i="1">
                <a:solidFill>
                  <a:prstClr val="white"/>
                </a:solidFill>
                <a:latin typeface="Trade Gothic Next Cond"/>
                <a:cs typeface="Arial"/>
              </a:rPr>
              <a:t>Deputy Superintendent</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lIns="91440" tIns="45720" rIns="91440" bIns="45720" rtlCol="0" anchor="t">
            <a:spAutoFit/>
          </a:bodyPr>
          <a:lstStyle/>
          <a:p>
            <a:pPr>
              <a:defRPr/>
            </a:pPr>
            <a:r>
              <a:rPr lang="en-US" sz="2000" b="1" i="1" dirty="0">
                <a:solidFill>
                  <a:srgbClr val="FFC700"/>
                </a:solidFill>
                <a:latin typeface="Trade Gothic Next HvyCd"/>
                <a:cs typeface="Arial"/>
              </a:rPr>
              <a:t>May 15, 2025</a:t>
            </a:r>
            <a:endParaRPr lang="en-US" dirty="0">
              <a:ea typeface="+mn-ea"/>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0B516B8-CD38-9DE5-2E43-00F2A1C7D195}"/>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DFBB98F9-2AF7-DEA1-7F82-945941A4B2EC}"/>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A1E6FDA6-FC1D-66A9-1B94-E711EA546AD6}"/>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39" y="984770"/>
            <a:ext cx="11817235" cy="5278007"/>
          </a:xfrm>
          <a:noFill/>
        </p:spPr>
        <p:txBody>
          <a:bodyPr vert="horz" lIns="91440" tIns="45720" rIns="91440" bIns="45720" rtlCol="0" anchor="t">
            <a:noAutofit/>
          </a:bodyPr>
          <a:lstStyle/>
          <a:p>
            <a:pPr marL="0" indent="0">
              <a:lnSpc>
                <a:spcPct val="100000"/>
              </a:lnSpc>
              <a:spcBef>
                <a:spcPts val="0"/>
              </a:spcBef>
              <a:buNone/>
            </a:pPr>
            <a:r>
              <a:rPr lang="en-US" cap="all" dirty="0">
                <a:effectLst>
                  <a:outerShdw blurRad="38100" dist="38100" dir="2700000" algn="tl">
                    <a:srgbClr val="000000">
                      <a:alpha val="43137"/>
                    </a:srgbClr>
                  </a:outerShdw>
                </a:effectLst>
                <a:latin typeface="Trade Gothic Next HvyCd" panose="020B0906040303020004" pitchFamily="34" charset="0"/>
              </a:rPr>
              <a:t>Overview</a:t>
            </a:r>
          </a:p>
          <a:p>
            <a:pPr marL="0" marR="0" lvl="0" indent="0" algn="l" defTabSz="457200" rtl="0" eaLnBrk="1" fontAlgn="auto" latinLnBrk="0" hangingPunct="1">
              <a:lnSpc>
                <a:spcPct val="100000"/>
              </a:lnSpc>
              <a:spcBef>
                <a:spcPts val="0"/>
              </a:spcBef>
              <a:spcAft>
                <a:spcPts val="0"/>
              </a:spcAft>
              <a:buClrTx/>
              <a:buSzTx/>
              <a:buNone/>
              <a:tabLst/>
              <a:defRPr/>
            </a:pPr>
            <a:r>
              <a:rPr lang="en-US" sz="2000" dirty="0">
                <a:latin typeface="Arial Narrow" panose="020B0606020202030204" pitchFamily="34" charset="0"/>
              </a:rPr>
              <a:t>This presentation provides </a:t>
            </a: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rPr>
              <a:t>an overview of the charter school application process and reviews expectations for timelines, requirements, and responsibilities.</a:t>
            </a:r>
          </a:p>
          <a:p>
            <a:pPr marL="0" indent="0">
              <a:lnSpc>
                <a:spcPct val="100000"/>
              </a:lnSpc>
              <a:spcBef>
                <a:spcPts val="0"/>
              </a:spcBef>
              <a:buNone/>
            </a:pPr>
            <a:endParaRPr lang="en-US" sz="1000" cap="all" dirty="0">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000" dirty="0">
                <a:latin typeface="Arial Narrow" panose="020B0606020202030204" pitchFamily="34" charset="0"/>
              </a:rPr>
              <a:t>Policy Overview</a:t>
            </a:r>
          </a:p>
          <a:p>
            <a:pPr>
              <a:lnSpc>
                <a:spcPct val="100000"/>
              </a:lnSpc>
              <a:spcBef>
                <a:spcPts val="0"/>
              </a:spcBef>
            </a:pPr>
            <a:r>
              <a:rPr lang="en-US" sz="2000" dirty="0">
                <a:latin typeface="Arial Narrow" panose="020B0606020202030204" pitchFamily="34" charset="0"/>
              </a:rPr>
              <a:t>Application Process</a:t>
            </a:r>
          </a:p>
          <a:p>
            <a:pPr>
              <a:lnSpc>
                <a:spcPct val="100000"/>
              </a:lnSpc>
              <a:spcBef>
                <a:spcPts val="0"/>
              </a:spcBef>
            </a:pPr>
            <a:r>
              <a:rPr lang="en-US" sz="2000" dirty="0">
                <a:latin typeface="Arial Narrow" panose="020B0606020202030204" pitchFamily="34" charset="0"/>
              </a:rPr>
              <a:t>Key Dates and Timelines</a:t>
            </a:r>
          </a:p>
          <a:p>
            <a:pPr>
              <a:lnSpc>
                <a:spcPct val="100000"/>
              </a:lnSpc>
              <a:spcBef>
                <a:spcPts val="0"/>
              </a:spcBef>
            </a:pPr>
            <a:r>
              <a:rPr lang="en-US" sz="2000" dirty="0">
                <a:latin typeface="Arial Narrow" panose="020B0606020202030204" pitchFamily="34" charset="0"/>
              </a:rPr>
              <a:t>Next Steps</a:t>
            </a:r>
          </a:p>
          <a:p>
            <a:pPr marL="0" indent="0">
              <a:lnSpc>
                <a:spcPct val="100000"/>
              </a:lnSpc>
              <a:spcBef>
                <a:spcPts val="0"/>
              </a:spcBef>
              <a:buNone/>
            </a:pPr>
            <a:endParaRPr lang="en-US" sz="2000" dirty="0">
              <a:latin typeface="Arial Narrow" panose="020B0606020202030204" pitchFamily="34" charset="0"/>
            </a:endParaRPr>
          </a:p>
          <a:p>
            <a:pPr marL="0" indent="0">
              <a:lnSpc>
                <a:spcPct val="100000"/>
              </a:lnSpc>
              <a:spcBef>
                <a:spcPts val="0"/>
              </a:spcBef>
              <a:buNone/>
            </a:pPr>
            <a:r>
              <a:rPr lang="en-US"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000" dirty="0">
                <a:latin typeface="Arial Narrow" panose="020B0606020202030204" pitchFamily="34" charset="0"/>
              </a:rPr>
              <a:t>This presentation outlines the district’s charter school application process, emphasizing the importance of strong academic, organizational, and financial plans, clear governance, and documented community engagement to ensure alignment with district priorities and public interest.</a:t>
            </a:r>
          </a:p>
          <a:p>
            <a:pPr marL="0" indent="0">
              <a:lnSpc>
                <a:spcPct val="100000"/>
              </a:lnSpc>
              <a:spcBef>
                <a:spcPts val="0"/>
              </a:spcBef>
              <a:buNone/>
            </a:pPr>
            <a:endParaRPr lang="en-US" b="1" cap="all" dirty="0">
              <a:effectLst>
                <a:outerShdw blurRad="38100" dist="38100" dir="2700000" algn="tl">
                  <a:srgbClr val="000000">
                    <a:alpha val="43137"/>
                  </a:srgbClr>
                </a:outerShdw>
              </a:effectLst>
              <a:latin typeface="Trade Gothic Next HvyCd" panose="020B09060403030200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BE44190D-CC8B-79BA-0888-C11A130835E4}"/>
              </a:ext>
            </a:extLst>
          </p:cNvPr>
          <p:cNvSpPr>
            <a:spLocks noGrp="1"/>
          </p:cNvSpPr>
          <p:nvPr>
            <p:ph type="sldNum" sz="quarter" idx="12"/>
          </p:nvPr>
        </p:nvSpPr>
        <p:spPr/>
        <p:txBody>
          <a:bodyPr/>
          <a:lstStyle/>
          <a:p>
            <a:fld id="{28E6F07D-F62F-4C3B-A21E-2367E9A39921}" type="slidenum">
              <a:rPr lang="en-US" smtClean="0"/>
              <a:t>4</a:t>
            </a:fld>
            <a:endParaRPr lang="en-US"/>
          </a:p>
        </p:txBody>
      </p:sp>
      <p:sp>
        <p:nvSpPr>
          <p:cNvPr id="6" name="Rectangle 2">
            <a:extLst>
              <a:ext uri="{FF2B5EF4-FFF2-40B4-BE49-F238E27FC236}">
                <a16:creationId xmlns:a16="http://schemas.microsoft.com/office/drawing/2014/main" id="{D7CA6900-8DD6-EC98-42A9-A4E7609248C0}"/>
              </a:ext>
            </a:extLst>
          </p:cNvPr>
          <p:cNvSpPr>
            <a:spLocks noChangeArrowheads="1"/>
          </p:cNvSpPr>
          <p:nvPr/>
        </p:nvSpPr>
        <p:spPr bwMode="auto">
          <a:xfrm>
            <a:off x="225239" y="5428777"/>
            <a:ext cx="11118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Narrow" panose="020B0606020202030204" pitchFamily="34" charset="0"/>
            </a:endParaRPr>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dirty="0"/>
              <a:t>A public school operating under a performance-based contract (charter).</a:t>
            </a:r>
          </a:p>
          <a:p>
            <a:pPr lvl="1"/>
            <a:r>
              <a:rPr dirty="0"/>
              <a:t>Two Types:</a:t>
            </a:r>
          </a:p>
          <a:p>
            <a:pPr lvl="2"/>
            <a:r>
              <a:rPr dirty="0"/>
              <a:t>Start-Up Charter School: A brand-new school.</a:t>
            </a:r>
          </a:p>
          <a:p>
            <a:pPr lvl="2"/>
            <a:r>
              <a:rPr dirty="0"/>
              <a:t>Conversion Charter School: An existing public</a:t>
            </a:r>
            <a:r>
              <a:rPr lang="en-US" dirty="0"/>
              <a:t>-</a:t>
            </a:r>
            <a:r>
              <a:rPr dirty="0"/>
              <a:t>school transitioning to charter status.</a:t>
            </a:r>
          </a:p>
          <a:p>
            <a:r>
              <a:rPr dirty="0"/>
              <a:t>Focus: Academic, organizational, and financial performance.</a:t>
            </a:r>
          </a:p>
        </p:txBody>
      </p:sp>
      <p:sp>
        <p:nvSpPr>
          <p:cNvPr id="4" name="Rectangle 3">
            <a:extLst>
              <a:ext uri="{FF2B5EF4-FFF2-40B4-BE49-F238E27FC236}">
                <a16:creationId xmlns:a16="http://schemas.microsoft.com/office/drawing/2014/main" id="{0782236A-7DCA-687B-5D46-D50A632263D5}"/>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solidFill>
                  <a:srgbClr val="FFFFFF"/>
                </a:solidFill>
                <a:latin typeface="Trade Gothic Next HvyCd"/>
              </a:rPr>
              <a:t>What is a Charter School?</a:t>
            </a:r>
            <a:r>
              <a:rPr lang="en-US" sz="4400">
                <a:latin typeface="Trade Gothic Next HvyCd"/>
                <a:ea typeface="Trade Gothic Next HvyCd"/>
                <a:cs typeface="Trade Gothic Next HvyCd"/>
              </a:rPr>
              <a:t>​</a:t>
            </a:r>
            <a:endParaRPr lang="en-US" sz="1800" b="0" i="0" u="none" strike="noStrike" kern="1200" cap="none" spc="0" normalizeH="0" baseline="0" noProof="0">
              <a:ln>
                <a:noFill/>
              </a:ln>
              <a:solidFill>
                <a:prstClr val="white"/>
              </a:solidFill>
              <a:effectLst/>
              <a:uLnTx/>
              <a:uFillTx/>
              <a:latin typeface="Calibri" panose="020F0502020204030204"/>
              <a:ea typeface="Calibri" panose="020F0502020204030204"/>
              <a:cs typeface="Calibri" panose="020F0502020204030204"/>
            </a:endParaRPr>
          </a:p>
        </p:txBody>
      </p:sp>
      <p:pic>
        <p:nvPicPr>
          <p:cNvPr id="6" name="Picture 5" descr="A logo with white text and yellow squares&#10;&#10;AI-generated content may be incorrect.">
            <a:extLst>
              <a:ext uri="{FF2B5EF4-FFF2-40B4-BE49-F238E27FC236}">
                <a16:creationId xmlns:a16="http://schemas.microsoft.com/office/drawing/2014/main" id="{B0FBDC32-F747-F151-96CC-D308F79D72A6}"/>
              </a:ext>
            </a:extLst>
          </p:cNvPr>
          <p:cNvPicPr>
            <a:picLocks noChangeAspect="1"/>
          </p:cNvPicPr>
          <p:nvPr/>
        </p:nvPicPr>
        <p:blipFill>
          <a:blip r:embed="rId3"/>
          <a:stretch>
            <a:fillRect/>
          </a:stretch>
        </p:blipFill>
        <p:spPr>
          <a:xfrm>
            <a:off x="10798841" y="-162058"/>
            <a:ext cx="1391675" cy="1386174"/>
          </a:xfrm>
          <a:prstGeom prst="rect">
            <a:avLst/>
          </a:prstGeom>
        </p:spPr>
      </p:pic>
      <p:sp>
        <p:nvSpPr>
          <p:cNvPr id="2" name="Slide Number Placeholder 1">
            <a:extLst>
              <a:ext uri="{FF2B5EF4-FFF2-40B4-BE49-F238E27FC236}">
                <a16:creationId xmlns:a16="http://schemas.microsoft.com/office/drawing/2014/main" id="{4FB6A13C-362D-F7F6-1748-D715CC1B26A2}"/>
              </a:ext>
            </a:extLst>
          </p:cNvPr>
          <p:cNvSpPr>
            <a:spLocks noGrp="1"/>
          </p:cNvSpPr>
          <p:nvPr>
            <p:ph type="sldNum" sz="quarter" idx="12"/>
          </p:nvPr>
        </p:nvSpPr>
        <p:spPr/>
        <p:txBody>
          <a:bodyPr/>
          <a:lstStyle/>
          <a:p>
            <a:fld id="{C1FF6DA9-008F-8B48-92A6-B652298478BF}"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0650C-2DFB-E6C7-73BD-32D76DA0CCE0}"/>
            </a:ext>
          </a:extLst>
        </p:cNvPr>
        <p:cNvGrpSpPr/>
        <p:nvPr/>
      </p:nvGrpSpPr>
      <p:grpSpPr>
        <a:xfrm>
          <a:off x="0" y="0"/>
          <a:ext cx="0" cy="0"/>
          <a:chOff x="0" y="0"/>
          <a:chExt cx="0" cy="0"/>
        </a:xfrm>
      </p:grpSpPr>
      <p:pic>
        <p:nvPicPr>
          <p:cNvPr id="1026" name="Picture 2" descr="Image result for phases">
            <a:extLst>
              <a:ext uri="{FF2B5EF4-FFF2-40B4-BE49-F238E27FC236}">
                <a16:creationId xmlns:a16="http://schemas.microsoft.com/office/drawing/2014/main" id="{B5511F8F-BEFF-54ED-0B40-24999A1B75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7216"/>
            <a:ext cx="9144000" cy="61722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A34EB74-CA6C-1C9C-4C74-6107C476C114}"/>
              </a:ext>
            </a:extLst>
          </p:cNvPr>
          <p:cNvSpPr/>
          <p:nvPr/>
        </p:nvSpPr>
        <p:spPr>
          <a:xfrm>
            <a:off x="1795550" y="1941022"/>
            <a:ext cx="2819400" cy="1371600"/>
          </a:xfrm>
          <a:prstGeom prst="rect">
            <a:avLst/>
          </a:prstGeom>
          <a:solidFill>
            <a:srgbClr val="FFFFFF"/>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1600" dirty="0">
              <a:solidFill>
                <a:srgbClr val="404040"/>
              </a:solidFill>
            </a:endParaRPr>
          </a:p>
          <a:p>
            <a:pPr marL="285750" indent="-285750">
              <a:buFont typeface="Arial" panose="020B0604020202020204" pitchFamily="34" charset="0"/>
              <a:buChar char="•"/>
            </a:pPr>
            <a:r>
              <a:rPr lang="en-US" sz="1600" dirty="0">
                <a:solidFill>
                  <a:srgbClr val="404040"/>
                </a:solidFill>
              </a:rPr>
              <a:t>Pre-petition submittal</a:t>
            </a:r>
          </a:p>
          <a:p>
            <a:pPr marL="285750" indent="-285750">
              <a:buFont typeface="Arial" panose="020B0604020202020204" pitchFamily="34" charset="0"/>
              <a:buChar char="•"/>
            </a:pPr>
            <a:r>
              <a:rPr lang="en-US" sz="1600" dirty="0">
                <a:solidFill>
                  <a:srgbClr val="404040"/>
                </a:solidFill>
              </a:rPr>
              <a:t>Successful Review of Completeness-Provide Feedback</a:t>
            </a:r>
          </a:p>
          <a:p>
            <a:pPr marL="285750" indent="-285750">
              <a:buFont typeface="Arial" panose="020B0604020202020204" pitchFamily="34" charset="0"/>
              <a:buChar char="•"/>
            </a:pPr>
            <a:r>
              <a:rPr lang="en-US" sz="1600" dirty="0">
                <a:solidFill>
                  <a:srgbClr val="404040"/>
                </a:solidFill>
              </a:rPr>
              <a:t>Successful Comprehensive Review of the Petition</a:t>
            </a:r>
          </a:p>
          <a:p>
            <a:pPr algn="ctr"/>
            <a:endParaRPr lang="en-US" dirty="0"/>
          </a:p>
        </p:txBody>
      </p:sp>
      <p:sp>
        <p:nvSpPr>
          <p:cNvPr id="6" name="Rectangle 5">
            <a:extLst>
              <a:ext uri="{FF2B5EF4-FFF2-40B4-BE49-F238E27FC236}">
                <a16:creationId xmlns:a16="http://schemas.microsoft.com/office/drawing/2014/main" id="{91E2D653-1D8B-8160-2BA7-24EA2768D580}"/>
              </a:ext>
            </a:extLst>
          </p:cNvPr>
          <p:cNvSpPr/>
          <p:nvPr/>
        </p:nvSpPr>
        <p:spPr>
          <a:xfrm>
            <a:off x="7696200" y="1371600"/>
            <a:ext cx="2819400" cy="1524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A6EBC99F-14CB-A607-D9E4-A16BF9DC2ADA}"/>
              </a:ext>
            </a:extLst>
          </p:cNvPr>
          <p:cNvSpPr/>
          <p:nvPr/>
        </p:nvSpPr>
        <p:spPr>
          <a:xfrm>
            <a:off x="7086600" y="4114800"/>
            <a:ext cx="2819400" cy="137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0658F64-05AC-79F9-4721-570A488581D8}"/>
              </a:ext>
            </a:extLst>
          </p:cNvPr>
          <p:cNvSpPr txBox="1"/>
          <p:nvPr/>
        </p:nvSpPr>
        <p:spPr>
          <a:xfrm>
            <a:off x="7154834" y="4705080"/>
            <a:ext cx="2827366" cy="1384995"/>
          </a:xfrm>
          <a:prstGeom prst="rect">
            <a:avLst/>
          </a:prstGeom>
          <a:noFill/>
          <a:ln w="19050">
            <a:solidFill>
              <a:srgbClr val="D85445"/>
            </a:solidFill>
            <a:prstDash val="dashDot"/>
          </a:ln>
        </p:spPr>
        <p:txBody>
          <a:bodyPr wrap="square" lIns="91440" tIns="45720" rIns="91440" bIns="45720" rtlCol="0" anchor="t">
            <a:spAutoFit/>
          </a:bodyPr>
          <a:lstStyle/>
          <a:p>
            <a:pPr marL="285750" indent="-285750">
              <a:buFont typeface="Arial" panose="020B0604020202020204" pitchFamily="34" charset="0"/>
              <a:buChar char="•"/>
            </a:pPr>
            <a:r>
              <a:rPr lang="en-US" sz="1400" dirty="0">
                <a:solidFill>
                  <a:srgbClr val="404040"/>
                </a:solidFill>
                <a:latin typeface="Arial"/>
                <a:cs typeface="Arial"/>
              </a:rPr>
              <a:t>Letter of Intent to Bibb County Public Schools –Deputy Superintendent’s Office and the Georgia Department of Education.</a:t>
            </a:r>
          </a:p>
          <a:p>
            <a:pPr marL="285750" indent="-285750">
              <a:buFont typeface="Arial" panose="020B0604020202020204" pitchFamily="34" charset="0"/>
              <a:buChar char="•"/>
            </a:pPr>
            <a:r>
              <a:rPr lang="en-US" sz="1400" dirty="0">
                <a:solidFill>
                  <a:srgbClr val="404040"/>
                </a:solidFill>
                <a:latin typeface="Arial"/>
                <a:cs typeface="Arial"/>
              </a:rPr>
              <a:t>Petitioner Training</a:t>
            </a:r>
            <a:endParaRPr lang="en-US" sz="1400" dirty="0">
              <a:solidFill>
                <a:srgbClr val="404040"/>
              </a:solidFill>
            </a:endParaRPr>
          </a:p>
        </p:txBody>
      </p:sp>
      <p:sp>
        <p:nvSpPr>
          <p:cNvPr id="12" name="Rectangle 11">
            <a:extLst>
              <a:ext uri="{FF2B5EF4-FFF2-40B4-BE49-F238E27FC236}">
                <a16:creationId xmlns:a16="http://schemas.microsoft.com/office/drawing/2014/main" id="{FA3F7162-0E08-9CF9-5E2C-20197858DD08}"/>
              </a:ext>
            </a:extLst>
          </p:cNvPr>
          <p:cNvSpPr/>
          <p:nvPr/>
        </p:nvSpPr>
        <p:spPr>
          <a:xfrm>
            <a:off x="1540625" y="6328756"/>
            <a:ext cx="7000702"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i="1" dirty="0">
                <a:solidFill>
                  <a:schemeClr val="bg1"/>
                </a:solidFill>
              </a:rPr>
              <a:t>Please note, only Letters of Intent mailed to the Office of Charter + Partner Schools prior to the deadline will be considered.  All others may apply during the following year’s Start-up Petition cycle </a:t>
            </a:r>
          </a:p>
        </p:txBody>
      </p:sp>
      <p:sp>
        <p:nvSpPr>
          <p:cNvPr id="11" name="TextBox 10">
            <a:extLst>
              <a:ext uri="{FF2B5EF4-FFF2-40B4-BE49-F238E27FC236}">
                <a16:creationId xmlns:a16="http://schemas.microsoft.com/office/drawing/2014/main" id="{99024D8F-6199-4DE1-A0CD-95DBF6BFE3C5}"/>
              </a:ext>
            </a:extLst>
          </p:cNvPr>
          <p:cNvSpPr txBox="1"/>
          <p:nvPr/>
        </p:nvSpPr>
        <p:spPr>
          <a:xfrm>
            <a:off x="1795550" y="386042"/>
            <a:ext cx="5062451" cy="954107"/>
          </a:xfrm>
          <a:prstGeom prst="rect">
            <a:avLst/>
          </a:prstGeom>
          <a:solidFill>
            <a:srgbClr val="FFFFFF"/>
          </a:solidFill>
        </p:spPr>
        <p:txBody>
          <a:bodyPr wrap="square" rtlCol="0">
            <a:spAutoFit/>
          </a:bodyPr>
          <a:lstStyle/>
          <a:p>
            <a:r>
              <a:rPr lang="en-US" sz="2800" dirty="0">
                <a:solidFill>
                  <a:srgbClr val="D85445"/>
                </a:solidFill>
                <a:latin typeface="Leelawadee UI Semilight" panose="020B0402040204020203" pitchFamily="34" charset="-34"/>
                <a:cs typeface="Leelawadee UI Semilight" panose="020B0402040204020203" pitchFamily="34" charset="-34"/>
              </a:rPr>
              <a:t>Start-Up Charter School Petition Process</a:t>
            </a:r>
          </a:p>
        </p:txBody>
      </p:sp>
      <p:sp>
        <p:nvSpPr>
          <p:cNvPr id="2" name="Rectangle 1">
            <a:extLst>
              <a:ext uri="{FF2B5EF4-FFF2-40B4-BE49-F238E27FC236}">
                <a16:creationId xmlns:a16="http://schemas.microsoft.com/office/drawing/2014/main" id="{3B3278CA-63E9-88A8-6D59-7A1D405165C6}"/>
              </a:ext>
            </a:extLst>
          </p:cNvPr>
          <p:cNvSpPr/>
          <p:nvPr/>
        </p:nvSpPr>
        <p:spPr>
          <a:xfrm>
            <a:off x="7848600" y="910784"/>
            <a:ext cx="2819400" cy="2175316"/>
          </a:xfrm>
          <a:prstGeom prst="rect">
            <a:avLst/>
          </a:prstGeom>
          <a:solidFill>
            <a:srgbClr val="FFFFFF"/>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1600" dirty="0">
              <a:solidFill>
                <a:srgbClr val="404040"/>
              </a:solidFill>
            </a:endParaRPr>
          </a:p>
          <a:p>
            <a:pPr marL="285750" indent="-285750">
              <a:buFont typeface="Arial" panose="020B0604020202020204" pitchFamily="34" charset="0"/>
              <a:buChar char="•"/>
            </a:pPr>
            <a:r>
              <a:rPr lang="en-US" sz="1600" dirty="0">
                <a:solidFill>
                  <a:srgbClr val="404040"/>
                </a:solidFill>
              </a:rPr>
              <a:t>Governing Board Capacity Interview</a:t>
            </a:r>
          </a:p>
          <a:p>
            <a:pPr marL="285750" indent="-285750">
              <a:buFont typeface="Arial" panose="020B0604020202020204" pitchFamily="34" charset="0"/>
              <a:buChar char="•"/>
            </a:pPr>
            <a:r>
              <a:rPr lang="en-US" sz="1600" dirty="0">
                <a:solidFill>
                  <a:srgbClr val="404040"/>
                </a:solidFill>
              </a:rPr>
              <a:t>Final Petition Submittal to Deputy Superintendent</a:t>
            </a:r>
          </a:p>
          <a:p>
            <a:pPr marL="285750" indent="-285750">
              <a:buFont typeface="Arial" panose="020B0604020202020204" pitchFamily="34" charset="0"/>
              <a:buChar char="•"/>
            </a:pPr>
            <a:r>
              <a:rPr lang="en-US" sz="1600" dirty="0">
                <a:solidFill>
                  <a:srgbClr val="404040"/>
                </a:solidFill>
              </a:rPr>
              <a:t>Petition given to Superintendent for approval</a:t>
            </a:r>
          </a:p>
          <a:p>
            <a:pPr marL="285750" indent="-285750">
              <a:buFont typeface="Arial" panose="020B0604020202020204" pitchFamily="34" charset="0"/>
              <a:buChar char="•"/>
            </a:pPr>
            <a:r>
              <a:rPr lang="en-US" sz="1600" dirty="0">
                <a:solidFill>
                  <a:srgbClr val="404040"/>
                </a:solidFill>
              </a:rPr>
              <a:t>Superintendent recommendation given to BCBOE</a:t>
            </a:r>
          </a:p>
          <a:p>
            <a:pPr algn="ctr"/>
            <a:endParaRPr lang="en-US" dirty="0"/>
          </a:p>
        </p:txBody>
      </p:sp>
      <p:pic>
        <p:nvPicPr>
          <p:cNvPr id="10" name="Picture 9">
            <a:extLst>
              <a:ext uri="{FF2B5EF4-FFF2-40B4-BE49-F238E27FC236}">
                <a16:creationId xmlns:a16="http://schemas.microsoft.com/office/drawing/2014/main" id="{2DD16EBD-FB27-9D50-26AB-467FAA75A92C}"/>
              </a:ext>
            </a:extLst>
          </p:cNvPr>
          <p:cNvPicPr>
            <a:picLocks noChangeAspect="1"/>
          </p:cNvPicPr>
          <p:nvPr/>
        </p:nvPicPr>
        <p:blipFill>
          <a:blip r:embed="rId4"/>
          <a:stretch>
            <a:fillRect/>
          </a:stretch>
        </p:blipFill>
        <p:spPr>
          <a:xfrm>
            <a:off x="10668000" y="37216"/>
            <a:ext cx="1391675" cy="1386174"/>
          </a:xfrm>
          <a:prstGeom prst="rect">
            <a:avLst/>
          </a:prstGeom>
        </p:spPr>
      </p:pic>
      <p:sp>
        <p:nvSpPr>
          <p:cNvPr id="3" name="Slide Number Placeholder 2">
            <a:extLst>
              <a:ext uri="{FF2B5EF4-FFF2-40B4-BE49-F238E27FC236}">
                <a16:creationId xmlns:a16="http://schemas.microsoft.com/office/drawing/2014/main" id="{6F7766CC-8582-B7FE-2A6D-BC4FE886C9E0}"/>
              </a:ext>
            </a:extLst>
          </p:cNvPr>
          <p:cNvSpPr>
            <a:spLocks noGrp="1"/>
          </p:cNvSpPr>
          <p:nvPr>
            <p:ph type="sldNum" sz="quarter" idx="12"/>
          </p:nvPr>
        </p:nvSpPr>
        <p:spPr/>
        <p:txBody>
          <a:bodyPr/>
          <a:lstStyle/>
          <a:p>
            <a:fld id="{C1FF6DA9-008F-8B48-92A6-B652298478BF}" type="slidenum">
              <a:rPr lang="en-US" smtClean="0"/>
              <a:t>6</a:t>
            </a:fld>
            <a:endParaRPr lang="en-US"/>
          </a:p>
        </p:txBody>
      </p:sp>
    </p:spTree>
    <p:extLst>
      <p:ext uri="{BB962C8B-B14F-4D97-AF65-F5344CB8AC3E}">
        <p14:creationId xmlns:p14="http://schemas.microsoft.com/office/powerpoint/2010/main" val="827393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bg1">
                <a:lumMod val="65000"/>
              </a:schemeClr>
            </a:gs>
            <a:gs pos="83000">
              <a:schemeClr val="bg1">
                <a:lumMod val="50000"/>
              </a:schemeClr>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2E772427-C751-E471-CE0A-D57859A4DE9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10CADA0-A863-DD4D-D078-E3A549E926EF}"/>
              </a:ext>
            </a:extLst>
          </p:cNvPr>
          <p:cNvSpPr>
            <a:spLocks noGrp="1"/>
          </p:cNvSpPr>
          <p:nvPr>
            <p:ph type="body" idx="1"/>
          </p:nvPr>
        </p:nvSpPr>
        <p:spPr>
          <a:xfrm>
            <a:off x="963084" y="3331008"/>
            <a:ext cx="10363200" cy="1500187"/>
          </a:xfrm>
        </p:spPr>
        <p:txBody>
          <a:bodyPr>
            <a:normAutofit/>
          </a:bodyPr>
          <a:lstStyle/>
          <a:p>
            <a:r>
              <a:rPr lang="en-US" sz="4000" b="1" dirty="0">
                <a:solidFill>
                  <a:schemeClr val="tx1"/>
                </a:solidFill>
                <a:effectLst>
                  <a:outerShdw blurRad="38100" dist="38100" dir="2700000" algn="tl">
                    <a:srgbClr val="000000">
                      <a:alpha val="43137"/>
                    </a:srgbClr>
                  </a:outerShdw>
                </a:effectLst>
                <a:latin typeface="Trade Gothic Next HvyCd"/>
                <a:cs typeface="Arial"/>
              </a:rPr>
              <a:t>BCSD POLICY OVERVIEW</a:t>
            </a:r>
            <a:endParaRPr lang="en-US" dirty="0">
              <a:solidFill>
                <a:schemeClr val="tx1"/>
              </a:solidFill>
              <a:ea typeface="Calibri"/>
              <a:cs typeface="Calibri"/>
            </a:endParaRPr>
          </a:p>
        </p:txBody>
      </p:sp>
      <p:pic>
        <p:nvPicPr>
          <p:cNvPr id="4" name="Picture 3">
            <a:extLst>
              <a:ext uri="{FF2B5EF4-FFF2-40B4-BE49-F238E27FC236}">
                <a16:creationId xmlns:a16="http://schemas.microsoft.com/office/drawing/2014/main" id="{43C4A1F4-89DD-BDEC-5C54-5A729B984C9E}"/>
              </a:ext>
            </a:extLst>
          </p:cNvPr>
          <p:cNvPicPr>
            <a:picLocks noChangeAspect="1"/>
          </p:cNvPicPr>
          <p:nvPr/>
        </p:nvPicPr>
        <p:blipFill>
          <a:blip r:embed="rId3"/>
          <a:stretch>
            <a:fillRect/>
          </a:stretch>
        </p:blipFill>
        <p:spPr>
          <a:xfrm>
            <a:off x="10631280" y="5426205"/>
            <a:ext cx="1390008" cy="1390008"/>
          </a:xfrm>
          <a:prstGeom prst="rect">
            <a:avLst/>
          </a:prstGeom>
        </p:spPr>
      </p:pic>
      <p:sp>
        <p:nvSpPr>
          <p:cNvPr id="5" name="Text Placeholder 2">
            <a:extLst>
              <a:ext uri="{FF2B5EF4-FFF2-40B4-BE49-F238E27FC236}">
                <a16:creationId xmlns:a16="http://schemas.microsoft.com/office/drawing/2014/main" id="{E1800232-989A-F2DD-2ADB-AC8803701191}"/>
              </a:ext>
            </a:extLst>
          </p:cNvPr>
          <p:cNvSpPr txBox="1">
            <a:spLocks/>
          </p:cNvSpPr>
          <p:nvPr/>
        </p:nvSpPr>
        <p:spPr>
          <a:xfrm>
            <a:off x="963084" y="2681577"/>
            <a:ext cx="10363200" cy="1500187"/>
          </a:xfrm>
          <a:prstGeom prst="rect">
            <a:avLst/>
          </a:prstGeom>
        </p:spPr>
        <p:txBody>
          <a:bodyPr vert="horz" lIns="91440" tIns="45720" rIns="91440" bIns="45720" rtlCol="0" anchor="b">
            <a:normAutofit/>
          </a:bodyPr>
          <a:lstStyle>
            <a:lvl1pPr marL="0" indent="0" algn="l"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l" defTabSz="457200" rtl="0" eaLnBrk="1" latinLnBrk="0" hangingPunct="1">
              <a:spcBef>
                <a:spcPct val="20000"/>
              </a:spcBef>
              <a:buFont typeface="Arial"/>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buFont typeface="Arial"/>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r>
              <a:rPr lang="en-US" sz="4000" b="1" dirty="0">
                <a:solidFill>
                  <a:schemeClr val="tx1"/>
                </a:solidFill>
                <a:effectLst>
                  <a:outerShdw blurRad="38100" dist="38100" dir="2700000" algn="tl">
                    <a:srgbClr val="000000">
                      <a:alpha val="43137"/>
                    </a:srgbClr>
                  </a:outerShdw>
                </a:effectLst>
                <a:latin typeface="Trade Gothic Next HvyCd"/>
                <a:cs typeface="Arial"/>
              </a:rPr>
              <a:t>Charter School Process Overview</a:t>
            </a:r>
            <a:endParaRPr lang="en-US" sz="4000" dirty="0">
              <a:solidFill>
                <a:schemeClr val="tx1"/>
              </a:solidFill>
              <a:effectLst>
                <a:outerShdw blurRad="38100" dist="38100" dir="2700000" algn="tl">
                  <a:srgbClr val="000000">
                    <a:alpha val="43137"/>
                  </a:srgbClr>
                </a:outerShdw>
              </a:effectLst>
            </a:endParaRPr>
          </a:p>
        </p:txBody>
      </p:sp>
      <p:sp>
        <p:nvSpPr>
          <p:cNvPr id="2" name="Slide Number Placeholder 1">
            <a:extLst>
              <a:ext uri="{FF2B5EF4-FFF2-40B4-BE49-F238E27FC236}">
                <a16:creationId xmlns:a16="http://schemas.microsoft.com/office/drawing/2014/main" id="{07CDFAEB-A982-5031-AC4D-1708F3481D9C}"/>
              </a:ext>
            </a:extLst>
          </p:cNvPr>
          <p:cNvSpPr>
            <a:spLocks noGrp="1"/>
          </p:cNvSpPr>
          <p:nvPr>
            <p:ph type="sldNum" sz="quarter" idx="12"/>
          </p:nvPr>
        </p:nvSpPr>
        <p:spPr/>
        <p:txBody>
          <a:bodyPr/>
          <a:lstStyle/>
          <a:p>
            <a:fld id="{C1FF6DA9-008F-8B48-92A6-B652298478BF}" type="slidenum">
              <a:rPr lang="en-US" smtClean="0"/>
              <a:t>7</a:t>
            </a:fld>
            <a:endParaRPr lang="en-US"/>
          </a:p>
        </p:txBody>
      </p:sp>
    </p:spTree>
    <p:extLst>
      <p:ext uri="{BB962C8B-B14F-4D97-AF65-F5344CB8AC3E}">
        <p14:creationId xmlns:p14="http://schemas.microsoft.com/office/powerpoint/2010/main" val="3190823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69071-AD81-446F-0654-870CC3A6178A}"/>
              </a:ext>
            </a:extLst>
          </p:cNvPr>
          <p:cNvSpPr>
            <a:spLocks noGrp="1"/>
          </p:cNvSpPr>
          <p:nvPr>
            <p:ph type="title"/>
          </p:nvPr>
        </p:nvSpPr>
        <p:spPr>
          <a:xfrm>
            <a:off x="609600" y="599102"/>
            <a:ext cx="10972800" cy="1143000"/>
          </a:xfrm>
        </p:spPr>
        <p:txBody>
          <a:bodyPr>
            <a:normAutofit fontScale="90000"/>
          </a:bodyPr>
          <a:lstStyle/>
          <a:p>
            <a:br>
              <a:rPr lang="en-US"/>
            </a:br>
            <a:endParaRPr lang="en-US"/>
          </a:p>
        </p:txBody>
      </p:sp>
      <p:sp>
        <p:nvSpPr>
          <p:cNvPr id="3" name="Content Placeholder 2">
            <a:extLst>
              <a:ext uri="{FF2B5EF4-FFF2-40B4-BE49-F238E27FC236}">
                <a16:creationId xmlns:a16="http://schemas.microsoft.com/office/drawing/2014/main" id="{A3C71A9C-6B50-F41A-85AA-F8F069DBD912}"/>
              </a:ext>
            </a:extLst>
          </p:cNvPr>
          <p:cNvSpPr>
            <a:spLocks noGrp="1"/>
          </p:cNvSpPr>
          <p:nvPr>
            <p:ph idx="1"/>
          </p:nvPr>
        </p:nvSpPr>
        <p:spPr/>
        <p:txBody>
          <a:bodyPr>
            <a:normAutofit/>
          </a:bodyPr>
          <a:lstStyle/>
          <a:p>
            <a:pPr marL="0" indent="0" algn="ctr">
              <a:buNone/>
            </a:pPr>
            <a:r>
              <a:rPr lang="en-US"/>
              <a:t>Original Adopted Date: 12/12/2019</a:t>
            </a:r>
          </a:p>
          <a:p>
            <a:pPr marL="0" indent="0">
              <a:buNone/>
            </a:pPr>
            <a:endParaRPr lang="en-US"/>
          </a:p>
          <a:p>
            <a:pPr marL="0" indent="0" algn="ctr">
              <a:buNone/>
            </a:pPr>
            <a:r>
              <a:rPr lang="en-US"/>
              <a:t>The Public Board of Education for Bibb County (Board) seeks to authorize high quality charter schools.  All locally approved start-up charter schools and conversion charter schools are subject to the control and management of the Board.</a:t>
            </a:r>
          </a:p>
        </p:txBody>
      </p:sp>
      <p:sp>
        <p:nvSpPr>
          <p:cNvPr id="5" name="Rectangle 4">
            <a:extLst>
              <a:ext uri="{FF2B5EF4-FFF2-40B4-BE49-F238E27FC236}">
                <a16:creationId xmlns:a16="http://schemas.microsoft.com/office/drawing/2014/main" id="{0587778B-5B46-A4CA-984F-6BACA0253D96}"/>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en-US" sz="4000">
              <a:latin typeface="Calibri"/>
              <a:ea typeface="Calibri"/>
              <a:cs typeface="Calibri"/>
            </a:endParaRPr>
          </a:p>
          <a:p>
            <a:pPr>
              <a:defRPr/>
            </a:pPr>
            <a:r>
              <a:rPr lang="en-US" sz="4000">
                <a:solidFill>
                  <a:prstClr val="white"/>
                </a:solidFill>
                <a:latin typeface="Trade Gothic Next HvyCd"/>
                <a:ea typeface="Calibri"/>
                <a:cs typeface="Calibri"/>
              </a:rPr>
              <a:t>Board Policy IBB: Charter Schools</a:t>
            </a:r>
            <a:br>
              <a:rPr lang="en-US" sz="4000">
                <a:solidFill>
                  <a:prstClr val="white"/>
                </a:solidFill>
                <a:latin typeface="Calibri"/>
                <a:ea typeface="Calibri"/>
                <a:cs typeface="Calibri"/>
              </a:rPr>
            </a:br>
            <a:endParaRPr lang="en-US" sz="4000" b="0" i="0" u="none" strike="noStrike" kern="1200" cap="none" spc="0" normalizeH="0" baseline="0" noProof="0">
              <a:ln>
                <a:noFill/>
              </a:ln>
              <a:solidFill>
                <a:srgbClr val="000000"/>
              </a:solidFill>
              <a:effectLst/>
              <a:uLnTx/>
              <a:uFillTx/>
              <a:latin typeface="Calibri"/>
              <a:ea typeface="Calibri"/>
              <a:cs typeface="Calibri"/>
            </a:endParaRPr>
          </a:p>
        </p:txBody>
      </p:sp>
      <p:pic>
        <p:nvPicPr>
          <p:cNvPr id="6" name="Picture 5" descr="A logo with white text and yellow squares&#10;&#10;AI-generated content may be incorrect.">
            <a:extLst>
              <a:ext uri="{FF2B5EF4-FFF2-40B4-BE49-F238E27FC236}">
                <a16:creationId xmlns:a16="http://schemas.microsoft.com/office/drawing/2014/main" id="{77A8FFDF-0DEF-93C6-3A98-0D7D32253E98}"/>
              </a:ext>
            </a:extLst>
          </p:cNvPr>
          <p:cNvPicPr>
            <a:picLocks noChangeAspect="1"/>
          </p:cNvPicPr>
          <p:nvPr/>
        </p:nvPicPr>
        <p:blipFill>
          <a:blip r:embed="rId3"/>
          <a:stretch>
            <a:fillRect/>
          </a:stretch>
        </p:blipFill>
        <p:spPr>
          <a:xfrm>
            <a:off x="10798841" y="-162058"/>
            <a:ext cx="1391675" cy="1386174"/>
          </a:xfrm>
          <a:prstGeom prst="rect">
            <a:avLst/>
          </a:prstGeom>
        </p:spPr>
      </p:pic>
      <p:sp>
        <p:nvSpPr>
          <p:cNvPr id="4" name="Slide Number Placeholder 3">
            <a:extLst>
              <a:ext uri="{FF2B5EF4-FFF2-40B4-BE49-F238E27FC236}">
                <a16:creationId xmlns:a16="http://schemas.microsoft.com/office/drawing/2014/main" id="{4D61F9CF-9212-D922-1B60-DE83260AE6C2}"/>
              </a:ext>
            </a:extLst>
          </p:cNvPr>
          <p:cNvSpPr>
            <a:spLocks noGrp="1"/>
          </p:cNvSpPr>
          <p:nvPr>
            <p:ph type="sldNum" sz="quarter" idx="12"/>
          </p:nvPr>
        </p:nvSpPr>
        <p:spPr/>
        <p:txBody>
          <a:bodyPr/>
          <a:lstStyle/>
          <a:p>
            <a:fld id="{C1FF6DA9-008F-8B48-92A6-B652298478BF}" type="slidenum">
              <a:rPr lang="en-US" smtClean="0"/>
              <a:t>8</a:t>
            </a:fld>
            <a:endParaRPr lang="en-US"/>
          </a:p>
        </p:txBody>
      </p:sp>
    </p:spTree>
    <p:extLst>
      <p:ext uri="{BB962C8B-B14F-4D97-AF65-F5344CB8AC3E}">
        <p14:creationId xmlns:p14="http://schemas.microsoft.com/office/powerpoint/2010/main" val="2413657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3842F-D49E-FEAB-AAE9-EE6D78FD34BC}"/>
              </a:ext>
            </a:extLst>
          </p:cNvPr>
          <p:cNvSpPr>
            <a:spLocks noGrp="1"/>
          </p:cNvSpPr>
          <p:nvPr>
            <p:ph type="title"/>
          </p:nvPr>
        </p:nvSpPr>
        <p:spPr/>
        <p:txBody>
          <a:bodyPr>
            <a:normAutofit fontScale="90000"/>
          </a:bodyPr>
          <a:lstStyle/>
          <a:p>
            <a:br>
              <a:rPr lang="en-US"/>
            </a:br>
            <a:endParaRPr lang="en-US" b="1">
              <a:latin typeface="Arial Narrow" panose="020B0606020202030204" pitchFamily="34" charset="0"/>
            </a:endParaRPr>
          </a:p>
        </p:txBody>
      </p:sp>
      <p:sp>
        <p:nvSpPr>
          <p:cNvPr id="3" name="Content Placeholder 2">
            <a:extLst>
              <a:ext uri="{FF2B5EF4-FFF2-40B4-BE49-F238E27FC236}">
                <a16:creationId xmlns:a16="http://schemas.microsoft.com/office/drawing/2014/main" id="{1246C303-A61B-EF4A-53E7-0529561C8154}"/>
              </a:ext>
            </a:extLst>
          </p:cNvPr>
          <p:cNvSpPr>
            <a:spLocks noGrp="1"/>
          </p:cNvSpPr>
          <p:nvPr>
            <p:ph idx="1"/>
          </p:nvPr>
        </p:nvSpPr>
        <p:spPr/>
        <p:txBody>
          <a:bodyPr>
            <a:normAutofit/>
          </a:bodyPr>
          <a:lstStyle/>
          <a:p>
            <a:r>
              <a:rPr lang="en-US" sz="2400" b="1" i="0" u="sng">
                <a:solidFill>
                  <a:srgbClr val="000000"/>
                </a:solidFill>
                <a:effectLst/>
                <a:latin typeface="Arial Narrow" panose="020B0606020202030204" pitchFamily="34" charset="0"/>
              </a:rPr>
              <a:t>Charter Schools</a:t>
            </a:r>
            <a:br>
              <a:rPr lang="en-US" sz="2400">
                <a:latin typeface="Arial Narrow" panose="020B0606020202030204" pitchFamily="34" charset="0"/>
              </a:rPr>
            </a:br>
            <a:br>
              <a:rPr lang="en-US" sz="2400">
                <a:latin typeface="Arial Narrow" panose="020B0606020202030204" pitchFamily="34" charset="0"/>
              </a:rPr>
            </a:br>
            <a:r>
              <a:rPr lang="en-US" sz="2400" b="0" i="0">
                <a:solidFill>
                  <a:srgbClr val="000000"/>
                </a:solidFill>
                <a:effectLst/>
                <a:latin typeface="Arial Narrow" panose="020B0606020202030204" pitchFamily="34" charset="0"/>
              </a:rPr>
              <a:t>The Bibb Public Board of Education (“Board”), by the authority granted to it pursuant to O.C.G.A. 20-2-2060, et seq., seeks to authorize high quality </a:t>
            </a:r>
            <a:r>
              <a:rPr lang="en-US" sz="2400">
                <a:latin typeface="Arial Narrow" panose="020B0606020202030204" pitchFamily="34" charset="0"/>
              </a:rPr>
              <a:t>charter school</a:t>
            </a:r>
            <a:r>
              <a:rPr lang="en-US" sz="2400" b="0" i="0">
                <a:solidFill>
                  <a:srgbClr val="000000"/>
                </a:solidFill>
                <a:effectLst/>
                <a:latin typeface="Arial Narrow" panose="020B0606020202030204" pitchFamily="34" charset="0"/>
              </a:rPr>
              <a:t>s with </a:t>
            </a:r>
            <a:r>
              <a:rPr lang="en-US" sz="2400" b="1" i="0">
                <a:solidFill>
                  <a:srgbClr val="000000"/>
                </a:solidFill>
                <a:effectLst/>
                <a:highlight>
                  <a:srgbClr val="FFFF00"/>
                </a:highlight>
                <a:latin typeface="Arial Narrow" panose="020B0606020202030204" pitchFamily="34" charset="0"/>
              </a:rPr>
              <a:t>innovative, unique, and effective academic programs that align to the strategic priorities of the District in order to increase student performance and achievement</a:t>
            </a:r>
            <a:r>
              <a:rPr lang="en-US" sz="2400" b="0" i="0">
                <a:solidFill>
                  <a:srgbClr val="000000"/>
                </a:solidFill>
                <a:effectLst/>
                <a:latin typeface="Arial Narrow" panose="020B0606020202030204" pitchFamily="34" charset="0"/>
              </a:rPr>
              <a:t>. The Bibb County School District will enforce clear expectations for its </a:t>
            </a:r>
            <a:r>
              <a:rPr lang="en-US" sz="2400">
                <a:latin typeface="Arial Narrow" panose="020B0606020202030204" pitchFamily="34" charset="0"/>
              </a:rPr>
              <a:t>charter school</a:t>
            </a:r>
            <a:r>
              <a:rPr lang="en-US" sz="2400" b="0" i="0">
                <a:solidFill>
                  <a:srgbClr val="000000"/>
                </a:solidFill>
                <a:effectLst/>
                <a:latin typeface="Arial Narrow" panose="020B0606020202030204" pitchFamily="34" charset="0"/>
              </a:rPr>
              <a:t>s and hold them accountable to the terms of their charter contracts.  All locally approved start-up </a:t>
            </a:r>
            <a:r>
              <a:rPr lang="en-US" sz="2400">
                <a:latin typeface="Arial Narrow" panose="020B0606020202030204" pitchFamily="34" charset="0"/>
              </a:rPr>
              <a:t>charter school</a:t>
            </a:r>
            <a:r>
              <a:rPr lang="en-US" sz="2400" b="0" i="0">
                <a:solidFill>
                  <a:srgbClr val="000000"/>
                </a:solidFill>
                <a:effectLst/>
                <a:latin typeface="Arial Narrow" panose="020B0606020202030204" pitchFamily="34" charset="0"/>
              </a:rPr>
              <a:t>s and conversion </a:t>
            </a:r>
            <a:r>
              <a:rPr lang="en-US" sz="2400">
                <a:latin typeface="Arial Narrow" panose="020B0606020202030204" pitchFamily="34" charset="0"/>
              </a:rPr>
              <a:t>charter school</a:t>
            </a:r>
            <a:r>
              <a:rPr lang="en-US" sz="2400" b="0" i="0">
                <a:solidFill>
                  <a:srgbClr val="000000"/>
                </a:solidFill>
                <a:effectLst/>
                <a:latin typeface="Arial Narrow" panose="020B0606020202030204" pitchFamily="34" charset="0"/>
              </a:rPr>
              <a:t>s are subject to the control and management of the Board, pursuant to O.C.G.A. 20-2-2065(b)(2).</a:t>
            </a:r>
            <a:endParaRPr lang="en-US" sz="2400">
              <a:latin typeface="Arial Narrow" panose="020B0606020202030204" pitchFamily="34" charset="0"/>
            </a:endParaRPr>
          </a:p>
        </p:txBody>
      </p:sp>
      <p:sp>
        <p:nvSpPr>
          <p:cNvPr id="5" name="Rectangle 4">
            <a:extLst>
              <a:ext uri="{FF2B5EF4-FFF2-40B4-BE49-F238E27FC236}">
                <a16:creationId xmlns:a16="http://schemas.microsoft.com/office/drawing/2014/main" id="{A9C244FF-C870-0126-29B3-2D75E611A9D2}"/>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latin typeface="Trade Gothic Next HvyCd"/>
              </a:rPr>
              <a:t>Regulation IBB-R(1): Charter Schools</a:t>
            </a:r>
          </a:p>
        </p:txBody>
      </p:sp>
      <p:pic>
        <p:nvPicPr>
          <p:cNvPr id="7" name="Picture 6" descr="A logo with white text and yellow squares&#10;&#10;AI-generated content may be incorrect.">
            <a:extLst>
              <a:ext uri="{FF2B5EF4-FFF2-40B4-BE49-F238E27FC236}">
                <a16:creationId xmlns:a16="http://schemas.microsoft.com/office/drawing/2014/main" id="{4263135B-5369-F3E2-437D-F8BA2058DCA1}"/>
              </a:ext>
            </a:extLst>
          </p:cNvPr>
          <p:cNvPicPr>
            <a:picLocks noChangeAspect="1"/>
          </p:cNvPicPr>
          <p:nvPr/>
        </p:nvPicPr>
        <p:blipFill>
          <a:blip r:embed="rId3"/>
          <a:stretch>
            <a:fillRect/>
          </a:stretch>
        </p:blipFill>
        <p:spPr>
          <a:xfrm>
            <a:off x="10798841" y="-162058"/>
            <a:ext cx="1391675" cy="1386174"/>
          </a:xfrm>
          <a:prstGeom prst="rect">
            <a:avLst/>
          </a:prstGeom>
        </p:spPr>
      </p:pic>
      <p:sp>
        <p:nvSpPr>
          <p:cNvPr id="4" name="Slide Number Placeholder 3">
            <a:extLst>
              <a:ext uri="{FF2B5EF4-FFF2-40B4-BE49-F238E27FC236}">
                <a16:creationId xmlns:a16="http://schemas.microsoft.com/office/drawing/2014/main" id="{D7E80B19-94CB-231D-0BF7-059FBBC08E3F}"/>
              </a:ext>
            </a:extLst>
          </p:cNvPr>
          <p:cNvSpPr>
            <a:spLocks noGrp="1"/>
          </p:cNvSpPr>
          <p:nvPr>
            <p:ph type="sldNum" sz="quarter" idx="12"/>
          </p:nvPr>
        </p:nvSpPr>
        <p:spPr/>
        <p:txBody>
          <a:bodyPr/>
          <a:lstStyle/>
          <a:p>
            <a:fld id="{C1FF6DA9-008F-8B48-92A6-B652298478BF}" type="slidenum">
              <a:rPr lang="en-US" smtClean="0"/>
              <a:t>9</a:t>
            </a:fld>
            <a:endParaRPr lang="en-US"/>
          </a:p>
        </p:txBody>
      </p:sp>
    </p:spTree>
    <p:extLst>
      <p:ext uri="{BB962C8B-B14F-4D97-AF65-F5344CB8AC3E}">
        <p14:creationId xmlns:p14="http://schemas.microsoft.com/office/powerpoint/2010/main" val="2540909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EFF7BE-CC84-CF07-33DB-0D20230A1FB6}"/>
              </a:ext>
            </a:extLst>
          </p:cNvPr>
          <p:cNvSpPr>
            <a:spLocks noGrp="1"/>
          </p:cNvSpPr>
          <p:nvPr>
            <p:ph idx="1"/>
          </p:nvPr>
        </p:nvSpPr>
        <p:spPr>
          <a:xfrm>
            <a:off x="609600" y="1600201"/>
            <a:ext cx="10972800" cy="4983161"/>
          </a:xfrm>
        </p:spPr>
        <p:txBody>
          <a:bodyPr>
            <a:noAutofit/>
          </a:bodyPr>
          <a:lstStyle/>
          <a:p>
            <a:pPr marL="514350" marR="0" indent="-514350" algn="l">
              <a:spcAft>
                <a:spcPts val="800"/>
              </a:spcAft>
              <a:buFont typeface="+mj-lt"/>
              <a:buAutoNum type="arabicPeriod"/>
            </a:pPr>
            <a:r>
              <a:rPr lang="en-US" sz="1400" b="1" i="0">
                <a:solidFill>
                  <a:srgbClr val="000000"/>
                </a:solidFill>
                <a:effectLst/>
                <a:latin typeface="Lato Bold" panose="020F0502020204030203" pitchFamily="34" charset="0"/>
              </a:rPr>
              <a:t>Timeframe.</a:t>
            </a:r>
            <a:r>
              <a:rPr lang="en-US" sz="1400" b="0" i="0">
                <a:solidFill>
                  <a:srgbClr val="000000"/>
                </a:solidFill>
                <a:effectLst/>
                <a:latin typeface="Lato" panose="020F0502020204030203" pitchFamily="34" charset="0"/>
              </a:rPr>
              <a:t> The Board shall consider complete charter petitions for approval that are submitted in accordance with the Charter Schools Act of Georgia, O.C.G.A. 20-2-2060, et seq.; State Board Rule 160-4-9-.05; the State Board Charter Schools Petition Process Guidelines; Bibb County School District Charter School Petition Guidelines; and this policy.</a:t>
            </a:r>
          </a:p>
          <a:p>
            <a:pPr marL="514350" marR="0" indent="-514350" algn="l">
              <a:spcAft>
                <a:spcPts val="800"/>
              </a:spcAft>
              <a:buFont typeface="+mj-lt"/>
              <a:buAutoNum type="arabicPeriod"/>
            </a:pPr>
            <a:r>
              <a:rPr lang="en-US" sz="1400" b="1" i="0">
                <a:solidFill>
                  <a:srgbClr val="000000"/>
                </a:solidFill>
                <a:effectLst/>
                <a:latin typeface="Lato Bold" panose="020F0502020204030203" pitchFamily="34" charset="0"/>
              </a:rPr>
              <a:t>Recommendation to Approve or Deny.</a:t>
            </a:r>
            <a:r>
              <a:rPr lang="en-US" sz="1400" b="0" i="0">
                <a:solidFill>
                  <a:srgbClr val="000000"/>
                </a:solidFill>
                <a:effectLst/>
                <a:latin typeface="Lato" panose="020F0502020204030203" pitchFamily="34" charset="0"/>
              </a:rPr>
              <a:t> After the District Charter Division and charter review committee conduct the initial review and examination of the charter petition, including the capacity interview and clarification meeting, their findings on the charter petition shall be provided to the Superintendent, who will then use them to formulate a recommendation to approve or deny the petition to present to the Board for their consideration.</a:t>
            </a:r>
          </a:p>
          <a:p>
            <a:pPr marL="514350" marR="0" indent="-514350" algn="l">
              <a:spcAft>
                <a:spcPts val="800"/>
              </a:spcAft>
              <a:buFont typeface="+mj-lt"/>
              <a:buAutoNum type="arabicPeriod"/>
            </a:pPr>
            <a:r>
              <a:rPr lang="en-US" sz="1400" b="1" i="0">
                <a:solidFill>
                  <a:srgbClr val="000000"/>
                </a:solidFill>
                <a:effectLst/>
                <a:latin typeface="Lato Bold" panose="020F0502020204030203" pitchFamily="34" charset="0"/>
              </a:rPr>
              <a:t>Capacity.</a:t>
            </a:r>
            <a:r>
              <a:rPr lang="en-US" sz="1400" b="0" i="0">
                <a:solidFill>
                  <a:srgbClr val="000000"/>
                </a:solidFill>
                <a:effectLst/>
                <a:latin typeface="Lato" panose="020F0502020204030203" pitchFamily="34" charset="0"/>
              </a:rPr>
              <a:t> The charter petitioner, Founding Board, and Governing Board must demonstrate the capacity to operate a high quality charter school. If contracting with an education management organization to operate all or parts of the proposed charter school, the charter petitioner, Founding Board, or Governing Board must demonstrate the ability to operate at arms’ length from this external organization.</a:t>
            </a:r>
          </a:p>
          <a:p>
            <a:pPr marL="514350" marR="0" indent="-514350" algn="l">
              <a:spcAft>
                <a:spcPts val="800"/>
              </a:spcAft>
              <a:buFont typeface="+mj-lt"/>
              <a:buAutoNum type="arabicPeriod"/>
            </a:pPr>
            <a:r>
              <a:rPr lang="en-US" sz="1400" b="1" i="0">
                <a:solidFill>
                  <a:srgbClr val="000000"/>
                </a:solidFill>
                <a:effectLst/>
                <a:latin typeface="Lato Bold" panose="020F0502020204030203" pitchFamily="34" charset="0"/>
              </a:rPr>
              <a:t>Charter Authorization.</a:t>
            </a:r>
            <a:r>
              <a:rPr lang="en-US" sz="1400" b="0" i="0">
                <a:solidFill>
                  <a:srgbClr val="000000"/>
                </a:solidFill>
                <a:effectLst/>
                <a:latin typeface="Lato" panose="020F0502020204030203" pitchFamily="34" charset="0"/>
              </a:rPr>
              <a:t> The Board shall review the Superintendent’s recommendation and related materials and shall by majority vote approve or deny a properly submitted petition within ninety (90) days after the petitioner’s timely submission. The Board shall not approve a charter petition unless the petition meets all legal requirements, and the Board deems the petition to be in the public interest. The Board shall only approve charter terms for five (5) years in length.</a:t>
            </a:r>
          </a:p>
          <a:p>
            <a:pPr marL="514350" marR="0" indent="-514350" algn="l">
              <a:spcAft>
                <a:spcPts val="800"/>
              </a:spcAft>
              <a:buFont typeface="+mj-lt"/>
              <a:buAutoNum type="arabicPeriod"/>
            </a:pPr>
            <a:r>
              <a:rPr lang="en-US" sz="1400" b="1" i="0">
                <a:solidFill>
                  <a:srgbClr val="000000"/>
                </a:solidFill>
                <a:effectLst/>
                <a:latin typeface="Lato Bold" panose="020F0502020204030203" pitchFamily="34" charset="0"/>
              </a:rPr>
              <a:t>Assurances and Required Statements.</a:t>
            </a:r>
            <a:r>
              <a:rPr lang="en-US" sz="1400" b="0" i="0">
                <a:solidFill>
                  <a:srgbClr val="000000"/>
                </a:solidFill>
                <a:effectLst/>
                <a:latin typeface="Lato" panose="020F0502020204030203" pitchFamily="34" charset="0"/>
              </a:rPr>
              <a:t> For a charter petition to be considered complete, an authorized representative from the charter petitioner must sign the Bibb County Assurances and Required Statements to be included with the submitted petition, which will assure the District and Board that the petitioner and proposed charter school will abide by all legal requirements and certain required district policies and procedures. The District reserves the right to require its locally approved charter schools to sign updated Assurances and Required Statements as federal or state law or district policy changes, or as the District deems necessary.</a:t>
            </a:r>
          </a:p>
        </p:txBody>
      </p:sp>
      <p:sp>
        <p:nvSpPr>
          <p:cNvPr id="5" name="Rectangle 4">
            <a:extLst>
              <a:ext uri="{FF2B5EF4-FFF2-40B4-BE49-F238E27FC236}">
                <a16:creationId xmlns:a16="http://schemas.microsoft.com/office/drawing/2014/main" id="{0903BE30-1EEE-B4F7-1F56-8EFEA7532B78}"/>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latin typeface="Trade Gothic Next HvyCd"/>
              </a:rPr>
              <a:t>Submitting a Petition for Bibb County's Charter Application Process</a:t>
            </a:r>
            <a:endParaRPr lang="en-US" sz="3200">
              <a:ea typeface="Calibri"/>
              <a:cs typeface="Calibri"/>
            </a:endParaRPr>
          </a:p>
        </p:txBody>
      </p:sp>
      <p:pic>
        <p:nvPicPr>
          <p:cNvPr id="9" name="Picture 8" descr="A logo with white text and yellow squares&#10;&#10;AI-generated content may be incorrect.">
            <a:extLst>
              <a:ext uri="{FF2B5EF4-FFF2-40B4-BE49-F238E27FC236}">
                <a16:creationId xmlns:a16="http://schemas.microsoft.com/office/drawing/2014/main" id="{A97811E7-A8B9-EEF7-2932-3710C3CD218F}"/>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0F7C2245-406C-2B26-1CE6-69087FDDDEE4}"/>
              </a:ext>
            </a:extLst>
          </p:cNvPr>
          <p:cNvSpPr>
            <a:spLocks noGrp="1"/>
          </p:cNvSpPr>
          <p:nvPr>
            <p:ph type="sldNum" sz="quarter" idx="12"/>
          </p:nvPr>
        </p:nvSpPr>
        <p:spPr/>
        <p:txBody>
          <a:bodyPr/>
          <a:lstStyle/>
          <a:p>
            <a:fld id="{C1FF6DA9-008F-8B48-92A6-B652298478BF}" type="slidenum">
              <a:rPr lang="en-US" smtClean="0"/>
              <a:t>10</a:t>
            </a:fld>
            <a:endParaRPr lang="en-US"/>
          </a:p>
        </p:txBody>
      </p:sp>
    </p:spTree>
    <p:extLst>
      <p:ext uri="{BB962C8B-B14F-4D97-AF65-F5344CB8AC3E}">
        <p14:creationId xmlns:p14="http://schemas.microsoft.com/office/powerpoint/2010/main" val="1796532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DFEC83-B16B-A045-CBBD-FDF6DFEFBE3F}"/>
              </a:ext>
            </a:extLst>
          </p:cNvPr>
          <p:cNvSpPr>
            <a:spLocks noGrp="1"/>
          </p:cNvSpPr>
          <p:nvPr>
            <p:ph idx="1"/>
          </p:nvPr>
        </p:nvSpPr>
        <p:spPr/>
        <p:txBody>
          <a:bodyPr>
            <a:normAutofit/>
          </a:bodyPr>
          <a:lstStyle/>
          <a:p>
            <a:pPr marL="514350" indent="-514350" algn="l">
              <a:buFont typeface="+mj-lt"/>
              <a:buAutoNum type="arabicPeriod"/>
            </a:pPr>
            <a:r>
              <a:rPr lang="en-US" b="1" i="0">
                <a:solidFill>
                  <a:srgbClr val="000000"/>
                </a:solidFill>
                <a:effectLst/>
                <a:latin typeface="Arial Narrow" panose="020B0606020202030204" pitchFamily="34" charset="0"/>
              </a:rPr>
              <a:t>Funding for Locally Approved Charter Schools</a:t>
            </a:r>
            <a:r>
              <a:rPr lang="en-US" b="0" i="0">
                <a:solidFill>
                  <a:srgbClr val="000000"/>
                </a:solidFill>
                <a:effectLst/>
                <a:latin typeface="Arial Narrow" panose="020B0606020202030204" pitchFamily="34" charset="0"/>
              </a:rPr>
              <a:t>. Funding for a charter school’s instructional and administrative programs will comply with the Georgia Charter Schools Act, State Board Rules, and District policies.</a:t>
            </a:r>
          </a:p>
          <a:p>
            <a:pPr marL="514350" indent="-514350" algn="l">
              <a:buFont typeface="+mj-lt"/>
              <a:buAutoNum type="arabicPeriod"/>
            </a:pPr>
            <a:r>
              <a:rPr lang="en-US" b="1" i="0">
                <a:solidFill>
                  <a:srgbClr val="000000"/>
                </a:solidFill>
                <a:effectLst/>
                <a:latin typeface="Arial Narrow" panose="020B0606020202030204" pitchFamily="34" charset="0"/>
              </a:rPr>
              <a:t>3% Withhold Fee</a:t>
            </a:r>
            <a:r>
              <a:rPr lang="en-US" b="0" i="0">
                <a:solidFill>
                  <a:srgbClr val="000000"/>
                </a:solidFill>
                <a:effectLst/>
                <a:latin typeface="Arial Narrow" panose="020B0606020202030204" pitchFamily="34" charset="0"/>
              </a:rPr>
              <a:t>. The District will withhold a 3% management fee from the total state and local funds earned by each of its locally approved charter schools to reimburse the District for administrative services and technical support provided to its charter schools.</a:t>
            </a:r>
          </a:p>
          <a:p>
            <a:endParaRPr lang="en-US"/>
          </a:p>
        </p:txBody>
      </p:sp>
      <p:sp>
        <p:nvSpPr>
          <p:cNvPr id="5" name="Rectangle 4">
            <a:extLst>
              <a:ext uri="{FF2B5EF4-FFF2-40B4-BE49-F238E27FC236}">
                <a16:creationId xmlns:a16="http://schemas.microsoft.com/office/drawing/2014/main" id="{96ABD616-D0BE-9E07-7E94-1EB00281ABD7}"/>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latin typeface="Trade Gothic Next HvyCd"/>
              </a:rPr>
              <a:t> FUNDING</a:t>
            </a:r>
            <a:endParaRPr lang="en-US" sz="3600">
              <a:ea typeface="Calibri"/>
              <a:cs typeface="Calibri"/>
            </a:endParaRPr>
          </a:p>
        </p:txBody>
      </p:sp>
      <p:pic>
        <p:nvPicPr>
          <p:cNvPr id="7" name="Picture 6" descr="A logo with white text and yellow squares&#10;&#10;AI-generated content may be incorrect.">
            <a:extLst>
              <a:ext uri="{FF2B5EF4-FFF2-40B4-BE49-F238E27FC236}">
                <a16:creationId xmlns:a16="http://schemas.microsoft.com/office/drawing/2014/main" id="{9DFFD5EF-CDC2-8D7C-4540-664506B6D8C7}"/>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5EEF9CD4-1125-FDA0-CC17-5453EED92F99}"/>
              </a:ext>
            </a:extLst>
          </p:cNvPr>
          <p:cNvSpPr>
            <a:spLocks noGrp="1"/>
          </p:cNvSpPr>
          <p:nvPr>
            <p:ph type="sldNum" sz="quarter" idx="12"/>
          </p:nvPr>
        </p:nvSpPr>
        <p:spPr/>
        <p:txBody>
          <a:bodyPr/>
          <a:lstStyle/>
          <a:p>
            <a:fld id="{C1FF6DA9-008F-8B48-92A6-B652298478BF}" type="slidenum">
              <a:rPr lang="en-US" smtClean="0"/>
              <a:t>11</a:t>
            </a:fld>
            <a:endParaRPr lang="en-US"/>
          </a:p>
        </p:txBody>
      </p:sp>
    </p:spTree>
    <p:extLst>
      <p:ext uri="{BB962C8B-B14F-4D97-AF65-F5344CB8AC3E}">
        <p14:creationId xmlns:p14="http://schemas.microsoft.com/office/powerpoint/2010/main" val="3133337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AAEDBD-67DA-A50E-4B25-0762CEE5B8DF}"/>
              </a:ext>
            </a:extLst>
          </p:cNvPr>
          <p:cNvSpPr>
            <a:spLocks noGrp="1"/>
          </p:cNvSpPr>
          <p:nvPr>
            <p:ph idx="1"/>
          </p:nvPr>
        </p:nvSpPr>
        <p:spPr>
          <a:xfrm>
            <a:off x="609600" y="1905001"/>
            <a:ext cx="10972800" cy="4525963"/>
          </a:xfrm>
        </p:spPr>
        <p:txBody>
          <a:bodyPr>
            <a:normAutofit fontScale="55000" lnSpcReduction="20000"/>
          </a:bodyPr>
          <a:lstStyle/>
          <a:p>
            <a:pPr marL="0" marR="0" algn="l">
              <a:spcAft>
                <a:spcPts val="800"/>
              </a:spcAft>
              <a:buFont typeface="+mj-lt"/>
              <a:buAutoNum type="arabicPeriod"/>
            </a:pPr>
            <a:r>
              <a:rPr lang="en-US" b="1" i="0">
                <a:solidFill>
                  <a:srgbClr val="000000"/>
                </a:solidFill>
                <a:effectLst/>
                <a:latin typeface="Lato Bold" panose="020F0502020204030203" pitchFamily="34" charset="0"/>
              </a:rPr>
              <a:t>Termination</a:t>
            </a:r>
            <a:r>
              <a:rPr lang="en-US" b="0" i="0">
                <a:solidFill>
                  <a:srgbClr val="000000"/>
                </a:solidFill>
                <a:effectLst/>
                <a:latin typeface="Lato" panose="020F0502020204030203" pitchFamily="34" charset="0"/>
              </a:rPr>
              <a:t>. Pursuant to O.C.G.A. 20-2-2068(a)(3), the Board may request in writing that the State Board terminate a locally approved charter school if, after providing reasonable notice to the charter school and an opportunity for a hearing, the Board finds that:</a:t>
            </a:r>
            <a:br>
              <a:rPr lang="en-US" b="0" i="0">
                <a:solidFill>
                  <a:srgbClr val="000000"/>
                </a:solidFill>
                <a:effectLst/>
                <a:latin typeface="Lato" panose="020F0502020204030203" pitchFamily="34" charset="0"/>
              </a:rPr>
            </a:br>
            <a:r>
              <a:rPr lang="en-US" b="0" i="0">
                <a:solidFill>
                  <a:srgbClr val="000000"/>
                </a:solidFill>
                <a:effectLst/>
                <a:latin typeface="Lato" panose="020F0502020204030203" pitchFamily="34" charset="0"/>
              </a:rPr>
              <a:t> </a:t>
            </a:r>
          </a:p>
          <a:p>
            <a:pPr marL="742950" marR="0" lvl="1" indent="-285750" algn="l">
              <a:spcBef>
                <a:spcPts val="75"/>
              </a:spcBef>
              <a:spcAft>
                <a:spcPts val="75"/>
              </a:spcAft>
              <a:buFont typeface="+mj-lt"/>
              <a:buAutoNum type="arabicPeriod"/>
            </a:pPr>
            <a:r>
              <a:rPr lang="en-US" b="0" i="0">
                <a:solidFill>
                  <a:srgbClr val="000000"/>
                </a:solidFill>
                <a:effectLst/>
                <a:latin typeface="Lato" panose="020F0502020204030203" pitchFamily="34" charset="0"/>
              </a:rPr>
              <a:t>A failure to adhere to any material term of the charter, including but not limited to the performance goals set forth in the charter;</a:t>
            </a:r>
            <a:br>
              <a:rPr lang="en-US" b="0" i="0">
                <a:solidFill>
                  <a:srgbClr val="000000"/>
                </a:solidFill>
                <a:effectLst/>
                <a:latin typeface="Lato" panose="020F0502020204030203" pitchFamily="34" charset="0"/>
              </a:rPr>
            </a:br>
            <a:r>
              <a:rPr lang="en-US" b="0" i="0">
                <a:solidFill>
                  <a:srgbClr val="000000"/>
                </a:solidFill>
                <a:effectLst/>
                <a:latin typeface="Lato" panose="020F0502020204030203" pitchFamily="34" charset="0"/>
              </a:rPr>
              <a:t> </a:t>
            </a:r>
          </a:p>
          <a:p>
            <a:pPr marL="742950" marR="0" lvl="1" indent="-285750" algn="l">
              <a:spcBef>
                <a:spcPts val="75"/>
              </a:spcBef>
              <a:spcAft>
                <a:spcPts val="75"/>
              </a:spcAft>
              <a:buFont typeface="+mj-lt"/>
              <a:buAutoNum type="arabicPeriod"/>
            </a:pPr>
            <a:r>
              <a:rPr lang="en-US" b="0" i="0">
                <a:solidFill>
                  <a:srgbClr val="000000"/>
                </a:solidFill>
                <a:effectLst/>
                <a:latin typeface="Lato" panose="020F0502020204030203" pitchFamily="34" charset="0"/>
              </a:rPr>
              <a:t>A failure to meet generally accepted standards of fiscal management;</a:t>
            </a:r>
            <a:br>
              <a:rPr lang="en-US" b="0" i="0">
                <a:solidFill>
                  <a:srgbClr val="000000"/>
                </a:solidFill>
                <a:effectLst/>
                <a:latin typeface="Lato" panose="020F0502020204030203" pitchFamily="34" charset="0"/>
              </a:rPr>
            </a:br>
            <a:r>
              <a:rPr lang="en-US" b="0" i="0">
                <a:solidFill>
                  <a:srgbClr val="000000"/>
                </a:solidFill>
                <a:effectLst/>
                <a:latin typeface="Lato" panose="020F0502020204030203" pitchFamily="34" charset="0"/>
              </a:rPr>
              <a:t> </a:t>
            </a:r>
          </a:p>
          <a:p>
            <a:pPr marL="742950" marR="0" lvl="1" indent="-285750" algn="l">
              <a:spcBef>
                <a:spcPts val="75"/>
              </a:spcBef>
              <a:spcAft>
                <a:spcPts val="75"/>
              </a:spcAft>
              <a:buFont typeface="+mj-lt"/>
              <a:buAutoNum type="arabicPeriod"/>
            </a:pPr>
            <a:r>
              <a:rPr lang="en-US" b="0" i="0">
                <a:solidFill>
                  <a:srgbClr val="000000"/>
                </a:solidFill>
                <a:effectLst/>
                <a:latin typeface="Lato" panose="020F0502020204030203" pitchFamily="34" charset="0"/>
              </a:rPr>
              <a:t>A violation of applicable federal, state, or local laws, rules, district procedures, policies, or court orders;</a:t>
            </a:r>
            <a:br>
              <a:rPr lang="en-US" b="0" i="0">
                <a:solidFill>
                  <a:srgbClr val="000000"/>
                </a:solidFill>
                <a:effectLst/>
                <a:latin typeface="Lato" panose="020F0502020204030203" pitchFamily="34" charset="0"/>
              </a:rPr>
            </a:br>
            <a:r>
              <a:rPr lang="en-US" b="0" i="0">
                <a:solidFill>
                  <a:srgbClr val="000000"/>
                </a:solidFill>
                <a:effectLst/>
                <a:latin typeface="Lato" panose="020F0502020204030203" pitchFamily="34" charset="0"/>
              </a:rPr>
              <a:t> </a:t>
            </a:r>
          </a:p>
          <a:p>
            <a:pPr marL="742950" marR="0" lvl="1" indent="-285750" algn="l">
              <a:spcBef>
                <a:spcPts val="75"/>
              </a:spcBef>
              <a:spcAft>
                <a:spcPts val="75"/>
              </a:spcAft>
              <a:buFont typeface="+mj-lt"/>
              <a:buAutoNum type="arabicPeriod"/>
            </a:pPr>
            <a:r>
              <a:rPr lang="en-US" b="0" i="0">
                <a:solidFill>
                  <a:srgbClr val="000000"/>
                </a:solidFill>
                <a:effectLst/>
                <a:latin typeface="Lato" panose="020F0502020204030203" pitchFamily="34" charset="0"/>
              </a:rPr>
              <a:t>The existence of competent substantial evidence that the continued operation of the charter school or charter system would be contrary to the best interests of the students or the community;</a:t>
            </a:r>
            <a:br>
              <a:rPr lang="en-US" b="0" i="0">
                <a:solidFill>
                  <a:srgbClr val="000000"/>
                </a:solidFill>
                <a:effectLst/>
                <a:latin typeface="Lato" panose="020F0502020204030203" pitchFamily="34" charset="0"/>
              </a:rPr>
            </a:br>
            <a:r>
              <a:rPr lang="en-US" b="0" i="0">
                <a:solidFill>
                  <a:srgbClr val="000000"/>
                </a:solidFill>
                <a:effectLst/>
                <a:latin typeface="Lato" panose="020F0502020204030203" pitchFamily="34" charset="0"/>
              </a:rPr>
              <a:t> </a:t>
            </a:r>
          </a:p>
          <a:p>
            <a:pPr marL="742950" marR="0" lvl="1" indent="-285750" algn="l">
              <a:spcBef>
                <a:spcPts val="75"/>
              </a:spcBef>
              <a:spcAft>
                <a:spcPts val="75"/>
              </a:spcAft>
              <a:buFont typeface="+mj-lt"/>
              <a:buAutoNum type="arabicPeriod"/>
            </a:pPr>
            <a:r>
              <a:rPr lang="en-US" b="0" i="0">
                <a:solidFill>
                  <a:srgbClr val="000000"/>
                </a:solidFill>
                <a:effectLst/>
                <a:latin typeface="Lato" panose="020F0502020204030203" pitchFamily="34" charset="0"/>
              </a:rPr>
              <a:t> A failure to comply with any provision of Code Section 20-2-2065; or</a:t>
            </a:r>
            <a:br>
              <a:rPr lang="en-US" b="0" i="0">
                <a:solidFill>
                  <a:srgbClr val="000000"/>
                </a:solidFill>
                <a:effectLst/>
                <a:latin typeface="Lato" panose="020F0502020204030203" pitchFamily="34" charset="0"/>
              </a:rPr>
            </a:br>
            <a:r>
              <a:rPr lang="en-US" b="0" i="0">
                <a:solidFill>
                  <a:srgbClr val="000000"/>
                </a:solidFill>
                <a:effectLst/>
                <a:latin typeface="Lato" panose="020F0502020204030203" pitchFamily="34" charset="0"/>
              </a:rPr>
              <a:t> </a:t>
            </a:r>
          </a:p>
          <a:p>
            <a:pPr marL="742950" marR="0" lvl="1" indent="-285750" algn="l">
              <a:spcBef>
                <a:spcPts val="75"/>
              </a:spcBef>
              <a:spcAft>
                <a:spcPts val="75"/>
              </a:spcAft>
              <a:buFont typeface="+mj-lt"/>
              <a:buAutoNum type="arabicPeriod"/>
            </a:pPr>
            <a:r>
              <a:rPr lang="en-US" b="0" i="0">
                <a:solidFill>
                  <a:srgbClr val="000000"/>
                </a:solidFill>
                <a:effectLst/>
                <a:latin typeface="Lato" panose="020F0502020204030203" pitchFamily="34" charset="0"/>
              </a:rPr>
              <a:t> A failure to comply with the terms of this policy and corresponding regulation or District procedure and guidance, or the Bibb County Assurances and Required Statements.</a:t>
            </a:r>
          </a:p>
          <a:p>
            <a:endParaRPr lang="en-US"/>
          </a:p>
        </p:txBody>
      </p:sp>
      <p:sp>
        <p:nvSpPr>
          <p:cNvPr id="5" name="Rectangle 4">
            <a:extLst>
              <a:ext uri="{FF2B5EF4-FFF2-40B4-BE49-F238E27FC236}">
                <a16:creationId xmlns:a16="http://schemas.microsoft.com/office/drawing/2014/main" id="{D8DA2307-5D12-9B2B-A3B6-BBBA6DB108A4}"/>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latin typeface="Trade Gothic Next HvyCd"/>
              </a:rPr>
              <a:t>Basis for Termination and/or Non-Renewal of Charter Authorization</a:t>
            </a:r>
          </a:p>
        </p:txBody>
      </p:sp>
      <p:pic>
        <p:nvPicPr>
          <p:cNvPr id="9" name="Picture 8" descr="A logo with white text and yellow squares&#10;&#10;AI-generated content may be incorrect.">
            <a:extLst>
              <a:ext uri="{FF2B5EF4-FFF2-40B4-BE49-F238E27FC236}">
                <a16:creationId xmlns:a16="http://schemas.microsoft.com/office/drawing/2014/main" id="{2966ECCD-7FB3-6F08-BD1E-9093BFE48896}"/>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4425989A-D23F-2F6D-82B0-A936BE502968}"/>
              </a:ext>
            </a:extLst>
          </p:cNvPr>
          <p:cNvSpPr>
            <a:spLocks noGrp="1"/>
          </p:cNvSpPr>
          <p:nvPr>
            <p:ph type="sldNum" sz="quarter" idx="12"/>
          </p:nvPr>
        </p:nvSpPr>
        <p:spPr/>
        <p:txBody>
          <a:bodyPr/>
          <a:lstStyle/>
          <a:p>
            <a:fld id="{C1FF6DA9-008F-8B48-92A6-B652298478BF}" type="slidenum">
              <a:rPr lang="en-US" smtClean="0"/>
              <a:t>12</a:t>
            </a:fld>
            <a:endParaRPr lang="en-US"/>
          </a:p>
        </p:txBody>
      </p:sp>
    </p:spTree>
    <p:extLst>
      <p:ext uri="{BB962C8B-B14F-4D97-AF65-F5344CB8AC3E}">
        <p14:creationId xmlns:p14="http://schemas.microsoft.com/office/powerpoint/2010/main" val="1476669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894B1-36B3-2CD6-FF14-C130767A70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B20E49-27F2-023A-8A91-E11062B3B972}"/>
              </a:ext>
            </a:extLst>
          </p:cNvPr>
          <p:cNvSpPr>
            <a:spLocks noGrp="1"/>
          </p:cNvSpPr>
          <p:nvPr>
            <p:ph idx="1"/>
          </p:nvPr>
        </p:nvSpPr>
        <p:spPr>
          <a:xfrm>
            <a:off x="609600" y="1905001"/>
            <a:ext cx="10972800" cy="4525963"/>
          </a:xfrm>
        </p:spPr>
        <p:txBody>
          <a:bodyPr>
            <a:normAutofit fontScale="85000" lnSpcReduction="20000"/>
          </a:bodyPr>
          <a:lstStyle/>
          <a:p>
            <a:r>
              <a:rPr lang="en-US" b="1" i="0">
                <a:solidFill>
                  <a:srgbClr val="000000"/>
                </a:solidFill>
                <a:effectLst/>
                <a:latin typeface="Lato Bold" panose="020F0502020204030203" pitchFamily="34" charset="0"/>
              </a:rPr>
              <a:t>Non-Renewal.</a:t>
            </a:r>
            <a:r>
              <a:rPr lang="en-US" b="0" i="0">
                <a:solidFill>
                  <a:srgbClr val="000000"/>
                </a:solidFill>
                <a:effectLst/>
                <a:latin typeface="Lato" panose="020F0502020204030203" pitchFamily="34" charset="0"/>
              </a:rPr>
              <a:t> Upon the review of the renewal petition for a locally approved charter school, the Superintendent may make a recommendation to the Board to deny the charter school’s renewal based upon the findings of the charter review committee, the contents of the renewal petition, and the historical documented performance of the charter school. The Superintendent may recommend non-renewal according to the Charter Schools Act of Georgia, related State Board Rules and guidance, and this policy and corresponding guidance if it is determined that the charter school has met any of the grounds listed above for termination, grounds for denial of a petition, or if the charter school is no longer in the public interest.</a:t>
            </a:r>
          </a:p>
          <a:p>
            <a:endParaRPr lang="en-US"/>
          </a:p>
        </p:txBody>
      </p:sp>
      <p:sp>
        <p:nvSpPr>
          <p:cNvPr id="5" name="Rectangle 4">
            <a:extLst>
              <a:ext uri="{FF2B5EF4-FFF2-40B4-BE49-F238E27FC236}">
                <a16:creationId xmlns:a16="http://schemas.microsoft.com/office/drawing/2014/main" id="{E6AAF0AC-D8DC-D6CF-5C80-4011E0FEC78D}"/>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3200">
                <a:latin typeface="Trade Gothic Next HvyCd"/>
              </a:rPr>
              <a:t>Basis for Termination and/or Non-Renewal of Charter Authorization</a:t>
            </a:r>
          </a:p>
        </p:txBody>
      </p:sp>
      <p:pic>
        <p:nvPicPr>
          <p:cNvPr id="9" name="Picture 8" descr="A logo with white text and yellow squares&#10;&#10;AI-generated content may be incorrect.">
            <a:extLst>
              <a:ext uri="{FF2B5EF4-FFF2-40B4-BE49-F238E27FC236}">
                <a16:creationId xmlns:a16="http://schemas.microsoft.com/office/drawing/2014/main" id="{972734DE-65AE-CC85-7D60-B575350071A3}"/>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C2E77D2C-A508-67B1-3BD4-5023079D0E1B}"/>
              </a:ext>
            </a:extLst>
          </p:cNvPr>
          <p:cNvSpPr>
            <a:spLocks noGrp="1"/>
          </p:cNvSpPr>
          <p:nvPr>
            <p:ph type="sldNum" sz="quarter" idx="12"/>
          </p:nvPr>
        </p:nvSpPr>
        <p:spPr/>
        <p:txBody>
          <a:bodyPr/>
          <a:lstStyle/>
          <a:p>
            <a:fld id="{C1FF6DA9-008F-8B48-92A6-B652298478BF}" type="slidenum">
              <a:rPr lang="en-US" smtClean="0"/>
              <a:t>13</a:t>
            </a:fld>
            <a:endParaRPr lang="en-US"/>
          </a:p>
        </p:txBody>
      </p:sp>
    </p:spTree>
    <p:extLst>
      <p:ext uri="{BB962C8B-B14F-4D97-AF65-F5344CB8AC3E}">
        <p14:creationId xmlns:p14="http://schemas.microsoft.com/office/powerpoint/2010/main" val="2246801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bg1">
                <a:lumMod val="65000"/>
              </a:schemeClr>
            </a:gs>
            <a:gs pos="83000">
              <a:schemeClr val="bg1">
                <a:lumMod val="50000"/>
              </a:schemeClr>
            </a:gs>
            <a:gs pos="100000">
              <a:schemeClr val="tx1">
                <a:lumMod val="95000"/>
                <a:lumOff val="5000"/>
              </a:schemeClr>
            </a:gs>
          </a:gsLst>
          <a:lin ang="5400000" scaled="1"/>
        </a:gradFill>
        <a:effectLst/>
      </p:bgPr>
    </p:bg>
    <p:spTree>
      <p:nvGrpSpPr>
        <p:cNvPr id="1" name="">
          <a:extLst>
            <a:ext uri="{FF2B5EF4-FFF2-40B4-BE49-F238E27FC236}">
              <a16:creationId xmlns:a16="http://schemas.microsoft.com/office/drawing/2014/main" id="{F7731085-D124-FEC5-E229-014A8AEA2B4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BE6B292-D2DB-3C2A-1276-91B76A66D63E}"/>
              </a:ext>
            </a:extLst>
          </p:cNvPr>
          <p:cNvSpPr>
            <a:spLocks noGrp="1"/>
          </p:cNvSpPr>
          <p:nvPr>
            <p:ph type="body" idx="1"/>
          </p:nvPr>
        </p:nvSpPr>
        <p:spPr>
          <a:xfrm>
            <a:off x="963084" y="3305031"/>
            <a:ext cx="10363200" cy="1500187"/>
          </a:xfrm>
        </p:spPr>
        <p:txBody>
          <a:bodyPr>
            <a:normAutofit/>
          </a:bodyPr>
          <a:lstStyle/>
          <a:p>
            <a:r>
              <a:rPr lang="en-US" sz="4000" b="1" dirty="0">
                <a:solidFill>
                  <a:schemeClr val="tx1"/>
                </a:solidFill>
                <a:effectLst>
                  <a:outerShdw blurRad="38100" dist="38100" dir="2700000" algn="tl">
                    <a:srgbClr val="000000">
                      <a:alpha val="43137"/>
                    </a:srgbClr>
                  </a:outerShdw>
                </a:effectLst>
                <a:latin typeface="Trade Gothic Next HvyCd"/>
                <a:cs typeface="Arial"/>
              </a:rPr>
              <a:t>THE APPLICATION PROCESS</a:t>
            </a:r>
            <a:endParaRPr lang="en-US" dirty="0">
              <a:solidFill>
                <a:schemeClr val="tx1"/>
              </a:solidFill>
            </a:endParaRPr>
          </a:p>
        </p:txBody>
      </p:sp>
      <p:pic>
        <p:nvPicPr>
          <p:cNvPr id="4" name="Picture 3">
            <a:extLst>
              <a:ext uri="{FF2B5EF4-FFF2-40B4-BE49-F238E27FC236}">
                <a16:creationId xmlns:a16="http://schemas.microsoft.com/office/drawing/2014/main" id="{5456A37E-0566-BC10-061A-37395F48341E}"/>
              </a:ext>
            </a:extLst>
          </p:cNvPr>
          <p:cNvPicPr>
            <a:picLocks noChangeAspect="1"/>
          </p:cNvPicPr>
          <p:nvPr/>
        </p:nvPicPr>
        <p:blipFill>
          <a:blip r:embed="rId3"/>
          <a:stretch>
            <a:fillRect/>
          </a:stretch>
        </p:blipFill>
        <p:spPr>
          <a:xfrm>
            <a:off x="10631280" y="5426205"/>
            <a:ext cx="1390008" cy="1390008"/>
          </a:xfrm>
          <a:prstGeom prst="rect">
            <a:avLst/>
          </a:prstGeom>
        </p:spPr>
      </p:pic>
      <p:sp>
        <p:nvSpPr>
          <p:cNvPr id="5" name="Text Placeholder 2">
            <a:extLst>
              <a:ext uri="{FF2B5EF4-FFF2-40B4-BE49-F238E27FC236}">
                <a16:creationId xmlns:a16="http://schemas.microsoft.com/office/drawing/2014/main" id="{4B4AB335-DC1C-0C54-58E5-F0B988E0253F}"/>
              </a:ext>
            </a:extLst>
          </p:cNvPr>
          <p:cNvSpPr txBox="1">
            <a:spLocks/>
          </p:cNvSpPr>
          <p:nvPr/>
        </p:nvSpPr>
        <p:spPr>
          <a:xfrm>
            <a:off x="959620" y="2678113"/>
            <a:ext cx="10363200" cy="1500187"/>
          </a:xfrm>
          <a:prstGeom prst="rect">
            <a:avLst/>
          </a:prstGeom>
        </p:spPr>
        <p:txBody>
          <a:bodyPr vert="horz" lIns="91440" tIns="45720" rIns="91440" bIns="45720" rtlCol="0" anchor="b">
            <a:normAutofit/>
          </a:bodyPr>
          <a:lstStyle>
            <a:lvl1pPr marL="0" indent="0" algn="l" defTabSz="457200" rtl="0" eaLnBrk="1" latinLnBrk="0" hangingPunct="1">
              <a:spcBef>
                <a:spcPct val="20000"/>
              </a:spcBef>
              <a:buFont typeface="Arial"/>
              <a:buNone/>
              <a:defRPr sz="2000" kern="1200">
                <a:solidFill>
                  <a:schemeClr val="tx1">
                    <a:tint val="75000"/>
                  </a:schemeClr>
                </a:solidFill>
                <a:latin typeface="+mn-lt"/>
                <a:ea typeface="+mn-ea"/>
                <a:cs typeface="+mn-cs"/>
              </a:defRPr>
            </a:lvl1pPr>
            <a:lvl2pPr marL="457200" indent="0" algn="l" defTabSz="457200" rtl="0" eaLnBrk="1" latinLnBrk="0" hangingPunct="1">
              <a:spcBef>
                <a:spcPct val="20000"/>
              </a:spcBef>
              <a:buFont typeface="Arial"/>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buFont typeface="Arial"/>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r>
              <a:rPr lang="en-US" sz="4000" b="1" dirty="0">
                <a:solidFill>
                  <a:schemeClr val="tx1"/>
                </a:solidFill>
                <a:effectLst>
                  <a:outerShdw blurRad="38100" dist="38100" dir="2700000" algn="tl">
                    <a:srgbClr val="000000">
                      <a:alpha val="43137"/>
                    </a:srgbClr>
                  </a:outerShdw>
                </a:effectLst>
                <a:latin typeface="Trade Gothic Next HvyCd"/>
                <a:cs typeface="Arial"/>
              </a:rPr>
              <a:t>Charter School Process Overview</a:t>
            </a:r>
            <a:endParaRPr lang="en-US" sz="4000" dirty="0">
              <a:solidFill>
                <a:schemeClr val="tx1"/>
              </a:solidFill>
              <a:effectLst>
                <a:outerShdw blurRad="38100" dist="38100" dir="2700000" algn="tl">
                  <a:srgbClr val="000000">
                    <a:alpha val="43137"/>
                  </a:srgbClr>
                </a:outerShdw>
              </a:effectLst>
            </a:endParaRPr>
          </a:p>
        </p:txBody>
      </p:sp>
      <p:sp>
        <p:nvSpPr>
          <p:cNvPr id="2" name="Slide Number Placeholder 1">
            <a:extLst>
              <a:ext uri="{FF2B5EF4-FFF2-40B4-BE49-F238E27FC236}">
                <a16:creationId xmlns:a16="http://schemas.microsoft.com/office/drawing/2014/main" id="{F56FDA96-A8ED-23C7-5EBF-379C86EC3B62}"/>
              </a:ext>
            </a:extLst>
          </p:cNvPr>
          <p:cNvSpPr>
            <a:spLocks noGrp="1"/>
          </p:cNvSpPr>
          <p:nvPr>
            <p:ph type="sldNum" sz="quarter" idx="12"/>
          </p:nvPr>
        </p:nvSpPr>
        <p:spPr/>
        <p:txBody>
          <a:bodyPr/>
          <a:lstStyle/>
          <a:p>
            <a:fld id="{C1FF6DA9-008F-8B48-92A6-B652298478BF}" type="slidenum">
              <a:rPr lang="en-US" smtClean="0"/>
              <a:t>14</a:t>
            </a:fld>
            <a:endParaRPr lang="en-US"/>
          </a:p>
        </p:txBody>
      </p:sp>
    </p:spTree>
    <p:extLst>
      <p:ext uri="{BB962C8B-B14F-4D97-AF65-F5344CB8AC3E}">
        <p14:creationId xmlns:p14="http://schemas.microsoft.com/office/powerpoint/2010/main" val="3362270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t>Guidelines for Success</a:t>
            </a:r>
          </a:p>
          <a:p>
            <a:endParaRPr/>
          </a:p>
          <a:p>
            <a:r>
              <a:t>Mandatory Training: Participation required.</a:t>
            </a:r>
          </a:p>
          <a:p>
            <a:r>
              <a:t>Compliance: Adhere to state and federal laws.</a:t>
            </a:r>
          </a:p>
          <a:p>
            <a:r>
              <a:t>Stakeholder Involvement: Show documented engagement.</a:t>
            </a:r>
          </a:p>
          <a:p>
            <a:r>
              <a:t>Focus Areas: At-risk populations, innovation, and accountability.</a:t>
            </a:r>
          </a:p>
          <a:p>
            <a:endParaRPr/>
          </a:p>
        </p:txBody>
      </p:sp>
      <p:sp>
        <p:nvSpPr>
          <p:cNvPr id="5" name="Rectangle 4">
            <a:extLst>
              <a:ext uri="{FF2B5EF4-FFF2-40B4-BE49-F238E27FC236}">
                <a16:creationId xmlns:a16="http://schemas.microsoft.com/office/drawing/2014/main" id="{045C0077-F5B2-CB98-3B60-54C5FDD82B5F}"/>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000">
                <a:latin typeface="Trade Gothic Next HvyCd"/>
              </a:rPr>
              <a:t>BCSD Charter Guidelines</a:t>
            </a:r>
            <a:endParaRPr lang="en-US" sz="4000">
              <a:ea typeface="Calibri"/>
              <a:cs typeface="Calibri"/>
            </a:endParaRPr>
          </a:p>
        </p:txBody>
      </p:sp>
      <p:pic>
        <p:nvPicPr>
          <p:cNvPr id="7" name="Picture 6" descr="A logo with white text and yellow squares&#10;&#10;AI-generated content may be incorrect.">
            <a:extLst>
              <a:ext uri="{FF2B5EF4-FFF2-40B4-BE49-F238E27FC236}">
                <a16:creationId xmlns:a16="http://schemas.microsoft.com/office/drawing/2014/main" id="{3D435967-53CD-DE2F-8386-34F24B5F2CDF}"/>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0E7B43E9-FAD7-97B1-78D0-16E51683B06E}"/>
              </a:ext>
            </a:extLst>
          </p:cNvPr>
          <p:cNvSpPr>
            <a:spLocks noGrp="1"/>
          </p:cNvSpPr>
          <p:nvPr>
            <p:ph type="sldNum" sz="quarter" idx="12"/>
          </p:nvPr>
        </p:nvSpPr>
        <p:spPr/>
        <p:txBody>
          <a:bodyPr/>
          <a:lstStyle/>
          <a:p>
            <a:fld id="{C1FF6DA9-008F-8B48-92A6-B652298478B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0" algn="ctr">
              <a:buNone/>
            </a:pPr>
            <a:r>
              <a:t>How Petitions Are Evaluated</a:t>
            </a:r>
          </a:p>
          <a:p>
            <a:endParaRPr/>
          </a:p>
          <a:p>
            <a:pPr marL="0" indent="0">
              <a:buNone/>
            </a:pPr>
            <a:r>
              <a:t>Focus Areas:</a:t>
            </a:r>
          </a:p>
          <a:p>
            <a:r>
              <a:t>Academic performance plans.</a:t>
            </a:r>
          </a:p>
          <a:p>
            <a:r>
              <a:t>Governance structure.</a:t>
            </a:r>
          </a:p>
          <a:p>
            <a:r>
              <a:t>Financial feasibility and sustainability.</a:t>
            </a:r>
          </a:p>
          <a:p>
            <a:r>
              <a:t>Compliance with laws and policies.</a:t>
            </a:r>
          </a:p>
          <a:p>
            <a:endParaRPr/>
          </a:p>
          <a:p>
            <a:pPr marL="0" indent="0">
              <a:buNone/>
            </a:pPr>
            <a:r>
              <a:t>Key Question: Does the petition serve the public interest?</a:t>
            </a:r>
          </a:p>
          <a:p>
            <a:endParaRPr/>
          </a:p>
        </p:txBody>
      </p:sp>
      <p:sp>
        <p:nvSpPr>
          <p:cNvPr id="5" name="Rectangle 4">
            <a:extLst>
              <a:ext uri="{FF2B5EF4-FFF2-40B4-BE49-F238E27FC236}">
                <a16:creationId xmlns:a16="http://schemas.microsoft.com/office/drawing/2014/main" id="{ADDE133D-EBE4-A901-308E-4AD9AB9981BD}"/>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latin typeface="Trade Gothic Next HvyCd"/>
              </a:rPr>
              <a:t>Evaluation Criteria</a:t>
            </a:r>
            <a:endParaRPr lang="en-US"/>
          </a:p>
        </p:txBody>
      </p:sp>
      <p:pic>
        <p:nvPicPr>
          <p:cNvPr id="9" name="Picture 8" descr="A logo with white text and yellow squares&#10;&#10;AI-generated content may be incorrect.">
            <a:extLst>
              <a:ext uri="{FF2B5EF4-FFF2-40B4-BE49-F238E27FC236}">
                <a16:creationId xmlns:a16="http://schemas.microsoft.com/office/drawing/2014/main" id="{16177997-CEAF-35A9-8A8E-52959B32D301}"/>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515E581D-0529-40A2-4EAE-4282BDE4EEBB}"/>
              </a:ext>
            </a:extLst>
          </p:cNvPr>
          <p:cNvSpPr>
            <a:spLocks noGrp="1"/>
          </p:cNvSpPr>
          <p:nvPr>
            <p:ph type="sldNum" sz="quarter" idx="12"/>
          </p:nvPr>
        </p:nvSpPr>
        <p:spPr/>
        <p:txBody>
          <a:bodyPr/>
          <a:lstStyle/>
          <a:p>
            <a:fld id="{C1FF6DA9-008F-8B48-92A6-B652298478BF}"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t>Building a Strong Application</a:t>
            </a:r>
          </a:p>
          <a:p>
            <a:pPr marL="0" indent="0">
              <a:buNone/>
            </a:pPr>
            <a:r>
              <a:t>Must Include:</a:t>
            </a:r>
          </a:p>
          <a:p>
            <a:r>
              <a:t>Cover sheet and signed assurances.</a:t>
            </a:r>
          </a:p>
          <a:p>
            <a:r>
              <a:t>Academic, organizational, and financial goals.</a:t>
            </a:r>
          </a:p>
          <a:p>
            <a:r>
              <a:t>Governance structure.</a:t>
            </a:r>
          </a:p>
          <a:p>
            <a:r>
              <a:t>Facilities plan and safety protocols.</a:t>
            </a:r>
            <a:endParaRPr lang="en-US"/>
          </a:p>
          <a:p>
            <a:r>
              <a:t>Signed and notarized affidavits.</a:t>
            </a:r>
          </a:p>
          <a:p>
            <a:endParaRPr/>
          </a:p>
        </p:txBody>
      </p:sp>
      <p:sp>
        <p:nvSpPr>
          <p:cNvPr id="5" name="Rectangle 4">
            <a:extLst>
              <a:ext uri="{FF2B5EF4-FFF2-40B4-BE49-F238E27FC236}">
                <a16:creationId xmlns:a16="http://schemas.microsoft.com/office/drawing/2014/main" id="{BD0757A8-4C16-72CB-0D5B-405953D84DE9}"/>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latin typeface="Trade Gothic Next HvyCd"/>
              </a:rPr>
              <a:t>Key Requirements for Petitioners</a:t>
            </a:r>
            <a:endParaRPr lang="en-US"/>
          </a:p>
        </p:txBody>
      </p:sp>
      <p:pic>
        <p:nvPicPr>
          <p:cNvPr id="9" name="Picture 8" descr="A logo with white text and yellow squares&#10;&#10;AI-generated content may be incorrect.">
            <a:extLst>
              <a:ext uri="{FF2B5EF4-FFF2-40B4-BE49-F238E27FC236}">
                <a16:creationId xmlns:a16="http://schemas.microsoft.com/office/drawing/2014/main" id="{0E44C3AA-1554-6CA5-D718-85C631CC3492}"/>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EC69FBA3-0378-D2A7-8136-6B5118D79AC5}"/>
              </a:ext>
            </a:extLst>
          </p:cNvPr>
          <p:cNvSpPr>
            <a:spLocks noGrp="1"/>
          </p:cNvSpPr>
          <p:nvPr>
            <p:ph type="sldNum" sz="quarter" idx="12"/>
          </p:nvPr>
        </p:nvSpPr>
        <p:spPr/>
        <p:txBody>
          <a:bodyPr/>
          <a:lstStyle/>
          <a:p>
            <a:fld id="{C1FF6DA9-008F-8B48-92A6-B652298478BF}"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Evaluation Process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7" name="TextBox 16">
            <a:extLst>
              <a:ext uri="{FF2B5EF4-FFF2-40B4-BE49-F238E27FC236}">
                <a16:creationId xmlns:a16="http://schemas.microsoft.com/office/drawing/2014/main" id="{6D370343-AD00-0651-32AA-E7F4ACA982B9}"/>
              </a:ext>
            </a:extLst>
          </p:cNvPr>
          <p:cNvSpPr txBox="1"/>
          <p:nvPr/>
        </p:nvSpPr>
        <p:spPr>
          <a:xfrm>
            <a:off x="389374" y="1126989"/>
            <a:ext cx="11447584" cy="923330"/>
          </a:xfrm>
          <a:prstGeom prst="rect">
            <a:avLst/>
          </a:prstGeom>
          <a:noFill/>
        </p:spPr>
        <p:txBody>
          <a:bodyPr wrap="square">
            <a:spAutoFit/>
          </a:bodyPr>
          <a:lstStyle/>
          <a:p>
            <a:r>
              <a:rPr lang="en-US" dirty="0"/>
              <a:t>The review committee will use the following criteria to rate each petition. Within each category, specific criteria define expectations for responses that </a:t>
            </a:r>
            <a:r>
              <a:rPr lang="en-US" b="1" dirty="0"/>
              <a:t>meet the standard</a:t>
            </a:r>
            <a:r>
              <a:rPr lang="en-US" dirty="0"/>
              <a:t>. Reviewers will evaluate responses based on the following rating scale:</a:t>
            </a:r>
          </a:p>
        </p:txBody>
      </p:sp>
      <p:pic>
        <p:nvPicPr>
          <p:cNvPr id="19" name="Picture 18">
            <a:extLst>
              <a:ext uri="{FF2B5EF4-FFF2-40B4-BE49-F238E27FC236}">
                <a16:creationId xmlns:a16="http://schemas.microsoft.com/office/drawing/2014/main" id="{7C71D6DD-BECA-A580-A9FF-461C2F806FC9}"/>
              </a:ext>
            </a:extLst>
          </p:cNvPr>
          <p:cNvPicPr>
            <a:picLocks noChangeAspect="1"/>
          </p:cNvPicPr>
          <p:nvPr/>
        </p:nvPicPr>
        <p:blipFill>
          <a:blip r:embed="rId4"/>
          <a:stretch>
            <a:fillRect/>
          </a:stretch>
        </p:blipFill>
        <p:spPr>
          <a:xfrm>
            <a:off x="355042" y="2050319"/>
            <a:ext cx="9039225" cy="3609975"/>
          </a:xfrm>
          <a:prstGeom prst="rect">
            <a:avLst/>
          </a:prstGeom>
        </p:spPr>
      </p:pic>
      <p:sp>
        <p:nvSpPr>
          <p:cNvPr id="21" name="TextBox 20">
            <a:extLst>
              <a:ext uri="{FF2B5EF4-FFF2-40B4-BE49-F238E27FC236}">
                <a16:creationId xmlns:a16="http://schemas.microsoft.com/office/drawing/2014/main" id="{B7BF748C-24AD-4FD8-F4E0-B44AFE257F8A}"/>
              </a:ext>
            </a:extLst>
          </p:cNvPr>
          <p:cNvSpPr txBox="1"/>
          <p:nvPr/>
        </p:nvSpPr>
        <p:spPr>
          <a:xfrm>
            <a:off x="355042" y="5586946"/>
            <a:ext cx="11371384" cy="923330"/>
          </a:xfrm>
          <a:prstGeom prst="rect">
            <a:avLst/>
          </a:prstGeom>
          <a:noFill/>
        </p:spPr>
        <p:txBody>
          <a:bodyPr wrap="square">
            <a:spAutoFit/>
          </a:bodyPr>
          <a:lstStyle/>
          <a:p>
            <a:r>
              <a:rPr lang="en-US" dirty="0"/>
              <a:t>Final recommendations will be based on the evaluation of the written petition (narrative and attachments), independent due diligence, and the governing board capacity interview. Each part of the petition should align with the overall mission, vision, educational program, and organizational and financial plans.</a:t>
            </a:r>
          </a:p>
        </p:txBody>
      </p:sp>
      <p:sp>
        <p:nvSpPr>
          <p:cNvPr id="4" name="Slide Number Placeholder 3">
            <a:extLst>
              <a:ext uri="{FF2B5EF4-FFF2-40B4-BE49-F238E27FC236}">
                <a16:creationId xmlns:a16="http://schemas.microsoft.com/office/drawing/2014/main" id="{022DD9A3-5FC0-9747-EC19-10D09264B88E}"/>
              </a:ext>
            </a:extLst>
          </p:cNvPr>
          <p:cNvSpPr>
            <a:spLocks noGrp="1"/>
          </p:cNvSpPr>
          <p:nvPr>
            <p:ph type="sldNum" sz="quarter" idx="12"/>
          </p:nvPr>
        </p:nvSpPr>
        <p:spPr/>
        <p:txBody>
          <a:bodyPr/>
          <a:lstStyle/>
          <a:p>
            <a:fld id="{C1FF6DA9-008F-8B48-92A6-B652298478BF}" type="slidenum">
              <a:rPr lang="en-US" smtClean="0"/>
              <a:t>18</a:t>
            </a:fld>
            <a:endParaRPr lang="en-US"/>
          </a:p>
        </p:txBody>
      </p:sp>
    </p:spTree>
    <p:extLst>
      <p:ext uri="{BB962C8B-B14F-4D97-AF65-F5344CB8AC3E}">
        <p14:creationId xmlns:p14="http://schemas.microsoft.com/office/powerpoint/2010/main" val="2204643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95015-9DD0-4CCD-F6EF-CC44A2B5C2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D49F021-0CE6-8367-A95F-09ECC307964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23C2CF5-F909-1EB6-40E3-2C1B473AC5A4}"/>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Community Engagement &amp; Need</a:t>
            </a:r>
          </a:p>
        </p:txBody>
      </p:sp>
      <p:pic>
        <p:nvPicPr>
          <p:cNvPr id="11" name="Picture 10">
            <a:extLst>
              <a:ext uri="{FF2B5EF4-FFF2-40B4-BE49-F238E27FC236}">
                <a16:creationId xmlns:a16="http://schemas.microsoft.com/office/drawing/2014/main" id="{5522BBC3-CC4F-E38D-5D63-24102EE699F2}"/>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13" name="Picture 12">
            <a:extLst>
              <a:ext uri="{FF2B5EF4-FFF2-40B4-BE49-F238E27FC236}">
                <a16:creationId xmlns:a16="http://schemas.microsoft.com/office/drawing/2014/main" id="{0EACBBF3-F396-404C-ADB9-D8EFBDC5E2C5}"/>
              </a:ext>
            </a:extLst>
          </p:cNvPr>
          <p:cNvPicPr>
            <a:picLocks noChangeAspect="1"/>
          </p:cNvPicPr>
          <p:nvPr/>
        </p:nvPicPr>
        <p:blipFill>
          <a:blip r:embed="rId4"/>
          <a:stretch>
            <a:fillRect/>
          </a:stretch>
        </p:blipFill>
        <p:spPr>
          <a:xfrm>
            <a:off x="1609725" y="1390650"/>
            <a:ext cx="8972550" cy="4076700"/>
          </a:xfrm>
          <a:prstGeom prst="rect">
            <a:avLst/>
          </a:prstGeom>
        </p:spPr>
      </p:pic>
      <p:sp>
        <p:nvSpPr>
          <p:cNvPr id="4" name="Slide Number Placeholder 3">
            <a:extLst>
              <a:ext uri="{FF2B5EF4-FFF2-40B4-BE49-F238E27FC236}">
                <a16:creationId xmlns:a16="http://schemas.microsoft.com/office/drawing/2014/main" id="{68B333E0-D3CC-8EB8-5B20-FF0A437E926F}"/>
              </a:ext>
            </a:extLst>
          </p:cNvPr>
          <p:cNvSpPr>
            <a:spLocks noGrp="1"/>
          </p:cNvSpPr>
          <p:nvPr>
            <p:ph type="sldNum" sz="quarter" idx="12"/>
          </p:nvPr>
        </p:nvSpPr>
        <p:spPr/>
        <p:txBody>
          <a:bodyPr/>
          <a:lstStyle/>
          <a:p>
            <a:fld id="{C1FF6DA9-008F-8B48-92A6-B652298478BF}" type="slidenum">
              <a:rPr lang="en-US" smtClean="0"/>
              <a:t>19</a:t>
            </a:fld>
            <a:endParaRPr lang="en-US"/>
          </a:p>
        </p:txBody>
      </p:sp>
    </p:spTree>
    <p:extLst>
      <p:ext uri="{BB962C8B-B14F-4D97-AF65-F5344CB8AC3E}">
        <p14:creationId xmlns:p14="http://schemas.microsoft.com/office/powerpoint/2010/main" val="1122056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4E916-6864-5EA5-A172-A2DD7687A4A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169F22C-A63D-D59E-C355-994702AEF74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562FC71-88A1-B503-80E4-3C23EEAE8C69}"/>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Academic Program</a:t>
            </a:r>
          </a:p>
        </p:txBody>
      </p:sp>
      <p:pic>
        <p:nvPicPr>
          <p:cNvPr id="11" name="Picture 10">
            <a:extLst>
              <a:ext uri="{FF2B5EF4-FFF2-40B4-BE49-F238E27FC236}">
                <a16:creationId xmlns:a16="http://schemas.microsoft.com/office/drawing/2014/main" id="{D99687BE-CF59-927B-E7F2-1CA149B7ABB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ED4C8914-D996-63F2-57CA-91AADA351FAD}"/>
              </a:ext>
            </a:extLst>
          </p:cNvPr>
          <p:cNvPicPr>
            <a:picLocks noChangeAspect="1"/>
          </p:cNvPicPr>
          <p:nvPr/>
        </p:nvPicPr>
        <p:blipFill>
          <a:blip r:embed="rId4"/>
          <a:stretch>
            <a:fillRect/>
          </a:stretch>
        </p:blipFill>
        <p:spPr>
          <a:xfrm>
            <a:off x="1504950" y="1057275"/>
            <a:ext cx="9182100" cy="4743450"/>
          </a:xfrm>
          <a:prstGeom prst="rect">
            <a:avLst/>
          </a:prstGeom>
        </p:spPr>
      </p:pic>
      <p:sp>
        <p:nvSpPr>
          <p:cNvPr id="4" name="Slide Number Placeholder 3">
            <a:extLst>
              <a:ext uri="{FF2B5EF4-FFF2-40B4-BE49-F238E27FC236}">
                <a16:creationId xmlns:a16="http://schemas.microsoft.com/office/drawing/2014/main" id="{A3C3C1C1-B3C8-6E35-5A51-029B2136DB82}"/>
              </a:ext>
            </a:extLst>
          </p:cNvPr>
          <p:cNvSpPr>
            <a:spLocks noGrp="1"/>
          </p:cNvSpPr>
          <p:nvPr>
            <p:ph type="sldNum" sz="quarter" idx="12"/>
          </p:nvPr>
        </p:nvSpPr>
        <p:spPr/>
        <p:txBody>
          <a:bodyPr/>
          <a:lstStyle/>
          <a:p>
            <a:fld id="{C1FF6DA9-008F-8B48-92A6-B652298478BF}" type="slidenum">
              <a:rPr lang="en-US" smtClean="0"/>
              <a:t>20</a:t>
            </a:fld>
            <a:endParaRPr lang="en-US"/>
          </a:p>
        </p:txBody>
      </p:sp>
    </p:spTree>
    <p:extLst>
      <p:ext uri="{BB962C8B-B14F-4D97-AF65-F5344CB8AC3E}">
        <p14:creationId xmlns:p14="http://schemas.microsoft.com/office/powerpoint/2010/main" val="4289355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C35E0-E38C-D1D4-31AD-7288C4B6F91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4CADE25-25FD-9533-8353-172F9219196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15DED4A-E2CF-5EF3-BF65-F980F459A69C}"/>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Governing Board</a:t>
            </a:r>
          </a:p>
        </p:txBody>
      </p:sp>
      <p:pic>
        <p:nvPicPr>
          <p:cNvPr id="11" name="Picture 10">
            <a:extLst>
              <a:ext uri="{FF2B5EF4-FFF2-40B4-BE49-F238E27FC236}">
                <a16:creationId xmlns:a16="http://schemas.microsoft.com/office/drawing/2014/main" id="{A3BD1FED-0722-F112-EE11-F4906B41BEF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37FFEC1F-BFF5-3B15-8ED0-2CEBBF454768}"/>
              </a:ext>
            </a:extLst>
          </p:cNvPr>
          <p:cNvPicPr>
            <a:picLocks noChangeAspect="1"/>
          </p:cNvPicPr>
          <p:nvPr/>
        </p:nvPicPr>
        <p:blipFill>
          <a:blip r:embed="rId4"/>
          <a:stretch>
            <a:fillRect/>
          </a:stretch>
        </p:blipFill>
        <p:spPr>
          <a:xfrm>
            <a:off x="1533525" y="1714500"/>
            <a:ext cx="9124950" cy="3429000"/>
          </a:xfrm>
          <a:prstGeom prst="rect">
            <a:avLst/>
          </a:prstGeom>
        </p:spPr>
      </p:pic>
      <p:sp>
        <p:nvSpPr>
          <p:cNvPr id="4" name="Slide Number Placeholder 3">
            <a:extLst>
              <a:ext uri="{FF2B5EF4-FFF2-40B4-BE49-F238E27FC236}">
                <a16:creationId xmlns:a16="http://schemas.microsoft.com/office/drawing/2014/main" id="{0C64CB0D-2B70-F272-CABC-6D9674B5A421}"/>
              </a:ext>
            </a:extLst>
          </p:cNvPr>
          <p:cNvSpPr>
            <a:spLocks noGrp="1"/>
          </p:cNvSpPr>
          <p:nvPr>
            <p:ph type="sldNum" sz="quarter" idx="12"/>
          </p:nvPr>
        </p:nvSpPr>
        <p:spPr/>
        <p:txBody>
          <a:bodyPr/>
          <a:lstStyle/>
          <a:p>
            <a:fld id="{C1FF6DA9-008F-8B48-92A6-B652298478BF}" type="slidenum">
              <a:rPr lang="en-US" smtClean="0"/>
              <a:t>21</a:t>
            </a:fld>
            <a:endParaRPr lang="en-US"/>
          </a:p>
        </p:txBody>
      </p:sp>
    </p:spTree>
    <p:extLst>
      <p:ext uri="{BB962C8B-B14F-4D97-AF65-F5344CB8AC3E}">
        <p14:creationId xmlns:p14="http://schemas.microsoft.com/office/powerpoint/2010/main" val="1766864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5F4A-B3BC-5448-F254-9567168E13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2D0AECF-8CB0-4DFF-B4B0-74FB764A7ED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E68C5D0-AA97-FE2D-3731-48D9E75EEB32}"/>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Organizational Plan</a:t>
            </a:r>
          </a:p>
        </p:txBody>
      </p:sp>
      <p:pic>
        <p:nvPicPr>
          <p:cNvPr id="11" name="Picture 10">
            <a:extLst>
              <a:ext uri="{FF2B5EF4-FFF2-40B4-BE49-F238E27FC236}">
                <a16:creationId xmlns:a16="http://schemas.microsoft.com/office/drawing/2014/main" id="{F294B763-3E1D-98B3-8CCC-415258D44E3A}"/>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D376E7ED-F229-9964-6E79-78C6957FC07A}"/>
              </a:ext>
            </a:extLst>
          </p:cNvPr>
          <p:cNvPicPr>
            <a:picLocks noChangeAspect="1"/>
          </p:cNvPicPr>
          <p:nvPr/>
        </p:nvPicPr>
        <p:blipFill>
          <a:blip r:embed="rId4"/>
          <a:stretch>
            <a:fillRect/>
          </a:stretch>
        </p:blipFill>
        <p:spPr>
          <a:xfrm>
            <a:off x="1533525" y="1395412"/>
            <a:ext cx="9124950" cy="4067175"/>
          </a:xfrm>
          <a:prstGeom prst="rect">
            <a:avLst/>
          </a:prstGeom>
        </p:spPr>
      </p:pic>
      <p:sp>
        <p:nvSpPr>
          <p:cNvPr id="4" name="Slide Number Placeholder 3">
            <a:extLst>
              <a:ext uri="{FF2B5EF4-FFF2-40B4-BE49-F238E27FC236}">
                <a16:creationId xmlns:a16="http://schemas.microsoft.com/office/drawing/2014/main" id="{FC822525-713B-DEBA-F981-BFC744FFC58E}"/>
              </a:ext>
            </a:extLst>
          </p:cNvPr>
          <p:cNvSpPr>
            <a:spLocks noGrp="1"/>
          </p:cNvSpPr>
          <p:nvPr>
            <p:ph type="sldNum" sz="quarter" idx="12"/>
          </p:nvPr>
        </p:nvSpPr>
        <p:spPr/>
        <p:txBody>
          <a:bodyPr/>
          <a:lstStyle/>
          <a:p>
            <a:fld id="{C1FF6DA9-008F-8B48-92A6-B652298478BF}" type="slidenum">
              <a:rPr lang="en-US" smtClean="0"/>
              <a:t>22</a:t>
            </a:fld>
            <a:endParaRPr lang="en-US"/>
          </a:p>
        </p:txBody>
      </p:sp>
    </p:spTree>
    <p:extLst>
      <p:ext uri="{BB962C8B-B14F-4D97-AF65-F5344CB8AC3E}">
        <p14:creationId xmlns:p14="http://schemas.microsoft.com/office/powerpoint/2010/main" val="1934365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DC9D6-000A-2EDD-CAE8-A36F3779956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22E95EF-963D-ABC9-1997-730DB2E295C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C7E9F99-0B27-5593-7741-AF41FF0704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Financial Plan</a:t>
            </a:r>
          </a:p>
        </p:txBody>
      </p:sp>
      <p:pic>
        <p:nvPicPr>
          <p:cNvPr id="11" name="Picture 10">
            <a:extLst>
              <a:ext uri="{FF2B5EF4-FFF2-40B4-BE49-F238E27FC236}">
                <a16:creationId xmlns:a16="http://schemas.microsoft.com/office/drawing/2014/main" id="{8BD88FA8-4606-98BC-3082-26EE3922076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33C744BC-F107-C2D3-A1C8-4CF128004F4D}"/>
              </a:ext>
            </a:extLst>
          </p:cNvPr>
          <p:cNvPicPr>
            <a:picLocks noChangeAspect="1"/>
          </p:cNvPicPr>
          <p:nvPr/>
        </p:nvPicPr>
        <p:blipFill>
          <a:blip r:embed="rId4"/>
          <a:stretch>
            <a:fillRect/>
          </a:stretch>
        </p:blipFill>
        <p:spPr>
          <a:xfrm>
            <a:off x="1628775" y="1747837"/>
            <a:ext cx="8934450" cy="3362325"/>
          </a:xfrm>
          <a:prstGeom prst="rect">
            <a:avLst/>
          </a:prstGeom>
        </p:spPr>
      </p:pic>
      <p:sp>
        <p:nvSpPr>
          <p:cNvPr id="4" name="Slide Number Placeholder 3">
            <a:extLst>
              <a:ext uri="{FF2B5EF4-FFF2-40B4-BE49-F238E27FC236}">
                <a16:creationId xmlns:a16="http://schemas.microsoft.com/office/drawing/2014/main" id="{8FCA4CED-F536-D897-F919-C8800F025CB3}"/>
              </a:ext>
            </a:extLst>
          </p:cNvPr>
          <p:cNvSpPr>
            <a:spLocks noGrp="1"/>
          </p:cNvSpPr>
          <p:nvPr>
            <p:ph type="sldNum" sz="quarter" idx="12"/>
          </p:nvPr>
        </p:nvSpPr>
        <p:spPr/>
        <p:txBody>
          <a:bodyPr/>
          <a:lstStyle/>
          <a:p>
            <a:fld id="{C1FF6DA9-008F-8B48-92A6-B652298478BF}" type="slidenum">
              <a:rPr lang="en-US" smtClean="0"/>
              <a:t>23</a:t>
            </a:fld>
            <a:endParaRPr lang="en-US"/>
          </a:p>
        </p:txBody>
      </p:sp>
    </p:spTree>
    <p:extLst>
      <p:ext uri="{BB962C8B-B14F-4D97-AF65-F5344CB8AC3E}">
        <p14:creationId xmlns:p14="http://schemas.microsoft.com/office/powerpoint/2010/main" val="4232854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6CDF9-8699-2EEA-2673-637074D41C1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2464E23-C2D5-D61E-7D07-9361BEAE434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2550D67-8B21-F456-5FF5-D8BFF00F15E1}"/>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Minimum Requirements Compliance</a:t>
            </a:r>
          </a:p>
        </p:txBody>
      </p:sp>
      <p:pic>
        <p:nvPicPr>
          <p:cNvPr id="11" name="Picture 10">
            <a:extLst>
              <a:ext uri="{FF2B5EF4-FFF2-40B4-BE49-F238E27FC236}">
                <a16:creationId xmlns:a16="http://schemas.microsoft.com/office/drawing/2014/main" id="{DCED8B84-0A72-22EF-2A6B-AE3F52715429}"/>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EA869B1D-5713-A134-1C5E-0A731D707457}"/>
              </a:ext>
            </a:extLst>
          </p:cNvPr>
          <p:cNvPicPr>
            <a:picLocks noChangeAspect="1"/>
          </p:cNvPicPr>
          <p:nvPr/>
        </p:nvPicPr>
        <p:blipFill>
          <a:blip r:embed="rId4"/>
          <a:stretch>
            <a:fillRect/>
          </a:stretch>
        </p:blipFill>
        <p:spPr>
          <a:xfrm>
            <a:off x="1533525" y="2038350"/>
            <a:ext cx="9124950" cy="2781300"/>
          </a:xfrm>
          <a:prstGeom prst="rect">
            <a:avLst/>
          </a:prstGeom>
        </p:spPr>
      </p:pic>
      <p:sp>
        <p:nvSpPr>
          <p:cNvPr id="4" name="Slide Number Placeholder 3">
            <a:extLst>
              <a:ext uri="{FF2B5EF4-FFF2-40B4-BE49-F238E27FC236}">
                <a16:creationId xmlns:a16="http://schemas.microsoft.com/office/drawing/2014/main" id="{53D2BDD3-5743-1558-66C1-A66CD28681E7}"/>
              </a:ext>
            </a:extLst>
          </p:cNvPr>
          <p:cNvSpPr>
            <a:spLocks noGrp="1"/>
          </p:cNvSpPr>
          <p:nvPr>
            <p:ph type="sldNum" sz="quarter" idx="12"/>
          </p:nvPr>
        </p:nvSpPr>
        <p:spPr/>
        <p:txBody>
          <a:bodyPr/>
          <a:lstStyle/>
          <a:p>
            <a:fld id="{C1FF6DA9-008F-8B48-92A6-B652298478BF}" type="slidenum">
              <a:rPr lang="en-US" smtClean="0"/>
              <a:t>24</a:t>
            </a:fld>
            <a:endParaRPr lang="en-US"/>
          </a:p>
        </p:txBody>
      </p:sp>
    </p:spTree>
    <p:extLst>
      <p:ext uri="{BB962C8B-B14F-4D97-AF65-F5344CB8AC3E}">
        <p14:creationId xmlns:p14="http://schemas.microsoft.com/office/powerpoint/2010/main" val="2623941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bg1">
                <a:lumMod val="65000"/>
              </a:schemeClr>
            </a:gs>
            <a:gs pos="83000">
              <a:schemeClr val="bg1">
                <a:lumMod val="50000"/>
              </a:schemeClr>
            </a:gs>
            <a:gs pos="100000">
              <a:schemeClr val="tx1">
                <a:lumMod val="95000"/>
                <a:lumOff val="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D6004-3316-6794-7221-50AFC2619AC7}"/>
              </a:ext>
            </a:extLst>
          </p:cNvPr>
          <p:cNvSpPr>
            <a:spLocks noGrp="1"/>
          </p:cNvSpPr>
          <p:nvPr>
            <p:ph type="title"/>
          </p:nvPr>
        </p:nvSpPr>
        <p:spPr/>
        <p:txBody>
          <a:bodyPr/>
          <a:lstStyle/>
          <a:p>
            <a:r>
              <a:rPr lang="en-US"/>
              <a:t>Key dates and timelines</a:t>
            </a:r>
          </a:p>
        </p:txBody>
      </p:sp>
      <p:sp>
        <p:nvSpPr>
          <p:cNvPr id="3" name="Text Placeholder 2">
            <a:extLst>
              <a:ext uri="{FF2B5EF4-FFF2-40B4-BE49-F238E27FC236}">
                <a16:creationId xmlns:a16="http://schemas.microsoft.com/office/drawing/2014/main" id="{D09AA3C6-DBA5-95DA-631D-56E7E27D58F1}"/>
              </a:ext>
            </a:extLst>
          </p:cNvPr>
          <p:cNvSpPr>
            <a:spLocks noGrp="1"/>
          </p:cNvSpPr>
          <p:nvPr>
            <p:ph type="body" idx="1"/>
          </p:nvPr>
        </p:nvSpPr>
        <p:spPr/>
        <p:txBody>
          <a:bodyPr>
            <a:normAutofit/>
          </a:bodyPr>
          <a:lstStyle/>
          <a:p>
            <a:r>
              <a:rPr lang="en-US" sz="4000" b="1" dirty="0">
                <a:solidFill>
                  <a:schemeClr val="tx1"/>
                </a:solidFill>
                <a:effectLst>
                  <a:outerShdw blurRad="38100" dist="38100" dir="2700000" algn="tl">
                    <a:srgbClr val="000000">
                      <a:alpha val="43137"/>
                    </a:srgbClr>
                  </a:outerShdw>
                </a:effectLst>
                <a:latin typeface="Trade Gothic Next HvyCd"/>
                <a:cs typeface="Arial"/>
              </a:rPr>
              <a:t>Charter School Process Overview</a:t>
            </a:r>
            <a:endParaRPr lang="en-US" sz="4000" dirty="0">
              <a:solidFill>
                <a:schemeClr val="tx1"/>
              </a:solidFill>
              <a:effectLst>
                <a:outerShdw blurRad="38100" dist="38100" dir="2700000" algn="tl">
                  <a:srgbClr val="000000">
                    <a:alpha val="43137"/>
                  </a:srgbClr>
                </a:outerShdw>
              </a:effectLst>
            </a:endParaRPr>
          </a:p>
        </p:txBody>
      </p:sp>
      <p:pic>
        <p:nvPicPr>
          <p:cNvPr id="4" name="Picture 3">
            <a:extLst>
              <a:ext uri="{FF2B5EF4-FFF2-40B4-BE49-F238E27FC236}">
                <a16:creationId xmlns:a16="http://schemas.microsoft.com/office/drawing/2014/main" id="{2757926C-4BDD-B3D2-6FEE-ACA71968C8D6}"/>
              </a:ext>
            </a:extLst>
          </p:cNvPr>
          <p:cNvPicPr>
            <a:picLocks noChangeAspect="1"/>
          </p:cNvPicPr>
          <p:nvPr/>
        </p:nvPicPr>
        <p:blipFill>
          <a:blip r:embed="rId3"/>
          <a:stretch>
            <a:fillRect/>
          </a:stretch>
        </p:blipFill>
        <p:spPr>
          <a:xfrm>
            <a:off x="10631280" y="5426205"/>
            <a:ext cx="1390008" cy="1390008"/>
          </a:xfrm>
          <a:prstGeom prst="rect">
            <a:avLst/>
          </a:prstGeom>
        </p:spPr>
      </p:pic>
      <p:sp>
        <p:nvSpPr>
          <p:cNvPr id="5" name="Slide Number Placeholder 4">
            <a:extLst>
              <a:ext uri="{FF2B5EF4-FFF2-40B4-BE49-F238E27FC236}">
                <a16:creationId xmlns:a16="http://schemas.microsoft.com/office/drawing/2014/main" id="{2260AB2B-0246-C8D9-DDF4-8B5726B138FB}"/>
              </a:ext>
            </a:extLst>
          </p:cNvPr>
          <p:cNvSpPr>
            <a:spLocks noGrp="1"/>
          </p:cNvSpPr>
          <p:nvPr>
            <p:ph type="sldNum" sz="quarter" idx="12"/>
          </p:nvPr>
        </p:nvSpPr>
        <p:spPr/>
        <p:txBody>
          <a:bodyPr/>
          <a:lstStyle/>
          <a:p>
            <a:fld id="{C1FF6DA9-008F-8B48-92A6-B652298478BF}" type="slidenum">
              <a:rPr lang="en-US" smtClean="0"/>
              <a:t>25</a:t>
            </a:fld>
            <a:endParaRPr lang="en-US"/>
          </a:p>
        </p:txBody>
      </p:sp>
    </p:spTree>
    <p:extLst>
      <p:ext uri="{BB962C8B-B14F-4D97-AF65-F5344CB8AC3E}">
        <p14:creationId xmlns:p14="http://schemas.microsoft.com/office/powerpoint/2010/main" val="2581804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dirty="0"/>
              <a:t>Key Steps in the Application Process</a:t>
            </a:r>
            <a:endParaRPr lang="en-US" dirty="0"/>
          </a:p>
          <a:p>
            <a:endParaRPr dirty="0"/>
          </a:p>
          <a:p>
            <a:r>
              <a:rPr dirty="0"/>
              <a:t>1. Submit Letter of Intent: October 24, 2024.</a:t>
            </a:r>
          </a:p>
          <a:p>
            <a:r>
              <a:rPr dirty="0"/>
              <a:t>2. Initial Meeting: January 29, 2025.</a:t>
            </a:r>
          </a:p>
          <a:p>
            <a:r>
              <a:rPr dirty="0"/>
              <a:t>3. Mandatory Training: March 12, 2025.</a:t>
            </a:r>
          </a:p>
          <a:p>
            <a:r>
              <a:rPr dirty="0"/>
              <a:t>4. Pre-Petition Submission: April 11, 2025.</a:t>
            </a:r>
          </a:p>
          <a:p>
            <a:endParaRPr dirty="0"/>
          </a:p>
        </p:txBody>
      </p:sp>
      <p:sp>
        <p:nvSpPr>
          <p:cNvPr id="5" name="Rectangle 4">
            <a:extLst>
              <a:ext uri="{FF2B5EF4-FFF2-40B4-BE49-F238E27FC236}">
                <a16:creationId xmlns:a16="http://schemas.microsoft.com/office/drawing/2014/main" id="{17666191-9EDD-03E8-724B-E20B7B76B5DE}"/>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latin typeface="Trade Gothic Next HvyCd"/>
              </a:rPr>
              <a:t>Timeline Overview</a:t>
            </a:r>
          </a:p>
        </p:txBody>
      </p:sp>
      <p:pic>
        <p:nvPicPr>
          <p:cNvPr id="9" name="Picture 8" descr="A logo with white text and yellow squares&#10;&#10;AI-generated content may be incorrect.">
            <a:extLst>
              <a:ext uri="{FF2B5EF4-FFF2-40B4-BE49-F238E27FC236}">
                <a16:creationId xmlns:a16="http://schemas.microsoft.com/office/drawing/2014/main" id="{90895B0D-2892-B118-ECFE-48F850E33E95}"/>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84270676-714E-B5BA-15D2-A2B0AEA555EE}"/>
              </a:ext>
            </a:extLst>
          </p:cNvPr>
          <p:cNvSpPr>
            <a:spLocks noGrp="1"/>
          </p:cNvSpPr>
          <p:nvPr>
            <p:ph type="sldNum" sz="quarter" idx="12"/>
          </p:nvPr>
        </p:nvSpPr>
        <p:spPr/>
        <p:txBody>
          <a:bodyPr/>
          <a:lstStyle/>
          <a:p>
            <a:fld id="{C1FF6DA9-008F-8B48-92A6-B652298478BF}"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a:t>Key Steps in the Application Process</a:t>
            </a:r>
          </a:p>
          <a:p>
            <a:pPr algn="ctr"/>
            <a:endParaRPr lang="en-US"/>
          </a:p>
          <a:p>
            <a:r>
              <a:t>Pre-Petition Feedback: May 12, 2025.</a:t>
            </a:r>
          </a:p>
          <a:p>
            <a:r>
              <a:t>Governing Board Interview: May 20, 2025.</a:t>
            </a:r>
          </a:p>
          <a:p>
            <a:r>
              <a:t>Final Petition Submission: June 9, 2025.</a:t>
            </a:r>
          </a:p>
          <a:p>
            <a:r>
              <a:t>BOE Decision: Within three months of submission.</a:t>
            </a:r>
          </a:p>
          <a:p>
            <a:pPr marL="0" indent="0">
              <a:buNone/>
            </a:pPr>
            <a:endParaRPr/>
          </a:p>
        </p:txBody>
      </p:sp>
      <p:sp>
        <p:nvSpPr>
          <p:cNvPr id="5" name="Rectangle 4">
            <a:extLst>
              <a:ext uri="{FF2B5EF4-FFF2-40B4-BE49-F238E27FC236}">
                <a16:creationId xmlns:a16="http://schemas.microsoft.com/office/drawing/2014/main" id="{735771A3-C376-6082-7053-AFCFF46BB5A7}"/>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latin typeface="Trade Gothic Next HvyCd"/>
              </a:rPr>
              <a:t>Timeline Overview</a:t>
            </a:r>
            <a:endParaRPr lang="en-US"/>
          </a:p>
        </p:txBody>
      </p:sp>
      <p:pic>
        <p:nvPicPr>
          <p:cNvPr id="7" name="Picture 6" descr="A logo with white text and yellow squares&#10;&#10;AI-generated content may be incorrect.">
            <a:extLst>
              <a:ext uri="{FF2B5EF4-FFF2-40B4-BE49-F238E27FC236}">
                <a16:creationId xmlns:a16="http://schemas.microsoft.com/office/drawing/2014/main" id="{5F4AFEF9-AAB8-3505-8AF9-2E1A957FE3A9}"/>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E77C85D4-77A0-1239-ADF7-9529F46B2215}"/>
              </a:ext>
            </a:extLst>
          </p:cNvPr>
          <p:cNvSpPr>
            <a:spLocks noGrp="1"/>
          </p:cNvSpPr>
          <p:nvPr>
            <p:ph type="sldNum" sz="quarter" idx="12"/>
          </p:nvPr>
        </p:nvSpPr>
        <p:spPr/>
        <p:txBody>
          <a:bodyPr/>
          <a:lstStyle/>
          <a:p>
            <a:fld id="{C1FF6DA9-008F-8B48-92A6-B652298478BF}" type="slidenum">
              <a:rPr lang="en-US" smtClean="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6413" y="1166018"/>
            <a:ext cx="10972800" cy="4525963"/>
          </a:xfrm>
        </p:spPr>
        <p:txBody>
          <a:bodyPr vert="horz" lIns="91440" tIns="45720" rIns="91440" bIns="45720" rtlCol="0" anchor="t">
            <a:normAutofit lnSpcReduction="10000"/>
          </a:bodyPr>
          <a:lstStyle/>
          <a:p>
            <a:pPr marL="0" indent="0">
              <a:buNone/>
            </a:pPr>
            <a:endParaRPr lang="en-US"/>
          </a:p>
          <a:p>
            <a:r>
              <a:t>GaDOE Charter Schools Division Website</a:t>
            </a:r>
            <a:r>
              <a:rPr lang="en-US"/>
              <a:t> </a:t>
            </a:r>
            <a:r>
              <a:t>:</a:t>
            </a:r>
            <a:r>
              <a:rPr lang="en-US">
                <a:ea typeface="+mn-lt"/>
                <a:cs typeface="+mn-lt"/>
                <a:hlinkClick r:id="" action="ppaction://noaction"/>
              </a:rPr>
              <a:t>https://scsc.georgia.gov</a:t>
            </a:r>
            <a:endParaRPr lang="en-US">
              <a:ea typeface="Calibri"/>
              <a:cs typeface="Calibri"/>
              <a:hlinkClick r:id="" action="ppaction://noaction"/>
            </a:endParaRPr>
          </a:p>
          <a:p>
            <a:pPr lvl="1"/>
            <a:r>
              <a:t>Templates and pre-opening checklists.</a:t>
            </a:r>
            <a:endParaRPr lang="en-US"/>
          </a:p>
          <a:p>
            <a:pPr lvl="1"/>
            <a:r>
              <a:t>Governance training resources.</a:t>
            </a:r>
            <a:endParaRPr lang="en-US"/>
          </a:p>
          <a:p>
            <a:pPr marL="457200" lvl="1" indent="0">
              <a:buNone/>
            </a:pPr>
            <a:endParaRPr lang="en-US"/>
          </a:p>
          <a:p>
            <a:r>
              <a:t>BCSD Support:</a:t>
            </a:r>
            <a:endParaRPr>
              <a:ea typeface="Calibri"/>
              <a:cs typeface="Calibri"/>
            </a:endParaRPr>
          </a:p>
          <a:p>
            <a:r>
              <a:t>  - Pre-petition consultations.</a:t>
            </a:r>
            <a:endParaRPr>
              <a:ea typeface="Calibri"/>
              <a:cs typeface="Calibri"/>
            </a:endParaRPr>
          </a:p>
          <a:p>
            <a:r>
              <a:t>  - Feedback from the review committee.</a:t>
            </a:r>
            <a:endParaRPr>
              <a:ea typeface="Calibri"/>
              <a:cs typeface="Calibri"/>
            </a:endParaRPr>
          </a:p>
          <a:p>
            <a:endParaRPr/>
          </a:p>
        </p:txBody>
      </p:sp>
      <p:sp>
        <p:nvSpPr>
          <p:cNvPr id="5" name="Rectangle 4">
            <a:extLst>
              <a:ext uri="{FF2B5EF4-FFF2-40B4-BE49-F238E27FC236}">
                <a16:creationId xmlns:a16="http://schemas.microsoft.com/office/drawing/2014/main" id="{06173B9E-9ED5-7109-8E67-3870FA1F3F38}"/>
              </a:ext>
            </a:extLst>
          </p:cNvPr>
          <p:cNvSpPr/>
          <p:nvPr/>
        </p:nvSpPr>
        <p:spPr>
          <a:xfrm>
            <a:off x="1484" y="14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400">
                <a:latin typeface="Trade Gothic Next HvyCd"/>
              </a:rPr>
              <a:t>Resources for Petitioners</a:t>
            </a:r>
            <a:endParaRPr lang="en-US"/>
          </a:p>
        </p:txBody>
      </p:sp>
      <p:pic>
        <p:nvPicPr>
          <p:cNvPr id="9" name="Picture 8" descr="A logo with white text and yellow squares&#10;&#10;AI-generated content may be incorrect.">
            <a:extLst>
              <a:ext uri="{FF2B5EF4-FFF2-40B4-BE49-F238E27FC236}">
                <a16:creationId xmlns:a16="http://schemas.microsoft.com/office/drawing/2014/main" id="{3C975A8A-91A6-DF32-7D2A-9044B95406C7}"/>
              </a:ext>
            </a:extLst>
          </p:cNvPr>
          <p:cNvPicPr>
            <a:picLocks noChangeAspect="1"/>
          </p:cNvPicPr>
          <p:nvPr/>
        </p:nvPicPr>
        <p:blipFill>
          <a:blip r:embed="rId3"/>
          <a:stretch>
            <a:fillRect/>
          </a:stretch>
        </p:blipFill>
        <p:spPr>
          <a:xfrm>
            <a:off x="10884566" y="-190633"/>
            <a:ext cx="1391675" cy="1386174"/>
          </a:xfrm>
          <a:prstGeom prst="rect">
            <a:avLst/>
          </a:prstGeom>
        </p:spPr>
      </p:pic>
      <p:sp>
        <p:nvSpPr>
          <p:cNvPr id="2" name="Slide Number Placeholder 1">
            <a:extLst>
              <a:ext uri="{FF2B5EF4-FFF2-40B4-BE49-F238E27FC236}">
                <a16:creationId xmlns:a16="http://schemas.microsoft.com/office/drawing/2014/main" id="{7C3A41DA-DBDB-3CD1-2457-0F581B38C3B1}"/>
              </a:ext>
            </a:extLst>
          </p:cNvPr>
          <p:cNvSpPr>
            <a:spLocks noGrp="1"/>
          </p:cNvSpPr>
          <p:nvPr>
            <p:ph type="sldNum" sz="quarter" idx="12"/>
          </p:nvPr>
        </p:nvSpPr>
        <p:spPr/>
        <p:txBody>
          <a:bodyPr/>
          <a:lstStyle/>
          <a:p>
            <a:fld id="{C1FF6DA9-008F-8B48-92A6-B652298478BF}" type="slidenum">
              <a:rPr lang="en-US" smtClean="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D41586A2-73FF-3977-7D45-EA01A7870A75}"/>
              </a:ext>
            </a:extLst>
          </p:cNvPr>
          <p:cNvSpPr>
            <a:spLocks noGrp="1"/>
          </p:cNvSpPr>
          <p:nvPr>
            <p:ph type="sldNum" sz="quarter" idx="12"/>
          </p:nvPr>
        </p:nvSpPr>
        <p:spPr/>
        <p:txBody>
          <a:bodyPr/>
          <a:lstStyle/>
          <a:p>
            <a:fld id="{28E6F07D-F62F-4C3B-A21E-2367E9A39921}" type="slidenum">
              <a:rPr lang="en-US" smtClean="0"/>
              <a:t>29</a:t>
            </a:fld>
            <a:endParaRPr lang="en-US"/>
          </a:p>
        </p:txBody>
      </p:sp>
    </p:spTree>
    <p:extLst>
      <p:ext uri="{BB962C8B-B14F-4D97-AF65-F5344CB8AC3E}">
        <p14:creationId xmlns:p14="http://schemas.microsoft.com/office/powerpoint/2010/main" val="945750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4F9293D3-99F9-B7F9-3FF3-D99D99F2407F}"/>
              </a:ext>
            </a:extLst>
          </p:cNvPr>
          <p:cNvSpPr>
            <a:spLocks noGrp="1"/>
          </p:cNvSpPr>
          <p:nvPr>
            <p:ph type="sldNum" sz="quarter" idx="12"/>
          </p:nvPr>
        </p:nvSpPr>
        <p:spPr/>
        <p:txBody>
          <a:bodyPr/>
          <a:lstStyle/>
          <a:p>
            <a:fld id="{28E6F07D-F62F-4C3B-A21E-2367E9A39921}" type="slidenum">
              <a:rPr lang="en-US" smtClean="0"/>
              <a:t>30</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School Consolidation Update_October 2024 1</Template>
  <TotalTime>54</TotalTime>
  <Words>1823</Words>
  <Application>Microsoft Office PowerPoint</Application>
  <PresentationFormat>Widescreen</PresentationFormat>
  <Paragraphs>205</Paragraphs>
  <Slides>30</Slides>
  <Notes>30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30</vt:i4>
      </vt:variant>
    </vt:vector>
  </HeadingPairs>
  <TitlesOfParts>
    <vt:vector size="44" baseType="lpstr">
      <vt:lpstr>Aptos</vt:lpstr>
      <vt:lpstr>Arial</vt:lpstr>
      <vt:lpstr>Arial Narrow</vt:lpstr>
      <vt:lpstr>Calibri</vt:lpstr>
      <vt:lpstr>Calibri Light</vt:lpstr>
      <vt:lpstr>Lato</vt:lpstr>
      <vt:lpstr>Lato Bold</vt:lpstr>
      <vt:lpstr>Leelawadee UI Semilight</vt:lpstr>
      <vt:lpstr>Trade Gothic Next</vt:lpstr>
      <vt:lpstr>Trade Gothic Next Cond</vt:lpstr>
      <vt:lpstr>Trade Gothic Next HvyCd</vt:lpstr>
      <vt:lpstr>Wingdings</vt: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dates and timelines</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Bailey, Daphne</dc:creator>
  <cp:keywords/>
  <dc:description>generated using python-pptx</dc:description>
  <cp:lastModifiedBy>Bailey, Daphne</cp:lastModifiedBy>
  <cp:revision>4</cp:revision>
  <dcterms:created xsi:type="dcterms:W3CDTF">2013-01-27T09:14:16Z</dcterms:created>
  <dcterms:modified xsi:type="dcterms:W3CDTF">2025-05-14T19:30:00Z</dcterms:modified>
  <cp:category/>
</cp:coreProperties>
</file>