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4"/>
  </p:notesMasterIdLst>
  <p:sldIdLst>
    <p:sldId id="292" r:id="rId3"/>
    <p:sldId id="315" r:id="rId4"/>
    <p:sldId id="316" r:id="rId5"/>
    <p:sldId id="317" r:id="rId6"/>
    <p:sldId id="291" r:id="rId7"/>
    <p:sldId id="294" r:id="rId8"/>
    <p:sldId id="304" r:id="rId9"/>
    <p:sldId id="299" r:id="rId10"/>
    <p:sldId id="302" r:id="rId11"/>
    <p:sldId id="303" r:id="rId12"/>
    <p:sldId id="300" r:id="rId13"/>
    <p:sldId id="305" r:id="rId14"/>
    <p:sldId id="306" r:id="rId15"/>
    <p:sldId id="307" r:id="rId16"/>
    <p:sldId id="308" r:id="rId17"/>
    <p:sldId id="309" r:id="rId18"/>
    <p:sldId id="311" r:id="rId19"/>
    <p:sldId id="312" r:id="rId20"/>
    <p:sldId id="310" r:id="rId21"/>
    <p:sldId id="295" r:id="rId22"/>
    <p:sldId id="279" r:id="rId23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94083E8-3FF3-F600-F4FC-CE213499BD59}" name="Lovett, Katika" initials="LK" userId="S::KATIKA.LOVETT@bcsdk12.net::f620913a-5078-4dd7-98e1-52578688196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700"/>
    <a:srgbClr val="FFC30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1D4049-3594-4316-A371-8BBDB1331A53}" v="18" dt="2023-10-03T11:30:28.792"/>
    <p1510:client id="{51670DD3-DB02-48F5-A4CA-CC25632F90E2}" v="6" dt="2023-10-03T18:22:40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77" autoAdjust="0"/>
  </p:normalViewPr>
  <p:slideViewPr>
    <p:cSldViewPr snapToGrid="0">
      <p:cViewPr varScale="1">
        <p:scale>
          <a:sx n="108" d="100"/>
          <a:sy n="108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r">
              <a:defRPr sz="1200"/>
            </a:lvl1pPr>
          </a:lstStyle>
          <a:p>
            <a:fld id="{3766DF0B-0C9F-4036-8C23-D267B660CAF0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7" rIns="93172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2" tIns="46587" rIns="93172" bIns="465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r">
              <a:defRPr sz="1200"/>
            </a:lvl1pPr>
          </a:lstStyle>
          <a:p>
            <a:fld id="{560E63B2-D433-497B-82B7-B837A3F36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565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0E63B2-D433-497B-82B7-B837A3F36A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578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390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52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08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230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23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42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608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35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9842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7501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54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2962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283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29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1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185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748E-5E07-4D81-9EB9-3D0AA05E7FE9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47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6FCF5-E639-479F-8CF2-54855C6E5C95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9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150E3-92EB-4647-8E49-9C7EA335387E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49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2DAB-7409-4824-A1E8-B9958E0CD204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30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6074-AB58-455B-9E23-0630BD2DD409}" type="datetime1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20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F10DC-079D-4A56-BC92-A571A4844010}" type="datetime1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88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02B48-18ED-44BF-9795-C28E341993BE}" type="datetime1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5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745-3751-4589-BBC8-65FA22B21966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35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41B0-2B6E-4F78-ACCB-87B8F722DFBF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170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C338C-3A2F-407B-BC16-9899DC55E2D7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490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FCAD7-6B1F-4359-AF94-8327EDF5A437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6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6E4E-060A-414E-A837-33FF38A06D37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880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FF370-0714-4A01-B5DB-E5878CAA54C4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77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E2FA-D7F8-422D-BAB3-02FC64B705F0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DE14-3795-4221-B666-00975074391E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96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084A1-1289-4786-8D4A-880A2744AE71}" type="datetime1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95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FDB-286A-4C15-98E6-5847CD2393DA}" type="datetime1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6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A0D-0CCB-4F6F-AA3D-F57CE08A5719}" type="datetime1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27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B155-693A-4635-B02A-8E550B697348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621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4D5A3-E47D-49D1-B12D-DE4F602D37C8}" type="datetime1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41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F9DC-D2EF-47ED-A881-EF9779FFD3B5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43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CFF16-5A38-4226-8911-2F437E54EAC7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75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62836-C76D-4894-B2E1-8071AA91C721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16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75D6C-55D7-4DB2-AAFB-AD6250CF8FF1}" type="datetime1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17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BABE31A-0DCB-AE26-C7C9-C00D66A0C8A3}"/>
              </a:ext>
            </a:extLst>
          </p:cNvPr>
          <p:cNvSpPr/>
          <p:nvPr/>
        </p:nvSpPr>
        <p:spPr>
          <a:xfrm>
            <a:off x="-6217" y="5534970"/>
            <a:ext cx="12198217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4D4CC4-05C4-2D82-C2B7-CB8680E70154}"/>
              </a:ext>
            </a:extLst>
          </p:cNvPr>
          <p:cNvSpPr txBox="1"/>
          <p:nvPr/>
        </p:nvSpPr>
        <p:spPr>
          <a:xfrm>
            <a:off x="2407302" y="2501624"/>
            <a:ext cx="73617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Financial Statements</a:t>
            </a:r>
          </a:p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 December 31, 2023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D126C-8D9C-F3D1-9113-4BA6EBA51D3F}"/>
              </a:ext>
            </a:extLst>
          </p:cNvPr>
          <p:cNvSpPr txBox="1"/>
          <p:nvPr/>
        </p:nvSpPr>
        <p:spPr>
          <a:xfrm>
            <a:off x="136470" y="5616655"/>
            <a:ext cx="8829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rade Gothic Next HvyCd" panose="020B0906040303020004" pitchFamily="34" charset="0"/>
                <a:cs typeface="Arial" panose="020B0604020202020204" pitchFamily="34" charset="0"/>
              </a:rPr>
              <a:t>Eric Bush, CPA</a:t>
            </a:r>
          </a:p>
          <a:p>
            <a:r>
              <a:rPr lang="en-US" sz="2400" i="1" dirty="0">
                <a:solidFill>
                  <a:schemeClr val="bg1"/>
                </a:solidFill>
                <a:latin typeface="Trade Gothic Next Cond" panose="020B0506040303020004" pitchFamily="34" charset="0"/>
                <a:cs typeface="Arial" panose="020B0604020202020204" pitchFamily="34" charset="0"/>
              </a:rPr>
              <a:t>Interim Chief Financial Officer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BA676-AED3-5BE3-8DCA-C7D33605989E}"/>
              </a:ext>
            </a:extLst>
          </p:cNvPr>
          <p:cNvSpPr txBox="1"/>
          <p:nvPr/>
        </p:nvSpPr>
        <p:spPr>
          <a:xfrm>
            <a:off x="136470" y="6381731"/>
            <a:ext cx="8829875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i="1" dirty="0">
                <a:solidFill>
                  <a:srgbClr val="FFC700"/>
                </a:solidFill>
                <a:latin typeface="Trade Gothic Next HvyCd"/>
                <a:cs typeface="Arial"/>
              </a:rPr>
              <a:t>February 15, 2024</a:t>
            </a:r>
          </a:p>
        </p:txBody>
      </p:sp>
      <p:pic>
        <p:nvPicPr>
          <p:cNvPr id="12" name="Picture 11" descr="A picture containing symbol, logo, font, screenshot&#10;&#10;Description automatically generated">
            <a:extLst>
              <a:ext uri="{FF2B5EF4-FFF2-40B4-BE49-F238E27FC236}">
                <a16:creationId xmlns:a16="http://schemas.microsoft.com/office/drawing/2014/main" id="{E332E05E-66FE-312C-D4E3-25A2BDBB1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97" y="431248"/>
            <a:ext cx="5518406" cy="1513669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D2FAECE-1C38-2009-7B3C-27CF527D05E3}"/>
              </a:ext>
            </a:extLst>
          </p:cNvPr>
          <p:cNvCxnSpPr>
            <a:cxnSpLocks/>
          </p:cNvCxnSpPr>
          <p:nvPr/>
        </p:nvCxnSpPr>
        <p:spPr>
          <a:xfrm>
            <a:off x="-10450" y="5510255"/>
            <a:ext cx="1220245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35E7E76-500D-A175-A82E-5274744EDA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5" t="5605" r="8368" b="12452"/>
          <a:stretch/>
        </p:blipFill>
        <p:spPr>
          <a:xfrm>
            <a:off x="10557426" y="4932648"/>
            <a:ext cx="1498104" cy="146511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3735AF-3855-6D2A-E124-A1538740E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98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4" y="0"/>
            <a:ext cx="731745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54332C-48EC-680F-0865-B0BE60318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28" y="472805"/>
            <a:ext cx="4470847" cy="862966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 dirty="0">
                <a:ln/>
                <a:solidFill>
                  <a:schemeClr val="accent4"/>
                </a:solidFill>
                <a:latin typeface="Trade Gothic Next HvyCd" panose="020B0906040303020004" pitchFamily="34" charset="0"/>
              </a:rPr>
              <a:t>OUR VISION</a:t>
            </a:r>
          </a:p>
        </p:txBody>
      </p:sp>
      <p:sp>
        <p:nvSpPr>
          <p:cNvPr id="17" name="Rectangle 16" hidden="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11775" y="674370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1439107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B5C0C93-51DD-8393-5512-3732610D5427}"/>
              </a:ext>
            </a:extLst>
          </p:cNvPr>
          <p:cNvSpPr txBox="1">
            <a:spLocks/>
          </p:cNvSpPr>
          <p:nvPr/>
        </p:nvSpPr>
        <p:spPr>
          <a:xfrm>
            <a:off x="561529" y="3543976"/>
            <a:ext cx="4470847" cy="8629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Trade Gothic Next HvyCd" panose="020B0906040303020004" pitchFamily="34" charset="0"/>
                <a:ea typeface="+mj-ea"/>
                <a:cs typeface="+mj-cs"/>
              </a:rPr>
              <a:t>OUR MISSION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F6EDBF64-1750-BB22-5A98-1869C8D1B4F3}"/>
              </a:ext>
            </a:extLst>
          </p:cNvPr>
          <p:cNvSpPr txBox="1">
            <a:spLocks/>
          </p:cNvSpPr>
          <p:nvPr/>
        </p:nvSpPr>
        <p:spPr>
          <a:xfrm>
            <a:off x="1047164" y="1643402"/>
            <a:ext cx="3436432" cy="17410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Students are empowered to learn, lead, innovate and serve as productive and caring citizens within their chosen paths of success.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913803-547A-1650-D6A9-7DBE29DF1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4533214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group of people in graduation gowns&#10;&#10;Description automatically generated with medium confidence" hidden="1">
            <a:extLst>
              <a:ext uri="{FF2B5EF4-FFF2-40B4-BE49-F238E27FC236}">
                <a16:creationId xmlns:a16="http://schemas.microsoft.com/office/drawing/2014/main" id="{B68F3E09-A201-F539-0F6C-5B40DA99C0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3" r="8058" b="3557"/>
          <a:stretch/>
        </p:blipFill>
        <p:spPr>
          <a:xfrm>
            <a:off x="5182729" y="524874"/>
            <a:ext cx="6858788" cy="580825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AEDE1F-5FD6-4F08-2ACA-9BB74832B6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2" t="7323" r="5914" b="13530"/>
          <a:stretch/>
        </p:blipFill>
        <p:spPr>
          <a:xfrm>
            <a:off x="5737672" y="601093"/>
            <a:ext cx="6140352" cy="5755970"/>
          </a:xfrm>
          <a:prstGeom prst="rect">
            <a:avLst/>
          </a:prstGeom>
        </p:spPr>
      </p:pic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5787B405-7BA7-D82A-4585-5F63B7101249}"/>
              </a:ext>
            </a:extLst>
          </p:cNvPr>
          <p:cNvSpPr txBox="1">
            <a:spLocks/>
          </p:cNvSpPr>
          <p:nvPr/>
        </p:nvSpPr>
        <p:spPr>
          <a:xfrm>
            <a:off x="1047164" y="4746645"/>
            <a:ext cx="4213672" cy="19188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Bibb County School District maximizes student achievement and social-emotional well-being by building a sense of community in safe, equitable learning environments.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6F8BBC-BB33-0FEE-266C-88C215A7F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2160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sign with white text&#10;&#10;Description automatically generated">
            <a:extLst>
              <a:ext uri="{FF2B5EF4-FFF2-40B4-BE49-F238E27FC236}">
                <a16:creationId xmlns:a16="http://schemas.microsoft.com/office/drawing/2014/main" id="{836A6F51-24CE-541D-AC48-04DF5C13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C76C79-CE54-AE8B-63B8-E03D391AE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070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45A6C-CB48-C89C-3D8A-4CE1FC0E3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5" y="1241875"/>
            <a:ext cx="11145230" cy="5472118"/>
          </a:xfrm>
          <a:noFill/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Overview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The purpose of this presentation is to present the financial results for the period ending December 31, 2023.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Roadmap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 panose="020B0606020202030204" pitchFamily="34" charset="0"/>
              </a:rPr>
              <a:t>This presentation will cover the General Fund, all funds combined, ESPLOST, and Debt Service financial results for the period ending December 31, 2023.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Takeaway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This is a summary of the financial results of the period ended December 31, 2023.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70F42F-1BA5-2F35-D91F-26B4E1D5BC34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26AB5F-2E5D-B4AC-1EB2-17846C0D548B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ade Gothic Next HvyCd" panose="020B0906040303020004" pitchFamily="34" charset="0"/>
                <a:ea typeface="+mn-ea"/>
                <a:cs typeface="+mn-cs"/>
              </a:rPr>
              <a:t>AGENDA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C17A9B-5A54-4C2C-6BED-D6D27A812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20" y="-76332"/>
            <a:ext cx="1391675" cy="138617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B8DBF2-6F2A-712D-489F-B181EFBAA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759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  <a:endParaRPr lang="en-US" dirty="0">
              <a:latin typeface="Calibri" panose="020F0502020204030204"/>
              <a:cs typeface="Calibri" panose="020F0502020204030204"/>
            </a:endParaRPr>
          </a:p>
          <a:p>
            <a:pPr marL="0" marR="0" lv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General Fund</a:t>
            </a: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endParaRPr lang="en-US" dirty="0">
              <a:ea typeface="+mn-ea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the Six	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December 31, 2023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5CA4FC-290A-5BA6-3FDC-941D9B91E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58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50058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0" y="136521"/>
            <a:ext cx="1062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General Fund as of December 31, 2023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3853" y="0"/>
            <a:ext cx="1079894" cy="1075625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126178-8C26-A3AC-5DBD-C867C7628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7790" y="653891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6</a:t>
            </a:fld>
            <a:endParaRPr lang="en-US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75A470C-9AF1-EC1C-018A-37D4F6678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96216"/>
              </p:ext>
            </p:extLst>
          </p:nvPr>
        </p:nvGraphicFramePr>
        <p:xfrm>
          <a:off x="6716758" y="4378990"/>
          <a:ext cx="5464231" cy="2479011"/>
        </p:xfrm>
        <a:graphic>
          <a:graphicData uri="http://schemas.openxmlformats.org/drawingml/2006/table">
            <a:tbl>
              <a:tblPr/>
              <a:tblGrid>
                <a:gridCol w="2397117">
                  <a:extLst>
                    <a:ext uri="{9D8B030D-6E8A-4147-A177-3AD203B41FA5}">
                      <a16:colId xmlns:a16="http://schemas.microsoft.com/office/drawing/2014/main" val="148419031"/>
                    </a:ext>
                  </a:extLst>
                </a:gridCol>
                <a:gridCol w="119110">
                  <a:extLst>
                    <a:ext uri="{9D8B030D-6E8A-4147-A177-3AD203B41FA5}">
                      <a16:colId xmlns:a16="http://schemas.microsoft.com/office/drawing/2014/main" val="429467047"/>
                    </a:ext>
                  </a:extLst>
                </a:gridCol>
                <a:gridCol w="1474002">
                  <a:extLst>
                    <a:ext uri="{9D8B030D-6E8A-4147-A177-3AD203B41FA5}">
                      <a16:colId xmlns:a16="http://schemas.microsoft.com/office/drawing/2014/main" val="2158741518"/>
                    </a:ext>
                  </a:extLst>
                </a:gridCol>
                <a:gridCol w="1474002">
                  <a:extLst>
                    <a:ext uri="{9D8B030D-6E8A-4147-A177-3AD203B41FA5}">
                      <a16:colId xmlns:a16="http://schemas.microsoft.com/office/drawing/2014/main" val="2105010457"/>
                    </a:ext>
                  </a:extLst>
                </a:gridCol>
              </a:tblGrid>
              <a:tr h="32050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Current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baseline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Budget 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2534950"/>
                  </a:ext>
                </a:extLst>
              </a:tr>
              <a:tr h="7025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Expenditures and Encumbrances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$ 116,268,145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250,041,399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423133"/>
                  </a:ext>
                </a:extLst>
              </a:tr>
              <a:tr h="510066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Fund Balance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96,412,333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49,511,617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198204"/>
                  </a:ext>
                </a:extLst>
              </a:tr>
              <a:tr h="9458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Ratio of Fund Balance to Commitments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2475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F423A27-9107-C88E-8067-194F264A57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6" y="859182"/>
            <a:ext cx="6718373" cy="59988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6BD5F5-3F51-94A1-D043-E40D06356E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6756" y="873174"/>
            <a:ext cx="5464234" cy="350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209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61377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Fund – Six Months Ending December 31, 2023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7C803-BFF9-DA1B-8E6D-804AB65C4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2194" y="6492875"/>
            <a:ext cx="34218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7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AD0235-6418-8A3B-F23B-E2C08E8BD9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40422"/>
            <a:ext cx="11430176" cy="5897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03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97243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21298" y="165515"/>
            <a:ext cx="1073188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General Fund Revenues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 HvyCd" panose="020B09060403030200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554D1-02E1-F35F-00B1-6E52D4BB6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28355" y="6491597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8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2A0892-6560-9E72-1F0A-34C425D354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0" y="1088137"/>
            <a:ext cx="12169982" cy="551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772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115701"/>
            <a:ext cx="12203009" cy="97207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General Fund Expenditures by Function</a:t>
            </a:r>
            <a:endParaRPr lang="en-US" sz="3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 HvyCd" panose="020B09060403030200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13D0D-F376-2F02-B1A1-BEDA39CCD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7716" y="648989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9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B0B579-85E6-2B4C-ABA5-0869C1CAB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16" y="1087772"/>
            <a:ext cx="9625070" cy="57702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41E008-D3BB-5817-7F31-C0DEDA36D683}"/>
              </a:ext>
            </a:extLst>
          </p:cNvPr>
          <p:cNvSpPr txBox="1"/>
          <p:nvPr/>
        </p:nvSpPr>
        <p:spPr>
          <a:xfrm>
            <a:off x="8979043" y="2003442"/>
            <a:ext cx="2704124" cy="35394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Instruction + Pupil Services + Improvement of Instructional Services </a:t>
            </a:r>
          </a:p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= 66%</a:t>
            </a:r>
          </a:p>
        </p:txBody>
      </p:sp>
    </p:spTree>
    <p:extLst>
      <p:ext uri="{BB962C8B-B14F-4D97-AF65-F5344CB8AC3E}">
        <p14:creationId xmlns:p14="http://schemas.microsoft.com/office/powerpoint/2010/main" val="1899288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 Funds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the Six 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December 31, 2023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A045171-BC37-2853-84A5-4919892FA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254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1008" y="245237"/>
            <a:ext cx="1062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All Funds as of December 31, 2023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14A51-7633-2AFF-065A-20536FB0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3899" y="6450449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11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F95BCB-3CC6-AA21-6C08-5EA4A71B87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369" y="959548"/>
            <a:ext cx="10638947" cy="573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85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 and Investments on Hand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as of December 31, 2023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EE820-46B8-5FB4-6C68-BE047189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7461" y="6492875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12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B88917-AA15-2C9E-6374-09A4D113F4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093" y="934956"/>
            <a:ext cx="10753078" cy="504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18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97243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Total Assets for All Funds Combined</a:t>
            </a:r>
            <a:endParaRPr lang="en-US" sz="3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 HvyCd" panose="020B09060403030200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3B4007-F3A7-AF74-07E3-B839EE513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59951" y="646867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746C89-ECC6-41EF-14BF-6A7A111A6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77" y="1158889"/>
            <a:ext cx="11975976" cy="530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03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– Six Months Ending December 31, 2023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 useBgFill="1">
        <p:nvSpPr>
          <p:cNvPr id="6" name="Slide Number Placeholder 5">
            <a:extLst>
              <a:ext uri="{FF2B5EF4-FFF2-40B4-BE49-F238E27FC236}">
                <a16:creationId xmlns:a16="http://schemas.microsoft.com/office/drawing/2014/main" id="{D905D6A6-5360-1872-E078-07C773D20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8171" y="655973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590D0-E22E-B105-DFFF-9737E1A04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594" y="1275340"/>
            <a:ext cx="11842812" cy="527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5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Update on ESSER Funds – </a:t>
            </a:r>
          </a:p>
          <a:p>
            <a:pPr algn="ctr"/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CARES and ARP </a:t>
            </a:r>
          </a:p>
          <a:p>
            <a:pPr algn="ctr"/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Remaining Balances to Spend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56C927-904E-6905-DC9E-D7762DF64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67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95410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on ESSER Balances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60F88B-CA1C-FC79-DD9C-D0FBA4BE2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7716" y="6492875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28D9EF-5BA2-DAB1-B4F5-9AE27D056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730" y="1189393"/>
            <a:ext cx="10014012" cy="554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86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Update on 2021 ESPLOST,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2016 ESPLOST,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Bonds of 2020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Debt Service Trust Account</a:t>
            </a:r>
            <a:endParaRPr kumimoji="0" lang="en-US" sz="4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68ECA5-F920-2CD9-DEA8-FBBE82E2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730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on 2016 ESPLOST and 2021 ESPLOST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93045-2EB8-7185-5A05-84089971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18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73F4E4-365A-CAE9-B300-816DFE5AB1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1690687"/>
            <a:ext cx="1108710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01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on Bonds of 2020 Technology Project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Debt Service Account for Payoff on Bonds of 2020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C9B14E-F8D2-7906-816F-F15342B68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0476" y="6460301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2C4840-66E5-CA20-54D5-9F6061671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1309842"/>
            <a:ext cx="1110615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77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Q&amp;A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pic>
        <p:nvPicPr>
          <p:cNvPr id="4" name="Picture 3" descr="A yellow question mark in a bubble&#10;&#10;Description automatically generated with low confidence">
            <a:extLst>
              <a:ext uri="{FF2B5EF4-FFF2-40B4-BE49-F238E27FC236}">
                <a16:creationId xmlns:a16="http://schemas.microsoft.com/office/drawing/2014/main" id="{33C66EF9-7B98-2577-311D-497AF00CBB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9" t="14088" r="17703" b="9357"/>
          <a:stretch/>
        </p:blipFill>
        <p:spPr>
          <a:xfrm>
            <a:off x="3049589" y="1624338"/>
            <a:ext cx="5688021" cy="45651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0B895C-8529-3A18-412C-3F821DC02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43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logo with a graduation cap&#10;&#10;Description automatically generated with low confidence">
            <a:extLst>
              <a:ext uri="{FF2B5EF4-FFF2-40B4-BE49-F238E27FC236}">
                <a16:creationId xmlns:a16="http://schemas.microsoft.com/office/drawing/2014/main" id="{2C96D13A-50C8-7515-A4F4-A65DB3713D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" r="-128" b="-294"/>
          <a:stretch/>
        </p:blipFill>
        <p:spPr>
          <a:xfrm>
            <a:off x="2192393" y="809582"/>
            <a:ext cx="7866303" cy="3903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43ECD2-B840-6524-D696-42A5B7DD8535}"/>
              </a:ext>
            </a:extLst>
          </p:cNvPr>
          <p:cNvSpPr/>
          <p:nvPr/>
        </p:nvSpPr>
        <p:spPr>
          <a:xfrm>
            <a:off x="-10450" y="5540413"/>
            <a:ext cx="12197225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8203-ED93-24BE-9F57-00D0DD946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100" y="5540413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17B90-40AB-E581-245F-091C1BE1A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443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412</TotalTime>
  <Words>445</Words>
  <Application>Microsoft Office PowerPoint</Application>
  <PresentationFormat>Widescreen</PresentationFormat>
  <Paragraphs>123</Paragraphs>
  <Slides>21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Arial Narrow</vt:lpstr>
      <vt:lpstr>Calibri</vt:lpstr>
      <vt:lpstr>Calibri Light</vt:lpstr>
      <vt:lpstr>Trade Gothic Next Cond</vt:lpstr>
      <vt:lpstr>Trade Gothic Next HvyCd</vt:lpstr>
      <vt:lpstr>Office Theme</vt:lpstr>
      <vt:lpstr>1_Office Theme</vt:lpstr>
      <vt:lpstr>PowerPoint Presentation</vt:lpstr>
      <vt:lpstr>OUR 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Lovett, Katika</dc:creator>
  <cp:lastModifiedBy>Bush, Eric</cp:lastModifiedBy>
  <cp:revision>35</cp:revision>
  <cp:lastPrinted>2024-02-01T20:18:01Z</cp:lastPrinted>
  <dcterms:created xsi:type="dcterms:W3CDTF">2023-05-01T16:02:45Z</dcterms:created>
  <dcterms:modified xsi:type="dcterms:W3CDTF">2024-02-15T14:18:10Z</dcterms:modified>
</cp:coreProperties>
</file>