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0"/>
  </p:notesMasterIdLst>
  <p:sldIdLst>
    <p:sldId id="292" r:id="rId3"/>
    <p:sldId id="315" r:id="rId4"/>
    <p:sldId id="316" r:id="rId5"/>
    <p:sldId id="317" r:id="rId6"/>
    <p:sldId id="291" r:id="rId7"/>
    <p:sldId id="294" r:id="rId8"/>
    <p:sldId id="304" r:id="rId9"/>
    <p:sldId id="302" r:id="rId10"/>
    <p:sldId id="303" r:id="rId11"/>
    <p:sldId id="318" r:id="rId12"/>
    <p:sldId id="305" r:id="rId13"/>
    <p:sldId id="307" r:id="rId14"/>
    <p:sldId id="300" r:id="rId15"/>
    <p:sldId id="311" r:id="rId16"/>
    <p:sldId id="312" r:id="rId17"/>
    <p:sldId id="295" r:id="rId18"/>
    <p:sldId id="279" r:id="rId19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94083E8-3FF3-F600-F4FC-CE213499BD59}" name="Lovett, Katika" initials="LK" userId="S::KATIKA.LOVETT@bcsdk12.net::f620913a-5078-4dd7-98e1-52578688196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700"/>
    <a:srgbClr val="FFC305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0194" autoAdjust="0"/>
  </p:normalViewPr>
  <p:slideViewPr>
    <p:cSldViewPr snapToGrid="0">
      <p:cViewPr varScale="1">
        <p:scale>
          <a:sx n="67" d="100"/>
          <a:sy n="67" d="100"/>
        </p:scale>
        <p:origin x="126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microsoft.com/office/2018/10/relationships/authors" Target="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2" tIns="46587" rIns="93172" bIns="4658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2" tIns="46587" rIns="93172" bIns="46587" rtlCol="0"/>
          <a:lstStyle>
            <a:lvl1pPr algn="r">
              <a:defRPr sz="1200"/>
            </a:lvl1pPr>
          </a:lstStyle>
          <a:p>
            <a:fld id="{3766DF0B-0C9F-4036-8C23-D267B660CAF0}" type="datetimeFigureOut">
              <a:rPr lang="en-US" smtClean="0"/>
              <a:t>4/16/2025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2" tIns="46587" rIns="93172" bIns="4658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2" tIns="46587" rIns="93172" bIns="4658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3"/>
          </a:xfrm>
          <a:prstGeom prst="rect">
            <a:avLst/>
          </a:prstGeom>
        </p:spPr>
        <p:txBody>
          <a:bodyPr vert="horz" lIns="93172" tIns="46587" rIns="93172" bIns="4658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3"/>
          </a:xfrm>
          <a:prstGeom prst="rect">
            <a:avLst/>
          </a:prstGeom>
        </p:spPr>
        <p:txBody>
          <a:bodyPr vert="horz" lIns="93172" tIns="46587" rIns="93172" bIns="46587" rtlCol="0" anchor="b"/>
          <a:lstStyle>
            <a:lvl1pPr algn="r">
              <a:defRPr sz="1200"/>
            </a:lvl1pPr>
          </a:lstStyle>
          <a:p>
            <a:fld id="{560E63B2-D433-497B-82B7-B837A3F36A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565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0E63B2-D433-497B-82B7-B837A3F36A2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578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390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5206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2084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1239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842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F1E60B-09DD-8ACA-FFCB-2D978ACEA8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E5823F-47BB-BEEA-11DB-0DE54FFDFA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00DF92-01E8-3F09-DEDF-6B6595D4DD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6D17D7-743E-ADBE-DF48-889616BE3F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2813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7351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7501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8608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2830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2290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4185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Dr. Sims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E63B2-D433-497B-82B7-B837A3F36A2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53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D748E-5E07-4D81-9EB9-3D0AA05E7FE9}" type="datetime1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476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6FCF5-E639-479F-8CF2-54855C6E5C95}" type="datetime1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97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150E3-92EB-4647-8E49-9C7EA335387E}" type="datetime1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049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2DAB-7409-4824-A1E8-B9958E0CD204}" type="datetime1">
              <a:rPr lang="en-US" smtClean="0"/>
              <a:t>4/16/2025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307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6074-AB58-455B-9E23-0630BD2DD409}" type="datetime1">
              <a:rPr lang="en-US" smtClean="0"/>
              <a:t>4/16/2025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201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F10DC-079D-4A56-BC92-A571A4844010}" type="datetime1">
              <a:rPr lang="en-US" smtClean="0"/>
              <a:t>4/16/2025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882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02B48-18ED-44BF-9795-C28E341993BE}" type="datetime1">
              <a:rPr lang="en-US" smtClean="0"/>
              <a:t>4/16/2025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051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7745-3751-4589-BBC8-65FA22B21966}" type="datetime1">
              <a:rPr lang="en-US" smtClean="0"/>
              <a:t>4/16/2025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235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41B0-2B6E-4F78-ACCB-87B8F722DFBF}" type="datetime1">
              <a:rPr lang="en-US" smtClean="0"/>
              <a:t>4/16/2025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170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C338C-3A2F-407B-BC16-9899DC55E2D7}" type="datetime1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490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FCAD7-6B1F-4359-AF94-8327EDF5A437}" type="datetime1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663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16E4E-060A-414E-A837-33FF38A06D37}" type="datetime1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8800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FF370-0714-4A01-B5DB-E5878CAA54C4}" type="datetime1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3778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E2FA-D7F8-422D-BAB3-02FC64B705F0}" type="datetime1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75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8DE14-3795-4221-B666-00975074391E}" type="datetime1">
              <a:rPr lang="en-US" smtClean="0"/>
              <a:t>4/16/2025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5962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084A1-1289-4786-8D4A-880A2744AE71}" type="datetime1">
              <a:rPr lang="en-US" smtClean="0"/>
              <a:t>4/16/2025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959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42FDB-286A-4C15-98E6-5847CD2393DA}" type="datetime1">
              <a:rPr lang="en-US" smtClean="0"/>
              <a:t>4/16/2025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630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06A0D-0CCB-4F6F-AA3D-F57CE08A5719}" type="datetime1">
              <a:rPr lang="en-US" smtClean="0"/>
              <a:t>4/16/2025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3278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DB155-693A-4635-B02A-8E550B697348}" type="datetime1">
              <a:rPr lang="en-US" smtClean="0"/>
              <a:t>4/16/2025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6218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4D5A3-E47D-49D1-B12D-DE4F602D37C8}" type="datetime1">
              <a:rPr lang="en-US" smtClean="0"/>
              <a:t>4/16/2025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5418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F9DC-D2EF-47ED-A881-EF9779FFD3B5}" type="datetime1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0436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CFF16-5A38-4226-8911-2F437E54EAC7}" type="datetime1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875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62836-C76D-4894-B2E1-8071AA91C721}" type="datetime1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168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75D6C-55D7-4DB2-AAFB-AD6250CF8FF1}" type="datetime1">
              <a:rPr lang="en-US" smtClean="0"/>
              <a:t>4/16/2025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6F07D-F62F-4C3B-A21E-2367E9A39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017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BABE31A-0DCB-AE26-C7C9-C00D66A0C8A3}"/>
              </a:ext>
            </a:extLst>
          </p:cNvPr>
          <p:cNvSpPr/>
          <p:nvPr/>
        </p:nvSpPr>
        <p:spPr>
          <a:xfrm>
            <a:off x="-6217" y="5534970"/>
            <a:ext cx="12198217" cy="13175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4D4CC4-05C4-2D82-C2B7-CB8680E70154}"/>
              </a:ext>
            </a:extLst>
          </p:cNvPr>
          <p:cNvSpPr txBox="1"/>
          <p:nvPr/>
        </p:nvSpPr>
        <p:spPr>
          <a:xfrm>
            <a:off x="2489598" y="2160010"/>
            <a:ext cx="73617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6000" b="1" dirty="0">
                <a:latin typeface="Trade Gothic Next HvyCd" panose="020B0906040303020004" pitchFamily="34" charset="0"/>
                <a:cs typeface="Arial" panose="020B0604020202020204" pitchFamily="34" charset="0"/>
              </a:rPr>
              <a:t>Financial Statements</a:t>
            </a:r>
          </a:p>
          <a:p>
            <a:pPr algn="ctr" defTabSz="914400"/>
            <a:r>
              <a:rPr lang="en-US" sz="6000" b="1" dirty="0">
                <a:latin typeface="Trade Gothic Next HvyCd" panose="020B0906040303020004" pitchFamily="34" charset="0"/>
                <a:cs typeface="Arial" panose="020B0604020202020204" pitchFamily="34" charset="0"/>
              </a:rPr>
              <a:t> February 28, 2025</a:t>
            </a:r>
          </a:p>
          <a:p>
            <a:pPr algn="ctr" defTabSz="914400"/>
            <a:endParaRPr lang="en-US" sz="6000" b="1" dirty="0">
              <a:latin typeface="Trade Gothic Next HvyCd" panose="020B09060403030200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5D126C-8D9C-F3D1-9113-4BA6EBA51D3F}"/>
              </a:ext>
            </a:extLst>
          </p:cNvPr>
          <p:cNvSpPr txBox="1"/>
          <p:nvPr/>
        </p:nvSpPr>
        <p:spPr>
          <a:xfrm>
            <a:off x="136470" y="5616655"/>
            <a:ext cx="8829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latin typeface="Trade Gothic Next HvyCd" panose="020B0906040303020004" pitchFamily="34" charset="0"/>
                <a:cs typeface="Arial" panose="020B0604020202020204" pitchFamily="34" charset="0"/>
              </a:rPr>
              <a:t>Eric Bush, CPA</a:t>
            </a:r>
          </a:p>
          <a:p>
            <a:r>
              <a:rPr lang="en-US" sz="2400" i="1">
                <a:solidFill>
                  <a:schemeClr val="bg1"/>
                </a:solidFill>
                <a:latin typeface="Trade Gothic Next Cond" panose="020B0506040303020004" pitchFamily="34" charset="0"/>
                <a:cs typeface="Arial" panose="020B0604020202020204" pitchFamily="34" charset="0"/>
              </a:rPr>
              <a:t>Chief Financial Officer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FBA676-AED3-5BE3-8DCA-C7D33605989E}"/>
              </a:ext>
            </a:extLst>
          </p:cNvPr>
          <p:cNvSpPr txBox="1"/>
          <p:nvPr/>
        </p:nvSpPr>
        <p:spPr>
          <a:xfrm>
            <a:off x="136470" y="6381731"/>
            <a:ext cx="8829875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i="1" dirty="0">
                <a:solidFill>
                  <a:srgbClr val="FFC700"/>
                </a:solidFill>
                <a:latin typeface="Trade Gothic Next HvyCd"/>
                <a:cs typeface="Arial"/>
              </a:rPr>
              <a:t>April 17, 2025</a:t>
            </a:r>
          </a:p>
        </p:txBody>
      </p:sp>
      <p:pic>
        <p:nvPicPr>
          <p:cNvPr id="12" name="Picture 11" descr="A picture containing symbol, logo, font, screenshot&#10;&#10;Description automatically generated">
            <a:extLst>
              <a:ext uri="{FF2B5EF4-FFF2-40B4-BE49-F238E27FC236}">
                <a16:creationId xmlns:a16="http://schemas.microsoft.com/office/drawing/2014/main" id="{E332E05E-66FE-312C-D4E3-25A2BDBB1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797" y="431248"/>
            <a:ext cx="5518406" cy="1513669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2D2FAECE-1C38-2009-7B3C-27CF527D05E3}"/>
              </a:ext>
            </a:extLst>
          </p:cNvPr>
          <p:cNvCxnSpPr>
            <a:cxnSpLocks/>
          </p:cNvCxnSpPr>
          <p:nvPr/>
        </p:nvCxnSpPr>
        <p:spPr>
          <a:xfrm>
            <a:off x="-10450" y="5510255"/>
            <a:ext cx="12202450" cy="0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35E7E76-500D-A175-A82E-5274744EDA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45" t="5605" r="8368" b="12452"/>
          <a:stretch/>
        </p:blipFill>
        <p:spPr>
          <a:xfrm>
            <a:off x="10557426" y="4932648"/>
            <a:ext cx="1498104" cy="146511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93735AF-3855-6D2A-E124-A1538740E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4398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004" y="0"/>
            <a:ext cx="731745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54332C-48EC-680F-0865-B0BE603180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528" y="472805"/>
            <a:ext cx="4470847" cy="862966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b="1">
                <a:ln/>
                <a:solidFill>
                  <a:schemeClr val="accent4"/>
                </a:solidFill>
                <a:latin typeface="Trade Gothic Next HvyCd" panose="020B0906040303020004" pitchFamily="34" charset="0"/>
              </a:rPr>
              <a:t>OUR VISION</a:t>
            </a:r>
          </a:p>
        </p:txBody>
      </p:sp>
      <p:sp>
        <p:nvSpPr>
          <p:cNvPr id="17" name="Rectangle 16" hidden="1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011775" y="674370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959" y="1439107"/>
            <a:ext cx="2475738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B5C0C93-51DD-8393-5512-3732610D5427}"/>
              </a:ext>
            </a:extLst>
          </p:cNvPr>
          <p:cNvSpPr txBox="1">
            <a:spLocks/>
          </p:cNvSpPr>
          <p:nvPr/>
        </p:nvSpPr>
        <p:spPr>
          <a:xfrm>
            <a:off x="561529" y="3543976"/>
            <a:ext cx="4470847" cy="8629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/>
                <a:solidFill>
                  <a:srgbClr val="FFC000"/>
                </a:solidFill>
                <a:effectLst/>
                <a:uLnTx/>
                <a:uFillTx/>
                <a:latin typeface="Trade Gothic Next HvyCd" panose="020B0906040303020004" pitchFamily="34" charset="0"/>
                <a:ea typeface="+mj-ea"/>
                <a:cs typeface="+mj-cs"/>
              </a:rPr>
              <a:t>OUR MISSION</a:t>
            </a:r>
          </a:p>
        </p:txBody>
      </p:sp>
      <p:sp>
        <p:nvSpPr>
          <p:cNvPr id="5" name="Content Placeholder 9">
            <a:extLst>
              <a:ext uri="{FF2B5EF4-FFF2-40B4-BE49-F238E27FC236}">
                <a16:creationId xmlns:a16="http://schemas.microsoft.com/office/drawing/2014/main" id="{F6EDBF64-1750-BB22-5A98-1869C8D1B4F3}"/>
              </a:ext>
            </a:extLst>
          </p:cNvPr>
          <p:cNvSpPr txBox="1">
            <a:spLocks/>
          </p:cNvSpPr>
          <p:nvPr/>
        </p:nvSpPr>
        <p:spPr>
          <a:xfrm>
            <a:off x="1047164" y="1643402"/>
            <a:ext cx="3436432" cy="174104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ade Gothic Next HvyCd" panose="020B09060403030200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Students are empowered to learn, lead, innovate and serve as productive and caring citizens within their chosen paths of success.</a:t>
            </a: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ade Gothic Next HvyCd" panose="020B0906040303020004" pitchFamily="34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913803-547A-1650-D6A9-7DBE29DF1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5959" y="4533214"/>
            <a:ext cx="2475738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group of people in graduation gowns&#10;&#10;Description automatically generated with medium confidence" hidden="1">
            <a:extLst>
              <a:ext uri="{FF2B5EF4-FFF2-40B4-BE49-F238E27FC236}">
                <a16:creationId xmlns:a16="http://schemas.microsoft.com/office/drawing/2014/main" id="{B68F3E09-A201-F539-0F6C-5B40DA99C0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3" r="8058" b="3557"/>
          <a:stretch/>
        </p:blipFill>
        <p:spPr>
          <a:xfrm>
            <a:off x="5182729" y="524874"/>
            <a:ext cx="6858788" cy="580825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DAEDE1F-5FD6-4F08-2ACA-9BB74832B6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52" t="7323" r="5914" b="13530"/>
          <a:stretch/>
        </p:blipFill>
        <p:spPr>
          <a:xfrm>
            <a:off x="5737672" y="601093"/>
            <a:ext cx="6140352" cy="5755970"/>
          </a:xfrm>
          <a:prstGeom prst="rect">
            <a:avLst/>
          </a:prstGeom>
        </p:spPr>
      </p:pic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5787B405-7BA7-D82A-4585-5F63B7101249}"/>
              </a:ext>
            </a:extLst>
          </p:cNvPr>
          <p:cNvSpPr txBox="1">
            <a:spLocks/>
          </p:cNvSpPr>
          <p:nvPr/>
        </p:nvSpPr>
        <p:spPr>
          <a:xfrm>
            <a:off x="1047164" y="4746645"/>
            <a:ext cx="4213672" cy="19188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200" b="0" i="0" u="none" strike="noStrike" kern="1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rade Gothic Next HvyCd" panose="020B09060403030200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Bibb County School District maximizes student achievement and social-emotional well-being by building a sense of community in safe, equitable learning environments.</a:t>
            </a: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ade Gothic Next HvyCd" panose="020B0906040303020004" pitchFamily="34" charset="0"/>
              <a:ea typeface="+mn-ea"/>
              <a:cs typeface="+mn-cs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66F8BBC-BB33-0FEE-266C-88C215A7F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E6F07D-F62F-4C3B-A21E-2367E9A3992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2160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and yellow sign with white text&#10;&#10;Description automatically generated">
            <a:extLst>
              <a:ext uri="{FF2B5EF4-FFF2-40B4-BE49-F238E27FC236}">
                <a16:creationId xmlns:a16="http://schemas.microsoft.com/office/drawing/2014/main" id="{836A6F51-24CE-541D-AC48-04DF5C135D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EC76C79-CE54-AE8B-63B8-E03D391AE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070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145A6C-CB48-C89C-3D8A-4CE1FC0E3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415" y="1241875"/>
            <a:ext cx="11145230" cy="5472118"/>
          </a:xfrm>
          <a:noFill/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000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Overview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 Narrow"/>
              </a:rPr>
              <a:t>The purpose of this presentation is to present the financial results for the period ending February 28, 2025.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200" dirty="0">
              <a:latin typeface="Arial Narrow" panose="020B060602020203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000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Roadmap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 Narrow" panose="020B0606020202030204" pitchFamily="34" charset="0"/>
              </a:rPr>
              <a:t>This presentation will cover the General Fund, all funds combined, ESPLOST, and Debt Service financial results for the period ending February 28, 2025.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200" dirty="0">
              <a:latin typeface="Arial Narrow" panose="020B060602020203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0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Takeaway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 Narrow"/>
              </a:rPr>
              <a:t>This is a summary of the financial results of the period ended February 28, 2025. 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D70F42F-1BA5-2F35-D91F-26B4E1D5BC34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D26AB5F-2E5D-B4AC-1EB2-17846C0D548B}"/>
              </a:ext>
            </a:extLst>
          </p:cNvPr>
          <p:cNvSpPr txBox="1"/>
          <p:nvPr/>
        </p:nvSpPr>
        <p:spPr>
          <a:xfrm>
            <a:off x="225240" y="165515"/>
            <a:ext cx="106279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ade Gothic Next HvyCd" panose="020B0906040303020004" pitchFamily="34" charset="0"/>
                <a:ea typeface="+mn-ea"/>
                <a:cs typeface="+mn-cs"/>
              </a:rPr>
              <a:t>AGENDA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C17A9B-5A54-4C2C-6BED-D6D27A8127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20" y="-76332"/>
            <a:ext cx="1391675" cy="1386174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1B8DBF2-6F2A-712D-489F-B181EFBAA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E6F07D-F62F-4C3B-A21E-2367E9A3992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5759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71CA19-0839-A738-32AB-2A71A3299E43}"/>
              </a:ext>
            </a:extLst>
          </p:cNvPr>
          <p:cNvSpPr txBox="1"/>
          <p:nvPr/>
        </p:nvSpPr>
        <p:spPr>
          <a:xfrm>
            <a:off x="1739577" y="2491493"/>
            <a:ext cx="8074152" cy="23083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Financial Statements </a:t>
            </a:r>
            <a:endParaRPr lang="en-US" dirty="0">
              <a:latin typeface="Calibri" panose="020F0502020204030204"/>
              <a:cs typeface="Calibri" panose="020F0502020204030204"/>
            </a:endParaRPr>
          </a:p>
          <a:p>
            <a:pPr marL="0" marR="0" lvl="0" indent="0" algn="ctr" defTabSz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</a:rPr>
              <a:t>General Fund</a:t>
            </a:r>
            <a:r>
              <a:rPr lang="en-US" sz="3600" dirty="0">
                <a:solidFill>
                  <a:srgbClr val="FF0000"/>
                </a:solidFill>
                <a:latin typeface="Arial"/>
                <a:cs typeface="Arial"/>
              </a:rPr>
              <a:t> </a:t>
            </a:r>
            <a:endParaRPr lang="en-US" dirty="0">
              <a:ea typeface="+mn-ea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For Eight Months Ending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February 28, 2025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B5CA4FC-290A-5BA6-3FDC-941D9B91E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458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0" y="50058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0" y="136521"/>
            <a:ext cx="10627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Balance Sheet – General Fund as of February 28, 2025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3853" y="0"/>
            <a:ext cx="1079894" cy="10756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7B8A338-93E6-81E3-2E40-3FC82E87A2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62079"/>
            <a:ext cx="6095995" cy="59959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110A2F-D3A5-8D2C-4EF4-F6D830FDA8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3615" y="869313"/>
            <a:ext cx="6073977" cy="3527296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1BE4FFF-863F-E431-63E8-4C9D9A4A51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3583143"/>
              </p:ext>
            </p:extLst>
          </p:nvPr>
        </p:nvGraphicFramePr>
        <p:xfrm>
          <a:off x="6118023" y="4422841"/>
          <a:ext cx="6073977" cy="2435159"/>
        </p:xfrm>
        <a:graphic>
          <a:graphicData uri="http://schemas.openxmlformats.org/drawingml/2006/table">
            <a:tbl>
              <a:tblPr/>
              <a:tblGrid>
                <a:gridCol w="2625264">
                  <a:extLst>
                    <a:ext uri="{9D8B030D-6E8A-4147-A177-3AD203B41FA5}">
                      <a16:colId xmlns:a16="http://schemas.microsoft.com/office/drawing/2014/main" val="3201273738"/>
                    </a:ext>
                  </a:extLst>
                </a:gridCol>
                <a:gridCol w="220131">
                  <a:extLst>
                    <a:ext uri="{9D8B030D-6E8A-4147-A177-3AD203B41FA5}">
                      <a16:colId xmlns:a16="http://schemas.microsoft.com/office/drawing/2014/main" val="3028882136"/>
                    </a:ext>
                  </a:extLst>
                </a:gridCol>
                <a:gridCol w="1614291">
                  <a:extLst>
                    <a:ext uri="{9D8B030D-6E8A-4147-A177-3AD203B41FA5}">
                      <a16:colId xmlns:a16="http://schemas.microsoft.com/office/drawing/2014/main" val="3573748328"/>
                    </a:ext>
                  </a:extLst>
                </a:gridCol>
                <a:gridCol w="1614291">
                  <a:extLst>
                    <a:ext uri="{9D8B030D-6E8A-4147-A177-3AD203B41FA5}">
                      <a16:colId xmlns:a16="http://schemas.microsoft.com/office/drawing/2014/main" val="2006097668"/>
                    </a:ext>
                  </a:extLst>
                </a:gridCol>
              </a:tblGrid>
              <a:tr h="34517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Current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Budget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209749"/>
                  </a:ext>
                </a:extLst>
              </a:tr>
              <a:tr h="69034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Expenditures and Encumbrances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173,965,206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272,313,489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624581"/>
                  </a:ext>
                </a:extLst>
              </a:tr>
              <a:tr h="5472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Fund Balance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85,915,765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$       67,791,196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101677"/>
                  </a:ext>
                </a:extLst>
              </a:tr>
              <a:tr h="8524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Ratio of Fund Balance to Commitments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49.4%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24.9%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7598609"/>
                  </a:ext>
                </a:extLst>
              </a:tr>
            </a:tbl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126178-8C26-A3AC-5DBD-C867C7628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37790" y="6538916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7209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161377" y="115701"/>
            <a:ext cx="10627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Statement of Revenues and Expenditures for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 Fund – Eight Months Ending February 28, 2025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0"/>
            <a:ext cx="1205092" cy="1200329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57C803-BFF9-DA1B-8E6D-804AB65C4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89316" y="6559736"/>
            <a:ext cx="1287161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0A8E53-8C9C-09CA-A2A2-64EB69C07D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523" y="1042677"/>
            <a:ext cx="11630163" cy="578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6030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0" y="115701"/>
            <a:ext cx="12203009" cy="97207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25240" y="165515"/>
            <a:ext cx="1062793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General Fund Expenditures by Function</a:t>
            </a:r>
            <a:endParaRPr lang="en-US" sz="32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ade Gothic Next HvyCd" panose="020B09060403030200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A13D0D-F376-2F02-B1A1-BEDA39CCD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17716" y="6489896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8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22707E-01B0-4F2A-BC1C-6BDACA81FC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240" y="1215766"/>
            <a:ext cx="8265618" cy="55265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41E008-D3BB-5817-7F31-C0DEDA36D683}"/>
              </a:ext>
            </a:extLst>
          </p:cNvPr>
          <p:cNvSpPr txBox="1"/>
          <p:nvPr/>
        </p:nvSpPr>
        <p:spPr>
          <a:xfrm>
            <a:off x="8517170" y="2360206"/>
            <a:ext cx="2272146" cy="30469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Left">
              <a:rot lat="0" lon="1200000" rev="20999999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Instruction + Pupil Services + Improvement of Instructional Services </a:t>
            </a:r>
          </a:p>
          <a:p>
            <a:pPr algn="ctr"/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= 68%</a:t>
            </a:r>
          </a:p>
        </p:txBody>
      </p:sp>
    </p:spTree>
    <p:extLst>
      <p:ext uri="{BB962C8B-B14F-4D97-AF65-F5344CB8AC3E}">
        <p14:creationId xmlns:p14="http://schemas.microsoft.com/office/powerpoint/2010/main" val="1899288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71CA19-0839-A738-32AB-2A71A3299E43}"/>
              </a:ext>
            </a:extLst>
          </p:cNvPr>
          <p:cNvSpPr txBox="1"/>
          <p:nvPr/>
        </p:nvSpPr>
        <p:spPr>
          <a:xfrm>
            <a:off x="1840760" y="2566646"/>
            <a:ext cx="8074152" cy="23083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/>
                <a:cs typeface="Arial"/>
              </a:rPr>
              <a:t>Financial Statements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All Funds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For </a:t>
            </a:r>
            <a:r>
              <a:rPr lang="en-US" sz="3600" dirty="0">
                <a:solidFill>
                  <a:prstClr val="black"/>
                </a:solidFill>
                <a:latin typeface="Arial"/>
                <a:cs typeface="Arial"/>
              </a:rPr>
              <a:t>Eight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Months Ending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February 28, 2025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A045171-BC37-2853-84A5-4919892FA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254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EB2717-0829-E747-305C-378D53E37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321581E-AB40-F30C-BA98-49FBB5742148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414A7D-0474-4CC1-9168-6A90A8545344}"/>
              </a:ext>
            </a:extLst>
          </p:cNvPr>
          <p:cNvSpPr txBox="1"/>
          <p:nvPr/>
        </p:nvSpPr>
        <p:spPr>
          <a:xfrm>
            <a:off x="11008" y="245237"/>
            <a:ext cx="10627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Balance Sheet – All Funds as of February 28, 2025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B6E993F-E275-0157-4514-51D4271C76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EC73F4-8A16-B182-616D-AD204DBB0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0310" y="6495902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10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43F7191-5866-E169-CB1D-CBEEDACD36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359" y="1064492"/>
            <a:ext cx="11715184" cy="5431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8702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53232" y="115701"/>
            <a:ext cx="10627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Cash and Investments on Hand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Funds as of February 28, 2025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6EE820-46B8-5FB4-6C68-BE0471894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7461" y="6492875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11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BCE3C2-7737-09AB-D9B3-68233C8EB1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455" y="995472"/>
            <a:ext cx="10627939" cy="567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218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53232" y="115701"/>
            <a:ext cx="10627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Statement of Revenues and Expenditures for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Funds – Eight Months Ending February 28, 2025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 useBgFill="1">
        <p:nvSpPr>
          <p:cNvPr id="6" name="Slide Number Placeholder 5">
            <a:extLst>
              <a:ext uri="{FF2B5EF4-FFF2-40B4-BE49-F238E27FC236}">
                <a16:creationId xmlns:a16="http://schemas.microsoft.com/office/drawing/2014/main" id="{D905D6A6-5360-1872-E078-07C773D20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24247" y="6319285"/>
            <a:ext cx="64243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12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A6A444-276C-93B6-9168-EC0BE25517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543" y="1082465"/>
            <a:ext cx="11388086" cy="5419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25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151567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11008" y="245237"/>
            <a:ext cx="106279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Fund Category Descriptions for All Funds Statements</a:t>
            </a:r>
          </a:p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	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214A51-7633-2AFF-065A-20536FB0E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0310" y="6495902"/>
            <a:ext cx="2743200" cy="365125"/>
          </a:xfrm>
        </p:spPr>
        <p:txBody>
          <a:bodyPr/>
          <a:lstStyle/>
          <a:p>
            <a:fld id="{28E6F07D-F62F-4C3B-A21E-2367E9A39921}" type="slidenum">
              <a:rPr lang="en-US" smtClean="0"/>
              <a:t>13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A655E1-88BA-3FEA-7325-BEC705590B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114" y="1856118"/>
            <a:ext cx="11266714" cy="433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385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B71CA19-0839-A738-32AB-2A71A3299E43}"/>
              </a:ext>
            </a:extLst>
          </p:cNvPr>
          <p:cNvSpPr txBox="1"/>
          <p:nvPr/>
        </p:nvSpPr>
        <p:spPr>
          <a:xfrm>
            <a:off x="2432304" y="2361373"/>
            <a:ext cx="807415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Update on 2021 ESPLOST,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2016 ESPLOST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68ECA5-F920-2CD9-DEA8-FBBE82E26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7302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53232" y="115701"/>
            <a:ext cx="10627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Update on 2016 ESPLOST and 2021 ESPLOST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Eight Months Ending February 28, 2025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393045-2EB8-7185-5A05-840899714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15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B2F3EE-8B2B-85F5-7E91-9C5866B178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39791"/>
            <a:ext cx="12192000" cy="3378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4010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CED5A45-F39A-FB1E-451E-860C74F2EFAA}"/>
              </a:ext>
            </a:extLst>
          </p:cNvPr>
          <p:cNvSpPr/>
          <p:nvPr/>
        </p:nvSpPr>
        <p:spPr>
          <a:xfrm>
            <a:off x="11009" y="115701"/>
            <a:ext cx="12192000" cy="8192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1EECE4-8ADA-E0FF-E4D0-573D351DCBFE}"/>
              </a:ext>
            </a:extLst>
          </p:cNvPr>
          <p:cNvSpPr txBox="1"/>
          <p:nvPr/>
        </p:nvSpPr>
        <p:spPr>
          <a:xfrm>
            <a:off x="225240" y="165515"/>
            <a:ext cx="106279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ade Gothic Next HvyCd" panose="020B0906040303020004" pitchFamily="34" charset="0"/>
              </a:rPr>
              <a:t>Q&amp;A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FE6AA3-470A-B9A4-046C-1173C42E2D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9316" y="-76332"/>
            <a:ext cx="1391675" cy="1386174"/>
          </a:xfrm>
          <a:prstGeom prst="rect">
            <a:avLst/>
          </a:prstGeom>
        </p:spPr>
      </p:pic>
      <p:pic>
        <p:nvPicPr>
          <p:cNvPr id="4" name="Picture 3" descr="A yellow question mark in a bubble&#10;&#10;Description automatically generated with low confidence">
            <a:extLst>
              <a:ext uri="{FF2B5EF4-FFF2-40B4-BE49-F238E27FC236}">
                <a16:creationId xmlns:a16="http://schemas.microsoft.com/office/drawing/2014/main" id="{33C66EF9-7B98-2577-311D-497AF00CBB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9" t="14088" r="17703" b="9357"/>
          <a:stretch/>
        </p:blipFill>
        <p:spPr>
          <a:xfrm>
            <a:off x="3049589" y="1624338"/>
            <a:ext cx="5688021" cy="4565178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0B895C-8529-3A18-412C-3F821DC02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643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and yellow logo with a graduation cap&#10;&#10;Description automatically generated with low confidence">
            <a:extLst>
              <a:ext uri="{FF2B5EF4-FFF2-40B4-BE49-F238E27FC236}">
                <a16:creationId xmlns:a16="http://schemas.microsoft.com/office/drawing/2014/main" id="{2C96D13A-50C8-7515-A4F4-A65DB3713D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" r="-128" b="-294"/>
          <a:stretch/>
        </p:blipFill>
        <p:spPr>
          <a:xfrm>
            <a:off x="2192393" y="809582"/>
            <a:ext cx="7866303" cy="390323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E43ECD2-B840-6524-D696-42A5B7DD8535}"/>
              </a:ext>
            </a:extLst>
          </p:cNvPr>
          <p:cNvSpPr/>
          <p:nvPr/>
        </p:nvSpPr>
        <p:spPr>
          <a:xfrm>
            <a:off x="-10450" y="5540413"/>
            <a:ext cx="12197225" cy="131758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E18203-ED93-24BE-9F57-00D0DD9462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5100" y="5540413"/>
            <a:ext cx="1391675" cy="138617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417B90-40AB-E581-245F-091C1BE1A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6F07D-F62F-4C3B-A21E-2367E9A3992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443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373</TotalTime>
  <Words>385</Words>
  <Application>Microsoft Office PowerPoint</Application>
  <PresentationFormat>Widescreen</PresentationFormat>
  <Paragraphs>104</Paragraphs>
  <Slides>17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Arial Narrow</vt:lpstr>
      <vt:lpstr>Calibri</vt:lpstr>
      <vt:lpstr>Calibri Light</vt:lpstr>
      <vt:lpstr>Trade Gothic Next Cond</vt:lpstr>
      <vt:lpstr>Trade Gothic Next HvyCd</vt:lpstr>
      <vt:lpstr>Office Theme</vt:lpstr>
      <vt:lpstr>1_Office Theme</vt:lpstr>
      <vt:lpstr>PowerPoint Presentation</vt:lpstr>
      <vt:lpstr>OUR 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Lovett, Katika</dc:creator>
  <cp:lastModifiedBy>Bush, Eric</cp:lastModifiedBy>
  <cp:revision>9</cp:revision>
  <cp:lastPrinted>2024-02-01T20:18:01Z</cp:lastPrinted>
  <dcterms:created xsi:type="dcterms:W3CDTF">2023-05-01T16:02:45Z</dcterms:created>
  <dcterms:modified xsi:type="dcterms:W3CDTF">2025-04-16T19:46:44Z</dcterms:modified>
</cp:coreProperties>
</file>