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32" r:id="rId2"/>
  </p:sldMasterIdLst>
  <p:notesMasterIdLst>
    <p:notesMasterId r:id="rId36"/>
  </p:notesMasterIdLst>
  <p:sldIdLst>
    <p:sldId id="288" r:id="rId3"/>
    <p:sldId id="270" r:id="rId4"/>
    <p:sldId id="273" r:id="rId5"/>
    <p:sldId id="303" r:id="rId6"/>
    <p:sldId id="304" r:id="rId7"/>
    <p:sldId id="353" r:id="rId8"/>
    <p:sldId id="332" r:id="rId9"/>
    <p:sldId id="290" r:id="rId10"/>
    <p:sldId id="333" r:id="rId11"/>
    <p:sldId id="334" r:id="rId12"/>
    <p:sldId id="335" r:id="rId13"/>
    <p:sldId id="336" r:id="rId14"/>
    <p:sldId id="337" r:id="rId15"/>
    <p:sldId id="341" r:id="rId16"/>
    <p:sldId id="338" r:id="rId17"/>
    <p:sldId id="340" r:id="rId18"/>
    <p:sldId id="344" r:id="rId19"/>
    <p:sldId id="342" r:id="rId20"/>
    <p:sldId id="339" r:id="rId21"/>
    <p:sldId id="343" r:id="rId22"/>
    <p:sldId id="350" r:id="rId23"/>
    <p:sldId id="351" r:id="rId24"/>
    <p:sldId id="345" r:id="rId25"/>
    <p:sldId id="346" r:id="rId26"/>
    <p:sldId id="347" r:id="rId27"/>
    <p:sldId id="348" r:id="rId28"/>
    <p:sldId id="349" r:id="rId29"/>
    <p:sldId id="352" r:id="rId30"/>
    <p:sldId id="354" r:id="rId31"/>
    <p:sldId id="355" r:id="rId32"/>
    <p:sldId id="358" r:id="rId33"/>
    <p:sldId id="359" r:id="rId34"/>
    <p:sldId id="360" r:id="rId3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0929"/>
  </p:normalViewPr>
  <p:slideViewPr>
    <p:cSldViewPr>
      <p:cViewPr varScale="1">
        <p:scale>
          <a:sx n="86" d="100"/>
          <a:sy n="86" d="100"/>
        </p:scale>
        <p:origin x="115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735" cy="464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5" tIns="46587" rIns="93175" bIns="46587" numCol="1" anchor="t" anchorCtr="0" compatLnSpc="1">
            <a:prstTxWarp prst="textNoShape">
              <a:avLst/>
            </a:prstTxWarp>
          </a:bodyPr>
          <a:lstStyle>
            <a:lvl1pPr>
              <a:defRPr sz="1200">
                <a:latin typeface="Arial" charset="0"/>
              </a:defRPr>
            </a:lvl1pPr>
          </a:lstStyle>
          <a:p>
            <a:pPr>
              <a:defRPr/>
            </a:pPr>
            <a:endParaRPr lang="en-US" altLang="en-US" dirty="0"/>
          </a:p>
        </p:txBody>
      </p:sp>
      <p:sp>
        <p:nvSpPr>
          <p:cNvPr id="5123" name="Rectangle 3"/>
          <p:cNvSpPr>
            <a:spLocks noGrp="1" noChangeArrowheads="1"/>
          </p:cNvSpPr>
          <p:nvPr>
            <p:ph type="dt" idx="1"/>
          </p:nvPr>
        </p:nvSpPr>
        <p:spPr bwMode="auto">
          <a:xfrm>
            <a:off x="3972667" y="0"/>
            <a:ext cx="3037734" cy="464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5" tIns="46587" rIns="93175" bIns="46587" numCol="1" anchor="t" anchorCtr="0" compatLnSpc="1">
            <a:prstTxWarp prst="textNoShape">
              <a:avLst/>
            </a:prstTxWarp>
          </a:bodyPr>
          <a:lstStyle>
            <a:lvl1pPr algn="r">
              <a:defRPr sz="1200">
                <a:latin typeface="Arial" charset="0"/>
              </a:defRPr>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4932" y="4415156"/>
            <a:ext cx="5140537" cy="4183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5" tIns="46587" rIns="93175" bIns="46587"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p:cNvSpPr>
            <a:spLocks noGrp="1" noChangeArrowheads="1"/>
          </p:cNvSpPr>
          <p:nvPr>
            <p:ph type="ftr" sz="quarter" idx="4"/>
          </p:nvPr>
        </p:nvSpPr>
        <p:spPr bwMode="auto">
          <a:xfrm>
            <a:off x="0" y="8831898"/>
            <a:ext cx="3037735" cy="464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5" tIns="46587" rIns="93175" bIns="46587" numCol="1" anchor="b" anchorCtr="0" compatLnSpc="1">
            <a:prstTxWarp prst="textNoShape">
              <a:avLst/>
            </a:prstTxWarp>
          </a:bodyPr>
          <a:lstStyle>
            <a:lvl1pPr>
              <a:defRPr sz="1200">
                <a:latin typeface="Arial" charset="0"/>
              </a:defRPr>
            </a:lvl1pPr>
          </a:lstStyle>
          <a:p>
            <a:pPr>
              <a:defRPr/>
            </a:pPr>
            <a:endParaRPr lang="en-US" altLang="en-US" dirty="0"/>
          </a:p>
        </p:txBody>
      </p:sp>
      <p:sp>
        <p:nvSpPr>
          <p:cNvPr id="5127" name="Rectangle 7"/>
          <p:cNvSpPr>
            <a:spLocks noGrp="1" noChangeArrowheads="1"/>
          </p:cNvSpPr>
          <p:nvPr>
            <p:ph type="sldNum" sz="quarter" idx="5"/>
          </p:nvPr>
        </p:nvSpPr>
        <p:spPr bwMode="auto">
          <a:xfrm>
            <a:off x="3972667" y="8831898"/>
            <a:ext cx="3037734" cy="464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5" tIns="46587" rIns="93175" bIns="46587" numCol="1" anchor="b" anchorCtr="0" compatLnSpc="1">
            <a:prstTxWarp prst="textNoShape">
              <a:avLst/>
            </a:prstTxWarp>
          </a:bodyPr>
          <a:lstStyle>
            <a:lvl1pPr algn="r">
              <a:defRPr sz="1200"/>
            </a:lvl1pPr>
          </a:lstStyle>
          <a:p>
            <a:pPr>
              <a:defRPr/>
            </a:pPr>
            <a:fld id="{B31D6607-1B9D-4C5E-84FB-F9BC7083D9F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8101" indent="-286878">
              <a:defRPr>
                <a:solidFill>
                  <a:schemeClr val="tx1"/>
                </a:solidFill>
                <a:latin typeface="Arial" panose="020B0604020202020204" pitchFamily="34" charset="0"/>
                <a:cs typeface="Arial" panose="020B0604020202020204" pitchFamily="34" charset="0"/>
              </a:defRPr>
            </a:lvl2pPr>
            <a:lvl3pPr marL="1152266" indent="-229820">
              <a:defRPr>
                <a:solidFill>
                  <a:schemeClr val="tx1"/>
                </a:solidFill>
                <a:latin typeface="Arial" panose="020B0604020202020204" pitchFamily="34" charset="0"/>
                <a:cs typeface="Arial" panose="020B0604020202020204" pitchFamily="34" charset="0"/>
              </a:defRPr>
            </a:lvl3pPr>
            <a:lvl4pPr marL="1613489" indent="-229820">
              <a:defRPr>
                <a:solidFill>
                  <a:schemeClr val="tx1"/>
                </a:solidFill>
                <a:latin typeface="Arial" panose="020B0604020202020204" pitchFamily="34" charset="0"/>
                <a:cs typeface="Arial" panose="020B0604020202020204" pitchFamily="34" charset="0"/>
              </a:defRPr>
            </a:lvl4pPr>
            <a:lvl5pPr marL="2076298" indent="-229820">
              <a:defRPr>
                <a:solidFill>
                  <a:schemeClr val="tx1"/>
                </a:solidFill>
                <a:latin typeface="Arial" panose="020B0604020202020204" pitchFamily="34" charset="0"/>
                <a:cs typeface="Arial" panose="020B0604020202020204" pitchFamily="34" charset="0"/>
              </a:defRPr>
            </a:lvl5pPr>
            <a:lvl6pPr marL="2532766" indent="-2298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9235" indent="-2298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5703" indent="-2298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2172" indent="-2298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58A8FC-A097-4C24-B7C3-F1CBF46D001E}" type="slidenum">
              <a:rPr lang="en-US" altLang="en-US" smtClean="0"/>
              <a:pPr/>
              <a:t>1</a:t>
            </a:fld>
            <a:endParaRPr lang="en-US" altLang="en-US" dirty="0"/>
          </a:p>
        </p:txBody>
      </p:sp>
    </p:spTree>
    <p:extLst>
      <p:ext uri="{BB962C8B-B14F-4D97-AF65-F5344CB8AC3E}">
        <p14:creationId xmlns:p14="http://schemas.microsoft.com/office/powerpoint/2010/main" val="272915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2B366BC2-1A35-4E22-82BD-8168629E1065}"/>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DAD8E8C8-41AD-4126-A53A-9DF90F1E32B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ndParaRPr>
          </a:p>
        </p:txBody>
      </p:sp>
      <p:sp>
        <p:nvSpPr>
          <p:cNvPr id="7172" name="Slide Number Placeholder 3">
            <a:extLst>
              <a:ext uri="{FF2B5EF4-FFF2-40B4-BE49-F238E27FC236}">
                <a16:creationId xmlns:a16="http://schemas.microsoft.com/office/drawing/2014/main" id="{08A83E37-0320-44CC-9AF5-80B1860C7A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71876" indent="-296388">
              <a:defRPr sz="2400">
                <a:solidFill>
                  <a:schemeClr val="tx1"/>
                </a:solidFill>
                <a:latin typeface="Arial" panose="020B0604020202020204" pitchFamily="34" charset="0"/>
                <a:ea typeface="ヒラギノ角ゴ Pro W3" pitchFamily="1" charset="-128"/>
              </a:defRPr>
            </a:lvl2pPr>
            <a:lvl3pPr marL="1190305" indent="-237744">
              <a:defRPr sz="2400">
                <a:solidFill>
                  <a:schemeClr val="tx1"/>
                </a:solidFill>
                <a:latin typeface="Arial" panose="020B0604020202020204" pitchFamily="34" charset="0"/>
                <a:ea typeface="ヒラギノ角ゴ Pro W3" pitchFamily="1" charset="-128"/>
              </a:defRPr>
            </a:lvl3pPr>
            <a:lvl4pPr marL="1665793" indent="-237744">
              <a:defRPr sz="2400">
                <a:solidFill>
                  <a:schemeClr val="tx1"/>
                </a:solidFill>
                <a:latin typeface="Arial" panose="020B0604020202020204" pitchFamily="34" charset="0"/>
                <a:ea typeface="ヒラギノ角ゴ Pro W3" pitchFamily="1" charset="-128"/>
              </a:defRPr>
            </a:lvl4pPr>
            <a:lvl5pPr marL="2142866" indent="-237744">
              <a:defRPr sz="2400">
                <a:solidFill>
                  <a:schemeClr val="tx1"/>
                </a:solidFill>
                <a:latin typeface="Arial" panose="020B0604020202020204" pitchFamily="34" charset="0"/>
                <a:ea typeface="ヒラギノ角ゴ Pro W3" pitchFamily="1" charset="-128"/>
              </a:defRPr>
            </a:lvl5pPr>
            <a:lvl6pPr marL="2599334" indent="-237744"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3055803" indent="-237744"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512271" indent="-237744"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968740" indent="-237744"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defTabSz="912937"/>
            <a:fld id="{63E9F1B6-446F-4918-A7EC-8A2A97686AFB}" type="slidenum">
              <a:rPr lang="en-US" altLang="en-US" sz="1200">
                <a:solidFill>
                  <a:srgbClr val="000000"/>
                </a:solidFill>
                <a:cs typeface="Arial" panose="020B0604020202020204" pitchFamily="34" charset="0"/>
              </a:rPr>
              <a:pPr defTabSz="912937"/>
              <a:t>2</a:t>
            </a:fld>
            <a:endParaRPr lang="en-US" altLang="en-US" sz="1200" dirty="0">
              <a:solidFill>
                <a:srgbClr val="000000"/>
              </a:solidFill>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70641" indent="-295914">
              <a:defRPr sz="2400">
                <a:solidFill>
                  <a:schemeClr val="tx1"/>
                </a:solidFill>
                <a:latin typeface="Arial" panose="020B0604020202020204" pitchFamily="34" charset="0"/>
                <a:ea typeface="ヒラギノ角ゴ Pro W3" pitchFamily="1" charset="-128"/>
              </a:defRPr>
            </a:lvl2pPr>
            <a:lvl3pPr marL="1188401" indent="-237364">
              <a:defRPr sz="2400">
                <a:solidFill>
                  <a:schemeClr val="tx1"/>
                </a:solidFill>
                <a:latin typeface="Arial" panose="020B0604020202020204" pitchFamily="34" charset="0"/>
                <a:ea typeface="ヒラギノ角ゴ Pro W3" pitchFamily="1" charset="-128"/>
              </a:defRPr>
            </a:lvl3pPr>
            <a:lvl4pPr marL="1663128" indent="-237364">
              <a:defRPr sz="2400">
                <a:solidFill>
                  <a:schemeClr val="tx1"/>
                </a:solidFill>
                <a:latin typeface="Arial" panose="020B0604020202020204" pitchFamily="34" charset="0"/>
                <a:ea typeface="ヒラギノ角ゴ Pro W3" pitchFamily="1" charset="-128"/>
              </a:defRPr>
            </a:lvl4pPr>
            <a:lvl5pPr marL="2139437" indent="-237364">
              <a:defRPr sz="2400">
                <a:solidFill>
                  <a:schemeClr val="tx1"/>
                </a:solidFill>
                <a:latin typeface="Arial" panose="020B0604020202020204" pitchFamily="34" charset="0"/>
                <a:ea typeface="ヒラギノ角ゴ Pro W3" pitchFamily="1" charset="-128"/>
              </a:defRPr>
            </a:lvl5pPr>
            <a:lvl6pPr marL="2595175" indent="-237364"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3050914" indent="-237364"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506651" indent="-237364"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962390" indent="-237364"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defTabSz="912937"/>
            <a:fld id="{9E24C3D0-3082-46D6-A112-A50143052E66}" type="slidenum">
              <a:rPr lang="en-US" altLang="en-US" sz="1200">
                <a:solidFill>
                  <a:srgbClr val="000000"/>
                </a:solidFill>
                <a:cs typeface="Arial" panose="020B0604020202020204" pitchFamily="34" charset="0"/>
              </a:rPr>
              <a:pPr defTabSz="912937"/>
              <a:t>3</a:t>
            </a:fld>
            <a:endParaRPr lang="en-US" altLang="en-US" sz="1200" dirty="0">
              <a:solidFill>
                <a:srgbClr val="000000"/>
              </a:solidFill>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BluebackPPTCove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286000"/>
            <a:ext cx="7772400" cy="1143000"/>
          </a:xfrm>
        </p:spPr>
        <p:txBody>
          <a:bodyPr/>
          <a:lstStyle>
            <a:lvl1pPr algn="ctr">
              <a:defRPr sz="4000"/>
            </a:lvl1pPr>
          </a:lstStyle>
          <a:p>
            <a:pPr lvl="0"/>
            <a:r>
              <a:rPr lang="en-US" altLang="en-US" noProof="0"/>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pPr lvl="0"/>
            <a:r>
              <a:rPr lang="en-US" altLang="en-US" noProof="0"/>
              <a:t>Click to edit Master subtitle style</a:t>
            </a:r>
          </a:p>
        </p:txBody>
      </p:sp>
      <p:sp>
        <p:nvSpPr>
          <p:cNvPr id="5" name="Slide Number Placeholder 4"/>
          <p:cNvSpPr>
            <a:spLocks noGrp="1" noChangeArrowheads="1"/>
          </p:cNvSpPr>
          <p:nvPr>
            <p:ph type="sldNum" sz="quarter" idx="10"/>
          </p:nvPr>
        </p:nvSpPr>
        <p:spPr/>
        <p:txBody>
          <a:bodyPr/>
          <a:lstStyle>
            <a:lvl1pPr>
              <a:defRPr/>
            </a:lvl1pPr>
          </a:lstStyle>
          <a:p>
            <a:pPr>
              <a:defRPr/>
            </a:pPr>
            <a:fld id="{D7809D11-7D18-4A7E-8466-70D93743D0DC}" type="slidenum">
              <a:rPr lang="en-US" altLang="en-US"/>
              <a:pPr>
                <a:defRPr/>
              </a:pPr>
              <a:t>‹#›</a:t>
            </a:fld>
            <a:endParaRPr lang="en-US" altLang="en-US" dirty="0"/>
          </a:p>
        </p:txBody>
      </p:sp>
    </p:spTree>
    <p:extLst>
      <p:ext uri="{BB962C8B-B14F-4D97-AF65-F5344CB8AC3E}">
        <p14:creationId xmlns:p14="http://schemas.microsoft.com/office/powerpoint/2010/main" val="2381786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A74328C-7FCF-4A88-84B1-8DA4270CE32F}"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358938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45F35C66-B811-4EC3-A009-990A95C0C06F}"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3471008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BluebackPPTCover1">
            <a:extLst>
              <a:ext uri="{FF2B5EF4-FFF2-40B4-BE49-F238E27FC236}">
                <a16:creationId xmlns:a16="http://schemas.microsoft.com/office/drawing/2014/main" id="{FB6C65A0-EF0C-4406-9E40-81AAC860EE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286000"/>
            <a:ext cx="7772400" cy="1143000"/>
          </a:xfrm>
        </p:spPr>
        <p:txBody>
          <a:bodyPr/>
          <a:lstStyle>
            <a:lvl1pPr algn="ctr">
              <a:defRPr sz="4000"/>
            </a:lvl1pPr>
          </a:lstStyle>
          <a:p>
            <a:pPr lvl="0"/>
            <a:r>
              <a:rPr lang="en-US" altLang="en-US" noProof="0"/>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pPr lvl="0"/>
            <a:r>
              <a:rPr lang="en-US" altLang="en-US" noProof="0"/>
              <a:t>Click to edit Master subtitle style</a:t>
            </a:r>
          </a:p>
        </p:txBody>
      </p:sp>
      <p:sp>
        <p:nvSpPr>
          <p:cNvPr id="5" name="Slide Number Placeholder 4">
            <a:extLst>
              <a:ext uri="{FF2B5EF4-FFF2-40B4-BE49-F238E27FC236}">
                <a16:creationId xmlns:a16="http://schemas.microsoft.com/office/drawing/2014/main" id="{D9600021-59D7-4B62-95C4-B93E8400614D}"/>
              </a:ext>
            </a:extLst>
          </p:cNvPr>
          <p:cNvSpPr>
            <a:spLocks noGrp="1" noChangeArrowheads="1"/>
          </p:cNvSpPr>
          <p:nvPr>
            <p:ph type="sldNum" sz="quarter" idx="10"/>
          </p:nvPr>
        </p:nvSpPr>
        <p:spPr/>
        <p:txBody>
          <a:bodyPr/>
          <a:lstStyle>
            <a:lvl1pPr>
              <a:defRPr/>
            </a:lvl1pPr>
          </a:lstStyle>
          <a:p>
            <a:pPr>
              <a:defRPr/>
            </a:pPr>
            <a:fld id="{348D9FF7-1B7A-44D8-83C6-7E456EA89B43}" type="slidenum">
              <a:rPr lang="en-US" altLang="en-US"/>
              <a:pPr>
                <a:defRPr/>
              </a:pPr>
              <a:t>‹#›</a:t>
            </a:fld>
            <a:endParaRPr lang="en-US" altLang="en-US" dirty="0"/>
          </a:p>
        </p:txBody>
      </p:sp>
    </p:spTree>
    <p:extLst>
      <p:ext uri="{BB962C8B-B14F-4D97-AF65-F5344CB8AC3E}">
        <p14:creationId xmlns:p14="http://schemas.microsoft.com/office/powerpoint/2010/main" val="2604709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F797425-6E20-4FB2-A45A-EDD670EF167A}"/>
              </a:ext>
            </a:extLst>
          </p:cNvPr>
          <p:cNvSpPr>
            <a:spLocks noGrp="1" noChangeArrowheads="1"/>
          </p:cNvSpPr>
          <p:nvPr>
            <p:ph type="sldNum" sz="quarter" idx="10"/>
          </p:nvPr>
        </p:nvSpPr>
        <p:spPr>
          <a:ln/>
        </p:spPr>
        <p:txBody>
          <a:bodyPr/>
          <a:lstStyle>
            <a:lvl1pPr>
              <a:defRPr/>
            </a:lvl1pPr>
          </a:lstStyle>
          <a:p>
            <a:pPr>
              <a:defRPr/>
            </a:pPr>
            <a:fld id="{F58610E6-CE63-472C-9AB4-270C51AFC271}"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306298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7C812F32-BE62-4B98-BEDA-78869D1291F4}"/>
              </a:ext>
            </a:extLst>
          </p:cNvPr>
          <p:cNvSpPr>
            <a:spLocks noGrp="1" noChangeArrowheads="1"/>
          </p:cNvSpPr>
          <p:nvPr>
            <p:ph type="sldNum" sz="quarter" idx="10"/>
          </p:nvPr>
        </p:nvSpPr>
        <p:spPr>
          <a:ln/>
        </p:spPr>
        <p:txBody>
          <a:bodyPr/>
          <a:lstStyle>
            <a:lvl1pPr>
              <a:defRPr/>
            </a:lvl1pPr>
          </a:lstStyle>
          <a:p>
            <a:pPr>
              <a:defRPr/>
            </a:pPr>
            <a:fld id="{BCCD7466-8FA5-4AB3-8AC2-9EB6BA486FAA}"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1820101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F10CB648-D87E-41D1-84BC-D37EC0C82EA3}"/>
              </a:ext>
            </a:extLst>
          </p:cNvPr>
          <p:cNvSpPr>
            <a:spLocks noGrp="1" noChangeArrowheads="1"/>
          </p:cNvSpPr>
          <p:nvPr>
            <p:ph type="sldNum" sz="quarter" idx="10"/>
          </p:nvPr>
        </p:nvSpPr>
        <p:spPr>
          <a:ln/>
        </p:spPr>
        <p:txBody>
          <a:bodyPr/>
          <a:lstStyle>
            <a:lvl1pPr>
              <a:defRPr/>
            </a:lvl1pPr>
          </a:lstStyle>
          <a:p>
            <a:pPr>
              <a:defRPr/>
            </a:pPr>
            <a:fld id="{8DFF3ABF-1B26-4617-ACD9-AAE2C438648D}"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664076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7AEABC2-F66A-41F7-A09D-C7F02DC2A3B6}"/>
              </a:ext>
            </a:extLst>
          </p:cNvPr>
          <p:cNvSpPr>
            <a:spLocks noGrp="1" noChangeArrowheads="1"/>
          </p:cNvSpPr>
          <p:nvPr>
            <p:ph type="sldNum" sz="quarter" idx="10"/>
          </p:nvPr>
        </p:nvSpPr>
        <p:spPr>
          <a:ln/>
        </p:spPr>
        <p:txBody>
          <a:bodyPr/>
          <a:lstStyle>
            <a:lvl1pPr>
              <a:defRPr/>
            </a:lvl1pPr>
          </a:lstStyle>
          <a:p>
            <a:pPr>
              <a:defRPr/>
            </a:pPr>
            <a:fld id="{BC73EF35-18FC-483F-B1E1-1FB517A91F7E}"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3046712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91AE12A8-59DD-4667-9919-A57C1FDDDC6E}"/>
              </a:ext>
            </a:extLst>
          </p:cNvPr>
          <p:cNvSpPr>
            <a:spLocks noGrp="1" noChangeArrowheads="1"/>
          </p:cNvSpPr>
          <p:nvPr>
            <p:ph type="sldNum" sz="quarter" idx="10"/>
          </p:nvPr>
        </p:nvSpPr>
        <p:spPr>
          <a:ln/>
        </p:spPr>
        <p:txBody>
          <a:bodyPr/>
          <a:lstStyle>
            <a:lvl1pPr>
              <a:defRPr/>
            </a:lvl1pPr>
          </a:lstStyle>
          <a:p>
            <a:pPr>
              <a:defRPr/>
            </a:pPr>
            <a:fld id="{293AA02D-8A8A-4392-B880-892ED6BF280F}"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4169545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81F16C7-247C-4386-8B5C-F2F0A0BD429D}"/>
              </a:ext>
            </a:extLst>
          </p:cNvPr>
          <p:cNvSpPr>
            <a:spLocks noGrp="1" noChangeArrowheads="1"/>
          </p:cNvSpPr>
          <p:nvPr>
            <p:ph type="sldNum" sz="quarter" idx="10"/>
          </p:nvPr>
        </p:nvSpPr>
        <p:spPr>
          <a:ln/>
        </p:spPr>
        <p:txBody>
          <a:bodyPr/>
          <a:lstStyle>
            <a:lvl1pPr>
              <a:defRPr/>
            </a:lvl1pPr>
          </a:lstStyle>
          <a:p>
            <a:pPr>
              <a:defRPr/>
            </a:pPr>
            <a:fld id="{88A4C96F-F441-4CEF-A39D-83EF1272C76F}"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1862396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C5BA65DA-0B05-4CB4-A80D-07274757AA6D}"/>
              </a:ext>
            </a:extLst>
          </p:cNvPr>
          <p:cNvSpPr>
            <a:spLocks noGrp="1" noChangeArrowheads="1"/>
          </p:cNvSpPr>
          <p:nvPr>
            <p:ph type="sldNum" sz="quarter" idx="10"/>
          </p:nvPr>
        </p:nvSpPr>
        <p:spPr>
          <a:ln/>
        </p:spPr>
        <p:txBody>
          <a:bodyPr/>
          <a:lstStyle>
            <a:lvl1pPr>
              <a:defRPr/>
            </a:lvl1pPr>
          </a:lstStyle>
          <a:p>
            <a:pPr>
              <a:defRPr/>
            </a:pPr>
            <a:fld id="{50D53FD2-FE82-423E-850C-12056FEDEEEE}"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334998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3229D65-037D-4972-8BC0-DFA94768B461}"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419865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8D366352-7810-4266-877A-F1492F905CCB}"/>
              </a:ext>
            </a:extLst>
          </p:cNvPr>
          <p:cNvSpPr>
            <a:spLocks noGrp="1" noChangeArrowheads="1"/>
          </p:cNvSpPr>
          <p:nvPr>
            <p:ph type="sldNum" sz="quarter" idx="10"/>
          </p:nvPr>
        </p:nvSpPr>
        <p:spPr>
          <a:ln/>
        </p:spPr>
        <p:txBody>
          <a:bodyPr/>
          <a:lstStyle>
            <a:lvl1pPr>
              <a:defRPr/>
            </a:lvl1pPr>
          </a:lstStyle>
          <a:p>
            <a:pPr>
              <a:defRPr/>
            </a:pPr>
            <a:fld id="{6030AD72-C6C3-40F0-BBA7-57F3859BCD11}"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2769133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25D0096-31E7-4AFB-B08E-1632BBC861CF}"/>
              </a:ext>
            </a:extLst>
          </p:cNvPr>
          <p:cNvSpPr>
            <a:spLocks noGrp="1" noChangeArrowheads="1"/>
          </p:cNvSpPr>
          <p:nvPr>
            <p:ph type="sldNum" sz="quarter" idx="10"/>
          </p:nvPr>
        </p:nvSpPr>
        <p:spPr>
          <a:ln/>
        </p:spPr>
        <p:txBody>
          <a:bodyPr/>
          <a:lstStyle>
            <a:lvl1pPr>
              <a:defRPr/>
            </a:lvl1pPr>
          </a:lstStyle>
          <a:p>
            <a:pPr>
              <a:defRPr/>
            </a:pPr>
            <a:fld id="{2C204B75-9AB1-453D-96C3-1ED0BF82C003}"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1984101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6AA977C-6F84-4382-A0CF-47FA3924011B}"/>
              </a:ext>
            </a:extLst>
          </p:cNvPr>
          <p:cNvSpPr>
            <a:spLocks noGrp="1" noChangeArrowheads="1"/>
          </p:cNvSpPr>
          <p:nvPr>
            <p:ph type="sldNum" sz="quarter" idx="10"/>
          </p:nvPr>
        </p:nvSpPr>
        <p:spPr>
          <a:ln/>
        </p:spPr>
        <p:txBody>
          <a:bodyPr/>
          <a:lstStyle>
            <a:lvl1pPr>
              <a:defRPr/>
            </a:lvl1pPr>
          </a:lstStyle>
          <a:p>
            <a:pPr>
              <a:defRPr/>
            </a:pPr>
            <a:fld id="{BE08B735-FEB6-473E-B363-EE059D323B1C}"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141180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8D3AE32-68D9-496D-AF5E-B70685FC66DA}"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181272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704EE1BD-0B65-4D38-ABE9-81357CF072C1}"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256333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5CDFA5C4-34EE-4452-A5A2-31F7DA41CBE7}"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17041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EBDFF32-786C-48A6-B8CA-A5BB03075216}"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17107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1AFF572-3231-4F9D-84D6-98CD6C3D2153}"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2190601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4F6DE0E-F6B9-4C64-B145-BE3C1E1736C4}"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82361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1783A0C-2E99-474D-BD4B-923D0B5820DB}"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9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BluebackPPTCover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304800"/>
            <a:ext cx="77724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folHlink"/>
                </a:solidFill>
              </a:defRPr>
            </a:lvl1pPr>
          </a:lstStyle>
          <a:p>
            <a:pPr>
              <a:defRPr/>
            </a:pPr>
            <a:fld id="{5390A665-BC8A-46B1-A1CC-8836FC1BEB21}" type="slidenum">
              <a:rPr lang="en-US" altLang="en-US"/>
              <a:pPr>
                <a:defRPr/>
              </a:pPr>
              <a:t>‹#›</a:t>
            </a:fld>
            <a:endParaRPr lang="en-US" altLang="en-US"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Arial" charset="0"/>
          <a:ea typeface="ヒラギノ角ゴ Pro W3" pitchFamily="1" charset="-128"/>
        </a:defRPr>
      </a:lvl2pPr>
      <a:lvl3pPr algn="l" rtl="0" eaLnBrk="0" fontAlgn="base" hangingPunct="0">
        <a:spcBef>
          <a:spcPct val="0"/>
        </a:spcBef>
        <a:spcAft>
          <a:spcPct val="0"/>
        </a:spcAft>
        <a:defRPr sz="3800" b="1">
          <a:solidFill>
            <a:schemeClr val="bg1"/>
          </a:solidFill>
          <a:latin typeface="Arial" charset="0"/>
          <a:ea typeface="ヒラギノ角ゴ Pro W3" pitchFamily="1" charset="-128"/>
        </a:defRPr>
      </a:lvl3pPr>
      <a:lvl4pPr algn="l" rtl="0" eaLnBrk="0" fontAlgn="base" hangingPunct="0">
        <a:spcBef>
          <a:spcPct val="0"/>
        </a:spcBef>
        <a:spcAft>
          <a:spcPct val="0"/>
        </a:spcAft>
        <a:defRPr sz="3800" b="1">
          <a:solidFill>
            <a:schemeClr val="bg1"/>
          </a:solidFill>
          <a:latin typeface="Arial" charset="0"/>
          <a:ea typeface="ヒラギノ角ゴ Pro W3" pitchFamily="1" charset="-128"/>
        </a:defRPr>
      </a:lvl4pPr>
      <a:lvl5pPr algn="l" rtl="0" eaLnBrk="0" fontAlgn="base" hangingPunct="0">
        <a:spcBef>
          <a:spcPct val="0"/>
        </a:spcBef>
        <a:spcAft>
          <a:spcPct val="0"/>
        </a:spcAft>
        <a:defRPr sz="3800" b="1">
          <a:solidFill>
            <a:schemeClr val="bg1"/>
          </a:solidFill>
          <a:latin typeface="Arial" charset="0"/>
          <a:ea typeface="ヒラギノ角ゴ Pro W3" pitchFamily="1" charset="-128"/>
        </a:defRPr>
      </a:lvl5pPr>
      <a:lvl6pPr marL="457200" algn="l" rtl="0" fontAlgn="base">
        <a:spcBef>
          <a:spcPct val="0"/>
        </a:spcBef>
        <a:spcAft>
          <a:spcPct val="0"/>
        </a:spcAft>
        <a:defRPr sz="3800" b="1">
          <a:solidFill>
            <a:schemeClr val="bg1"/>
          </a:solidFill>
          <a:latin typeface="Arial" charset="0"/>
          <a:ea typeface="ヒラギノ角ゴ Pro W3" pitchFamily="1" charset="-128"/>
        </a:defRPr>
      </a:lvl6pPr>
      <a:lvl7pPr marL="914400" algn="l" rtl="0" fontAlgn="base">
        <a:spcBef>
          <a:spcPct val="0"/>
        </a:spcBef>
        <a:spcAft>
          <a:spcPct val="0"/>
        </a:spcAft>
        <a:defRPr sz="3800" b="1">
          <a:solidFill>
            <a:schemeClr val="bg1"/>
          </a:solidFill>
          <a:latin typeface="Arial" charset="0"/>
          <a:ea typeface="ヒラギノ角ゴ Pro W3" pitchFamily="1" charset="-128"/>
        </a:defRPr>
      </a:lvl7pPr>
      <a:lvl8pPr marL="1371600" algn="l" rtl="0" fontAlgn="base">
        <a:spcBef>
          <a:spcPct val="0"/>
        </a:spcBef>
        <a:spcAft>
          <a:spcPct val="0"/>
        </a:spcAft>
        <a:defRPr sz="3800" b="1">
          <a:solidFill>
            <a:schemeClr val="bg1"/>
          </a:solidFill>
          <a:latin typeface="Arial" charset="0"/>
          <a:ea typeface="ヒラギノ角ゴ Pro W3" pitchFamily="1" charset="-128"/>
        </a:defRPr>
      </a:lvl8pPr>
      <a:lvl9pPr marL="1828800" algn="l" rtl="0" fontAlgn="base">
        <a:spcBef>
          <a:spcPct val="0"/>
        </a:spcBef>
        <a:spcAft>
          <a:spcPct val="0"/>
        </a:spcAft>
        <a:defRPr sz="3800" b="1">
          <a:solidFill>
            <a:schemeClr val="bg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BluebackPPTCover3">
            <a:extLst>
              <a:ext uri="{FF2B5EF4-FFF2-40B4-BE49-F238E27FC236}">
                <a16:creationId xmlns:a16="http://schemas.microsoft.com/office/drawing/2014/main" id="{1A76BA07-4F6F-4D0C-8FEF-871F94E810B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5D0D972C-946C-4D62-8E49-0D275F2D4ECB}"/>
              </a:ext>
            </a:extLst>
          </p:cNvPr>
          <p:cNvSpPr>
            <a:spLocks noGrp="1" noChangeArrowheads="1"/>
          </p:cNvSpPr>
          <p:nvPr>
            <p:ph type="title"/>
          </p:nvPr>
        </p:nvSpPr>
        <p:spPr bwMode="auto">
          <a:xfrm>
            <a:off x="685800" y="304800"/>
            <a:ext cx="77724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9B41A14F-BDDC-4344-844D-68EF565A87CA}"/>
              </a:ext>
            </a:extLst>
          </p:cNvPr>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B79A9F03-30B1-456B-A7C7-FC7BBFFC28E4}"/>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folHlink"/>
                </a:solidFill>
              </a:defRPr>
            </a:lvl1pPr>
          </a:lstStyle>
          <a:p>
            <a:pPr>
              <a:defRPr/>
            </a:pPr>
            <a:fld id="{8C525F13-9175-48EC-AA68-CEA45248B669}" type="slidenum">
              <a:rPr lang="en-US" altLang="en-US"/>
              <a:pPr>
                <a:defRPr/>
              </a:pPr>
              <a:t>‹#›</a:t>
            </a:fld>
            <a:endParaRPr lang="en-US" altLang="en-US" dirty="0">
              <a:solidFill>
                <a:schemeClr val="tx1"/>
              </a:solidFill>
            </a:endParaRPr>
          </a:p>
        </p:txBody>
      </p:sp>
    </p:spTree>
    <p:extLst>
      <p:ext uri="{BB962C8B-B14F-4D97-AF65-F5344CB8AC3E}">
        <p14:creationId xmlns:p14="http://schemas.microsoft.com/office/powerpoint/2010/main" val="105101436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Arial" charset="0"/>
          <a:ea typeface="ヒラギノ角ゴ Pro W3" pitchFamily="1" charset="-128"/>
        </a:defRPr>
      </a:lvl2pPr>
      <a:lvl3pPr algn="l" rtl="0" eaLnBrk="0" fontAlgn="base" hangingPunct="0">
        <a:spcBef>
          <a:spcPct val="0"/>
        </a:spcBef>
        <a:spcAft>
          <a:spcPct val="0"/>
        </a:spcAft>
        <a:defRPr sz="3800" b="1">
          <a:solidFill>
            <a:schemeClr val="bg1"/>
          </a:solidFill>
          <a:latin typeface="Arial" charset="0"/>
          <a:ea typeface="ヒラギノ角ゴ Pro W3" pitchFamily="1" charset="-128"/>
        </a:defRPr>
      </a:lvl3pPr>
      <a:lvl4pPr algn="l" rtl="0" eaLnBrk="0" fontAlgn="base" hangingPunct="0">
        <a:spcBef>
          <a:spcPct val="0"/>
        </a:spcBef>
        <a:spcAft>
          <a:spcPct val="0"/>
        </a:spcAft>
        <a:defRPr sz="3800" b="1">
          <a:solidFill>
            <a:schemeClr val="bg1"/>
          </a:solidFill>
          <a:latin typeface="Arial" charset="0"/>
          <a:ea typeface="ヒラギノ角ゴ Pro W3" pitchFamily="1" charset="-128"/>
        </a:defRPr>
      </a:lvl4pPr>
      <a:lvl5pPr algn="l" rtl="0" eaLnBrk="0" fontAlgn="base" hangingPunct="0">
        <a:spcBef>
          <a:spcPct val="0"/>
        </a:spcBef>
        <a:spcAft>
          <a:spcPct val="0"/>
        </a:spcAft>
        <a:defRPr sz="3800" b="1">
          <a:solidFill>
            <a:schemeClr val="bg1"/>
          </a:solidFill>
          <a:latin typeface="Arial" charset="0"/>
          <a:ea typeface="ヒラギノ角ゴ Pro W3" pitchFamily="1" charset="-128"/>
        </a:defRPr>
      </a:lvl5pPr>
      <a:lvl6pPr marL="457200" algn="l" rtl="0" fontAlgn="base">
        <a:spcBef>
          <a:spcPct val="0"/>
        </a:spcBef>
        <a:spcAft>
          <a:spcPct val="0"/>
        </a:spcAft>
        <a:defRPr sz="3800" b="1">
          <a:solidFill>
            <a:schemeClr val="bg1"/>
          </a:solidFill>
          <a:latin typeface="Arial" charset="0"/>
          <a:ea typeface="ヒラギノ角ゴ Pro W3" pitchFamily="1" charset="-128"/>
        </a:defRPr>
      </a:lvl6pPr>
      <a:lvl7pPr marL="914400" algn="l" rtl="0" fontAlgn="base">
        <a:spcBef>
          <a:spcPct val="0"/>
        </a:spcBef>
        <a:spcAft>
          <a:spcPct val="0"/>
        </a:spcAft>
        <a:defRPr sz="3800" b="1">
          <a:solidFill>
            <a:schemeClr val="bg1"/>
          </a:solidFill>
          <a:latin typeface="Arial" charset="0"/>
          <a:ea typeface="ヒラギノ角ゴ Pro W3" pitchFamily="1" charset="-128"/>
        </a:defRPr>
      </a:lvl7pPr>
      <a:lvl8pPr marL="1371600" algn="l" rtl="0" fontAlgn="base">
        <a:spcBef>
          <a:spcPct val="0"/>
        </a:spcBef>
        <a:spcAft>
          <a:spcPct val="0"/>
        </a:spcAft>
        <a:defRPr sz="3800" b="1">
          <a:solidFill>
            <a:schemeClr val="bg1"/>
          </a:solidFill>
          <a:latin typeface="Arial" charset="0"/>
          <a:ea typeface="ヒラギノ角ゴ Pro W3" pitchFamily="1" charset="-128"/>
        </a:defRPr>
      </a:lvl8pPr>
      <a:lvl9pPr marL="1828800" algn="l" rtl="0" fontAlgn="base">
        <a:spcBef>
          <a:spcPct val="0"/>
        </a:spcBef>
        <a:spcAft>
          <a:spcPct val="0"/>
        </a:spcAft>
        <a:defRPr sz="3800" b="1">
          <a:solidFill>
            <a:schemeClr val="bg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en/question-mark-punctuation-symbol-606954/"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drkathleenyoung.wordpress.com/2010/03/16/emdr-questions-and-concern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075" name="Title 1"/>
          <p:cNvSpPr>
            <a:spLocks noGrp="1"/>
          </p:cNvSpPr>
          <p:nvPr>
            <p:ph type="ctrTitle"/>
          </p:nvPr>
        </p:nvSpPr>
        <p:spPr>
          <a:xfrm>
            <a:off x="475707" y="4892358"/>
            <a:ext cx="2824704" cy="1325563"/>
          </a:xfrm>
        </p:spPr>
        <p:txBody>
          <a:bodyPr vert="horz" lIns="91440" tIns="45720" rIns="91440" bIns="45720" rtlCol="0" anchor="ctr">
            <a:normAutofit/>
          </a:bodyPr>
          <a:lstStyle/>
          <a:p>
            <a:pPr algn="r" eaLnBrk="1" fontAlgn="auto" hangingPunct="1">
              <a:lnSpc>
                <a:spcPct val="90000"/>
              </a:lnSpc>
              <a:spcAft>
                <a:spcPts val="0"/>
              </a:spcAft>
              <a:defRPr/>
            </a:pPr>
            <a:br>
              <a:rPr lang="en-US" altLang="en-US" sz="2100" kern="1200" dirty="0">
                <a:latin typeface="+mj-lt"/>
                <a:ea typeface="+mj-ea"/>
                <a:cs typeface="+mj-cs"/>
              </a:rPr>
            </a:br>
            <a:br>
              <a:rPr lang="en-US" altLang="en-US" sz="2100" kern="1200" dirty="0">
                <a:latin typeface="+mj-lt"/>
                <a:ea typeface="+mj-ea"/>
                <a:cs typeface="+mj-cs"/>
              </a:rPr>
            </a:br>
            <a:r>
              <a:rPr lang="en-US" altLang="en-US" sz="2100" kern="1200" dirty="0">
                <a:latin typeface="+mj-lt"/>
                <a:ea typeface="+mj-ea"/>
                <a:cs typeface="+mj-cs"/>
              </a:rPr>
              <a:t>2020 Charter School Renewals</a:t>
            </a:r>
          </a:p>
        </p:txBody>
      </p:sp>
      <p:cxnSp>
        <p:nvCxnSpPr>
          <p:cNvPr id="138" name="Straight Connector 137">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479748"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10242" name="TextBox 1"/>
          <p:cNvSpPr txBox="1">
            <a:spLocks noChangeArrowheads="1"/>
          </p:cNvSpPr>
          <p:nvPr/>
        </p:nvSpPr>
        <p:spPr bwMode="auto">
          <a:xfrm>
            <a:off x="3659088" y="4824249"/>
            <a:ext cx="5004852" cy="14617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228600" eaLnBrk="1" hangingPunct="1">
              <a:lnSpc>
                <a:spcPct val="90000"/>
              </a:lnSpc>
              <a:spcAft>
                <a:spcPts val="600"/>
              </a:spcAft>
              <a:buFont typeface="Arial" panose="020B0604020202020204" pitchFamily="34" charset="0"/>
              <a:buChar char="•"/>
            </a:pPr>
            <a:endParaRPr lang="en-US" altLang="en-US" sz="1600" dirty="0">
              <a:solidFill>
                <a:schemeClr val="bg1"/>
              </a:solidFill>
              <a:latin typeface="+mn-lt"/>
              <a:ea typeface="+mn-ea"/>
              <a:cs typeface="+mn-cs"/>
            </a:endParaRPr>
          </a:p>
          <a:p>
            <a:pPr indent="-228600" eaLnBrk="1" hangingPunct="1">
              <a:lnSpc>
                <a:spcPct val="90000"/>
              </a:lnSpc>
              <a:spcAft>
                <a:spcPts val="600"/>
              </a:spcAft>
              <a:buFont typeface="Arial" panose="020B0604020202020204" pitchFamily="34" charset="0"/>
              <a:buChar char="•"/>
            </a:pPr>
            <a:r>
              <a:rPr lang="en-US" altLang="en-US" sz="1600" dirty="0">
                <a:solidFill>
                  <a:schemeClr val="bg1"/>
                </a:solidFill>
                <a:latin typeface="+mn-lt"/>
                <a:ea typeface="+mn-ea"/>
                <a:cs typeface="+mn-cs"/>
              </a:rPr>
              <a:t>Ms. Shaunda Cooper</a:t>
            </a:r>
          </a:p>
          <a:p>
            <a:pPr indent="-228600" eaLnBrk="1" hangingPunct="1">
              <a:lnSpc>
                <a:spcPct val="90000"/>
              </a:lnSpc>
              <a:spcAft>
                <a:spcPts val="600"/>
              </a:spcAft>
              <a:buFont typeface="Arial" panose="020B0604020202020204" pitchFamily="34" charset="0"/>
              <a:buChar char="•"/>
            </a:pPr>
            <a:r>
              <a:rPr lang="en-US" altLang="en-US" sz="1600" dirty="0">
                <a:solidFill>
                  <a:schemeClr val="bg1"/>
                </a:solidFill>
                <a:latin typeface="+mn-lt"/>
                <a:ea typeface="+mn-ea"/>
                <a:cs typeface="+mn-cs"/>
              </a:rPr>
              <a:t>Education Planning &amp; Development Consultant</a:t>
            </a:r>
          </a:p>
          <a:p>
            <a:pPr indent="-228600" eaLnBrk="1" hangingPunct="1">
              <a:lnSpc>
                <a:spcPct val="90000"/>
              </a:lnSpc>
              <a:spcAft>
                <a:spcPts val="600"/>
              </a:spcAft>
              <a:buFont typeface="Arial" panose="020B0604020202020204" pitchFamily="34" charset="0"/>
              <a:buChar char="•"/>
            </a:pPr>
            <a:r>
              <a:rPr lang="en-US" altLang="en-US" sz="1600" dirty="0">
                <a:solidFill>
                  <a:schemeClr val="bg1"/>
                </a:solidFill>
                <a:latin typeface="+mn-lt"/>
                <a:ea typeface="+mn-ea"/>
                <a:cs typeface="+mn-cs"/>
              </a:rPr>
              <a:t>Office of Charter Schools</a:t>
            </a:r>
          </a:p>
        </p:txBody>
      </p:sp>
      <p:pic>
        <p:nvPicPr>
          <p:cNvPr id="3" name="Picture 2">
            <a:extLst>
              <a:ext uri="{FF2B5EF4-FFF2-40B4-BE49-F238E27FC236}">
                <a16:creationId xmlns:a16="http://schemas.microsoft.com/office/drawing/2014/main" id="{5C36BE16-552E-4657-9D25-0C51BA3EF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682" y="1762111"/>
            <a:ext cx="2038350" cy="2238375"/>
          </a:xfrm>
          <a:prstGeom prst="rect">
            <a:avLst/>
          </a:prstGeom>
        </p:spPr>
      </p:pic>
    </p:spTree>
    <p:extLst>
      <p:ext uri="{BB962C8B-B14F-4D97-AF65-F5344CB8AC3E}">
        <p14:creationId xmlns:p14="http://schemas.microsoft.com/office/powerpoint/2010/main" val="2413661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A0D8-FC35-4C8B-8C2E-4DBDD8417E68}"/>
              </a:ext>
            </a:extLst>
          </p:cNvPr>
          <p:cNvSpPr>
            <a:spLocks noGrp="1"/>
          </p:cNvSpPr>
          <p:nvPr>
            <p:ph type="title"/>
          </p:nvPr>
        </p:nvSpPr>
        <p:spPr/>
        <p:txBody>
          <a:bodyPr/>
          <a:lstStyle/>
          <a:p>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2109549C-7C8F-45D1-8A37-F331E8CE46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096000"/>
          </a:xfrm>
        </p:spPr>
      </p:pic>
    </p:spTree>
    <p:extLst>
      <p:ext uri="{BB962C8B-B14F-4D97-AF65-F5344CB8AC3E}">
        <p14:creationId xmlns:p14="http://schemas.microsoft.com/office/powerpoint/2010/main" val="331936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606E-5D69-4490-986A-6ED76942602E}"/>
              </a:ext>
            </a:extLst>
          </p:cNvPr>
          <p:cNvSpPr>
            <a:spLocks noGrp="1"/>
          </p:cNvSpPr>
          <p:nvPr>
            <p:ph type="title"/>
          </p:nvPr>
        </p:nvSpPr>
        <p:spPr/>
        <p:txBody>
          <a:bodyPr/>
          <a:lstStyle/>
          <a:p>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13C27246-BB69-4337-99E8-69DFE12071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105832"/>
          </a:xfrm>
        </p:spPr>
      </p:pic>
    </p:spTree>
    <p:extLst>
      <p:ext uri="{BB962C8B-B14F-4D97-AF65-F5344CB8AC3E}">
        <p14:creationId xmlns:p14="http://schemas.microsoft.com/office/powerpoint/2010/main" val="2894043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F274-40F6-470D-895D-EEC4E01CACCD}"/>
              </a:ext>
            </a:extLst>
          </p:cNvPr>
          <p:cNvSpPr>
            <a:spLocks noGrp="1"/>
          </p:cNvSpPr>
          <p:nvPr>
            <p:ph type="title"/>
          </p:nvPr>
        </p:nvSpPr>
        <p:spPr/>
        <p:txBody>
          <a:bodyPr/>
          <a:lstStyle/>
          <a:p>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10AD0680-3716-4618-9A1D-0A97CEE820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096000"/>
          </a:xfrm>
        </p:spPr>
      </p:pic>
    </p:spTree>
    <p:extLst>
      <p:ext uri="{BB962C8B-B14F-4D97-AF65-F5344CB8AC3E}">
        <p14:creationId xmlns:p14="http://schemas.microsoft.com/office/powerpoint/2010/main" val="4211398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AF84-07E7-4F08-B890-6C60DFAC27E8}"/>
              </a:ext>
            </a:extLst>
          </p:cNvPr>
          <p:cNvSpPr>
            <a:spLocks noGrp="1"/>
          </p:cNvSpPr>
          <p:nvPr>
            <p:ph type="title"/>
          </p:nvPr>
        </p:nvSpPr>
        <p:spPr/>
        <p:txBody>
          <a:bodyPr/>
          <a:lstStyle/>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7FC0EF4B-6307-4A89-B4EB-2317653596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096000"/>
          </a:xfrm>
        </p:spPr>
      </p:pic>
    </p:spTree>
    <p:extLst>
      <p:ext uri="{BB962C8B-B14F-4D97-AF65-F5344CB8AC3E}">
        <p14:creationId xmlns:p14="http://schemas.microsoft.com/office/powerpoint/2010/main" val="3921443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2CD0-19F7-468A-B251-CF2AB1E85B05}"/>
              </a:ext>
            </a:extLst>
          </p:cNvPr>
          <p:cNvSpPr>
            <a:spLocks noGrp="1"/>
          </p:cNvSpPr>
          <p:nvPr>
            <p:ph type="title"/>
          </p:nvPr>
        </p:nvSpPr>
        <p:spPr/>
        <p:txBody>
          <a:bodyPr/>
          <a:lstStyle/>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2FB6CAD1-B202-426E-BB02-1B642D40FE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096000"/>
          </a:xfrm>
        </p:spPr>
      </p:pic>
    </p:spTree>
    <p:extLst>
      <p:ext uri="{BB962C8B-B14F-4D97-AF65-F5344CB8AC3E}">
        <p14:creationId xmlns:p14="http://schemas.microsoft.com/office/powerpoint/2010/main" val="347559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2A2F-D8D1-479E-BDF2-B84414116C3A}"/>
              </a:ext>
            </a:extLst>
          </p:cNvPr>
          <p:cNvSpPr>
            <a:spLocks noGrp="1"/>
          </p:cNvSpPr>
          <p:nvPr>
            <p:ph type="title"/>
          </p:nvPr>
        </p:nvSpPr>
        <p:spPr/>
        <p:txBody>
          <a:bodyPr/>
          <a:lstStyle/>
          <a:p>
            <a:pPr algn="ctr"/>
            <a:r>
              <a:rPr lang="en-US" dirty="0">
                <a:solidFill>
                  <a:srgbClr val="FFFFFF"/>
                </a:solidFill>
              </a:rPr>
              <a:t>7 Year Placements </a:t>
            </a:r>
            <a:endParaRPr lang="en-US" dirty="0"/>
          </a:p>
        </p:txBody>
      </p:sp>
      <p:sp>
        <p:nvSpPr>
          <p:cNvPr id="3" name="Content Placeholder 2">
            <a:extLst>
              <a:ext uri="{FF2B5EF4-FFF2-40B4-BE49-F238E27FC236}">
                <a16:creationId xmlns:a16="http://schemas.microsoft.com/office/drawing/2014/main" id="{5441B346-AE07-46AA-BE9D-65BF23E2D4D4}"/>
              </a:ext>
            </a:extLst>
          </p:cNvPr>
          <p:cNvSpPr>
            <a:spLocks noGrp="1"/>
          </p:cNvSpPr>
          <p:nvPr>
            <p:ph idx="1"/>
          </p:nvPr>
        </p:nvSpPr>
        <p:spPr/>
        <p:txBody>
          <a:bodyPr/>
          <a:lstStyle/>
          <a:p>
            <a:pPr lvl="0">
              <a:lnSpc>
                <a:spcPct val="107000"/>
              </a:lnSpc>
              <a:spcBef>
                <a:spcPts val="0"/>
              </a:spcBef>
              <a:spcAft>
                <a:spcPts val="0"/>
              </a:spcAft>
              <a:buFont typeface="Times New Roman" panose="02020603050405020304" pitchFamily="18"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No significant compliance issues last 2 years</a:t>
            </a:r>
          </a:p>
          <a:p>
            <a:pPr lvl="0">
              <a:lnSpc>
                <a:spcPct val="107000"/>
              </a:lnSpc>
              <a:spcBef>
                <a:spcPts val="0"/>
              </a:spcBef>
              <a:spcAft>
                <a:spcPts val="0"/>
              </a:spcAft>
              <a:buFont typeface="Times New Roman" panose="02020603050405020304" pitchFamily="18"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Financially sound audits last 2 years</a:t>
            </a:r>
          </a:p>
          <a:p>
            <a:pPr lvl="0">
              <a:lnSpc>
                <a:spcPct val="107000"/>
              </a:lnSpc>
              <a:spcBef>
                <a:spcPts val="0"/>
              </a:spcBef>
              <a:spcAft>
                <a:spcPts val="0"/>
              </a:spcAft>
              <a:buFont typeface="Times New Roman" panose="02020603050405020304" pitchFamily="18"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Academic outcomes have been comparable to the local school administrative unit for the last 2 out of 3 years or has exceeded growth the last 2 out of 3 years</a:t>
            </a:r>
          </a:p>
          <a:p>
            <a:endParaRPr lang="en-US" dirty="0"/>
          </a:p>
        </p:txBody>
      </p:sp>
    </p:spTree>
    <p:extLst>
      <p:ext uri="{BB962C8B-B14F-4D97-AF65-F5344CB8AC3E}">
        <p14:creationId xmlns:p14="http://schemas.microsoft.com/office/powerpoint/2010/main" val="285950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12CE-D74D-4D87-B48A-0E26C58CFEBB}"/>
              </a:ext>
            </a:extLst>
          </p:cNvPr>
          <p:cNvSpPr>
            <a:spLocks noGrp="1"/>
          </p:cNvSpPr>
          <p:nvPr>
            <p:ph type="title"/>
          </p:nvPr>
        </p:nvSpPr>
        <p:spPr/>
        <p:txBody>
          <a:bodyPr/>
          <a:lstStyle/>
          <a:p>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8787C5E3-1646-491B-9D50-5F87CA9B82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096000"/>
          </a:xfrm>
        </p:spPr>
      </p:pic>
    </p:spTree>
    <p:extLst>
      <p:ext uri="{BB962C8B-B14F-4D97-AF65-F5344CB8AC3E}">
        <p14:creationId xmlns:p14="http://schemas.microsoft.com/office/powerpoint/2010/main" val="1643235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CFD4-2660-4B21-802F-C359A7654438}"/>
              </a:ext>
            </a:extLst>
          </p:cNvPr>
          <p:cNvSpPr>
            <a:spLocks noGrp="1"/>
          </p:cNvSpPr>
          <p:nvPr>
            <p:ph type="title"/>
          </p:nvPr>
        </p:nvSpPr>
        <p:spPr/>
        <p:txBody>
          <a:bodyPr/>
          <a:lstStyle/>
          <a:p>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07689494-5DCE-4595-8D82-2A6659EEA4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096000"/>
          </a:xfrm>
        </p:spPr>
      </p:pic>
    </p:spTree>
    <p:extLst>
      <p:ext uri="{BB962C8B-B14F-4D97-AF65-F5344CB8AC3E}">
        <p14:creationId xmlns:p14="http://schemas.microsoft.com/office/powerpoint/2010/main" val="3536562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3FFCF-5B1A-4B03-A07B-E8731598CE34}"/>
              </a:ext>
            </a:extLst>
          </p:cNvPr>
          <p:cNvSpPr>
            <a:spLocks noGrp="1"/>
          </p:cNvSpPr>
          <p:nvPr>
            <p:ph type="title"/>
          </p:nvPr>
        </p:nvSpPr>
        <p:spPr/>
        <p:txBody>
          <a:bodyPr/>
          <a:lstStyle/>
          <a:p>
            <a:pPr algn="ctr"/>
            <a:r>
              <a:rPr lang="en-US" dirty="0">
                <a:solidFill>
                  <a:srgbClr val="FFFFFF"/>
                </a:solidFill>
              </a:rPr>
              <a:t>5 Year Placements </a:t>
            </a:r>
            <a:endParaRPr lang="en-US" dirty="0"/>
          </a:p>
        </p:txBody>
      </p:sp>
      <p:sp>
        <p:nvSpPr>
          <p:cNvPr id="3" name="Content Placeholder 2">
            <a:extLst>
              <a:ext uri="{FF2B5EF4-FFF2-40B4-BE49-F238E27FC236}">
                <a16:creationId xmlns:a16="http://schemas.microsoft.com/office/drawing/2014/main" id="{4581E82D-A10E-4A66-AC2C-9E699E1F23C9}"/>
              </a:ext>
            </a:extLst>
          </p:cNvPr>
          <p:cNvSpPr>
            <a:spLocks noGrp="1"/>
          </p:cNvSpPr>
          <p:nvPr>
            <p:ph idx="1"/>
          </p:nvPr>
        </p:nvSpPr>
        <p:spPr/>
        <p:txBody>
          <a:bodyPr/>
          <a:lstStyle/>
          <a:p>
            <a:pPr lvl="0">
              <a:lnSpc>
                <a:spcPct val="107000"/>
              </a:lnSpc>
              <a:spcBef>
                <a:spcPts val="0"/>
              </a:spcBef>
              <a:spcAft>
                <a:spcPts val="0"/>
              </a:spcAft>
              <a:buFont typeface="Times New Roman" panose="02020603050405020304" pitchFamily="18"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No significant compliance issues last 2 years</a:t>
            </a:r>
          </a:p>
          <a:p>
            <a:pPr lvl="0">
              <a:lnSpc>
                <a:spcPct val="107000"/>
              </a:lnSpc>
              <a:spcBef>
                <a:spcPts val="0"/>
              </a:spcBef>
              <a:spcAft>
                <a:spcPts val="0"/>
              </a:spcAft>
              <a:buFont typeface="Times New Roman" panose="02020603050405020304" pitchFamily="18"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Financially sound audits last 2 years</a:t>
            </a:r>
          </a:p>
          <a:p>
            <a:pPr lvl="0">
              <a:lnSpc>
                <a:spcPct val="107000"/>
              </a:lnSpc>
              <a:spcBef>
                <a:spcPts val="0"/>
              </a:spcBef>
              <a:spcAft>
                <a:spcPts val="0"/>
              </a:spcAft>
              <a:buFont typeface="Times New Roman" panose="02020603050405020304" pitchFamily="18"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Academic outcomes comparable to the local school administrative unit for the last 2 out of 3 years or has met or exceeded growth for the last 2 out of 3 years</a:t>
            </a:r>
          </a:p>
          <a:p>
            <a:pPr lvl="0">
              <a:lnSpc>
                <a:spcPct val="107000"/>
              </a:lnSpc>
              <a:spcBef>
                <a:spcPts val="0"/>
              </a:spcBef>
              <a:spcAft>
                <a:spcPts val="0"/>
              </a:spcAft>
              <a:buFont typeface="Times New Roman" panose="02020603050405020304" pitchFamily="18"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Not currently designated as continually low-performing</a:t>
            </a:r>
          </a:p>
          <a:p>
            <a:endParaRPr lang="en-US" dirty="0"/>
          </a:p>
        </p:txBody>
      </p:sp>
    </p:spTree>
    <p:extLst>
      <p:ext uri="{BB962C8B-B14F-4D97-AF65-F5344CB8AC3E}">
        <p14:creationId xmlns:p14="http://schemas.microsoft.com/office/powerpoint/2010/main" val="3224317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F746-EC64-4CB5-924E-DA2C04BA53EF}"/>
              </a:ext>
            </a:extLst>
          </p:cNvPr>
          <p:cNvSpPr>
            <a:spLocks noGrp="1"/>
          </p:cNvSpPr>
          <p:nvPr>
            <p:ph type="title"/>
          </p:nvPr>
        </p:nvSpPr>
        <p:spPr/>
        <p:txBody>
          <a:bodyPr/>
          <a:lstStyle/>
          <a:p>
            <a:r>
              <a:rPr lang="en-US" dirty="0"/>
              <a:t>2</a:t>
            </a:r>
          </a:p>
        </p:txBody>
      </p:sp>
      <p:pic>
        <p:nvPicPr>
          <p:cNvPr id="8" name="Content Placeholder 7" descr="A screenshot of a cell phone&#10;&#10;Description automatically generated">
            <a:extLst>
              <a:ext uri="{FF2B5EF4-FFF2-40B4-BE49-F238E27FC236}">
                <a16:creationId xmlns:a16="http://schemas.microsoft.com/office/drawing/2014/main" id="{68C6E015-AFC4-4057-A53B-BD0457E58B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096000"/>
          </a:xfrm>
        </p:spPr>
      </p:pic>
    </p:spTree>
    <p:extLst>
      <p:ext uri="{BB962C8B-B14F-4D97-AF65-F5344CB8AC3E}">
        <p14:creationId xmlns:p14="http://schemas.microsoft.com/office/powerpoint/2010/main" val="1313146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F89A151-A48C-4391-892D-A8CC188C78F8}"/>
              </a:ext>
            </a:extLst>
          </p:cNvPr>
          <p:cNvSpPr>
            <a:spLocks noGrp="1" noChangeArrowheads="1"/>
          </p:cNvSpPr>
          <p:nvPr>
            <p:ph type="title"/>
          </p:nvPr>
        </p:nvSpPr>
        <p:spPr/>
        <p:txBody>
          <a:bodyPr/>
          <a:lstStyle/>
          <a:p>
            <a:r>
              <a:rPr lang="en-US" altLang="en-US" dirty="0">
                <a:solidFill>
                  <a:schemeClr val="tx1"/>
                </a:solidFill>
              </a:rPr>
              <a:t>House Bill 334 </a:t>
            </a:r>
            <a:r>
              <a:rPr lang="en-US" altLang="en-US" sz="3600" dirty="0">
                <a:solidFill>
                  <a:schemeClr val="tx1"/>
                </a:solidFill>
              </a:rPr>
              <a:t>Section 2</a:t>
            </a:r>
            <a:br>
              <a:rPr lang="en-US" altLang="en-US" dirty="0">
                <a:solidFill>
                  <a:schemeClr val="tx1"/>
                </a:solidFill>
              </a:rPr>
            </a:br>
            <a:r>
              <a:rPr lang="en-US" altLang="en-US" sz="2000" dirty="0">
                <a:solidFill>
                  <a:schemeClr val="tx1"/>
                </a:solidFill>
              </a:rPr>
              <a:t>G.S.115C-218.</a:t>
            </a:r>
            <a:endParaRPr lang="en-US" altLang="en-US" dirty="0">
              <a:solidFill>
                <a:schemeClr val="tx1"/>
              </a:solidFill>
            </a:endParaRPr>
          </a:p>
        </p:txBody>
      </p:sp>
      <p:sp>
        <p:nvSpPr>
          <p:cNvPr id="6147" name="Content Placeholder 2">
            <a:extLst>
              <a:ext uri="{FF2B5EF4-FFF2-40B4-BE49-F238E27FC236}">
                <a16:creationId xmlns:a16="http://schemas.microsoft.com/office/drawing/2014/main" id="{56AE986C-2342-41AB-B271-9786F8030579}"/>
              </a:ext>
            </a:extLst>
          </p:cNvPr>
          <p:cNvSpPr>
            <a:spLocks noGrp="1" noChangeArrowheads="1"/>
          </p:cNvSpPr>
          <p:nvPr>
            <p:ph idx="1"/>
          </p:nvPr>
        </p:nvSpPr>
        <p:spPr/>
        <p:txBody>
          <a:bodyPr/>
          <a:lstStyle/>
          <a:p>
            <a:pPr marL="0" lvl="1" indent="0">
              <a:lnSpc>
                <a:spcPct val="80000"/>
              </a:lnSpc>
              <a:spcBef>
                <a:spcPts val="1200"/>
              </a:spcBef>
              <a:spcAft>
                <a:spcPts val="200"/>
              </a:spcAft>
              <a:buNone/>
              <a:defRPr/>
            </a:pPr>
            <a:r>
              <a:rPr lang="en-US" altLang="en-US" sz="2200" dirty="0">
                <a:solidFill>
                  <a:schemeClr val="tx1"/>
                </a:solidFill>
              </a:rPr>
              <a:t>The State Board of Education shall renew the charter upon the request of the chartering entity for subsequent period not to exceed 10 years unless one of the following applies: </a:t>
            </a:r>
          </a:p>
          <a:p>
            <a:pPr marL="182563" lvl="1" indent="-182563">
              <a:lnSpc>
                <a:spcPct val="80000"/>
              </a:lnSpc>
              <a:spcBef>
                <a:spcPts val="925"/>
              </a:spcBef>
              <a:buFontTx/>
              <a:buAutoNum type="arabicPeriod"/>
              <a:defRPr/>
            </a:pPr>
            <a:r>
              <a:rPr lang="en-US" altLang="en-US" sz="2200" dirty="0">
                <a:solidFill>
                  <a:schemeClr val="tx1"/>
                </a:solidFill>
              </a:rPr>
              <a:t>The charter school has not provided financially sound audits for the prior 3 years.</a:t>
            </a:r>
          </a:p>
          <a:p>
            <a:pPr marL="182563" lvl="1" indent="-182563">
              <a:lnSpc>
                <a:spcPct val="80000"/>
              </a:lnSpc>
              <a:spcBef>
                <a:spcPts val="925"/>
              </a:spcBef>
              <a:buFontTx/>
              <a:buAutoNum type="arabicPeriod"/>
              <a:defRPr/>
            </a:pPr>
            <a:r>
              <a:rPr lang="en-US" altLang="en-US" sz="2200" dirty="0">
                <a:solidFill>
                  <a:schemeClr val="tx1"/>
                </a:solidFill>
              </a:rPr>
              <a:t>The charter school’s student academic outcomes for the past three years have not been comparable to the academic outcomes of the local school administrative unit in which the charter is located.</a:t>
            </a:r>
          </a:p>
          <a:p>
            <a:pPr marL="182563" lvl="1" indent="-182563">
              <a:lnSpc>
                <a:spcPct val="80000"/>
              </a:lnSpc>
              <a:spcBef>
                <a:spcPts val="925"/>
              </a:spcBef>
              <a:buFontTx/>
              <a:buAutoNum type="arabicPeriod"/>
              <a:defRPr/>
            </a:pPr>
            <a:r>
              <a:rPr lang="en-US" altLang="en-US" sz="2200" dirty="0">
                <a:solidFill>
                  <a:schemeClr val="tx1"/>
                </a:solidFill>
              </a:rPr>
              <a:t>The charter school is not, </a:t>
            </a:r>
            <a:r>
              <a:rPr lang="en-US" altLang="en-US" sz="2200" u="sng" dirty="0">
                <a:solidFill>
                  <a:schemeClr val="tx1"/>
                </a:solidFill>
              </a:rPr>
              <a:t>at the time of the request for renewal of the charter, substantially </a:t>
            </a:r>
            <a:r>
              <a:rPr lang="en-US" altLang="en-US" sz="2200" dirty="0">
                <a:solidFill>
                  <a:schemeClr val="tx1"/>
                </a:solidFill>
              </a:rPr>
              <a:t>in compliance with State law, federal law, the school’s own bylaws or the provisions set forth in its charter granted by the State Board of Education.</a:t>
            </a:r>
          </a:p>
          <a:p>
            <a:pPr marL="182563" indent="-182563">
              <a:lnSpc>
                <a:spcPct val="80000"/>
              </a:lnSpc>
              <a:spcBef>
                <a:spcPts val="925"/>
              </a:spcBef>
              <a:defRPr/>
            </a:pPr>
            <a:endParaRPr lang="en-US" altLang="en-US" sz="2300" dirty="0">
              <a:solidFill>
                <a:srgbClr val="202020"/>
              </a:solidFil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0C3BB-769F-4280-8597-D6B6C6E91B00}"/>
              </a:ext>
            </a:extLst>
          </p:cNvPr>
          <p:cNvSpPr>
            <a:spLocks noGrp="1"/>
          </p:cNvSpPr>
          <p:nvPr>
            <p:ph type="title"/>
          </p:nvPr>
        </p:nvSpPr>
        <p:spPr/>
        <p:txBody>
          <a:bodyPr/>
          <a:lstStyle/>
          <a:p>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8E1AE0B5-D0C5-4726-B3B1-F47BFBCB90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096000"/>
          </a:xfrm>
        </p:spPr>
      </p:pic>
    </p:spTree>
    <p:extLst>
      <p:ext uri="{BB962C8B-B14F-4D97-AF65-F5344CB8AC3E}">
        <p14:creationId xmlns:p14="http://schemas.microsoft.com/office/powerpoint/2010/main" val="3887193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65B4-515F-49F2-94C5-7AF3A16307DB}"/>
              </a:ext>
            </a:extLst>
          </p:cNvPr>
          <p:cNvSpPr>
            <a:spLocks noGrp="1"/>
          </p:cNvSpPr>
          <p:nvPr>
            <p:ph type="title"/>
          </p:nvPr>
        </p:nvSpPr>
        <p:spPr/>
        <p:txBody>
          <a:bodyPr/>
          <a:lstStyle/>
          <a:p>
            <a:endParaRPr lang="en-US" dirty="0"/>
          </a:p>
        </p:txBody>
      </p:sp>
      <p:pic>
        <p:nvPicPr>
          <p:cNvPr id="5" name="Content Placeholder 4" descr="A picture containing screenshot&#10;&#10;Description automatically generated">
            <a:extLst>
              <a:ext uri="{FF2B5EF4-FFF2-40B4-BE49-F238E27FC236}">
                <a16:creationId xmlns:a16="http://schemas.microsoft.com/office/drawing/2014/main" id="{5F199C7F-8648-4916-93C6-4784654C8B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096000"/>
          </a:xfrm>
        </p:spPr>
      </p:pic>
    </p:spTree>
    <p:extLst>
      <p:ext uri="{BB962C8B-B14F-4D97-AF65-F5344CB8AC3E}">
        <p14:creationId xmlns:p14="http://schemas.microsoft.com/office/powerpoint/2010/main" val="2489675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4BA9A-B8F6-46B6-9456-F0BFE969DADA}"/>
              </a:ext>
            </a:extLst>
          </p:cNvPr>
          <p:cNvSpPr>
            <a:spLocks noGrp="1"/>
          </p:cNvSpPr>
          <p:nvPr>
            <p:ph type="title"/>
          </p:nvPr>
        </p:nvSpPr>
        <p:spPr/>
        <p:txBody>
          <a:bodyPr/>
          <a:lstStyle/>
          <a:p>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87F762A7-5BB3-4196-9C33-A6FA722791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096000"/>
          </a:xfrm>
        </p:spPr>
      </p:pic>
    </p:spTree>
    <p:extLst>
      <p:ext uri="{BB962C8B-B14F-4D97-AF65-F5344CB8AC3E}">
        <p14:creationId xmlns:p14="http://schemas.microsoft.com/office/powerpoint/2010/main" val="1235413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2FA6-B75F-4377-BCE4-1F0F3239D41D}"/>
              </a:ext>
            </a:extLst>
          </p:cNvPr>
          <p:cNvSpPr>
            <a:spLocks noGrp="1"/>
          </p:cNvSpPr>
          <p:nvPr>
            <p:ph type="title"/>
          </p:nvPr>
        </p:nvSpPr>
        <p:spPr/>
        <p:txBody>
          <a:bodyPr/>
          <a:lstStyle/>
          <a:p>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AE2E8247-41C3-4680-BAEF-9B63E4AEB7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096000"/>
          </a:xfrm>
        </p:spPr>
      </p:pic>
    </p:spTree>
    <p:extLst>
      <p:ext uri="{BB962C8B-B14F-4D97-AF65-F5344CB8AC3E}">
        <p14:creationId xmlns:p14="http://schemas.microsoft.com/office/powerpoint/2010/main" val="1327587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8774-6F45-4BEA-B4DF-820D48423017}"/>
              </a:ext>
            </a:extLst>
          </p:cNvPr>
          <p:cNvSpPr>
            <a:spLocks noGrp="1"/>
          </p:cNvSpPr>
          <p:nvPr>
            <p:ph type="title"/>
          </p:nvPr>
        </p:nvSpPr>
        <p:spPr/>
        <p:txBody>
          <a:bodyPr/>
          <a:lstStyle/>
          <a:p>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C881A91D-2E99-43B8-A9E5-8913C3317F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096000"/>
          </a:xfrm>
        </p:spPr>
      </p:pic>
    </p:spTree>
    <p:extLst>
      <p:ext uri="{BB962C8B-B14F-4D97-AF65-F5344CB8AC3E}">
        <p14:creationId xmlns:p14="http://schemas.microsoft.com/office/powerpoint/2010/main" val="1132000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B9D7-766D-4D2A-A1E5-CC674AB355E3}"/>
              </a:ext>
            </a:extLst>
          </p:cNvPr>
          <p:cNvSpPr>
            <a:spLocks noGrp="1"/>
          </p:cNvSpPr>
          <p:nvPr>
            <p:ph type="title"/>
          </p:nvPr>
        </p:nvSpPr>
        <p:spPr/>
        <p:txBody>
          <a:bodyPr/>
          <a:lstStyle/>
          <a:p>
            <a:pPr algn="ctr"/>
            <a:r>
              <a:rPr lang="en-US" dirty="0">
                <a:solidFill>
                  <a:srgbClr val="FFFFFF"/>
                </a:solidFill>
              </a:rPr>
              <a:t>3 Year Placements </a:t>
            </a:r>
            <a:endParaRPr lang="en-US" dirty="0"/>
          </a:p>
        </p:txBody>
      </p:sp>
      <p:sp>
        <p:nvSpPr>
          <p:cNvPr id="3" name="Content Placeholder 2">
            <a:extLst>
              <a:ext uri="{FF2B5EF4-FFF2-40B4-BE49-F238E27FC236}">
                <a16:creationId xmlns:a16="http://schemas.microsoft.com/office/drawing/2014/main" id="{5C0F0DF6-A2D6-418F-9D8D-8DD4A79AA4F7}"/>
              </a:ext>
            </a:extLst>
          </p:cNvPr>
          <p:cNvSpPr>
            <a:spLocks noGrp="1"/>
          </p:cNvSpPr>
          <p:nvPr>
            <p:ph idx="1"/>
          </p:nvPr>
        </p:nvSpPr>
        <p:spPr/>
        <p:txBody>
          <a:bodyPr/>
          <a:lstStyle/>
          <a:p>
            <a:pPr lvl="0">
              <a:lnSpc>
                <a:spcPct val="107000"/>
              </a:lnSpc>
              <a:spcBef>
                <a:spcPts val="0"/>
              </a:spcBef>
              <a:spcAft>
                <a:spcPts val="0"/>
              </a:spcAft>
              <a:buFont typeface="Times New Roman" panose="02020603050405020304" pitchFamily="18"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Compliance issues more than 1 year creating a pattern</a:t>
            </a:r>
          </a:p>
          <a:p>
            <a:pPr lvl="0">
              <a:lnSpc>
                <a:spcPct val="107000"/>
              </a:lnSpc>
              <a:spcBef>
                <a:spcPts val="0"/>
              </a:spcBef>
              <a:spcAft>
                <a:spcPts val="0"/>
              </a:spcAft>
              <a:buFont typeface="Times New Roman" panose="02020603050405020304" pitchFamily="18"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Inability to provide sound audits for the immediately preceding year</a:t>
            </a:r>
          </a:p>
          <a:p>
            <a:pPr lvl="0">
              <a:lnSpc>
                <a:spcPct val="107000"/>
              </a:lnSpc>
              <a:spcBef>
                <a:spcPts val="0"/>
              </a:spcBef>
              <a:spcAft>
                <a:spcPts val="0"/>
              </a:spcAft>
              <a:buFont typeface="Times New Roman" panose="02020603050405020304" pitchFamily="18"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Academic outcomes have been comparable to the local school administrative unit at least 1 year or met growth 2 years out of the immediately preceding 3 years</a:t>
            </a:r>
          </a:p>
          <a:p>
            <a:endParaRPr lang="en-US" dirty="0"/>
          </a:p>
        </p:txBody>
      </p:sp>
    </p:spTree>
    <p:extLst>
      <p:ext uri="{BB962C8B-B14F-4D97-AF65-F5344CB8AC3E}">
        <p14:creationId xmlns:p14="http://schemas.microsoft.com/office/powerpoint/2010/main" val="3330776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51C6-35FB-426E-945C-FFC0C7DE8D87}"/>
              </a:ext>
            </a:extLst>
          </p:cNvPr>
          <p:cNvSpPr>
            <a:spLocks noGrp="1"/>
          </p:cNvSpPr>
          <p:nvPr>
            <p:ph type="title"/>
          </p:nvPr>
        </p:nvSpPr>
        <p:spPr/>
        <p:txBody>
          <a:bodyPr/>
          <a:lstStyle/>
          <a:p>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BB94DCB5-90E2-44AC-BB2F-39580C8572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096000"/>
          </a:xfrm>
        </p:spPr>
      </p:pic>
    </p:spTree>
    <p:extLst>
      <p:ext uri="{BB962C8B-B14F-4D97-AF65-F5344CB8AC3E}">
        <p14:creationId xmlns:p14="http://schemas.microsoft.com/office/powerpoint/2010/main" val="163086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A screenshot of a cell phone&#10;&#10;Description automatically generated">
            <a:extLst>
              <a:ext uri="{FF2B5EF4-FFF2-40B4-BE49-F238E27FC236}">
                <a16:creationId xmlns:a16="http://schemas.microsoft.com/office/drawing/2014/main" id="{0C690009-6E8A-4D80-A43C-799E15BBC1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096000"/>
          </a:xfrm>
        </p:spPr>
      </p:pic>
    </p:spTree>
    <p:extLst>
      <p:ext uri="{BB962C8B-B14F-4D97-AF65-F5344CB8AC3E}">
        <p14:creationId xmlns:p14="http://schemas.microsoft.com/office/powerpoint/2010/main" val="1817901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8593-F081-48E0-9660-A223BA02B034}"/>
              </a:ext>
            </a:extLst>
          </p:cNvPr>
          <p:cNvSpPr>
            <a:spLocks noGrp="1"/>
          </p:cNvSpPr>
          <p:nvPr>
            <p:ph type="title"/>
          </p:nvPr>
        </p:nvSpPr>
        <p:spPr/>
        <p:txBody>
          <a:bodyPr/>
          <a:lstStyle/>
          <a:p>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2A3DF78E-8C2E-43C1-A229-3D59753575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096000"/>
          </a:xfrm>
        </p:spPr>
      </p:pic>
    </p:spTree>
    <p:extLst>
      <p:ext uri="{BB962C8B-B14F-4D97-AF65-F5344CB8AC3E}">
        <p14:creationId xmlns:p14="http://schemas.microsoft.com/office/powerpoint/2010/main" val="2985935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08E8-6730-40AD-B22A-82F1556F00A4}"/>
              </a:ext>
            </a:extLst>
          </p:cNvPr>
          <p:cNvSpPr>
            <a:spLocks noGrp="1"/>
          </p:cNvSpPr>
          <p:nvPr>
            <p:ph type="title"/>
          </p:nvPr>
        </p:nvSpPr>
        <p:spPr/>
        <p:txBody>
          <a:bodyPr/>
          <a:lstStyle/>
          <a:p>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89DE545A-63CB-489E-BD7D-F1F6A825F0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096000"/>
          </a:xfrm>
        </p:spPr>
      </p:pic>
    </p:spTree>
    <p:extLst>
      <p:ext uri="{BB962C8B-B14F-4D97-AF65-F5344CB8AC3E}">
        <p14:creationId xmlns:p14="http://schemas.microsoft.com/office/powerpoint/2010/main" val="744629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60350"/>
            <a:ext cx="8229600" cy="1143000"/>
          </a:xfrm>
        </p:spPr>
        <p:txBody>
          <a:bodyPr rtlCol="0">
            <a:normAutofit/>
          </a:bodyPr>
          <a:lstStyle/>
          <a:p>
            <a:pPr algn="ctr" fontAlgn="auto">
              <a:spcAft>
                <a:spcPts val="0"/>
              </a:spcAft>
              <a:defRPr/>
            </a:pPr>
            <a:r>
              <a:rPr lang="en-US" altLang="en-US" sz="3600" dirty="0">
                <a:latin typeface="Times New Roman" panose="02020603050405020304" pitchFamily="18" charset="0"/>
                <a:cs typeface="Times New Roman" panose="02020603050405020304" pitchFamily="18" charset="0"/>
              </a:rPr>
              <a:t>DPI Reports</a:t>
            </a:r>
          </a:p>
        </p:txBody>
      </p:sp>
      <p:sp>
        <p:nvSpPr>
          <p:cNvPr id="3" name="Content Placeholder 2"/>
          <p:cNvSpPr>
            <a:spLocks noGrp="1"/>
          </p:cNvSpPr>
          <p:nvPr>
            <p:ph idx="1"/>
          </p:nvPr>
        </p:nvSpPr>
        <p:spPr>
          <a:xfrm>
            <a:off x="685800" y="1295400"/>
            <a:ext cx="8382000" cy="4800600"/>
          </a:xfrm>
        </p:spPr>
        <p:txBody>
          <a:bodyPr rtlCol="0">
            <a:normAutofit/>
          </a:bodyPr>
          <a:lstStyle/>
          <a:p>
            <a:pPr marL="182880" indent="-182880" fontAlgn="auto">
              <a:spcBef>
                <a:spcPts val="930"/>
              </a:spcBef>
              <a:spcAft>
                <a:spcPts val="0"/>
              </a:spcAft>
              <a:defRPr/>
            </a:pPr>
            <a:r>
              <a:rPr lang="en-US" sz="2000" b="1" dirty="0">
                <a:solidFill>
                  <a:schemeClr val="tx2">
                    <a:lumMod val="75000"/>
                  </a:schemeClr>
                </a:solidFill>
                <a:latin typeface="Times New Roman" panose="02020603050405020304" pitchFamily="18" charset="0"/>
                <a:cs typeface="Times New Roman" panose="02020603050405020304" pitchFamily="18" charset="0"/>
              </a:rPr>
              <a:t>DPI Compliance Report</a:t>
            </a:r>
            <a:endParaRPr lang="en-US" sz="2000" dirty="0">
              <a:solidFill>
                <a:schemeClr val="bg2">
                  <a:lumMod val="25000"/>
                </a:schemeClr>
              </a:solidFill>
              <a:latin typeface="Times New Roman" panose="02020603050405020304" pitchFamily="18" charset="0"/>
              <a:cs typeface="Times New Roman" panose="02020603050405020304" pitchFamily="18" charset="0"/>
            </a:endParaRPr>
          </a:p>
          <a:p>
            <a:pPr marL="228600" lvl="1" indent="0" fontAlgn="auto">
              <a:spcBef>
                <a:spcPts val="930"/>
              </a:spcBef>
              <a:spcAft>
                <a:spcPts val="0"/>
              </a:spcAft>
              <a:buNone/>
              <a:defRPr/>
            </a:pPr>
            <a:r>
              <a:rPr lang="en-US" sz="2000" dirty="0">
                <a:solidFill>
                  <a:schemeClr val="bg2">
                    <a:lumMod val="25000"/>
                  </a:schemeClr>
                </a:solidFill>
                <a:latin typeface="Times New Roman" panose="02020603050405020304" pitchFamily="18" charset="0"/>
                <a:cs typeface="Times New Roman" panose="02020603050405020304" pitchFamily="18" charset="0"/>
              </a:rPr>
              <a:t>Financial </a:t>
            </a:r>
          </a:p>
          <a:p>
            <a:pPr marL="228600" lvl="1" indent="0" fontAlgn="auto">
              <a:spcBef>
                <a:spcPts val="930"/>
              </a:spcBef>
              <a:spcAft>
                <a:spcPts val="0"/>
              </a:spcAft>
              <a:buNone/>
              <a:defRPr/>
            </a:pPr>
            <a:r>
              <a:rPr lang="en-US" sz="2000" dirty="0">
                <a:solidFill>
                  <a:schemeClr val="bg2">
                    <a:lumMod val="25000"/>
                  </a:schemeClr>
                </a:solidFill>
                <a:latin typeface="Times New Roman" panose="02020603050405020304" pitchFamily="18" charset="0"/>
                <a:cs typeface="Times New Roman" panose="02020603050405020304" pitchFamily="18" charset="0"/>
              </a:rPr>
              <a:t>Governance</a:t>
            </a:r>
          </a:p>
          <a:p>
            <a:pPr marL="228600" lvl="1" indent="0" fontAlgn="auto">
              <a:spcBef>
                <a:spcPts val="930"/>
              </a:spcBef>
              <a:spcAft>
                <a:spcPts val="0"/>
              </a:spcAft>
              <a:buNone/>
              <a:defRPr/>
            </a:pPr>
            <a:r>
              <a:rPr lang="en-US" sz="2000" dirty="0">
                <a:solidFill>
                  <a:schemeClr val="bg2">
                    <a:lumMod val="25000"/>
                  </a:schemeClr>
                </a:solidFill>
                <a:latin typeface="Times New Roman" panose="02020603050405020304" pitchFamily="18" charset="0"/>
                <a:cs typeface="Times New Roman" panose="02020603050405020304" pitchFamily="18" charset="0"/>
              </a:rPr>
              <a:t>Accountability</a:t>
            </a:r>
          </a:p>
          <a:p>
            <a:pPr marL="228600" lvl="1" indent="0" fontAlgn="auto">
              <a:spcBef>
                <a:spcPts val="930"/>
              </a:spcBef>
              <a:spcAft>
                <a:spcPts val="0"/>
              </a:spcAft>
              <a:buNone/>
              <a:defRPr/>
            </a:pPr>
            <a:r>
              <a:rPr lang="en-US" sz="2000" dirty="0">
                <a:solidFill>
                  <a:schemeClr val="bg2">
                    <a:lumMod val="25000"/>
                  </a:schemeClr>
                </a:solidFill>
                <a:latin typeface="Times New Roman" panose="02020603050405020304" pitchFamily="18" charset="0"/>
                <a:cs typeface="Times New Roman" panose="02020603050405020304" pitchFamily="18" charset="0"/>
              </a:rPr>
              <a:t>Federal Programs (Title I, Title II, Child Nutrition and Exceptional Children)</a:t>
            </a:r>
          </a:p>
          <a:p>
            <a:pPr marL="914400" lvl="2" indent="0" fontAlgn="auto">
              <a:spcBef>
                <a:spcPts val="930"/>
              </a:spcBef>
              <a:spcAft>
                <a:spcPts val="0"/>
              </a:spcAft>
              <a:buFontTx/>
              <a:buNone/>
              <a:defRPr/>
            </a:pPr>
            <a:endParaRPr lang="en-US" dirty="0">
              <a:solidFill>
                <a:schemeClr val="bg2">
                  <a:lumMod val="25000"/>
                </a:schemeClr>
              </a:solidFill>
            </a:endParaRPr>
          </a:p>
          <a:p>
            <a:pPr marL="914400" lvl="2" indent="0" fontAlgn="auto">
              <a:spcBef>
                <a:spcPts val="930"/>
              </a:spcBef>
              <a:spcAft>
                <a:spcPts val="0"/>
              </a:spcAft>
              <a:buFontTx/>
              <a:buNone/>
              <a:defRPr/>
            </a:pPr>
            <a:r>
              <a:rPr lang="en-US" sz="2000" u="sng" dirty="0">
                <a:latin typeface="Times New Roman" panose="02020603050405020304" pitchFamily="18" charset="0"/>
                <a:cs typeface="Times New Roman" panose="02020603050405020304" pitchFamily="18" charset="0"/>
              </a:rPr>
              <a:t>Compliance report results are emailed to schools.  </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E3A8-C19C-472F-A215-47865047C77A}"/>
              </a:ext>
            </a:extLst>
          </p:cNvPr>
          <p:cNvSpPr>
            <a:spLocks noGrp="1"/>
          </p:cNvSpPr>
          <p:nvPr>
            <p:ph type="title"/>
          </p:nvPr>
        </p:nvSpPr>
        <p:spPr/>
        <p:txBody>
          <a:bodyPr/>
          <a:lstStyle/>
          <a:p>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B4F5CADB-7A95-428F-A52F-CFA1DD480C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096000"/>
          </a:xfrm>
        </p:spPr>
      </p:pic>
    </p:spTree>
    <p:extLst>
      <p:ext uri="{BB962C8B-B14F-4D97-AF65-F5344CB8AC3E}">
        <p14:creationId xmlns:p14="http://schemas.microsoft.com/office/powerpoint/2010/main" val="910490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05B6-446B-4125-897C-0DD403A1F5E3}"/>
              </a:ext>
            </a:extLst>
          </p:cNvPr>
          <p:cNvSpPr>
            <a:spLocks noGrp="1"/>
          </p:cNvSpPr>
          <p:nvPr>
            <p:ph type="title"/>
          </p:nvPr>
        </p:nvSpPr>
        <p:spPr/>
        <p:txBody>
          <a:bodyPr/>
          <a:lstStyle/>
          <a:p>
            <a:pPr algn="ctr"/>
            <a:r>
              <a:rPr lang="en-US" dirty="0"/>
              <a:t>Non-Renewal Placements</a:t>
            </a:r>
          </a:p>
        </p:txBody>
      </p:sp>
      <p:sp>
        <p:nvSpPr>
          <p:cNvPr id="3" name="Content Placeholder 2">
            <a:extLst>
              <a:ext uri="{FF2B5EF4-FFF2-40B4-BE49-F238E27FC236}">
                <a16:creationId xmlns:a16="http://schemas.microsoft.com/office/drawing/2014/main" id="{23ECE9EF-18C6-45DB-8838-DC11050C162C}"/>
              </a:ext>
            </a:extLst>
          </p:cNvPr>
          <p:cNvSpPr>
            <a:spLocks noGrp="1"/>
          </p:cNvSpPr>
          <p:nvPr>
            <p:ph idx="1"/>
          </p:nvPr>
        </p:nvSpPr>
        <p:spPr/>
        <p:txBody>
          <a:bodyPr/>
          <a:lstStyle/>
          <a:p>
            <a:pPr lvl="0">
              <a:lnSpc>
                <a:spcPct val="107000"/>
              </a:lnSpc>
              <a:spcBef>
                <a:spcPts val="0"/>
              </a:spcBef>
              <a:spcAft>
                <a:spcPts val="0"/>
              </a:spcAft>
              <a:buFont typeface="Times New Roman" panose="02020603050405020304" pitchFamily="18"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Current and persistent pattern of compliance issues</a:t>
            </a:r>
          </a:p>
          <a:p>
            <a:pPr lvl="0">
              <a:lnSpc>
                <a:spcPct val="107000"/>
              </a:lnSpc>
              <a:spcBef>
                <a:spcPts val="0"/>
              </a:spcBef>
              <a:spcAft>
                <a:spcPts val="0"/>
              </a:spcAft>
              <a:buFont typeface="Times New Roman" panose="02020603050405020304" pitchFamily="18"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Financially unsound audits last 2 years of the immediately preceding 3 years</a:t>
            </a:r>
          </a:p>
          <a:p>
            <a:pPr lvl="0">
              <a:lnSpc>
                <a:spcPct val="107000"/>
              </a:lnSpc>
              <a:spcBef>
                <a:spcPts val="0"/>
              </a:spcBef>
              <a:spcAft>
                <a:spcPts val="0"/>
              </a:spcAft>
              <a:buFont typeface="Times New Roman" panose="02020603050405020304" pitchFamily="18"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Academic outcomes have not been comparable to the local school administrative unit in any of the immediately preceding 3 years and the school has not met growth in the last 2 years</a:t>
            </a:r>
          </a:p>
          <a:p>
            <a:pPr lvl="0">
              <a:lnSpc>
                <a:spcPct val="107000"/>
              </a:lnSpc>
              <a:spcBef>
                <a:spcPts val="0"/>
              </a:spcBef>
              <a:spcAft>
                <a:spcPts val="0"/>
              </a:spcAft>
              <a:buFont typeface="Times New Roman" panose="02020603050405020304" pitchFamily="18"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Recurring low-performance grade of D or F and a growth score of "met expected growth" or "not met expected growth" for the immediately preceding 3 years</a:t>
            </a:r>
          </a:p>
          <a:p>
            <a:endParaRPr lang="en-US" sz="2800" dirty="0"/>
          </a:p>
        </p:txBody>
      </p:sp>
    </p:spTree>
    <p:extLst>
      <p:ext uri="{BB962C8B-B14F-4D97-AF65-F5344CB8AC3E}">
        <p14:creationId xmlns:p14="http://schemas.microsoft.com/office/powerpoint/2010/main" val="3279494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77FB-C079-41A2-B51E-CB1B2DC6B5D6}"/>
              </a:ext>
            </a:extLst>
          </p:cNvPr>
          <p:cNvSpPr>
            <a:spLocks noGrp="1"/>
          </p:cNvSpPr>
          <p:nvPr>
            <p:ph type="title"/>
          </p:nvPr>
        </p:nvSpPr>
        <p:spPr/>
        <p:txBody>
          <a:bodyPr/>
          <a:lstStyle/>
          <a:p>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251008A6-AC22-4018-96D0-E2E77411DE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096000"/>
          </a:xfrm>
        </p:spPr>
      </p:pic>
    </p:spTree>
    <p:extLst>
      <p:ext uri="{BB962C8B-B14F-4D97-AF65-F5344CB8AC3E}">
        <p14:creationId xmlns:p14="http://schemas.microsoft.com/office/powerpoint/2010/main" val="1411639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close up of a logo&#10;&#10;Description automatically generated">
            <a:extLst>
              <a:ext uri="{FF2B5EF4-FFF2-40B4-BE49-F238E27FC236}">
                <a16:creationId xmlns:a16="http://schemas.microsoft.com/office/drawing/2014/main" id="{5B5DF9CE-727A-4041-95E5-0B9C2A213B8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86466" y="643466"/>
            <a:ext cx="5571067" cy="5571067"/>
          </a:xfrm>
          <a:prstGeom prst="rect">
            <a:avLst/>
          </a:prstGeom>
        </p:spPr>
      </p:pic>
      <p:sp>
        <p:nvSpPr>
          <p:cNvPr id="6" name="TextBox 5">
            <a:extLst>
              <a:ext uri="{FF2B5EF4-FFF2-40B4-BE49-F238E27FC236}">
                <a16:creationId xmlns:a16="http://schemas.microsoft.com/office/drawing/2014/main" id="{02C1CC5D-6704-4D8B-9620-FB90A8995923}"/>
              </a:ext>
            </a:extLst>
          </p:cNvPr>
          <p:cNvSpPr txBox="1"/>
          <p:nvPr/>
        </p:nvSpPr>
        <p:spPr>
          <a:xfrm>
            <a:off x="6410559" y="6870700"/>
            <a:ext cx="273344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latin typeface="+mn-lt"/>
                <a:ea typeface="+mn-ea"/>
                <a:hlinkClick r:id="rId4" tooltip="https://drkathleenyoung.wordpress.com/2010/03/16/emdr-questions-and-concerns/">
                  <a:extLst>
                    <a:ext uri="{A12FA001-AC4F-418D-AE19-62706E023703}">
                      <ahyp:hlinkClr xmlns:ahyp="http://schemas.microsoft.com/office/drawing/2018/hyperlinkcolor" val="tx"/>
                    </a:ext>
                  </a:extLst>
                </a:hlinkClick>
              </a:rPr>
              <a:t>This Photo</a:t>
            </a:r>
            <a:r>
              <a:rPr lang="en-US" sz="700" dirty="0">
                <a:solidFill>
                  <a:srgbClr val="FFFFFF"/>
                </a:solidFill>
                <a:latin typeface="+mn-lt"/>
                <a:ea typeface="+mn-ea"/>
              </a:rPr>
              <a:t> by Unknown Author is licensed under </a:t>
            </a:r>
            <a:r>
              <a:rPr lang="en-US" sz="700" dirty="0">
                <a:solidFill>
                  <a:srgbClr val="FFFFFF"/>
                </a:solidFill>
                <a:latin typeface="+mn-lt"/>
                <a:ea typeface="+mn-ea"/>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latin typeface="+mn-lt"/>
              <a:ea typeface="+mn-ea"/>
            </a:endParaRPr>
          </a:p>
        </p:txBody>
      </p:sp>
    </p:spTree>
    <p:extLst>
      <p:ext uri="{BB962C8B-B14F-4D97-AF65-F5344CB8AC3E}">
        <p14:creationId xmlns:p14="http://schemas.microsoft.com/office/powerpoint/2010/main" val="404313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School Data Presented Includes :</a:t>
            </a:r>
          </a:p>
        </p:txBody>
      </p:sp>
      <p:sp>
        <p:nvSpPr>
          <p:cNvPr id="3" name="Content Placeholder 2"/>
          <p:cNvSpPr>
            <a:spLocks noGrp="1"/>
          </p:cNvSpPr>
          <p:nvPr>
            <p:ph idx="1"/>
          </p:nvPr>
        </p:nvSpPr>
        <p:spPr/>
        <p:txBody>
          <a:bodyPr/>
          <a:lstStyle/>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5 years of Academic Performance Data </a:t>
            </a:r>
          </a:p>
          <a:p>
            <a:r>
              <a:rPr lang="en-US" sz="2400" dirty="0">
                <a:solidFill>
                  <a:schemeClr val="tx1"/>
                </a:solidFill>
                <a:latin typeface="Times New Roman" panose="02020603050405020304" pitchFamily="18" charset="0"/>
                <a:cs typeface="Times New Roman" panose="02020603050405020304" pitchFamily="18" charset="0"/>
              </a:rPr>
              <a:t>2018-2019 Economically Disadvantaged </a:t>
            </a:r>
          </a:p>
          <a:p>
            <a:r>
              <a:rPr lang="en-US" sz="2400" dirty="0">
                <a:solidFill>
                  <a:schemeClr val="tx1"/>
                </a:solidFill>
                <a:latin typeface="Times New Roman" panose="02020603050405020304" pitchFamily="18" charset="0"/>
                <a:cs typeface="Times New Roman" panose="02020603050405020304" pitchFamily="18" charset="0"/>
              </a:rPr>
              <a:t>2018-2019 Exceptional Children </a:t>
            </a:r>
          </a:p>
          <a:p>
            <a:r>
              <a:rPr lang="en-US" sz="2400" dirty="0">
                <a:solidFill>
                  <a:schemeClr val="tx1"/>
                </a:solidFill>
                <a:latin typeface="Times New Roman" panose="02020603050405020304" pitchFamily="18" charset="0"/>
                <a:cs typeface="Times New Roman" panose="02020603050405020304" pitchFamily="18" charset="0"/>
              </a:rPr>
              <a:t>2018-2019 Four-Year Cohort Graduation Rate </a:t>
            </a:r>
            <a:r>
              <a:rPr lang="en-US" sz="1000" dirty="0">
                <a:solidFill>
                  <a:schemeClr val="tx1"/>
                </a:solidFill>
                <a:latin typeface="Times New Roman" panose="02020603050405020304" pitchFamily="18" charset="0"/>
                <a:cs typeface="Times New Roman" panose="02020603050405020304" pitchFamily="18" charset="0"/>
              </a:rPr>
              <a:t>(When applicable)</a:t>
            </a:r>
          </a:p>
          <a:p>
            <a:r>
              <a:rPr lang="en-US" sz="2400" dirty="0">
                <a:solidFill>
                  <a:schemeClr val="tx1"/>
                </a:solidFill>
                <a:latin typeface="Times New Roman" panose="02020603050405020304" pitchFamily="18" charset="0"/>
                <a:cs typeface="Times New Roman" panose="02020603050405020304" pitchFamily="18" charset="0"/>
              </a:rPr>
              <a:t> Growth Status and Growth Index</a:t>
            </a:r>
          </a:p>
          <a:p>
            <a:endParaRPr lang="en-US" dirty="0"/>
          </a:p>
        </p:txBody>
      </p:sp>
      <p:pic>
        <p:nvPicPr>
          <p:cNvPr id="7" name="Picture 6" descr="&quot;It's Just A Jumping Off Point To Start Negotiation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288026"/>
            <a:ext cx="2438400" cy="2133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5110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Growth Index</a:t>
            </a:r>
          </a:p>
        </p:txBody>
      </p:sp>
      <p:sp>
        <p:nvSpPr>
          <p:cNvPr id="6" name="Content Placeholder 5">
            <a:extLst>
              <a:ext uri="{FF2B5EF4-FFF2-40B4-BE49-F238E27FC236}">
                <a16:creationId xmlns:a16="http://schemas.microsoft.com/office/drawing/2014/main" id="{2811AA84-116F-4C91-8793-E297D6B60C4E}"/>
              </a:ext>
            </a:extLst>
          </p:cNvPr>
          <p:cNvSpPr>
            <a:spLocks noGrp="1"/>
          </p:cNvSpPr>
          <p:nvPr>
            <p:ph idx="1"/>
          </p:nvPr>
        </p:nvSpPr>
        <p:spPr/>
        <p:txBody>
          <a:bodyPr/>
          <a:lstStyle/>
          <a:p>
            <a:r>
              <a:rPr lang="en-US" sz="2000" dirty="0">
                <a:latin typeface="Times New Roman" panose="02020603050405020304" pitchFamily="18" charset="0"/>
                <a:cs typeface="Times New Roman" panose="02020603050405020304" pitchFamily="18" charset="0"/>
              </a:rPr>
              <a:t>The definition of Met, Not Met or Exceeds growth for NC are as follows: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If a school or subgroup achieves a composite growth value below -2.0, the growth expectation was not met.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If a school or subgroup achieves a composite growth value between -+2.0 and -2.0, the growth expectation was met.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If a school or subgroup achieves a composite growth value equal to or above +2.0, the growth expectation was exceeded.</a:t>
            </a:r>
          </a:p>
          <a:p>
            <a:endParaRPr lang="en-US" dirty="0"/>
          </a:p>
        </p:txBody>
      </p:sp>
    </p:spTree>
    <p:extLst>
      <p:ext uri="{BB962C8B-B14F-4D97-AF65-F5344CB8AC3E}">
        <p14:creationId xmlns:p14="http://schemas.microsoft.com/office/powerpoint/2010/main" val="41417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4C97A7B-DEDB-40D4-9721-11C1B7270AD8}"/>
              </a:ext>
            </a:extLst>
          </p:cNvPr>
          <p:cNvGraphicFramePr>
            <a:graphicFrameLocks noGrp="1"/>
          </p:cNvGraphicFramePr>
          <p:nvPr>
            <p:ph idx="1"/>
            <p:extLst>
              <p:ext uri="{D42A27DB-BD31-4B8C-83A1-F6EECF244321}">
                <p14:modId xmlns:p14="http://schemas.microsoft.com/office/powerpoint/2010/main" val="863120810"/>
              </p:ext>
            </p:extLst>
          </p:nvPr>
        </p:nvGraphicFramePr>
        <p:xfrm>
          <a:off x="0" y="0"/>
          <a:ext cx="9144000" cy="6099084"/>
        </p:xfrm>
        <a:graphic>
          <a:graphicData uri="http://schemas.openxmlformats.org/drawingml/2006/table">
            <a:tbl>
              <a:tblPr firstRow="1" firstCol="1" bandRow="1"/>
              <a:tblGrid>
                <a:gridCol w="4392000">
                  <a:extLst>
                    <a:ext uri="{9D8B030D-6E8A-4147-A177-3AD203B41FA5}">
                      <a16:colId xmlns:a16="http://schemas.microsoft.com/office/drawing/2014/main" val="4189016275"/>
                    </a:ext>
                  </a:extLst>
                </a:gridCol>
                <a:gridCol w="4752000">
                  <a:extLst>
                    <a:ext uri="{9D8B030D-6E8A-4147-A177-3AD203B41FA5}">
                      <a16:colId xmlns:a16="http://schemas.microsoft.com/office/drawing/2014/main" val="2309388998"/>
                    </a:ext>
                  </a:extLst>
                </a:gridCol>
              </a:tblGrid>
              <a:tr h="344333">
                <a:tc gridSpan="2">
                  <a:txBody>
                    <a:bodyPr/>
                    <a:lstStyle/>
                    <a:p>
                      <a:pPr marL="0" marR="0" algn="ctr">
                        <a:lnSpc>
                          <a:spcPct val="115000"/>
                        </a:lnSpc>
                        <a:spcBef>
                          <a:spcPts val="0"/>
                        </a:spcBef>
                        <a:spcAft>
                          <a:spcPts val="1000"/>
                        </a:spcAft>
                      </a:pPr>
                      <a:r>
                        <a:rPr lang="en-US" sz="13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GENERAL RENEWAL GUIDELINES*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416" marR="44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3389119055"/>
                  </a:ext>
                </a:extLst>
              </a:tr>
              <a:tr h="795455">
                <a:tc>
                  <a:txBody>
                    <a:bodyPr/>
                    <a:lstStyle/>
                    <a:p>
                      <a:pPr marL="0" marR="0" lvl="0" indent="0">
                        <a:lnSpc>
                          <a:spcPct val="107000"/>
                        </a:lnSpc>
                        <a:spcBef>
                          <a:spcPts val="0"/>
                        </a:spcBef>
                        <a:spcAft>
                          <a:spcPts val="0"/>
                        </a:spcAft>
                        <a:buFont typeface="+mj-lt"/>
                        <a:buNone/>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10 Years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16" marR="44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Times New Roman" panose="02020603050405020304" pitchFamily="18"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No current significant compliance issues</a:t>
                      </a:r>
                    </a:p>
                    <a:p>
                      <a:pPr marL="342900" marR="0" lvl="0" indent="-342900">
                        <a:lnSpc>
                          <a:spcPct val="107000"/>
                        </a:lnSpc>
                        <a:spcBef>
                          <a:spcPts val="0"/>
                        </a:spcBef>
                        <a:spcAft>
                          <a:spcPts val="0"/>
                        </a:spcAft>
                        <a:buFont typeface="Times New Roman" panose="02020603050405020304" pitchFamily="18"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Financially sound audits last 3 years</a:t>
                      </a:r>
                    </a:p>
                    <a:p>
                      <a:pPr marL="342900" marR="0" lvl="0" indent="-342900">
                        <a:lnSpc>
                          <a:spcPct val="107000"/>
                        </a:lnSpc>
                        <a:spcBef>
                          <a:spcPts val="0"/>
                        </a:spcBef>
                        <a:spcAft>
                          <a:spcPts val="0"/>
                        </a:spcAft>
                        <a:buFont typeface="Times New Roman" panose="02020603050405020304" pitchFamily="18"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Academic outcomes have been comparable to the local school administrative unit in the immediately preceding three years or have exceeded growth the last 3 years</a:t>
                      </a:r>
                    </a:p>
                  </a:txBody>
                  <a:tcPr marL="44416" marR="44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44160"/>
                  </a:ext>
                </a:extLst>
              </a:tr>
              <a:tr h="956719">
                <a:tc>
                  <a:txBody>
                    <a:bodyPr/>
                    <a:lstStyle/>
                    <a:p>
                      <a:pPr marL="0" marR="0" lvl="0" indent="0">
                        <a:lnSpc>
                          <a:spcPct val="107000"/>
                        </a:lnSpc>
                        <a:spcBef>
                          <a:spcPts val="0"/>
                        </a:spcBef>
                        <a:spcAft>
                          <a:spcPts val="0"/>
                        </a:spcAft>
                        <a:buFont typeface="+mj-lt"/>
                        <a:buNone/>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7 Years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16" marR="44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Times New Roman" panose="02020603050405020304" pitchFamily="18"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No significant compliance issues last 2 years</a:t>
                      </a:r>
                    </a:p>
                    <a:p>
                      <a:pPr marL="342900" marR="0" lvl="0" indent="-342900">
                        <a:lnSpc>
                          <a:spcPct val="107000"/>
                        </a:lnSpc>
                        <a:spcBef>
                          <a:spcPts val="0"/>
                        </a:spcBef>
                        <a:spcAft>
                          <a:spcPts val="0"/>
                        </a:spcAft>
                        <a:buFont typeface="Times New Roman" panose="02020603050405020304" pitchFamily="18"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Financially sound audits last 2 years</a:t>
                      </a:r>
                    </a:p>
                    <a:p>
                      <a:pPr marL="342900" marR="0" lvl="0" indent="-342900">
                        <a:lnSpc>
                          <a:spcPct val="107000"/>
                        </a:lnSpc>
                        <a:spcBef>
                          <a:spcPts val="0"/>
                        </a:spcBef>
                        <a:spcAft>
                          <a:spcPts val="0"/>
                        </a:spcAft>
                        <a:buFont typeface="Times New Roman" panose="02020603050405020304" pitchFamily="18"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Academic outcomes have been comparable to the local school administrative unit for the last 2 out of 3 years or has exceeded growth the last 2 out of 3 years</a:t>
                      </a:r>
                    </a:p>
                    <a:p>
                      <a:pPr marL="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44416" marR="44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289385"/>
                  </a:ext>
                </a:extLst>
              </a:tr>
              <a:tr h="1121559">
                <a:tc>
                  <a:txBody>
                    <a:bodyPr/>
                    <a:lstStyle/>
                    <a:p>
                      <a:pPr marL="0" marR="0" lvl="0" indent="0">
                        <a:lnSpc>
                          <a:spcPct val="107000"/>
                        </a:lnSpc>
                        <a:spcBef>
                          <a:spcPts val="0"/>
                        </a:spcBef>
                        <a:spcAft>
                          <a:spcPts val="0"/>
                        </a:spcAft>
                        <a:buFont typeface="+mj-lt"/>
                        <a:buNone/>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5 Years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16" marR="44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Times New Roman" panose="02020603050405020304" pitchFamily="18"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No significant compliance issues last 2 years</a:t>
                      </a:r>
                    </a:p>
                    <a:p>
                      <a:pPr marL="342900" marR="0" lvl="0" indent="-342900">
                        <a:lnSpc>
                          <a:spcPct val="107000"/>
                        </a:lnSpc>
                        <a:spcBef>
                          <a:spcPts val="0"/>
                        </a:spcBef>
                        <a:spcAft>
                          <a:spcPts val="0"/>
                        </a:spcAft>
                        <a:buFont typeface="Times New Roman" panose="02020603050405020304" pitchFamily="18"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Financially sound audits last 2 years</a:t>
                      </a:r>
                    </a:p>
                    <a:p>
                      <a:pPr marL="342900" marR="0" lvl="0" indent="-342900">
                        <a:lnSpc>
                          <a:spcPct val="107000"/>
                        </a:lnSpc>
                        <a:spcBef>
                          <a:spcPts val="0"/>
                        </a:spcBef>
                        <a:spcAft>
                          <a:spcPts val="0"/>
                        </a:spcAft>
                        <a:buFont typeface="Times New Roman" panose="02020603050405020304" pitchFamily="18"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Academic outcomes comparable to the local school administrative unit for the last 2 out of 3 years or has met or exceeded growth for the last 2 out of 3 years</a:t>
                      </a:r>
                    </a:p>
                    <a:p>
                      <a:pPr marL="342900" marR="0" lvl="0" indent="-342900">
                        <a:lnSpc>
                          <a:spcPct val="107000"/>
                        </a:lnSpc>
                        <a:spcBef>
                          <a:spcPts val="0"/>
                        </a:spcBef>
                        <a:spcAft>
                          <a:spcPts val="0"/>
                        </a:spcAft>
                        <a:buFont typeface="Times New Roman" panose="02020603050405020304" pitchFamily="18"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Not currently designated as continually low-performing</a:t>
                      </a:r>
                    </a:p>
                    <a:p>
                      <a:pPr marL="45720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44416" marR="44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630769"/>
                  </a:ext>
                </a:extLst>
              </a:tr>
              <a:tr h="1117982">
                <a:tc>
                  <a:txBody>
                    <a:bodyPr/>
                    <a:lstStyle/>
                    <a:p>
                      <a:pPr marL="0" marR="0">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3 Years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16" marR="44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Times New Roman" panose="02020603050405020304" pitchFamily="18"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Compliance issues more than 1 year creating a pattern</a:t>
                      </a:r>
                    </a:p>
                    <a:p>
                      <a:pPr marL="342900" marR="0" lvl="0" indent="-342900">
                        <a:lnSpc>
                          <a:spcPct val="107000"/>
                        </a:lnSpc>
                        <a:spcBef>
                          <a:spcPts val="0"/>
                        </a:spcBef>
                        <a:spcAft>
                          <a:spcPts val="0"/>
                        </a:spcAft>
                        <a:buFont typeface="Times New Roman" panose="02020603050405020304" pitchFamily="18"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Inability to provide sound audits for the immediately preceding year</a:t>
                      </a:r>
                    </a:p>
                    <a:p>
                      <a:pPr marL="342900" marR="0" lvl="0" indent="-342900">
                        <a:lnSpc>
                          <a:spcPct val="107000"/>
                        </a:lnSpc>
                        <a:spcBef>
                          <a:spcPts val="0"/>
                        </a:spcBef>
                        <a:spcAft>
                          <a:spcPts val="0"/>
                        </a:spcAft>
                        <a:buFont typeface="Times New Roman" panose="02020603050405020304" pitchFamily="18"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Academic outcomes have been comparable to the local school administrative unit at least 1 year or met growth 2 years out of the immediately preceding 3 years</a:t>
                      </a:r>
                    </a:p>
                    <a:p>
                      <a:pPr marL="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44416" marR="44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527693"/>
                  </a:ext>
                </a:extLst>
              </a:tr>
              <a:tr h="1763036">
                <a:tc>
                  <a:txBody>
                    <a:bodyPr/>
                    <a:lstStyle/>
                    <a:p>
                      <a:pPr marL="0" marR="0">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NON- RENEWAL OR ASSUMPTION</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16" marR="44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Times New Roman" panose="02020603050405020304" pitchFamily="18"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Current and persistent pattern of compliance issues</a:t>
                      </a:r>
                    </a:p>
                    <a:p>
                      <a:pPr marL="342900" marR="0" lvl="0" indent="-342900">
                        <a:lnSpc>
                          <a:spcPct val="107000"/>
                        </a:lnSpc>
                        <a:spcBef>
                          <a:spcPts val="0"/>
                        </a:spcBef>
                        <a:spcAft>
                          <a:spcPts val="0"/>
                        </a:spcAft>
                        <a:buFont typeface="Times New Roman" panose="02020603050405020304" pitchFamily="18"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Financially unsound audits last 2 years of the immediately preceding 3 years</a:t>
                      </a:r>
                    </a:p>
                    <a:p>
                      <a:pPr marL="342900" marR="0" lvl="0" indent="-342900">
                        <a:lnSpc>
                          <a:spcPct val="107000"/>
                        </a:lnSpc>
                        <a:spcBef>
                          <a:spcPts val="0"/>
                        </a:spcBef>
                        <a:spcAft>
                          <a:spcPts val="0"/>
                        </a:spcAft>
                        <a:buFont typeface="Times New Roman" panose="02020603050405020304" pitchFamily="18"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Academic outcomes have not been comparable to the local school administrative unit in any of the immediately preceding 3 years and the school has not met growth in the last 2 years</a:t>
                      </a:r>
                    </a:p>
                    <a:p>
                      <a:pPr marL="342900" marR="0" lvl="0" indent="-342900">
                        <a:lnSpc>
                          <a:spcPct val="107000"/>
                        </a:lnSpc>
                        <a:spcBef>
                          <a:spcPts val="0"/>
                        </a:spcBef>
                        <a:spcAft>
                          <a:spcPts val="0"/>
                        </a:spcAft>
                        <a:buFont typeface="Times New Roman" panose="02020603050405020304" pitchFamily="18" charset="0"/>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Recurring low-performance grade of D or F and a growth score of "met expected growth" or "not met expected growth" for the immediately preceding 3 years</a:t>
                      </a:r>
                    </a:p>
                    <a:p>
                      <a:pPr marL="45720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44416" marR="44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070655"/>
                  </a:ext>
                </a:extLst>
              </a:tr>
            </a:tbl>
          </a:graphicData>
        </a:graphic>
      </p:graphicFrame>
    </p:spTree>
    <p:extLst>
      <p:ext uri="{BB962C8B-B14F-4D97-AF65-F5344CB8AC3E}">
        <p14:creationId xmlns:p14="http://schemas.microsoft.com/office/powerpoint/2010/main" val="1484599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EC82-EEB7-4173-94EE-B3A8E42D6896}"/>
              </a:ext>
            </a:extLst>
          </p:cNvPr>
          <p:cNvSpPr>
            <a:spLocks noGrp="1"/>
          </p:cNvSpPr>
          <p:nvPr>
            <p:ph type="title"/>
          </p:nvPr>
        </p:nvSpPr>
        <p:spPr>
          <a:xfrm>
            <a:off x="685800" y="304800"/>
            <a:ext cx="7772400" cy="4038600"/>
          </a:xfrm>
        </p:spPr>
        <p:txBody>
          <a:bodyPr/>
          <a:lstStyle/>
          <a:p>
            <a:pPr algn="ctr"/>
            <a:r>
              <a:rPr lang="en-US" sz="4800" dirty="0">
                <a:latin typeface="Times New Roman" panose="02020603050405020304" pitchFamily="18" charset="0"/>
                <a:cs typeface="Times New Roman" panose="02020603050405020304" pitchFamily="18" charset="0"/>
              </a:rPr>
              <a:t>2020 Charter School Renewals</a:t>
            </a:r>
          </a:p>
        </p:txBody>
      </p:sp>
    </p:spTree>
    <p:extLst>
      <p:ext uri="{BB962C8B-B14F-4D97-AF65-F5344CB8AC3E}">
        <p14:creationId xmlns:p14="http://schemas.microsoft.com/office/powerpoint/2010/main" val="1672113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6DBB-96B4-4A7F-9917-3B04033FECF9}"/>
              </a:ext>
            </a:extLst>
          </p:cNvPr>
          <p:cNvSpPr>
            <a:spLocks noGrp="1"/>
          </p:cNvSpPr>
          <p:nvPr>
            <p:ph type="title"/>
          </p:nvPr>
        </p:nvSpPr>
        <p:spPr>
          <a:xfrm>
            <a:off x="685800" y="304800"/>
            <a:ext cx="7772400" cy="685800"/>
          </a:xfrm>
        </p:spPr>
        <p:txBody>
          <a:bodyPr/>
          <a:lstStyle/>
          <a:p>
            <a:pPr algn="ctr"/>
            <a:r>
              <a:rPr lang="en-US" dirty="0"/>
              <a:t>2020 Charter Renewals</a:t>
            </a:r>
          </a:p>
        </p:txBody>
      </p:sp>
      <p:graphicFrame>
        <p:nvGraphicFramePr>
          <p:cNvPr id="7" name="Content Placeholder 6">
            <a:extLst>
              <a:ext uri="{FF2B5EF4-FFF2-40B4-BE49-F238E27FC236}">
                <a16:creationId xmlns:a16="http://schemas.microsoft.com/office/drawing/2014/main" id="{8A001468-3781-45D3-8260-079DD1342416}"/>
              </a:ext>
            </a:extLst>
          </p:cNvPr>
          <p:cNvGraphicFramePr>
            <a:graphicFrameLocks noGrp="1"/>
          </p:cNvGraphicFramePr>
          <p:nvPr>
            <p:ph idx="1"/>
            <p:extLst>
              <p:ext uri="{D42A27DB-BD31-4B8C-83A1-F6EECF244321}">
                <p14:modId xmlns:p14="http://schemas.microsoft.com/office/powerpoint/2010/main" val="111689063"/>
              </p:ext>
            </p:extLst>
          </p:nvPr>
        </p:nvGraphicFramePr>
        <p:xfrm>
          <a:off x="76201" y="990600"/>
          <a:ext cx="8991600" cy="5017765"/>
        </p:xfrm>
        <a:graphic>
          <a:graphicData uri="http://schemas.openxmlformats.org/drawingml/2006/table">
            <a:tbl>
              <a:tblPr>
                <a:tableStyleId>{5C22544A-7EE6-4342-B048-85BDC9FD1C3A}</a:tableStyleId>
              </a:tblPr>
              <a:tblGrid>
                <a:gridCol w="1133394">
                  <a:extLst>
                    <a:ext uri="{9D8B030D-6E8A-4147-A177-3AD203B41FA5}">
                      <a16:colId xmlns:a16="http://schemas.microsoft.com/office/drawing/2014/main" val="2064382673"/>
                    </a:ext>
                  </a:extLst>
                </a:gridCol>
                <a:gridCol w="4382461">
                  <a:extLst>
                    <a:ext uri="{9D8B030D-6E8A-4147-A177-3AD203B41FA5}">
                      <a16:colId xmlns:a16="http://schemas.microsoft.com/office/drawing/2014/main" val="4140647042"/>
                    </a:ext>
                  </a:extLst>
                </a:gridCol>
                <a:gridCol w="2266790">
                  <a:extLst>
                    <a:ext uri="{9D8B030D-6E8A-4147-A177-3AD203B41FA5}">
                      <a16:colId xmlns:a16="http://schemas.microsoft.com/office/drawing/2014/main" val="1556746267"/>
                    </a:ext>
                  </a:extLst>
                </a:gridCol>
                <a:gridCol w="1208955">
                  <a:extLst>
                    <a:ext uri="{9D8B030D-6E8A-4147-A177-3AD203B41FA5}">
                      <a16:colId xmlns:a16="http://schemas.microsoft.com/office/drawing/2014/main" val="3715675722"/>
                    </a:ext>
                  </a:extLst>
                </a:gridCol>
              </a:tblGrid>
              <a:tr h="441122">
                <a:tc>
                  <a:txBody>
                    <a:bodyPr/>
                    <a:lstStyle/>
                    <a:p>
                      <a:pPr algn="l" fontAlgn="ctr"/>
                      <a:r>
                        <a:rPr lang="en-US" sz="1100" u="none" strike="noStrike" dirty="0">
                          <a:effectLst/>
                        </a:rPr>
                        <a:t>LEA </a:t>
                      </a:r>
                      <a:br>
                        <a:rPr lang="en-US" sz="1100" u="none" strike="noStrike" dirty="0">
                          <a:effectLst/>
                        </a:rPr>
                      </a:br>
                      <a:r>
                        <a:rPr lang="en-US" sz="1100" u="none" strike="noStrike" dirty="0">
                          <a:effectLst/>
                        </a:rPr>
                        <a:t>Code</a:t>
                      </a:r>
                      <a:endParaRPr lang="en-US"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dirty="0">
                          <a:effectLst/>
                        </a:rPr>
                        <a:t>School Name</a:t>
                      </a:r>
                      <a:endParaRPr lang="en-US"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dirty="0">
                          <a:effectLst/>
                        </a:rPr>
                        <a:t>Opening Date in EDDIE</a:t>
                      </a:r>
                      <a:endParaRPr lang="en-US"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dirty="0">
                          <a:effectLst/>
                        </a:rPr>
                        <a:t>Number of Years</a:t>
                      </a:r>
                      <a:endParaRPr lang="en-US" sz="11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86343051"/>
                  </a:ext>
                </a:extLst>
              </a:tr>
              <a:tr h="220561">
                <a:tc>
                  <a:txBody>
                    <a:bodyPr/>
                    <a:lstStyle/>
                    <a:p>
                      <a:pPr algn="l" fontAlgn="b"/>
                      <a:r>
                        <a:rPr lang="en-US" sz="1100" u="none" strike="noStrike" dirty="0">
                          <a:effectLst/>
                        </a:rPr>
                        <a:t>61M</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Charlotte Lab School</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7/1/2015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5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03904584"/>
                  </a:ext>
                </a:extLst>
              </a:tr>
              <a:tr h="220561">
                <a:tc>
                  <a:txBody>
                    <a:bodyPr/>
                    <a:lstStyle/>
                    <a:p>
                      <a:pPr algn="l" fontAlgn="b"/>
                      <a:r>
                        <a:rPr lang="en-US" sz="1100" u="none" strike="noStrike" dirty="0">
                          <a:effectLst/>
                        </a:rPr>
                        <a:t>32R</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Excelsior Classical Academy</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7/1/2015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5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51353966"/>
                  </a:ext>
                </a:extLst>
              </a:tr>
              <a:tr h="220561">
                <a:tc>
                  <a:txBody>
                    <a:bodyPr/>
                    <a:lstStyle/>
                    <a:p>
                      <a:pPr algn="l" fontAlgn="b"/>
                      <a:r>
                        <a:rPr lang="en-US" sz="1100" u="none" strike="noStrike" dirty="0">
                          <a:effectLst/>
                        </a:rPr>
                        <a:t>91B</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Henderson Collegiate</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7/1/2010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10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29137381"/>
                  </a:ext>
                </a:extLst>
              </a:tr>
              <a:tr h="220561">
                <a:tc>
                  <a:txBody>
                    <a:bodyPr/>
                    <a:lstStyle/>
                    <a:p>
                      <a:pPr algn="l" fontAlgn="b"/>
                      <a:r>
                        <a:rPr lang="en-US" sz="1100" u="none" strike="noStrike" dirty="0">
                          <a:effectLst/>
                        </a:rPr>
                        <a:t>74B</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Ignite Innovation Academy</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7/1/2016</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5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25472372"/>
                  </a:ext>
                </a:extLst>
              </a:tr>
              <a:tr h="220561">
                <a:tc>
                  <a:txBody>
                    <a:bodyPr/>
                    <a:lstStyle/>
                    <a:p>
                      <a:pPr algn="l" fontAlgn="b"/>
                      <a:r>
                        <a:rPr lang="en-US" sz="1100" u="none" strike="noStrike" dirty="0">
                          <a:effectLst/>
                        </a:rPr>
                        <a:t>32D</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Kestrel Heights School</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6/30/1998</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3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73543801"/>
                  </a:ext>
                </a:extLst>
              </a:tr>
              <a:tr h="220561">
                <a:tc>
                  <a:txBody>
                    <a:bodyPr/>
                    <a:lstStyle/>
                    <a:p>
                      <a:pPr algn="l" fontAlgn="b"/>
                      <a:r>
                        <a:rPr lang="en-US" sz="1100" u="none" strike="noStrike" dirty="0">
                          <a:effectLst/>
                        </a:rPr>
                        <a:t>32S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KIPP Durham College Prep</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7/1/2015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5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2910713"/>
                  </a:ext>
                </a:extLst>
              </a:tr>
              <a:tr h="220561">
                <a:tc>
                  <a:txBody>
                    <a:bodyPr/>
                    <a:lstStyle/>
                    <a:p>
                      <a:pPr algn="l" fontAlgn="b"/>
                      <a:r>
                        <a:rPr lang="en-US" sz="1100" u="none" strike="noStrike" dirty="0">
                          <a:effectLst/>
                        </a:rPr>
                        <a:t>81B</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Lake Lure Classical</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7/1/2010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10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64190977"/>
                  </a:ext>
                </a:extLst>
              </a:tr>
              <a:tr h="220561">
                <a:tc>
                  <a:txBody>
                    <a:bodyPr/>
                    <a:lstStyle/>
                    <a:p>
                      <a:pPr algn="l" fontAlgn="b"/>
                      <a:r>
                        <a:rPr lang="en-US" sz="1100" u="none" strike="noStrike" dirty="0">
                          <a:effectLst/>
                        </a:rPr>
                        <a:t>36C</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Mountain Island Charter School</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7/1/2010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10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12254584"/>
                  </a:ext>
                </a:extLst>
              </a:tr>
              <a:tr h="220561">
                <a:tc>
                  <a:txBody>
                    <a:bodyPr/>
                    <a:lstStyle/>
                    <a:p>
                      <a:pPr algn="l" fontAlgn="b"/>
                      <a:r>
                        <a:rPr lang="en-US" sz="1100" u="none" strike="noStrike" dirty="0">
                          <a:effectLst/>
                        </a:rPr>
                        <a:t>70A</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Northeast Academy of Aero Tech</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7/1/2015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5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80400370"/>
                  </a:ext>
                </a:extLst>
              </a:tr>
              <a:tr h="413553">
                <a:tc>
                  <a:txBody>
                    <a:bodyPr/>
                    <a:lstStyle/>
                    <a:p>
                      <a:pPr algn="l" fontAlgn="b"/>
                      <a:r>
                        <a:rPr lang="en-US" sz="1100" u="none" strike="noStrike" dirty="0">
                          <a:effectLst/>
                        </a:rPr>
                        <a:t>93J</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PAVE Southeast Raleigh Charter School</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7/1/2015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5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03311385"/>
                  </a:ext>
                </a:extLst>
              </a:tr>
              <a:tr h="220561">
                <a:tc>
                  <a:txBody>
                    <a:bodyPr/>
                    <a:lstStyle/>
                    <a:p>
                      <a:pPr algn="l" fontAlgn="b"/>
                      <a:r>
                        <a:rPr lang="en-US" sz="1100" u="none" strike="noStrike" dirty="0">
                          <a:effectLst/>
                        </a:rPr>
                        <a:t>41K</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Piedmont Classical High School</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7/1/2015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5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14971057"/>
                  </a:ext>
                </a:extLst>
              </a:tr>
              <a:tr h="220561">
                <a:tc>
                  <a:txBody>
                    <a:bodyPr/>
                    <a:lstStyle/>
                    <a:p>
                      <a:pPr algn="l" fontAlgn="b"/>
                      <a:r>
                        <a:rPr lang="en-US" sz="1100" u="none" strike="noStrike" dirty="0">
                          <a:effectLst/>
                        </a:rPr>
                        <a:t>92M</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PreEminent Charter</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6/30/2000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3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58630998"/>
                  </a:ext>
                </a:extLst>
              </a:tr>
              <a:tr h="220561">
                <a:tc>
                  <a:txBody>
                    <a:bodyPr/>
                    <a:lstStyle/>
                    <a:p>
                      <a:pPr algn="l" fontAlgn="b"/>
                      <a:r>
                        <a:rPr lang="en-US" sz="1100" u="none" strike="noStrike" dirty="0">
                          <a:effectLst/>
                        </a:rPr>
                        <a:t>61N</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Queen City STEM School</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7/1/2015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5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630903"/>
                  </a:ext>
                </a:extLst>
              </a:tr>
              <a:tr h="220561">
                <a:tc>
                  <a:txBody>
                    <a:bodyPr/>
                    <a:lstStyle/>
                    <a:p>
                      <a:pPr algn="l" fontAlgn="b"/>
                      <a:r>
                        <a:rPr lang="en-US" sz="1100" u="none" strike="noStrike" dirty="0">
                          <a:effectLst/>
                        </a:rPr>
                        <a:t>64A</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Rocky Mount Preparatory</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6/30/1997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3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88639402"/>
                  </a:ext>
                </a:extLst>
              </a:tr>
              <a:tr h="413553">
                <a:tc>
                  <a:txBody>
                    <a:bodyPr/>
                    <a:lstStyle/>
                    <a:p>
                      <a:pPr algn="l" fontAlgn="b"/>
                      <a:r>
                        <a:rPr lang="en-US" sz="1100" u="none" strike="noStrike" dirty="0">
                          <a:effectLst/>
                        </a:rPr>
                        <a:t>44A</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Shining Rock Classical Academy: CFA</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7/1/2015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5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41225039"/>
                  </a:ext>
                </a:extLst>
              </a:tr>
              <a:tr h="220561">
                <a:tc>
                  <a:txBody>
                    <a:bodyPr/>
                    <a:lstStyle/>
                    <a:p>
                      <a:pPr algn="l" fontAlgn="b"/>
                      <a:r>
                        <a:rPr lang="en-US" sz="1100" u="none" strike="noStrike" dirty="0">
                          <a:effectLst/>
                        </a:rPr>
                        <a:t>61P</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VERITAS Community School, CFA</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7/1/2015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5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31858178"/>
                  </a:ext>
                </a:extLst>
              </a:tr>
              <a:tr h="220561">
                <a:tc>
                  <a:txBody>
                    <a:bodyPr/>
                    <a:lstStyle/>
                    <a:p>
                      <a:pPr algn="l" fontAlgn="b"/>
                      <a:r>
                        <a:rPr lang="en-US" sz="1100" u="none" strike="noStrike" dirty="0">
                          <a:effectLst/>
                        </a:rPr>
                        <a:t>65B</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Wilmington Prep Academy</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7/2/2007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3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61335186"/>
                  </a:ext>
                </a:extLst>
              </a:tr>
              <a:tr h="220561">
                <a:tc>
                  <a:txBody>
                    <a:bodyPr/>
                    <a:lstStyle/>
                    <a:p>
                      <a:pPr algn="l" fontAlgn="b"/>
                      <a:r>
                        <a:rPr lang="en-US" sz="1100" u="none" strike="noStrike" dirty="0">
                          <a:effectLst/>
                        </a:rPr>
                        <a:t>74C</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Winterville Charter Academy</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7/1/2015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5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39574403"/>
                  </a:ext>
                </a:extLst>
              </a:tr>
              <a:tr h="220561">
                <a:tc>
                  <a:txBody>
                    <a:bodyPr/>
                    <a:lstStyle/>
                    <a:p>
                      <a:pPr algn="l" fontAlgn="b"/>
                      <a:r>
                        <a:rPr lang="en-US" sz="1100" u="none" strike="noStrike" dirty="0">
                          <a:effectLst/>
                        </a:rPr>
                        <a:t>35B</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Youngsville Academy</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7/1/2015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5 years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80987309"/>
                  </a:ext>
                </a:extLst>
              </a:tr>
            </a:tbl>
          </a:graphicData>
        </a:graphic>
      </p:graphicFrame>
    </p:spTree>
    <p:extLst>
      <p:ext uri="{BB962C8B-B14F-4D97-AF65-F5344CB8AC3E}">
        <p14:creationId xmlns:p14="http://schemas.microsoft.com/office/powerpoint/2010/main" val="262764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A46FB-70EF-4FD8-AFB1-B7281ACF860B}"/>
              </a:ext>
            </a:extLst>
          </p:cNvPr>
          <p:cNvSpPr>
            <a:spLocks noGrp="1"/>
          </p:cNvSpPr>
          <p:nvPr>
            <p:ph type="title"/>
          </p:nvPr>
        </p:nvSpPr>
        <p:spPr/>
        <p:txBody>
          <a:bodyPr/>
          <a:lstStyle/>
          <a:p>
            <a:pPr algn="ctr"/>
            <a:r>
              <a:rPr lang="en-US" dirty="0"/>
              <a:t>10 Year Placements </a:t>
            </a:r>
          </a:p>
        </p:txBody>
      </p:sp>
      <p:sp>
        <p:nvSpPr>
          <p:cNvPr id="3" name="Content Placeholder 2">
            <a:extLst>
              <a:ext uri="{FF2B5EF4-FFF2-40B4-BE49-F238E27FC236}">
                <a16:creationId xmlns:a16="http://schemas.microsoft.com/office/drawing/2014/main" id="{590F0817-9A86-456E-8889-5E415F750CB8}"/>
              </a:ext>
            </a:extLst>
          </p:cNvPr>
          <p:cNvSpPr>
            <a:spLocks noGrp="1"/>
          </p:cNvSpPr>
          <p:nvPr>
            <p:ph idx="1"/>
          </p:nvPr>
        </p:nvSpPr>
        <p:spPr/>
        <p:txBody>
          <a:bodyPr/>
          <a:lstStyle/>
          <a:p>
            <a:pPr lvl="0">
              <a:lnSpc>
                <a:spcPct val="107000"/>
              </a:lnSpc>
              <a:spcBef>
                <a:spcPts val="0"/>
              </a:spcBef>
              <a:spcAft>
                <a:spcPts val="0"/>
              </a:spcAft>
              <a:buFont typeface="Times New Roman" panose="02020603050405020304" pitchFamily="18"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No current significant compliance issues</a:t>
            </a:r>
          </a:p>
          <a:p>
            <a:pPr lvl="0">
              <a:lnSpc>
                <a:spcPct val="107000"/>
              </a:lnSpc>
              <a:spcBef>
                <a:spcPts val="0"/>
              </a:spcBef>
              <a:spcAft>
                <a:spcPts val="0"/>
              </a:spcAft>
              <a:buFont typeface="Times New Roman" panose="02020603050405020304" pitchFamily="18"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Financially sound audits last 3 years</a:t>
            </a:r>
          </a:p>
          <a:p>
            <a:pPr lvl="0">
              <a:lnSpc>
                <a:spcPct val="107000"/>
              </a:lnSpc>
              <a:spcBef>
                <a:spcPts val="0"/>
              </a:spcBef>
              <a:spcAft>
                <a:spcPts val="0"/>
              </a:spcAft>
              <a:buFont typeface="Times New Roman" panose="02020603050405020304" pitchFamily="18"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Academic outcomes have been comparable to the local school administrative unit in the immediately preceding three years or have exceeded growth the last 3 years</a:t>
            </a:r>
          </a:p>
          <a:p>
            <a:endParaRPr lang="en-US" dirty="0"/>
          </a:p>
        </p:txBody>
      </p:sp>
    </p:spTree>
    <p:extLst>
      <p:ext uri="{BB962C8B-B14F-4D97-AF65-F5344CB8AC3E}">
        <p14:creationId xmlns:p14="http://schemas.microsoft.com/office/powerpoint/2010/main" val="183887806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5630</TotalTime>
  <Words>1008</Words>
  <Application>Microsoft Office PowerPoint</Application>
  <PresentationFormat>On-screen Show (4:3)</PresentationFormat>
  <Paragraphs>169</Paragraphs>
  <Slides>33</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Times New Roman</vt:lpstr>
      <vt:lpstr>Tw Cen MT</vt:lpstr>
      <vt:lpstr>Blank Presentation</vt:lpstr>
      <vt:lpstr>1_Blank Presentation</vt:lpstr>
      <vt:lpstr>  2020 Charter School Renewals</vt:lpstr>
      <vt:lpstr>House Bill 334 Section 2 G.S.115C-218.</vt:lpstr>
      <vt:lpstr>DPI Reports</vt:lpstr>
      <vt:lpstr>School Data Presented Includes :</vt:lpstr>
      <vt:lpstr>Growth Index</vt:lpstr>
      <vt:lpstr>PowerPoint Presentation</vt:lpstr>
      <vt:lpstr>2020 Charter School Renewals</vt:lpstr>
      <vt:lpstr>2020 Charter Renewals</vt:lpstr>
      <vt:lpstr>10 Year Placements </vt:lpstr>
      <vt:lpstr>PowerPoint Presentation</vt:lpstr>
      <vt:lpstr>PowerPoint Presentation</vt:lpstr>
      <vt:lpstr>PowerPoint Presentation</vt:lpstr>
      <vt:lpstr>PowerPoint Presentation</vt:lpstr>
      <vt:lpstr>PowerPoint Presentation</vt:lpstr>
      <vt:lpstr>7 Year Placements </vt:lpstr>
      <vt:lpstr>PowerPoint Presentation</vt:lpstr>
      <vt:lpstr>PowerPoint Presentation</vt:lpstr>
      <vt:lpstr>5 Year Placements </vt:lpstr>
      <vt:lpstr>2</vt:lpstr>
      <vt:lpstr>PowerPoint Presentation</vt:lpstr>
      <vt:lpstr>PowerPoint Presentation</vt:lpstr>
      <vt:lpstr>PowerPoint Presentation</vt:lpstr>
      <vt:lpstr>PowerPoint Presentation</vt:lpstr>
      <vt:lpstr>PowerPoint Presentation</vt:lpstr>
      <vt:lpstr>3 Year Placements </vt:lpstr>
      <vt:lpstr>PowerPoint Presentation</vt:lpstr>
      <vt:lpstr>PowerPoint Presentation</vt:lpstr>
      <vt:lpstr>PowerPoint Presentation</vt:lpstr>
      <vt:lpstr>PowerPoint Presentation</vt:lpstr>
      <vt:lpstr>PowerPoint Presentation</vt:lpstr>
      <vt:lpstr>Non-Renewal Placements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2020 Charter School Renewals</dc:title>
  <dc:creator>Shaunda Cooper</dc:creator>
  <cp:lastModifiedBy>Shaunda Cooper</cp:lastModifiedBy>
  <cp:revision>19</cp:revision>
  <dcterms:created xsi:type="dcterms:W3CDTF">2019-10-03T16:14:23Z</dcterms:created>
  <dcterms:modified xsi:type="dcterms:W3CDTF">2019-11-13T13:56:50Z</dcterms:modified>
</cp:coreProperties>
</file>