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596"/>
    <a:srgbClr val="C9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0AEB-4E55-4734-A21E-6B1804EDB17C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556D-07A1-4DC4-BBFA-CB01235E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556D-07A1-4DC4-BBFA-CB01235E72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FINANCIAL</a:t>
            </a:r>
            <a:b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</a:br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n>
                  <a:solidFill>
                    <a:srgbClr val="005596"/>
                  </a:solidFill>
                </a:ln>
                <a:solidFill>
                  <a:srgbClr val="C99600"/>
                </a:solidFill>
              </a:rPr>
              <a:t>JANUARY 2019</a:t>
            </a:r>
          </a:p>
        </p:txBody>
      </p:sp>
      <p:pic>
        <p:nvPicPr>
          <p:cNvPr id="7172" name="Picture 4" descr="FCS 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448050" cy="9906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AND DISBURSEMENTS BY ALL SCHOOLS</a:t>
            </a:r>
            <a:br>
              <a:rPr lang="en-US" sz="2500" b="1" u="sng" dirty="0"/>
            </a:br>
            <a:r>
              <a:rPr lang="en-US" sz="2500" b="1" u="sng" dirty="0"/>
              <a:t>JANUARY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1C4208-ABD6-4FA2-8B06-122144D2B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089" y="1088311"/>
            <a:ext cx="4421419" cy="1191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FBCA74-C60E-4CC7-B46A-1EC1A9B54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089" y="2667000"/>
            <a:ext cx="4421419" cy="28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STATEMENT OF CASH RECEIPTS &amp; DISBURSEMENTS</a:t>
            </a:r>
            <a:br>
              <a:rPr lang="en-US" sz="2000" b="1" u="sng" dirty="0"/>
            </a:br>
            <a:r>
              <a:rPr lang="en-US" sz="2000" b="1" u="sng" dirty="0"/>
              <a:t>JANUARY 31,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CE432-D276-4D1B-B49F-18D75B12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14400"/>
            <a:ext cx="4115887" cy="555934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 AS OF 1/31/2019</a:t>
            </a:r>
            <a:br>
              <a:rPr lang="en-US" sz="2000" b="1" u="sng" dirty="0"/>
            </a:br>
            <a:r>
              <a:rPr lang="en-US" sz="2000" b="1" u="sng" dirty="0"/>
              <a:t>REVENUE DETAIL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EF0AFA-7339-4F84-8C7F-41B56746A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9175"/>
            <a:ext cx="8229601" cy="33396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</a:t>
            </a:r>
            <a:br>
              <a:rPr lang="en-US" sz="2000" b="1" u="sng" dirty="0"/>
            </a:br>
            <a:r>
              <a:rPr lang="en-US" sz="2000" b="1" u="sng" dirty="0"/>
              <a:t>AS OF 1/31/2019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C83906-19BF-4167-9893-D8F7F1040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39" y="1371600"/>
            <a:ext cx="8044011" cy="430264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DEBT SERVICES CASH ANALYSIS</a:t>
            </a:r>
            <a:br>
              <a:rPr lang="en-US" sz="2300" b="1" u="sng" dirty="0"/>
            </a:br>
            <a:r>
              <a:rPr lang="en-US" sz="2300" b="1" u="sng" dirty="0"/>
              <a:t>JANUARY 31,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A0330-84AC-4B1F-8F21-F41C1A19B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146" y="838200"/>
            <a:ext cx="6927707" cy="55097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INVESTMENT SUMMARY</a:t>
            </a:r>
            <a:br>
              <a:rPr lang="en-US" sz="2300" b="1" u="sng" dirty="0"/>
            </a:br>
            <a:r>
              <a:rPr lang="en-US" sz="2300" b="1" u="sng" dirty="0"/>
              <a:t>ACTIVITY ANALYSIS</a:t>
            </a:r>
            <a:br>
              <a:rPr lang="en-US" sz="2300" b="1" u="sng" dirty="0"/>
            </a:br>
            <a:r>
              <a:rPr lang="en-US" sz="2300" b="1" u="sng" dirty="0"/>
              <a:t>JANUARY 31,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9798C2-571A-40A4-8B06-C08FD0FC0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8229600" cy="486769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SPLOST V JULY 2017 TO JUNE 2022</a:t>
            </a:r>
            <a:br>
              <a:rPr lang="en-US" sz="2300" b="1" u="sng" dirty="0"/>
            </a:br>
            <a:r>
              <a:rPr lang="en-US" sz="2300" b="1" u="sng" dirty="0"/>
              <a:t>LGIP 8972-63321</a:t>
            </a:r>
            <a:br>
              <a:rPr lang="en-US" sz="2300" b="1" u="sng" dirty="0"/>
            </a:br>
            <a:r>
              <a:rPr lang="en-US" sz="2300" b="1" u="sng" dirty="0"/>
              <a:t>JANUARY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9A3B7C-A212-423B-8F7F-548ECD5F6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31" y="1219200"/>
            <a:ext cx="7765538" cy="499886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&amp; DISBURSEMENTS BY ELEMENTARY SCHOOLS</a:t>
            </a:r>
            <a:br>
              <a:rPr lang="en-US" sz="2500" b="1" u="sng" dirty="0"/>
            </a:br>
            <a:r>
              <a:rPr lang="en-US" sz="2500" b="1" u="sng" dirty="0"/>
              <a:t>JANUARY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3B47D-2F96-4C74-A826-6B7DEF296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682" y="729166"/>
            <a:ext cx="4634635" cy="539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100" b="1" u="sng" dirty="0"/>
              <a:t>CASH RECEIPTS AND DISBURSEMENTS BY MIDDLE AND HIGH SCHOOLS</a:t>
            </a:r>
            <a:br>
              <a:rPr lang="en-US" sz="2100" b="1" u="sng" dirty="0"/>
            </a:br>
            <a:r>
              <a:rPr lang="en-US" sz="2100" b="1" u="sng" dirty="0"/>
              <a:t>JANUARY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5F8F05-9804-4063-A976-5A07F11D9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2" y="838200"/>
            <a:ext cx="4428474" cy="27285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8BEA282-DCDB-4993-A2EC-D80B916B6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3" y="3733801"/>
            <a:ext cx="4428474" cy="24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13728</TotalTime>
  <Words>55</Words>
  <Application>Microsoft Office PowerPoint</Application>
  <PresentationFormat>On-screen Show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FINANCIAL STATEMENTS</vt:lpstr>
      <vt:lpstr>STATEMENT OF CASH RECEIPTS &amp; DISBURSEMENTS JANUARY 31, 2019</vt:lpstr>
      <vt:lpstr>YEAR-TO-DATE BUDGET REPORT AS OF 1/31/2019 REVENUE DETAIL</vt:lpstr>
      <vt:lpstr>YEAR-TO-DATE BUDGET REPORT AS OF 1/31/2019</vt:lpstr>
      <vt:lpstr>DEBT SERVICES CASH ANALYSIS JANUARY 31, 2019</vt:lpstr>
      <vt:lpstr>INVESTMENT SUMMARY ACTIVITY ANALYSIS JANUARY 31, 2019</vt:lpstr>
      <vt:lpstr>SPLOST V JULY 2017 TO JUNE 2022 LGIP 8972-63321 JANUARY 2019</vt:lpstr>
      <vt:lpstr>CASH RECEIPTS &amp; DISBURSEMENTS BY ELEMENTARY SCHOOLS JANUARY 2019</vt:lpstr>
      <vt:lpstr>CASH RECEIPTS AND DISBURSEMENTS BY MIDDLE AND HIGH SCHOOLS JANUARY 2019</vt:lpstr>
      <vt:lpstr>CASH RECEIPTS AND DISBURSEMENTS BY ALL SCHOOLS JANUARY 2019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Knoebel, Kris</cp:lastModifiedBy>
  <cp:revision>217</cp:revision>
  <dcterms:created xsi:type="dcterms:W3CDTF">2015-10-26T18:50:30Z</dcterms:created>
  <dcterms:modified xsi:type="dcterms:W3CDTF">2019-02-15T15:17:25Z</dcterms:modified>
</cp:coreProperties>
</file>