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15" r:id="rId3"/>
    <p:sldId id="316" r:id="rId4"/>
    <p:sldId id="327" r:id="rId5"/>
    <p:sldId id="335" r:id="rId6"/>
    <p:sldId id="312" r:id="rId7"/>
    <p:sldId id="302" r:id="rId8"/>
    <p:sldId id="330" r:id="rId9"/>
    <p:sldId id="342" r:id="rId10"/>
    <p:sldId id="301" r:id="rId11"/>
    <p:sldId id="346" r:id="rId12"/>
    <p:sldId id="348" r:id="rId13"/>
    <p:sldId id="347" r:id="rId14"/>
    <p:sldId id="349" r:id="rId15"/>
    <p:sldId id="334" r:id="rId16"/>
    <p:sldId id="336" r:id="rId17"/>
    <p:sldId id="309" r:id="rId18"/>
    <p:sldId id="337" r:id="rId19"/>
    <p:sldId id="350" r:id="rId20"/>
    <p:sldId id="333" r:id="rId21"/>
    <p:sldId id="288" r:id="rId22"/>
    <p:sldId id="317" r:id="rId23"/>
    <p:sldId id="324" r:id="rId24"/>
    <p:sldId id="321" r:id="rId25"/>
    <p:sldId id="338" r:id="rId26"/>
    <p:sldId id="339" r:id="rId27"/>
    <p:sldId id="340" r:id="rId28"/>
    <p:sldId id="341" r:id="rId29"/>
    <p:sldId id="286" r:id="rId30"/>
    <p:sldId id="329" r:id="rId31"/>
    <p:sldId id="331" r:id="rId32"/>
    <p:sldId id="306" r:id="rId33"/>
    <p:sldId id="343" r:id="rId34"/>
    <p:sldId id="344" r:id="rId35"/>
    <p:sldId id="345" r:id="rId36"/>
    <p:sldId id="307" r:id="rId37"/>
    <p:sldId id="322" r:id="rId38"/>
    <p:sldId id="326" r:id="rId39"/>
    <p:sldId id="29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AD5C01-88F3-49BD-8A83-5B152B90F9E7}">
          <p14:sldIdLst>
            <p14:sldId id="256"/>
            <p14:sldId id="315"/>
            <p14:sldId id="316"/>
            <p14:sldId id="327"/>
            <p14:sldId id="335"/>
            <p14:sldId id="312"/>
            <p14:sldId id="302"/>
            <p14:sldId id="330"/>
            <p14:sldId id="342"/>
            <p14:sldId id="301"/>
            <p14:sldId id="346"/>
            <p14:sldId id="348"/>
            <p14:sldId id="347"/>
            <p14:sldId id="349"/>
            <p14:sldId id="334"/>
            <p14:sldId id="336"/>
            <p14:sldId id="309"/>
            <p14:sldId id="337"/>
            <p14:sldId id="350"/>
            <p14:sldId id="333"/>
            <p14:sldId id="288"/>
            <p14:sldId id="317"/>
            <p14:sldId id="324"/>
            <p14:sldId id="321"/>
            <p14:sldId id="338"/>
            <p14:sldId id="339"/>
            <p14:sldId id="340"/>
            <p14:sldId id="341"/>
            <p14:sldId id="286"/>
            <p14:sldId id="329"/>
            <p14:sldId id="331"/>
            <p14:sldId id="306"/>
            <p14:sldId id="343"/>
            <p14:sldId id="344"/>
            <p14:sldId id="345"/>
            <p14:sldId id="307"/>
            <p14:sldId id="322"/>
            <p14:sldId id="326"/>
            <p14:sldId id="295"/>
          </p14:sldIdLst>
        </p14:section>
      </p14:sectionLst>
    </p:ext>
    <p:ext uri="{EFAFB233-063F-42B5-8137-9DF3F51BA10A}">
      <p15:sldGuideLst xmlns:p15="http://schemas.microsoft.com/office/powerpoint/2012/main">
        <p15:guide id="1" orient="horz" pos="2135">
          <p15:clr>
            <a:srgbClr val="A4A3A4"/>
          </p15:clr>
        </p15:guide>
        <p15:guide id="2" pos="2876">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82603" autoAdjust="0"/>
  </p:normalViewPr>
  <p:slideViewPr>
    <p:cSldViewPr snapToGrid="0">
      <p:cViewPr varScale="1">
        <p:scale>
          <a:sx n="77" d="100"/>
          <a:sy n="77" d="100"/>
        </p:scale>
        <p:origin x="1068" y="96"/>
      </p:cViewPr>
      <p:guideLst>
        <p:guide orient="horz" pos="2135"/>
        <p:guide pos="2876"/>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158" d="100"/>
          <a:sy n="158" d="100"/>
        </p:scale>
        <p:origin x="-6560" y="-12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5582262743473"/>
          <c:y val="0.15431109985589725"/>
          <c:w val="0.39547359211677485"/>
          <c:h val="0.75258532798165434"/>
        </c:manualLayout>
      </c:layout>
      <c:pie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0-904C-4036-A54C-39CD774EC5A1}"/>
              </c:ext>
            </c:extLst>
          </c:dPt>
          <c:dPt>
            <c:idx val="1"/>
            <c:bubble3D val="0"/>
            <c:spPr>
              <a:solidFill>
                <a:schemeClr val="accent2"/>
              </a:solidFill>
              <a:ln>
                <a:noFill/>
              </a:ln>
              <a:effectLst/>
            </c:spPr>
            <c:extLst>
              <c:ext xmlns:c16="http://schemas.microsoft.com/office/drawing/2014/chart" uri="{C3380CC4-5D6E-409C-BE32-E72D297353CC}">
                <c16:uniqueId val="{00000005-904C-4036-A54C-39CD774EC5A1}"/>
              </c:ext>
            </c:extLst>
          </c:dPt>
          <c:dPt>
            <c:idx val="2"/>
            <c:bubble3D val="0"/>
            <c:spPr>
              <a:solidFill>
                <a:schemeClr val="accent3"/>
              </a:solidFill>
              <a:ln>
                <a:noFill/>
              </a:ln>
              <a:effectLst/>
            </c:spPr>
            <c:extLst>
              <c:ext xmlns:c16="http://schemas.microsoft.com/office/drawing/2014/chart" uri="{C3380CC4-5D6E-409C-BE32-E72D297353CC}">
                <c16:uniqueId val="{00000004-904C-4036-A54C-39CD774EC5A1}"/>
              </c:ext>
            </c:extLst>
          </c:dPt>
          <c:dPt>
            <c:idx val="3"/>
            <c:bubble3D val="0"/>
            <c:spPr>
              <a:solidFill>
                <a:schemeClr val="accent4"/>
              </a:solidFill>
              <a:ln>
                <a:noFill/>
              </a:ln>
              <a:effectLst/>
            </c:spPr>
            <c:extLst>
              <c:ext xmlns:c16="http://schemas.microsoft.com/office/drawing/2014/chart" uri="{C3380CC4-5D6E-409C-BE32-E72D297353CC}">
                <c16:uniqueId val="{00000002-904C-4036-A54C-39CD774EC5A1}"/>
              </c:ext>
            </c:extLst>
          </c:dPt>
          <c:dPt>
            <c:idx val="4"/>
            <c:bubble3D val="0"/>
            <c:spPr>
              <a:solidFill>
                <a:schemeClr val="accent5"/>
              </a:solidFill>
              <a:ln>
                <a:noFill/>
              </a:ln>
              <a:effectLst/>
            </c:spPr>
            <c:extLst>
              <c:ext xmlns:c16="http://schemas.microsoft.com/office/drawing/2014/chart" uri="{C3380CC4-5D6E-409C-BE32-E72D297353CC}">
                <c16:uniqueId val="{00000001-904C-4036-A54C-39CD774EC5A1}"/>
              </c:ext>
            </c:extLst>
          </c:dPt>
          <c:dPt>
            <c:idx val="5"/>
            <c:bubble3D val="0"/>
            <c:spPr>
              <a:solidFill>
                <a:schemeClr val="accent6"/>
              </a:solidFill>
              <a:ln>
                <a:noFill/>
              </a:ln>
              <a:effectLst/>
            </c:spPr>
            <c:extLst>
              <c:ext xmlns:c16="http://schemas.microsoft.com/office/drawing/2014/chart" uri="{C3380CC4-5D6E-409C-BE32-E72D297353CC}">
                <c16:uniqueId val="{00000003-904C-4036-A54C-39CD774EC5A1}"/>
              </c:ext>
            </c:extLst>
          </c:dPt>
          <c:dLbls>
            <c:dLbl>
              <c:idx val="0"/>
              <c:layout>
                <c:manualLayout>
                  <c:x val="9.8221439425334456E-3"/>
                  <c:y val="-4.9856532534407978E-2"/>
                </c:manualLayout>
              </c:layout>
              <c:tx>
                <c:rich>
                  <a:bodyPr/>
                  <a:lstStyle/>
                  <a:p>
                    <a:r>
                      <a:rPr lang="en-US" dirty="0" smtClean="0"/>
                      <a:t>72.2%</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04C-4036-A54C-39CD774EC5A1}"/>
                </c:ext>
              </c:extLst>
            </c:dLbl>
            <c:dLbl>
              <c:idx val="1"/>
              <c:layout>
                <c:manualLayout>
                  <c:x val="4.12988672468573E-3"/>
                  <c:y val="1.3717803065984469E-2"/>
                </c:manualLayout>
              </c:layout>
              <c:tx>
                <c:rich>
                  <a:bodyPr/>
                  <a:lstStyle/>
                  <a:p>
                    <a:r>
                      <a:rPr lang="en-US" dirty="0" smtClean="0"/>
                      <a:t>4.1%</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4C-4036-A54C-39CD774EC5A1}"/>
                </c:ext>
              </c:extLst>
            </c:dLbl>
            <c:dLbl>
              <c:idx val="2"/>
              <c:layout>
                <c:manualLayout>
                  <c:x val="5.7479163788736933E-3"/>
                  <c:y val="1.2824663873406885E-2"/>
                </c:manualLayout>
              </c:layout>
              <c:tx>
                <c:rich>
                  <a:bodyPr/>
                  <a:lstStyle/>
                  <a:p>
                    <a:r>
                      <a:rPr lang="en-US" dirty="0" smtClean="0"/>
                      <a:t>6.5%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04C-4036-A54C-39CD774EC5A1}"/>
                </c:ext>
              </c:extLst>
            </c:dLbl>
            <c:dLbl>
              <c:idx val="3"/>
              <c:tx>
                <c:rich>
                  <a:bodyPr/>
                  <a:lstStyle/>
                  <a:p>
                    <a:r>
                      <a:rPr lang="en-US" dirty="0" smtClean="0"/>
                      <a:t>.5%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04C-4036-A54C-39CD774EC5A1}"/>
                </c:ext>
              </c:extLst>
            </c:dLbl>
            <c:dLbl>
              <c:idx val="4"/>
              <c:layout>
                <c:manualLayout>
                  <c:x val="1.4390166689690105E-2"/>
                  <c:y val="-3.9507553236747824E-2"/>
                </c:manualLayout>
              </c:layout>
              <c:tx>
                <c:rich>
                  <a:bodyPr/>
                  <a:lstStyle/>
                  <a:p>
                    <a:r>
                      <a:rPr lang="en-US" dirty="0" smtClean="0"/>
                      <a:t>8.1%</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4C-4036-A54C-39CD774EC5A1}"/>
                </c:ext>
              </c:extLst>
            </c:dLbl>
            <c:dLbl>
              <c:idx val="5"/>
              <c:layout>
                <c:manualLayout>
                  <c:x val="1.5174632776166111E-2"/>
                  <c:y val="7.2526758029599556E-3"/>
                </c:manualLayout>
              </c:layout>
              <c:tx>
                <c:rich>
                  <a:bodyPr/>
                  <a:lstStyle/>
                  <a:p>
                    <a:r>
                      <a:rPr lang="en-US" dirty="0" smtClean="0"/>
                      <a:t>8.6%</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4C-4036-A54C-39CD774EC5A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Instructional Salaries and Benefits</c:v>
                </c:pt>
                <c:pt idx="1">
                  <c:v>Instructional Operations</c:v>
                </c:pt>
                <c:pt idx="2">
                  <c:v>Admin Salaries and Benefits</c:v>
                </c:pt>
                <c:pt idx="3">
                  <c:v>Admin Operations</c:v>
                </c:pt>
                <c:pt idx="4">
                  <c:v>Classified Salaries and Benefits</c:v>
                </c:pt>
                <c:pt idx="5">
                  <c:v>Classified Operations</c:v>
                </c:pt>
              </c:strCache>
            </c:strRef>
          </c:cat>
          <c:val>
            <c:numRef>
              <c:f>Sheet1!$B$2:$B$7</c:f>
              <c:numCache>
                <c:formatCode>_(* #,##0.00_);_(* \(#,##0.00\);_(* "-"??_);_(@_)</c:formatCode>
                <c:ptCount val="6"/>
                <c:pt idx="0">
                  <c:v>91627366</c:v>
                </c:pt>
                <c:pt idx="1">
                  <c:v>5238798.7799999993</c:v>
                </c:pt>
                <c:pt idx="2">
                  <c:v>8250015.3499999996</c:v>
                </c:pt>
                <c:pt idx="3">
                  <c:v>631298</c:v>
                </c:pt>
                <c:pt idx="4">
                  <c:v>10238173</c:v>
                </c:pt>
                <c:pt idx="5">
                  <c:v>10854279</c:v>
                </c:pt>
              </c:numCache>
            </c:numRef>
          </c:val>
          <c:extLst>
            <c:ext xmlns:c16="http://schemas.microsoft.com/office/drawing/2014/chart" uri="{C3380CC4-5D6E-409C-BE32-E72D297353CC}">
              <c16:uniqueId val="{00000000-5AC7-4A4E-AED9-81D751CAD04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647798959340613"/>
          <c:y val="2.7678552260143822E-2"/>
          <c:w val="0.32664076529907443"/>
          <c:h val="0.949805445936490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30D-4CC9-8054-F1FC490D833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30D-4CC9-8054-F1FC490D833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A30D-4CC9-8054-F1FC490D8333}"/>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D331E68-CBDE-4C47-A8C1-EA0B92A3F55A}"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0D-4CC9-8054-F1FC490D833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Salaries and Benefits</c:v>
                </c:pt>
                <c:pt idx="1">
                  <c:v>Other Expenditures</c:v>
                </c:pt>
              </c:strCache>
            </c:strRef>
          </c:cat>
          <c:val>
            <c:numRef>
              <c:f>Sheet1!$B$2:$B$3</c:f>
              <c:numCache>
                <c:formatCode>0%</c:formatCode>
                <c:ptCount val="2"/>
                <c:pt idx="0">
                  <c:v>0.86799999999999999</c:v>
                </c:pt>
                <c:pt idx="1">
                  <c:v>0.13189999999999999</c:v>
                </c:pt>
              </c:numCache>
            </c:numRef>
          </c:val>
          <c:extLst>
            <c:ext xmlns:c16="http://schemas.microsoft.com/office/drawing/2014/chart" uri="{C3380CC4-5D6E-409C-BE32-E72D297353CC}">
              <c16:uniqueId val="{00000000-A30D-4CC9-8054-F1FC490D833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372" cy="46577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5775"/>
          </a:xfrm>
          <a:prstGeom prst="rect">
            <a:avLst/>
          </a:prstGeom>
        </p:spPr>
        <p:txBody>
          <a:bodyPr vert="horz" lIns="91427" tIns="45713" rIns="91427" bIns="45713" rtlCol="0"/>
          <a:lstStyle>
            <a:lvl1pPr algn="r">
              <a:defRPr sz="1200"/>
            </a:lvl1pPr>
          </a:lstStyle>
          <a:p>
            <a:fld id="{AE6E3828-7A32-4792-BE78-41D3077E558F}" type="datetimeFigureOut">
              <a:rPr lang="en-US" smtClean="0"/>
              <a:pPr/>
              <a:t>5/1/2018</a:t>
            </a:fld>
            <a:endParaRPr lang="en-US"/>
          </a:p>
        </p:txBody>
      </p:sp>
      <p:sp>
        <p:nvSpPr>
          <p:cNvPr id="4" name="Footer Placeholder 3"/>
          <p:cNvSpPr>
            <a:spLocks noGrp="1"/>
          </p:cNvSpPr>
          <p:nvPr>
            <p:ph type="ftr" sz="quarter" idx="2"/>
          </p:nvPr>
        </p:nvSpPr>
        <p:spPr>
          <a:xfrm>
            <a:off x="2" y="8830627"/>
            <a:ext cx="3038372" cy="465773"/>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30627"/>
            <a:ext cx="3038372" cy="465773"/>
          </a:xfrm>
          <a:prstGeom prst="rect">
            <a:avLst/>
          </a:prstGeom>
        </p:spPr>
        <p:txBody>
          <a:bodyPr vert="horz" lIns="91427" tIns="45713" rIns="91427" bIns="45713" rtlCol="0" anchor="b"/>
          <a:lstStyle>
            <a:lvl1pPr algn="r">
              <a:defRPr sz="1200"/>
            </a:lvl1pPr>
          </a:lstStyle>
          <a:p>
            <a:fld id="{92A2184B-1FD7-49B4-95F2-88E9FB772166}" type="slidenum">
              <a:rPr lang="en-US" smtClean="0"/>
              <a:pPr/>
              <a:t>‹#›</a:t>
            </a:fld>
            <a:endParaRPr lang="en-US"/>
          </a:p>
        </p:txBody>
      </p:sp>
    </p:spTree>
    <p:extLst>
      <p:ext uri="{BB962C8B-B14F-4D97-AF65-F5344CB8AC3E}">
        <p14:creationId xmlns:p14="http://schemas.microsoft.com/office/powerpoint/2010/main" val="406574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7840" cy="464820"/>
          </a:xfrm>
          <a:prstGeom prst="rect">
            <a:avLst/>
          </a:prstGeom>
        </p:spPr>
        <p:txBody>
          <a:bodyPr vert="horz" lIns="92917" tIns="46458" rIns="92917" bIns="46458" rtlCol="0"/>
          <a:lstStyle>
            <a:lvl1pPr algn="l">
              <a:defRPr sz="1200"/>
            </a:lvl1pPr>
          </a:lstStyle>
          <a:p>
            <a:endParaRPr lang="en-US" dirty="0"/>
          </a:p>
        </p:txBody>
      </p:sp>
      <p:sp>
        <p:nvSpPr>
          <p:cNvPr id="3" name="Date Placeholder 2"/>
          <p:cNvSpPr>
            <a:spLocks noGrp="1"/>
          </p:cNvSpPr>
          <p:nvPr>
            <p:ph type="dt" idx="1"/>
          </p:nvPr>
        </p:nvSpPr>
        <p:spPr>
          <a:xfrm>
            <a:off x="3970942" y="4"/>
            <a:ext cx="3037840" cy="464820"/>
          </a:xfrm>
          <a:prstGeom prst="rect">
            <a:avLst/>
          </a:prstGeom>
        </p:spPr>
        <p:txBody>
          <a:bodyPr vert="horz" lIns="92917" tIns="46458" rIns="92917" bIns="46458" rtlCol="0"/>
          <a:lstStyle>
            <a:lvl1pPr algn="r">
              <a:defRPr sz="1200"/>
            </a:lvl1pPr>
          </a:lstStyle>
          <a:p>
            <a:fld id="{D7D51BC3-227A-44A0-B907-8DA1442878CC}" type="datetimeFigureOut">
              <a:rPr lang="en-US" smtClean="0"/>
              <a:pPr/>
              <a:t>5/1/2018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17" tIns="46458" rIns="92917" bIns="46458" rtlCol="0" anchor="ctr"/>
          <a:lstStyle/>
          <a:p>
            <a:endParaRPr lang="en-US" dirty="0"/>
          </a:p>
        </p:txBody>
      </p:sp>
      <p:sp>
        <p:nvSpPr>
          <p:cNvPr id="5" name="Notes Placeholder 4"/>
          <p:cNvSpPr>
            <a:spLocks noGrp="1"/>
          </p:cNvSpPr>
          <p:nvPr>
            <p:ph type="body" sz="quarter" idx="3"/>
          </p:nvPr>
        </p:nvSpPr>
        <p:spPr>
          <a:xfrm>
            <a:off x="701043" y="4415791"/>
            <a:ext cx="5608319" cy="4183380"/>
          </a:xfrm>
          <a:prstGeom prst="rect">
            <a:avLst/>
          </a:prstGeom>
        </p:spPr>
        <p:txBody>
          <a:bodyPr vert="horz" lIns="92917" tIns="46458" rIns="92917" bIns="464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917" tIns="46458" rIns="92917" bIns="464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2917" tIns="46458" rIns="92917" bIns="46458" rtlCol="0" anchor="b"/>
          <a:lstStyle>
            <a:lvl1pPr algn="r">
              <a:defRPr sz="1200"/>
            </a:lvl1pPr>
          </a:lstStyle>
          <a:p>
            <a:fld id="{8F1DBD3B-EB26-4D1E-A2BE-0DE91066D52C}" type="slidenum">
              <a:rPr lang="en-US" smtClean="0"/>
              <a:pPr/>
              <a:t>‹#›</a:t>
            </a:fld>
            <a:endParaRPr lang="en-US" dirty="0"/>
          </a:p>
        </p:txBody>
      </p:sp>
    </p:spTree>
    <p:extLst>
      <p:ext uri="{BB962C8B-B14F-4D97-AF65-F5344CB8AC3E}">
        <p14:creationId xmlns:p14="http://schemas.microsoft.com/office/powerpoint/2010/main" val="14933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1DBD3B-EB26-4D1E-A2BE-0DE91066D52C}" type="slidenum">
              <a:rPr lang="en-US" smtClean="0"/>
              <a:pPr/>
              <a:t>29</a:t>
            </a:fld>
            <a:endParaRPr lang="en-US"/>
          </a:p>
        </p:txBody>
      </p:sp>
    </p:spTree>
    <p:extLst>
      <p:ext uri="{BB962C8B-B14F-4D97-AF65-F5344CB8AC3E}">
        <p14:creationId xmlns:p14="http://schemas.microsoft.com/office/powerpoint/2010/main" val="111542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1DBD3B-EB26-4D1E-A2BE-0DE91066D52C}" type="slidenum">
              <a:rPr lang="en-US" smtClean="0"/>
              <a:pPr/>
              <a:t>30</a:t>
            </a:fld>
            <a:endParaRPr lang="en-US"/>
          </a:p>
        </p:txBody>
      </p:sp>
    </p:spTree>
    <p:extLst>
      <p:ext uri="{BB962C8B-B14F-4D97-AF65-F5344CB8AC3E}">
        <p14:creationId xmlns:p14="http://schemas.microsoft.com/office/powerpoint/2010/main" val="68743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DBD3B-EB26-4D1E-A2BE-0DE91066D52C}" type="slidenum">
              <a:rPr lang="en-US" smtClean="0"/>
              <a:pPr/>
              <a:t>36</a:t>
            </a:fld>
            <a:endParaRPr lang="en-US" dirty="0"/>
          </a:p>
        </p:txBody>
      </p:sp>
    </p:spTree>
    <p:extLst>
      <p:ext uri="{BB962C8B-B14F-4D97-AF65-F5344CB8AC3E}">
        <p14:creationId xmlns:p14="http://schemas.microsoft.com/office/powerpoint/2010/main" val="2850739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3" name="Picture 12" descr="Budget Video Curves.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
        <p:nvSpPr>
          <p:cNvPr id="8" name="Title 7"/>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
        <p:nvSpPr>
          <p:cNvPr id="6" name="Title 5"/>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5/1/2018</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659B11B8-566D-465F-B533-F25F5722E2A4}" type="datetimeFigureOut">
              <a:rPr lang="en-US" smtClean="0"/>
              <a:pPr/>
              <a:t>5/1/2018</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4281A599-B97A-4545-A1EF-C10013AD06F1}" type="slidenum">
              <a:rPr lang="en-US" smtClean="0"/>
              <a:pPr/>
              <a:t>‹#›</a:t>
            </a:fld>
            <a:endParaRPr lang="en-US" dirty="0"/>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udget Video Curves.ps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2505" y="2943338"/>
            <a:ext cx="8678487" cy="1392464"/>
          </a:xfrm>
          <a:prstGeom prst="rect">
            <a:avLst/>
          </a:prstGeom>
        </p:spPr>
        <p:txBody>
          <a:bodyPr/>
          <a:lstStyle/>
          <a:p>
            <a:pPr algn="ctr"/>
            <a:r>
              <a:rPr lang="en-US" dirty="0" smtClean="0">
                <a:solidFill>
                  <a:srgbClr val="1F49A2"/>
                </a:solidFill>
                <a:latin typeface="Arial" panose="020B0604020202020204" pitchFamily="34" charset="0"/>
                <a:cs typeface="Arial" panose="020B0604020202020204" pitchFamily="34" charset="0"/>
              </a:rPr>
              <a:t>Tentative General Fund Budget</a:t>
            </a:r>
            <a:br>
              <a:rPr lang="en-US" dirty="0" smtClean="0">
                <a:solidFill>
                  <a:srgbClr val="1F49A2"/>
                </a:solidFill>
                <a:latin typeface="Arial" panose="020B0604020202020204" pitchFamily="34" charset="0"/>
                <a:cs typeface="Arial" panose="020B0604020202020204" pitchFamily="34" charset="0"/>
              </a:rPr>
            </a:br>
            <a:r>
              <a:rPr lang="en-US" dirty="0" smtClean="0">
                <a:solidFill>
                  <a:srgbClr val="1F49A2"/>
                </a:solidFill>
                <a:latin typeface="Arial" panose="020B0604020202020204" pitchFamily="34" charset="0"/>
                <a:cs typeface="Arial" panose="020B0604020202020204" pitchFamily="34" charset="0"/>
              </a:rPr>
              <a:t>FY 2019</a:t>
            </a:r>
            <a:endParaRPr lang="en-US" dirty="0">
              <a:latin typeface="Arial" panose="020B0604020202020204" pitchFamily="34" charset="0"/>
              <a:cs typeface="Arial" panose="020B0604020202020204" pitchFamily="34" charset="0"/>
            </a:endParaRPr>
          </a:p>
        </p:txBody>
      </p:sp>
      <p:pic>
        <p:nvPicPr>
          <p:cNvPr id="4" name="Picture 3" descr="BCSS Horizontal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8587" y="569358"/>
            <a:ext cx="4766325" cy="2224285"/>
          </a:xfrm>
          <a:prstGeom prst="rect">
            <a:avLst/>
          </a:prstGeom>
        </p:spPr>
      </p:pic>
      <p:pic>
        <p:nvPicPr>
          <p:cNvPr id="3" name="Picture 2"/>
          <p:cNvPicPr>
            <a:picLocks noChangeAspect="1"/>
          </p:cNvPicPr>
          <p:nvPr/>
        </p:nvPicPr>
        <p:blipFill rotWithShape="1">
          <a:blip r:embed="rId3"/>
          <a:srcRect l="3108" t="5043" r="25986" b="7699"/>
          <a:stretch/>
        </p:blipFill>
        <p:spPr>
          <a:xfrm>
            <a:off x="1941615" y="4777236"/>
            <a:ext cx="5460270" cy="1276723"/>
          </a:xfrm>
          <a:prstGeom prst="rect">
            <a:avLst/>
          </a:prstGeom>
        </p:spPr>
      </p:pic>
    </p:spTree>
    <p:extLst>
      <p:ext uri="{BB962C8B-B14F-4D97-AF65-F5344CB8AC3E}">
        <p14:creationId xmlns:p14="http://schemas.microsoft.com/office/powerpoint/2010/main" val="66318034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67538"/>
            <a:ext cx="8229600" cy="390525"/>
          </a:xfrm>
        </p:spPr>
        <p:txBody>
          <a:bodyPr/>
          <a:lstStyle/>
          <a:p>
            <a:pPr algn="ctr"/>
            <a:r>
              <a:rPr lang="en-US" sz="4800" dirty="0" smtClean="0">
                <a:latin typeface="Arial" panose="020B0604020202020204" pitchFamily="34" charset="0"/>
                <a:cs typeface="Arial" panose="020B0604020202020204" pitchFamily="34" charset="0"/>
              </a:rPr>
              <a:t>QBE Funding</a:t>
            </a:r>
            <a:r>
              <a:rPr lang="en-US" dirty="0" smtClean="0"/>
              <a:t/>
            </a:r>
            <a:br>
              <a:rPr lang="en-US" dirty="0" smtClean="0"/>
            </a:b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172466164"/>
              </p:ext>
            </p:extLst>
          </p:nvPr>
        </p:nvGraphicFramePr>
        <p:xfrm>
          <a:off x="626269" y="958063"/>
          <a:ext cx="7891462" cy="3937000"/>
        </p:xfrm>
        <a:graphic>
          <a:graphicData uri="http://schemas.openxmlformats.org/presentationml/2006/ole">
            <mc:AlternateContent xmlns:mc="http://schemas.openxmlformats.org/markup-compatibility/2006">
              <mc:Choice xmlns:v="urn:schemas-microsoft-com:vml" Requires="v">
                <p:oleObj spid="_x0000_s3337" name="Worksheet" r:id="rId3" imgW="8591526" imgH="4286378" progId="Excel.Sheet.12">
                  <p:embed/>
                </p:oleObj>
              </mc:Choice>
              <mc:Fallback>
                <p:oleObj name="Worksheet" r:id="rId3" imgW="8591526" imgH="4286378" progId="Excel.Sheet.12">
                  <p:embed/>
                  <p:pic>
                    <p:nvPicPr>
                      <p:cNvPr id="0" name="Picture 143"/>
                      <p:cNvPicPr>
                        <a:picLocks noGrp="1" noChangeAspect="1" noChangeArrowheads="1"/>
                      </p:cNvPicPr>
                      <p:nvPr/>
                    </p:nvPicPr>
                    <p:blipFill>
                      <a:blip r:embed="rId4"/>
                      <a:srcRect/>
                      <a:stretch>
                        <a:fillRect/>
                      </a:stretch>
                    </p:blipFill>
                    <p:spPr bwMode="auto">
                      <a:xfrm>
                        <a:off x="626269" y="958063"/>
                        <a:ext cx="7891462"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977507"/>
            <a:ext cx="784853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increase in QBE Earnings before Austerity Reductions for FY 2018 compared to prior year was a </a:t>
            </a:r>
            <a:r>
              <a:rPr lang="en-US" sz="1200" b="1" dirty="0" smtClean="0">
                <a:latin typeface="Times New Roman" panose="02020603050405020304" pitchFamily="18" charset="0"/>
                <a:cs typeface="Times New Roman" panose="02020603050405020304" pitchFamily="18" charset="0"/>
              </a:rPr>
              <a:t>2.85% increase </a:t>
            </a:r>
            <a:r>
              <a:rPr lang="en-US" sz="1200" dirty="0" smtClean="0">
                <a:latin typeface="Times New Roman" panose="02020603050405020304" pitchFamily="18" charset="0"/>
                <a:cs typeface="Times New Roman" panose="02020603050405020304" pitchFamily="18" charset="0"/>
              </a:rPr>
              <a:t>and a </a:t>
            </a:r>
            <a:r>
              <a:rPr lang="en-US" sz="1200" b="1" dirty="0" smtClean="0">
                <a:latin typeface="Times New Roman" panose="02020603050405020304" pitchFamily="18" charset="0"/>
                <a:cs typeface="Times New Roman" panose="02020603050405020304" pitchFamily="18" charset="0"/>
              </a:rPr>
              <a:t>2.89% increase </a:t>
            </a:r>
            <a:r>
              <a:rPr lang="en-US" sz="1200" dirty="0" smtClean="0">
                <a:latin typeface="Times New Roman" panose="02020603050405020304" pitchFamily="18" charset="0"/>
                <a:cs typeface="Times New Roman" panose="02020603050405020304" pitchFamily="18" charset="0"/>
              </a:rPr>
              <a:t>for total QBE awarded.</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For FY 2019, QBE Earnings before Austerity Reductions increased </a:t>
            </a:r>
            <a:r>
              <a:rPr lang="en-US" sz="1200" b="1" dirty="0" smtClean="0">
                <a:latin typeface="Times New Roman" panose="02020603050405020304" pitchFamily="18" charset="0"/>
                <a:cs typeface="Times New Roman" panose="02020603050405020304" pitchFamily="18" charset="0"/>
              </a:rPr>
              <a:t>3.49%</a:t>
            </a:r>
            <a:r>
              <a:rPr lang="en-US" sz="1200" dirty="0" smtClean="0">
                <a:latin typeface="Times New Roman" panose="02020603050405020304" pitchFamily="18" charset="0"/>
                <a:cs typeface="Times New Roman" panose="02020603050405020304" pitchFamily="18" charset="0"/>
              </a:rPr>
              <a:t> from prior year and increased </a:t>
            </a:r>
            <a:r>
              <a:rPr lang="en-US" sz="1200" b="1" dirty="0" smtClean="0">
                <a:latin typeface="Times New Roman" panose="02020603050405020304" pitchFamily="18" charset="0"/>
                <a:cs typeface="Times New Roman" panose="02020603050405020304" pitchFamily="18" charset="0"/>
              </a:rPr>
              <a:t>5.31% </a:t>
            </a:r>
            <a:r>
              <a:rPr lang="en-US" sz="1200" dirty="0" smtClean="0">
                <a:latin typeface="Times New Roman" panose="02020603050405020304" pitchFamily="18" charset="0"/>
                <a:cs typeface="Times New Roman" panose="02020603050405020304" pitchFamily="18" charset="0"/>
              </a:rPr>
              <a:t>for total QBE awarded</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86901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90916" y="1417638"/>
            <a:ext cx="3529781" cy="4609535"/>
          </a:xfrm>
          <a:prstGeom prst="rect">
            <a:avLst/>
          </a:prstGeom>
        </p:spPr>
      </p:pic>
      <p:sp>
        <p:nvSpPr>
          <p:cNvPr id="3" name="Title 2"/>
          <p:cNvSpPr>
            <a:spLocks noGrp="1"/>
          </p:cNvSpPr>
          <p:nvPr>
            <p:ph type="title"/>
          </p:nvPr>
        </p:nvSpPr>
        <p:spPr/>
        <p:txBody>
          <a:bodyPr/>
          <a:lstStyle/>
          <a:p>
            <a:pPr algn="ctr"/>
            <a:r>
              <a:rPr lang="en-US" dirty="0" smtClean="0"/>
              <a:t>Millage Rate History</a:t>
            </a:r>
            <a:endParaRPr lang="en-US" dirty="0"/>
          </a:p>
        </p:txBody>
      </p:sp>
    </p:spTree>
    <p:extLst>
      <p:ext uri="{BB962C8B-B14F-4D97-AF65-F5344CB8AC3E}">
        <p14:creationId xmlns:p14="http://schemas.microsoft.com/office/powerpoint/2010/main" val="264798342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82880"/>
            <a:ext cx="8229600" cy="783771"/>
          </a:xfrm>
        </p:spPr>
        <p:txBody>
          <a:bodyPr/>
          <a:lstStyle/>
          <a:p>
            <a:pPr algn="ctr"/>
            <a:r>
              <a:rPr lang="en-US" dirty="0" smtClean="0">
                <a:latin typeface="Arial" panose="020B0604020202020204" pitchFamily="34" charset="0"/>
                <a:cs typeface="Arial" panose="020B0604020202020204" pitchFamily="34" charset="0"/>
              </a:rPr>
              <a:t>Tax Digest</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811386" y="5404065"/>
            <a:ext cx="7705897" cy="1246495"/>
          </a:xfrm>
          <a:prstGeom prst="rect">
            <a:avLst/>
          </a:prstGeom>
          <a:noFill/>
        </p:spPr>
        <p:txBody>
          <a:bodyPr wrap="square" rtlCol="0">
            <a:spAutoFit/>
          </a:bodyPr>
          <a:lstStyle/>
          <a:p>
            <a:pPr marL="171450" indent="-171450">
              <a:buFont typeface="Arial" panose="020B0604020202020204" pitchFamily="34" charset="0"/>
              <a:buChar char="•"/>
            </a:pPr>
            <a:r>
              <a:rPr lang="en-US" sz="1500" dirty="0" smtClean="0">
                <a:latin typeface="Arial" panose="020B0604020202020204" pitchFamily="34" charset="0"/>
                <a:cs typeface="Arial" panose="020B0604020202020204" pitchFamily="34" charset="0"/>
              </a:rPr>
              <a:t>FTE in 2007 =11,409, 583 SPED	</a:t>
            </a:r>
          </a:p>
          <a:p>
            <a:pPr marL="171450" indent="-171450">
              <a:buFont typeface="Arial" panose="020B0604020202020204" pitchFamily="34" charset="0"/>
              <a:buChar char="•"/>
            </a:pPr>
            <a:r>
              <a:rPr lang="en-US" sz="1500" dirty="0" smtClean="0">
                <a:latin typeface="Arial" panose="020B0604020202020204" pitchFamily="34" charset="0"/>
                <a:cs typeface="Arial" panose="020B0604020202020204" pitchFamily="34" charset="0"/>
              </a:rPr>
              <a:t>FTE in 2018 = 13,809, 1,085 SPED 	</a:t>
            </a:r>
          </a:p>
          <a:p>
            <a:pPr marL="171450" indent="-171450">
              <a:buFont typeface="Arial" panose="020B0604020202020204" pitchFamily="34" charset="0"/>
              <a:buChar char="•"/>
            </a:pPr>
            <a:r>
              <a:rPr lang="en-US" sz="1500" dirty="0" smtClean="0">
                <a:latin typeface="Arial" panose="020B0604020202020204" pitchFamily="34" charset="0"/>
                <a:cs typeface="Arial" panose="020B0604020202020204" pitchFamily="34" charset="0"/>
              </a:rPr>
              <a:t>Increase of 2,400 FTE which includes an increase of 502 SPED. </a:t>
            </a:r>
          </a:p>
          <a:p>
            <a:pPr marL="171450" indent="-171450">
              <a:buFont typeface="Arial" panose="020B0604020202020204" pitchFamily="34" charset="0"/>
              <a:buChar char="•"/>
            </a:pPr>
            <a:r>
              <a:rPr lang="en-US" sz="1500" dirty="0" smtClean="0">
                <a:latin typeface="Arial" panose="020B0604020202020204" pitchFamily="34" charset="0"/>
                <a:cs typeface="Arial" panose="020B0604020202020204" pitchFamily="34" charset="0"/>
              </a:rPr>
              <a:t>Projected FTE used for allotments for 2019 </a:t>
            </a:r>
            <a:r>
              <a:rPr lang="en-US" sz="1500" dirty="0">
                <a:latin typeface="Arial" panose="020B0604020202020204" pitchFamily="34" charset="0"/>
                <a:cs typeface="Arial" panose="020B0604020202020204" pitchFamily="34" charset="0"/>
              </a:rPr>
              <a:t>is </a:t>
            </a:r>
            <a:r>
              <a:rPr lang="en-US" sz="1500" dirty="0" smtClean="0">
                <a:latin typeface="Arial" panose="020B0604020202020204" pitchFamily="34" charset="0"/>
                <a:cs typeface="Arial" panose="020B0604020202020204" pitchFamily="34" charset="0"/>
              </a:rPr>
              <a:t>14,422</a:t>
            </a:r>
          </a:p>
          <a:p>
            <a:pPr marL="171450" indent="-1714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540327" y="960713"/>
            <a:ext cx="7893828" cy="4443352"/>
          </a:xfrm>
          <a:prstGeom prst="rect">
            <a:avLst/>
          </a:prstGeom>
        </p:spPr>
      </p:pic>
      <p:sp>
        <p:nvSpPr>
          <p:cNvPr id="5" name="TextBox 4"/>
          <p:cNvSpPr txBox="1"/>
          <p:nvPr/>
        </p:nvSpPr>
        <p:spPr>
          <a:xfrm>
            <a:off x="1381989" y="1482874"/>
            <a:ext cx="6380019" cy="261610"/>
          </a:xfrm>
          <a:prstGeom prst="rect">
            <a:avLst/>
          </a:prstGeom>
          <a:noFill/>
        </p:spPr>
        <p:txBody>
          <a:bodyPr wrap="square" rtlCol="0">
            <a:spAutoFit/>
          </a:bodyPr>
          <a:lstStyle/>
          <a:p>
            <a:pPr lvl="0"/>
            <a:r>
              <a:rPr lang="en-US" sz="1100" dirty="0">
                <a:solidFill>
                  <a:prstClr val="black"/>
                </a:solidFill>
                <a:latin typeface="Arial" panose="020B0604020202020204" pitchFamily="34" charset="0"/>
                <a:cs typeface="Arial" panose="020B0604020202020204" pitchFamily="34" charset="0"/>
              </a:rPr>
              <a:t>Tax Digest is by Fiscal </a:t>
            </a:r>
            <a:r>
              <a:rPr lang="en-US" sz="1100" dirty="0" smtClean="0">
                <a:solidFill>
                  <a:prstClr val="black"/>
                </a:solidFill>
                <a:latin typeface="Arial" panose="020B0604020202020204" pitchFamily="34" charset="0"/>
                <a:cs typeface="Arial" panose="020B0604020202020204" pitchFamily="34" charset="0"/>
              </a:rPr>
              <a:t>Year, meaning </a:t>
            </a:r>
            <a:r>
              <a:rPr lang="en-US" sz="1100" dirty="0">
                <a:solidFill>
                  <a:prstClr val="black"/>
                </a:solidFill>
                <a:latin typeface="Arial" panose="020B0604020202020204" pitchFamily="34" charset="0"/>
                <a:cs typeface="Arial" panose="020B0604020202020204" pitchFamily="34" charset="0"/>
              </a:rPr>
              <a:t>that FY 2007 would have been the digest for September 2006</a:t>
            </a:r>
          </a:p>
        </p:txBody>
      </p:sp>
    </p:spTree>
    <p:extLst>
      <p:ext uri="{BB962C8B-B14F-4D97-AF65-F5344CB8AC3E}">
        <p14:creationId xmlns:p14="http://schemas.microsoft.com/office/powerpoint/2010/main" val="269808526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72836"/>
            <a:ext cx="8229600" cy="1122218"/>
          </a:xfrm>
        </p:spPr>
        <p:txBody>
          <a:bodyPr/>
          <a:lstStyle/>
          <a:p>
            <a:pPr algn="ctr"/>
            <a:r>
              <a:rPr lang="en-US" dirty="0" smtClean="0">
                <a:latin typeface="Arial" panose="020B0604020202020204" pitchFamily="34" charset="0"/>
                <a:cs typeface="Arial" panose="020B0604020202020204" pitchFamily="34" charset="0"/>
              </a:rPr>
              <a:t>Property Tax Collections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029025" y="5775649"/>
            <a:ext cx="6400150" cy="646331"/>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*FY 2018 still has 4 more months of collections not recorded </a:t>
            </a:r>
          </a:p>
          <a:p>
            <a:r>
              <a:rPr lang="en-US" dirty="0" smtClean="0">
                <a:latin typeface="Arial" panose="020B0604020202020204" pitchFamily="34" charset="0"/>
                <a:cs typeface="Arial" panose="020B0604020202020204" pitchFamily="34" charset="0"/>
              </a:rPr>
              <a:t>**TAVT </a:t>
            </a:r>
            <a:r>
              <a:rPr lang="en-US" dirty="0">
                <a:latin typeface="Arial" panose="020B0604020202020204" pitchFamily="34" charset="0"/>
                <a:cs typeface="Arial" panose="020B0604020202020204" pitchFamily="34" charset="0"/>
              </a:rPr>
              <a:t>tax has been </a:t>
            </a:r>
            <a:r>
              <a:rPr lang="en-US" dirty="0" smtClean="0">
                <a:latin typeface="Arial" panose="020B0604020202020204" pitchFamily="34" charset="0"/>
                <a:cs typeface="Arial" panose="020B0604020202020204" pitchFamily="34" charset="0"/>
              </a:rPr>
              <a:t>included</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14300" y="1459201"/>
            <a:ext cx="8229600" cy="4525963"/>
          </a:xfrm>
        </p:spPr>
        <p:txBody>
          <a:bodyPr/>
          <a:lstStyle/>
          <a:p>
            <a:pPr marL="109728" indent="0">
              <a:buNone/>
            </a:pPr>
            <a:r>
              <a:rPr lang="en-US" dirty="0" smtClean="0"/>
              <a:t> </a:t>
            </a:r>
            <a:endParaRPr lang="en-US" dirty="0"/>
          </a:p>
        </p:txBody>
      </p:sp>
      <p:pic>
        <p:nvPicPr>
          <p:cNvPr id="2" name="Picture 1"/>
          <p:cNvPicPr>
            <a:picLocks noChangeAspect="1"/>
          </p:cNvPicPr>
          <p:nvPr/>
        </p:nvPicPr>
        <p:blipFill>
          <a:blip r:embed="rId2"/>
          <a:stretch>
            <a:fillRect/>
          </a:stretch>
        </p:blipFill>
        <p:spPr>
          <a:xfrm>
            <a:off x="195943" y="1698171"/>
            <a:ext cx="8640849" cy="4077478"/>
          </a:xfrm>
          <a:prstGeom prst="rect">
            <a:avLst/>
          </a:prstGeom>
        </p:spPr>
      </p:pic>
    </p:spTree>
    <p:extLst>
      <p:ext uri="{BB962C8B-B14F-4D97-AF65-F5344CB8AC3E}">
        <p14:creationId xmlns:p14="http://schemas.microsoft.com/office/powerpoint/2010/main" val="428311951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1273" y="1723321"/>
            <a:ext cx="7102763" cy="4269214"/>
          </a:xfrm>
          <a:prstGeom prst="rect">
            <a:avLst/>
          </a:prstGeom>
        </p:spPr>
      </p:pic>
      <p:sp>
        <p:nvSpPr>
          <p:cNvPr id="3" name="Title 2"/>
          <p:cNvSpPr>
            <a:spLocks noGrp="1"/>
          </p:cNvSpPr>
          <p:nvPr>
            <p:ph type="title"/>
          </p:nvPr>
        </p:nvSpPr>
        <p:spPr>
          <a:xfrm>
            <a:off x="3297382" y="274638"/>
            <a:ext cx="5389418" cy="907617"/>
          </a:xfrm>
        </p:spPr>
        <p:txBody>
          <a:bodyPr/>
          <a:lstStyle/>
          <a:p>
            <a:r>
              <a:rPr lang="en-US" sz="3000" dirty="0" smtClean="0"/>
              <a:t>Property Tax Income Per FTE</a:t>
            </a:r>
            <a:endParaRPr lang="en-US" sz="3000" dirty="0"/>
          </a:p>
        </p:txBody>
      </p:sp>
    </p:spTree>
    <p:extLst>
      <p:ext uri="{BB962C8B-B14F-4D97-AF65-F5344CB8AC3E}">
        <p14:creationId xmlns:p14="http://schemas.microsoft.com/office/powerpoint/2010/main" val="347000857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398" y="1163783"/>
            <a:ext cx="8591204" cy="4910011"/>
          </a:xfrm>
        </p:spPr>
        <p:txBody>
          <a:bodyPr/>
          <a:lstStyle/>
          <a:p>
            <a:r>
              <a:rPr lang="en-US" sz="2400" dirty="0" smtClean="0">
                <a:latin typeface="Arial" panose="020B0604020202020204" pitchFamily="34" charset="0"/>
                <a:cs typeface="Arial" panose="020B0604020202020204" pitchFamily="34" charset="0"/>
              </a:rPr>
              <a:t>Began in March 2013</a:t>
            </a:r>
          </a:p>
          <a:p>
            <a:r>
              <a:rPr lang="en-US" sz="2400" dirty="0" smtClean="0">
                <a:latin typeface="Arial" panose="020B0604020202020204" pitchFamily="34" charset="0"/>
                <a:cs typeface="Arial" panose="020B0604020202020204" pitchFamily="34" charset="0"/>
              </a:rPr>
              <a:t>7% tax on autos</a:t>
            </a:r>
          </a:p>
          <a:p>
            <a:r>
              <a:rPr lang="en-US" sz="2400" dirty="0" smtClean="0">
                <a:latin typeface="Arial" panose="020B0604020202020204" pitchFamily="34" charset="0"/>
                <a:cs typeface="Arial" panose="020B0604020202020204" pitchFamily="34" charset="0"/>
              </a:rPr>
              <a:t>For 2018 – 48.42% goes to state and 51.58% will be distributed to local governments. (2017 54.39% State, 45.61% local)</a:t>
            </a:r>
          </a:p>
          <a:p>
            <a:r>
              <a:rPr lang="en-US" sz="2400" dirty="0" smtClean="0">
                <a:latin typeface="Arial" panose="020B0604020202020204" pitchFamily="34" charset="0"/>
                <a:cs typeface="Arial" panose="020B0604020202020204" pitchFamily="34" charset="0"/>
              </a:rPr>
              <a:t>Distribution to Barrow County Schools:</a:t>
            </a:r>
          </a:p>
          <a:p>
            <a:pPr lvl="1"/>
            <a:r>
              <a:rPr lang="en-US" sz="2400" dirty="0" smtClean="0">
                <a:latin typeface="Arial" panose="020B0604020202020204" pitchFamily="34" charset="0"/>
                <a:cs typeface="Arial" panose="020B0604020202020204" pitchFamily="34" charset="0"/>
              </a:rPr>
              <a:t>Identify what BOE receive for same month in 2012 for tag tax (birthday tax). Subtract what we get from tax commissioner for the tag tax for that month in current year. It will not equal 2012 so we will get a “true up” to equal 2012 guaranteed amount. </a:t>
            </a:r>
          </a:p>
          <a:p>
            <a:pPr lvl="1"/>
            <a:r>
              <a:rPr lang="en-US" sz="2400" dirty="0" smtClean="0">
                <a:latin typeface="Arial" panose="020B0604020202020204" pitchFamily="34" charset="0"/>
                <a:cs typeface="Arial" panose="020B0604020202020204" pitchFamily="34" charset="0"/>
              </a:rPr>
              <a:t>If anything is left over of the 51.58% distributed, then BOE gets 1/3 of remaining amount.</a:t>
            </a:r>
          </a:p>
          <a:p>
            <a:endParaRPr lang="en-US" dirty="0"/>
          </a:p>
        </p:txBody>
      </p:sp>
      <p:sp>
        <p:nvSpPr>
          <p:cNvPr id="3" name="Title 2"/>
          <p:cNvSpPr>
            <a:spLocks noGrp="1"/>
          </p:cNvSpPr>
          <p:nvPr>
            <p:ph type="title"/>
          </p:nvPr>
        </p:nvSpPr>
        <p:spPr>
          <a:xfrm>
            <a:off x="457200" y="432581"/>
            <a:ext cx="8229600" cy="731202"/>
          </a:xfrm>
        </p:spPr>
        <p:txBody>
          <a:bodyPr/>
          <a:lstStyle/>
          <a:p>
            <a:pPr algn="ctr"/>
            <a:r>
              <a:rPr lang="en-US" dirty="0" smtClean="0">
                <a:latin typeface="Arial" panose="020B0604020202020204" pitchFamily="34" charset="0"/>
                <a:cs typeface="Arial" panose="020B0604020202020204" pitchFamily="34" charset="0"/>
              </a:rPr>
              <a:t>TAVT Tax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8019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48958"/>
            <a:ext cx="8229600" cy="656387"/>
          </a:xfrm>
        </p:spPr>
        <p:txBody>
          <a:bodyPr/>
          <a:lstStyle/>
          <a:p>
            <a:pPr algn="ctr"/>
            <a:r>
              <a:rPr lang="en-US" dirty="0" smtClean="0"/>
              <a:t>TAVT 2017</a:t>
            </a:r>
            <a:endParaRPr lang="en-US" dirty="0"/>
          </a:p>
        </p:txBody>
      </p:sp>
      <p:pic>
        <p:nvPicPr>
          <p:cNvPr id="7" name="Content Placeholder 6"/>
          <p:cNvPicPr>
            <a:picLocks noGrp="1" noChangeAspect="1"/>
          </p:cNvPicPr>
          <p:nvPr>
            <p:ph idx="1"/>
          </p:nvPr>
        </p:nvPicPr>
        <p:blipFill>
          <a:blip r:embed="rId2"/>
          <a:stretch>
            <a:fillRect/>
          </a:stretch>
        </p:blipFill>
        <p:spPr>
          <a:xfrm>
            <a:off x="457201" y="1319350"/>
            <a:ext cx="8345128" cy="4794068"/>
          </a:xfrm>
          <a:prstGeom prst="rect">
            <a:avLst/>
          </a:prstGeom>
        </p:spPr>
      </p:pic>
    </p:spTree>
    <p:extLst>
      <p:ext uri="{BB962C8B-B14F-4D97-AF65-F5344CB8AC3E}">
        <p14:creationId xmlns:p14="http://schemas.microsoft.com/office/powerpoint/2010/main" val="34518841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700" y="1272576"/>
            <a:ext cx="8229600" cy="390525"/>
          </a:xfrm>
        </p:spPr>
        <p:txBody>
          <a:bodyPr/>
          <a:lstStyle/>
          <a:p>
            <a:pPr algn="ctr"/>
            <a:r>
              <a:rPr lang="en-US" dirty="0" smtClean="0">
                <a:latin typeface="Arial" panose="020B0604020202020204" pitchFamily="34" charset="0"/>
                <a:cs typeface="Arial" panose="020B0604020202020204" pitchFamily="34" charset="0"/>
              </a:rPr>
              <a:t>Overall Budgeted Revenues</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13315533"/>
              </p:ext>
            </p:extLst>
          </p:nvPr>
        </p:nvGraphicFramePr>
        <p:xfrm>
          <a:off x="289421" y="2025649"/>
          <a:ext cx="8717553" cy="3726757"/>
        </p:xfrm>
        <a:graphic>
          <a:graphicData uri="http://schemas.openxmlformats.org/presentationml/2006/ole">
            <mc:AlternateContent xmlns:mc="http://schemas.openxmlformats.org/markup-compatibility/2006">
              <mc:Choice xmlns:v="urn:schemas-microsoft-com:vml" Requires="v">
                <p:oleObj spid="_x0000_s23753" name="Worksheet" r:id="rId3" imgW="10241280" imgH="4976010" progId="Excel.Sheet.12">
                  <p:embed/>
                </p:oleObj>
              </mc:Choice>
              <mc:Fallback>
                <p:oleObj name="Worksheet" r:id="rId3" imgW="10241280" imgH="4976010" progId="Excel.Sheet.12">
                  <p:embed/>
                  <p:pic>
                    <p:nvPicPr>
                      <p:cNvPr id="0" name="Picture 81"/>
                      <p:cNvPicPr>
                        <a:picLocks noGrp="1" noChangeAspect="1" noChangeArrowheads="1"/>
                      </p:cNvPicPr>
                      <p:nvPr/>
                    </p:nvPicPr>
                    <p:blipFill>
                      <a:blip r:embed="rId4"/>
                      <a:srcRect/>
                      <a:stretch>
                        <a:fillRect/>
                      </a:stretch>
                    </p:blipFill>
                    <p:spPr bwMode="auto">
                      <a:xfrm>
                        <a:off x="289421" y="2025649"/>
                        <a:ext cx="8717553" cy="3726757"/>
                      </a:xfrm>
                      <a:prstGeom prst="rect">
                        <a:avLst/>
                      </a:prstGeom>
                      <a:noFill/>
                      <a:extLst/>
                    </p:spPr>
                  </p:pic>
                </p:oleObj>
              </mc:Fallback>
            </mc:AlternateContent>
          </a:graphicData>
        </a:graphic>
      </p:graphicFrame>
    </p:spTree>
    <p:extLst>
      <p:ext uri="{BB962C8B-B14F-4D97-AF65-F5344CB8AC3E}">
        <p14:creationId xmlns:p14="http://schemas.microsoft.com/office/powerpoint/2010/main" val="139986901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6454"/>
            <a:ext cx="8448085" cy="4887588"/>
          </a:xfrm>
        </p:spPr>
        <p:txBody>
          <a:bodyPr>
            <a:normAutofit fontScale="85000" lnSpcReduction="10000"/>
          </a:bodyPr>
          <a:lstStyle/>
          <a:p>
            <a:endParaRPr lang="en-US" sz="2800" dirty="0" smtClean="0"/>
          </a:p>
          <a:p>
            <a:r>
              <a:rPr lang="en-US" sz="3000" dirty="0" smtClean="0">
                <a:latin typeface="Arial" panose="020B0604020202020204" pitchFamily="34" charset="0"/>
                <a:cs typeface="Arial" panose="020B0604020202020204" pitchFamily="34" charset="0"/>
              </a:rPr>
              <a:t>Teacher Retirement System increase from 16.81% of gross </a:t>
            </a:r>
            <a:r>
              <a:rPr lang="en-US" sz="3000" dirty="0">
                <a:latin typeface="Arial" panose="020B0604020202020204" pitchFamily="34" charset="0"/>
                <a:cs typeface="Arial" panose="020B0604020202020204" pitchFamily="34" charset="0"/>
              </a:rPr>
              <a:t>p</a:t>
            </a:r>
            <a:r>
              <a:rPr lang="en-US" sz="3000" dirty="0" smtClean="0">
                <a:latin typeface="Arial" panose="020B0604020202020204" pitchFamily="34" charset="0"/>
                <a:cs typeface="Arial" panose="020B0604020202020204" pitchFamily="34" charset="0"/>
              </a:rPr>
              <a:t>ay to 20.9% = $3,016,249</a:t>
            </a:r>
          </a:p>
          <a:p>
            <a:r>
              <a:rPr lang="en-US" sz="3000" dirty="0" smtClean="0">
                <a:latin typeface="Arial" panose="020B0604020202020204" pitchFamily="34" charset="0"/>
                <a:cs typeface="Arial" panose="020B0604020202020204" pitchFamily="34" charset="0"/>
              </a:rPr>
              <a:t>Increase in State Health employer premiums. Additional $100 per classified employee for 6 months, $240,000. </a:t>
            </a:r>
            <a:r>
              <a:rPr lang="en-US" sz="3000" dirty="0">
                <a:latin typeface="Arial" panose="020B0604020202020204" pitchFamily="34" charset="0"/>
                <a:cs typeface="Arial" panose="020B0604020202020204" pitchFamily="34" charset="0"/>
              </a:rPr>
              <a:t>H</a:t>
            </a:r>
            <a:r>
              <a:rPr lang="en-US" sz="3000" dirty="0" smtClean="0">
                <a:latin typeface="Arial" panose="020B0604020202020204" pitchFamily="34" charset="0"/>
                <a:cs typeface="Arial" panose="020B0604020202020204" pitchFamily="34" charset="0"/>
              </a:rPr>
              <a:t>owever in 2018 we, over budgeted for health so the increase from 2018 budget is $90,100</a:t>
            </a:r>
          </a:p>
          <a:p>
            <a:pPr marL="109728" indent="0">
              <a:buNone/>
            </a:pPr>
            <a:endParaRPr lang="en-US" sz="28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QBE Increase 		 	 $4,148,202</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TRS Increase			</a:t>
            </a:r>
            <a:r>
              <a:rPr lang="en-US" dirty="0" smtClean="0">
                <a:solidFill>
                  <a:srgbClr val="FF0000"/>
                </a:solidFill>
                <a:latin typeface="Arial" panose="020B0604020202020204" pitchFamily="34" charset="0"/>
                <a:cs typeface="Arial" panose="020B0604020202020204" pitchFamily="34" charset="0"/>
              </a:rPr>
              <a:t>($3,016,249)</a:t>
            </a:r>
          </a:p>
          <a:p>
            <a:r>
              <a:rPr lang="en-US" dirty="0" smtClean="0">
                <a:latin typeface="Arial" panose="020B0604020202020204" pitchFamily="34" charset="0"/>
                <a:cs typeface="Arial" panose="020B0604020202020204" pitchFamily="34" charset="0"/>
              </a:rPr>
              <a:t>State Health Increase		</a:t>
            </a:r>
            <a:r>
              <a:rPr lang="en-US" u="sng" dirty="0" smtClean="0">
                <a:solidFill>
                  <a:srgbClr val="FF0000"/>
                </a:solidFill>
                <a:latin typeface="Arial" panose="020B0604020202020204" pitchFamily="34" charset="0"/>
                <a:cs typeface="Arial" panose="020B0604020202020204" pitchFamily="34" charset="0"/>
              </a:rPr>
              <a:t>($     90,100)</a:t>
            </a:r>
          </a:p>
          <a:p>
            <a:r>
              <a:rPr lang="en-US" dirty="0" smtClean="0">
                <a:latin typeface="Arial" panose="020B0604020202020204" pitchFamily="34" charset="0"/>
                <a:cs typeface="Arial" panose="020B0604020202020204" pitchFamily="34" charset="0"/>
              </a:rPr>
              <a:t>Resulting difference for    	 $</a:t>
            </a:r>
            <a:r>
              <a:rPr lang="en-US" dirty="0">
                <a:latin typeface="Arial" panose="020B0604020202020204" pitchFamily="34" charset="0"/>
                <a:cs typeface="Arial" panose="020B0604020202020204" pitchFamily="34" charset="0"/>
              </a:rPr>
              <a:t>1,041,853</a:t>
            </a:r>
            <a:endParaRPr lang="en-US" dirty="0" smtClean="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growth 	 	</a:t>
            </a:r>
          </a:p>
        </p:txBody>
      </p:sp>
      <p:sp>
        <p:nvSpPr>
          <p:cNvPr id="2" name="Title 1"/>
          <p:cNvSpPr>
            <a:spLocks noGrp="1"/>
          </p:cNvSpPr>
          <p:nvPr>
            <p:ph type="title"/>
          </p:nvPr>
        </p:nvSpPr>
        <p:spPr>
          <a:xfrm>
            <a:off x="457200" y="719265"/>
            <a:ext cx="8229600" cy="1143000"/>
          </a:xfrm>
        </p:spPr>
        <p:txBody>
          <a:bodyPr>
            <a:noAutofit/>
          </a:bodyPr>
          <a:lstStyle/>
          <a:p>
            <a:pPr algn="ctr"/>
            <a:r>
              <a:rPr lang="en-US" sz="4000" dirty="0" smtClean="0">
                <a:solidFill>
                  <a:srgbClr val="1F49A2"/>
                </a:solidFill>
                <a:latin typeface="Arial" panose="020B0604020202020204" pitchFamily="34" charset="0"/>
                <a:cs typeface="Arial" panose="020B0604020202020204" pitchFamily="34" charset="0"/>
              </a:rPr>
              <a:t>State Mandated Increases</a:t>
            </a:r>
            <a:endParaRPr lang="en-US" sz="40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70378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22935" y="1228436"/>
            <a:ext cx="3553355" cy="4889501"/>
          </a:xfrm>
          <a:prstGeom prst="rect">
            <a:avLst/>
          </a:prstGeom>
        </p:spPr>
      </p:pic>
      <p:sp>
        <p:nvSpPr>
          <p:cNvPr id="3" name="Title 2"/>
          <p:cNvSpPr>
            <a:spLocks noGrp="1"/>
          </p:cNvSpPr>
          <p:nvPr>
            <p:ph type="title"/>
          </p:nvPr>
        </p:nvSpPr>
        <p:spPr>
          <a:xfrm>
            <a:off x="2641600" y="274638"/>
            <a:ext cx="6045200" cy="1143000"/>
          </a:xfrm>
        </p:spPr>
        <p:txBody>
          <a:bodyPr/>
          <a:lstStyle/>
          <a:p>
            <a:r>
              <a:rPr lang="en-US" dirty="0" smtClean="0"/>
              <a:t>TRS Contribution Rate</a:t>
            </a:r>
            <a:endParaRPr lang="en-US" dirty="0"/>
          </a:p>
        </p:txBody>
      </p:sp>
    </p:spTree>
    <p:extLst>
      <p:ext uri="{BB962C8B-B14F-4D97-AF65-F5344CB8AC3E}">
        <p14:creationId xmlns:p14="http://schemas.microsoft.com/office/powerpoint/2010/main" val="65049464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635" y="1915099"/>
            <a:ext cx="8824365" cy="3097844"/>
          </a:xfrm>
        </p:spPr>
        <p:txBody>
          <a:bodyPr/>
          <a:lstStyle/>
          <a:p>
            <a:endParaRPr lang="en-US" dirty="0" smtClean="0"/>
          </a:p>
          <a:p>
            <a:pPr marL="0" lvl="0" indent="0">
              <a:spcBef>
                <a:spcPts val="0"/>
              </a:spcBef>
              <a:buClrTx/>
              <a:buSzTx/>
              <a:buNone/>
            </a:pPr>
            <a:r>
              <a:rPr lang="en-US" sz="4800" b="1" dirty="0">
                <a:solidFill>
                  <a:srgbClr val="0070C0"/>
                </a:solidFill>
                <a:latin typeface="Mistral" panose="03090702030407020403" pitchFamily="66" charset="0"/>
              </a:rPr>
              <a:t>Vision</a:t>
            </a:r>
          </a:p>
          <a:p>
            <a:pPr marL="0" lvl="0" indent="0">
              <a:spcBef>
                <a:spcPts val="0"/>
              </a:spcBef>
              <a:buClrTx/>
              <a:buSzTx/>
              <a:buNone/>
            </a:pPr>
            <a:r>
              <a:rPr lang="en-US" sz="3200" dirty="0">
                <a:solidFill>
                  <a:prstClr val="black"/>
                </a:solidFill>
                <a:latin typeface="MyriadPro-Cond"/>
              </a:rPr>
              <a:t>Boldly Committed to Student Success</a:t>
            </a:r>
          </a:p>
          <a:p>
            <a:pPr marL="0" lvl="0" indent="0">
              <a:spcBef>
                <a:spcPts val="0"/>
              </a:spcBef>
              <a:buClrTx/>
              <a:buSzTx/>
              <a:buNone/>
            </a:pPr>
            <a:endParaRPr lang="en-US" sz="1400" b="1" dirty="0">
              <a:solidFill>
                <a:prstClr val="black"/>
              </a:solidFill>
              <a:latin typeface="MyriadPro-BoldCond"/>
            </a:endParaRPr>
          </a:p>
          <a:p>
            <a:pPr marL="0" lvl="0" indent="0">
              <a:spcBef>
                <a:spcPts val="0"/>
              </a:spcBef>
              <a:buClrTx/>
              <a:buSzTx/>
              <a:buNone/>
            </a:pPr>
            <a:r>
              <a:rPr lang="en-US" sz="4800" b="1" dirty="0">
                <a:solidFill>
                  <a:srgbClr val="0070C0"/>
                </a:solidFill>
                <a:latin typeface="Mistral" panose="03090702030407020403" pitchFamily="66" charset="0"/>
              </a:rPr>
              <a:t>Mission</a:t>
            </a:r>
          </a:p>
          <a:p>
            <a:pPr marL="0" lvl="0" indent="0">
              <a:spcBef>
                <a:spcPts val="0"/>
              </a:spcBef>
              <a:buClrTx/>
              <a:buSzTx/>
              <a:buNone/>
            </a:pPr>
            <a:r>
              <a:rPr lang="en-US" sz="3200" dirty="0">
                <a:solidFill>
                  <a:prstClr val="black"/>
                </a:solidFill>
                <a:latin typeface="MyriadPro-Cond"/>
              </a:rPr>
              <a:t>Ensuring an exceptional education that leads each student to become a high achieving and responsible citizen.</a:t>
            </a:r>
            <a:endParaRPr lang="en-US" sz="3200" dirty="0">
              <a:solidFill>
                <a:prstClr val="black"/>
              </a:solidFill>
            </a:endParaRPr>
          </a:p>
        </p:txBody>
      </p:sp>
      <p:sp>
        <p:nvSpPr>
          <p:cNvPr id="3" name="Title 2"/>
          <p:cNvSpPr>
            <a:spLocks noGrp="1"/>
          </p:cNvSpPr>
          <p:nvPr>
            <p:ph type="title"/>
          </p:nvPr>
        </p:nvSpPr>
        <p:spPr>
          <a:xfrm>
            <a:off x="513844" y="660940"/>
            <a:ext cx="8229600" cy="1502228"/>
          </a:xfrm>
        </p:spPr>
        <p:txBody>
          <a:bodyPr>
            <a:normAutofit/>
          </a:bodyPr>
          <a:lstStyle/>
          <a:p>
            <a:pPr algn="ctr"/>
            <a:r>
              <a:rPr lang="en-US" dirty="0" smtClean="0">
                <a:solidFill>
                  <a:srgbClr val="1F49A2"/>
                </a:solidFill>
                <a:latin typeface="Arial" panose="020B0604020202020204" pitchFamily="34" charset="0"/>
                <a:cs typeface="Arial" panose="020B0604020202020204" pitchFamily="34" charset="0"/>
              </a:rPr>
              <a:t>BCSS Vision and Mission</a:t>
            </a:r>
            <a:endParaRPr lang="en-US" dirty="0">
              <a:solidFill>
                <a:srgbClr val="1F49A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6357855" y="1344620"/>
            <a:ext cx="2385589" cy="1800278"/>
          </a:xfrm>
          <a:prstGeom prst="rect">
            <a:avLst/>
          </a:prstGeom>
        </p:spPr>
      </p:pic>
    </p:spTree>
    <p:extLst>
      <p:ext uri="{BB962C8B-B14F-4D97-AF65-F5344CB8AC3E}">
        <p14:creationId xmlns:p14="http://schemas.microsoft.com/office/powerpoint/2010/main" val="189359705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763378"/>
            <a:ext cx="8811490" cy="4887588"/>
          </a:xfrm>
        </p:spPr>
        <p:txBody>
          <a:bodyPr>
            <a:normAutofit/>
          </a:bodyPr>
          <a:lstStyle/>
          <a:p>
            <a:endParaRPr lang="en-US" sz="2800" dirty="0" smtClean="0"/>
          </a:p>
          <a:p>
            <a:r>
              <a:rPr lang="en-US" sz="2800" dirty="0" smtClean="0">
                <a:latin typeface="Arial" panose="020B0604020202020204" pitchFamily="34" charset="0"/>
                <a:cs typeface="Arial" panose="020B0604020202020204" pitchFamily="34" charset="0"/>
              </a:rPr>
              <a:t>Annual local system step </a:t>
            </a:r>
            <a:r>
              <a:rPr lang="en-US" sz="2800" dirty="0">
                <a:latin typeface="Arial" panose="020B0604020202020204" pitchFamily="34" charset="0"/>
                <a:cs typeface="Arial" panose="020B0604020202020204" pitchFamily="34" charset="0"/>
              </a:rPr>
              <a:t>increase of </a:t>
            </a:r>
            <a:r>
              <a:rPr lang="en-US" sz="2800" dirty="0" smtClean="0">
                <a:latin typeface="Arial" panose="020B0604020202020204" pitchFamily="34" charset="0"/>
                <a:cs typeface="Arial" panose="020B0604020202020204" pitchFamily="34" charset="0"/>
              </a:rPr>
              <a:t>$1,616,350 (including benefits) for </a:t>
            </a:r>
            <a:r>
              <a:rPr lang="en-US" sz="2800" dirty="0">
                <a:latin typeface="Arial" panose="020B0604020202020204" pitchFamily="34" charset="0"/>
                <a:cs typeface="Arial" panose="020B0604020202020204" pitchFamily="34" charset="0"/>
              </a:rPr>
              <a:t>eligible certified and classified employees per applicable salary </a:t>
            </a:r>
            <a:r>
              <a:rPr lang="en-US" sz="2800" dirty="0" smtClean="0">
                <a:latin typeface="Arial" panose="020B0604020202020204" pitchFamily="34" charset="0"/>
                <a:cs typeface="Arial" panose="020B0604020202020204" pitchFamily="34" charset="0"/>
              </a:rPr>
              <a:t>scale.</a:t>
            </a:r>
          </a:p>
          <a:p>
            <a:r>
              <a:rPr lang="en-US" sz="2800" dirty="0" smtClean="0">
                <a:latin typeface="Arial" panose="020B0604020202020204" pitchFamily="34" charset="0"/>
                <a:cs typeface="Arial" panose="020B0604020202020204" pitchFamily="34" charset="0"/>
              </a:rPr>
              <a:t>Increase in Speech Language </a:t>
            </a:r>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athologist pay to be competitive = $142,000</a:t>
            </a:r>
          </a:p>
          <a:p>
            <a:r>
              <a:rPr lang="en-US" sz="2800" dirty="0" smtClean="0">
                <a:latin typeface="Arial" panose="020B0604020202020204" pitchFamily="34" charset="0"/>
                <a:cs typeface="Arial" panose="020B0604020202020204" pitchFamily="34" charset="0"/>
              </a:rPr>
              <a:t>Increase in Special Education Paraprofessional supplement = $265,000</a:t>
            </a:r>
            <a:endParaRPr lang="en-US" sz="2800" dirty="0">
              <a:latin typeface="Arial" panose="020B0604020202020204" pitchFamily="34" charset="0"/>
              <a:cs typeface="Arial" panose="020B0604020202020204" pitchFamily="34" charset="0"/>
            </a:endParaRPr>
          </a:p>
          <a:p>
            <a:endParaRPr lang="en-US" sz="3200" dirty="0" smtClean="0">
              <a:latin typeface="Times New Roman" panose="02020603050405020304" pitchFamily="18" charset="0"/>
              <a:cs typeface="Times New Roman" panose="02020603050405020304" pitchFamily="18" charset="0"/>
            </a:endParaRPr>
          </a:p>
          <a:p>
            <a:endParaRPr lang="en-US" sz="2800" dirty="0"/>
          </a:p>
          <a:p>
            <a:endParaRPr lang="en-US" dirty="0" smtClean="0"/>
          </a:p>
        </p:txBody>
      </p:sp>
      <p:sp>
        <p:nvSpPr>
          <p:cNvPr id="2" name="Title 1"/>
          <p:cNvSpPr>
            <a:spLocks noGrp="1"/>
          </p:cNvSpPr>
          <p:nvPr>
            <p:ph type="title"/>
          </p:nvPr>
        </p:nvSpPr>
        <p:spPr>
          <a:xfrm>
            <a:off x="457200" y="1043462"/>
            <a:ext cx="8229600" cy="1143000"/>
          </a:xfrm>
        </p:spPr>
        <p:txBody>
          <a:bodyPr>
            <a:noAutofit/>
          </a:bodyPr>
          <a:lstStyle/>
          <a:p>
            <a:pPr algn="ctr"/>
            <a:r>
              <a:rPr lang="en-US" sz="4000" dirty="0" smtClean="0">
                <a:solidFill>
                  <a:srgbClr val="1F49A2"/>
                </a:solidFill>
                <a:latin typeface="Arial" panose="020B0604020202020204" pitchFamily="34" charset="0"/>
                <a:cs typeface="Arial" panose="020B0604020202020204" pitchFamily="34" charset="0"/>
              </a:rPr>
              <a:t>Investment in Faculty and Staff</a:t>
            </a:r>
            <a:endParaRPr lang="en-US" sz="40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62955"/>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1336118"/>
            <a:ext cx="8553797" cy="5422521"/>
          </a:xfrm>
        </p:spPr>
        <p:txBody>
          <a:bodyPr>
            <a:normAutofit/>
          </a:bodyPr>
          <a:lstStyle/>
          <a:p>
            <a:r>
              <a:rPr lang="en-US" sz="2000" dirty="0" smtClean="0">
                <a:latin typeface="Arial" panose="020B0604020202020204" pitchFamily="34" charset="0"/>
                <a:cs typeface="Arial" panose="020B0604020202020204" pitchFamily="34" charset="0"/>
              </a:rPr>
              <a:t>32.68 new teaching positions for school year 2018-2019 based on student projections and goal for </a:t>
            </a:r>
            <a:r>
              <a:rPr lang="en-US" sz="2000" b="1" dirty="0" smtClean="0">
                <a:latin typeface="Arial" panose="020B0604020202020204" pitchFamily="34" charset="0"/>
                <a:cs typeface="Arial" panose="020B0604020202020204" pitchFamily="34" charset="0"/>
              </a:rPr>
              <a:t>smaller class size </a:t>
            </a:r>
            <a:r>
              <a:rPr lang="en-US" sz="2000" dirty="0" smtClean="0">
                <a:latin typeface="Arial" panose="020B0604020202020204" pitchFamily="34" charset="0"/>
                <a:cs typeface="Arial" panose="020B0604020202020204" pitchFamily="34" charset="0"/>
              </a:rPr>
              <a:t>for an increase of approximately $2,472,000 based on cost per position at base salary with benefits of $50,000.</a:t>
            </a:r>
          </a:p>
          <a:p>
            <a:endParaRPr lang="en-US" sz="1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pPr marL="109728"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Arial" panose="020B0604020202020204" pitchFamily="34" charset="0"/>
                <a:cs typeface="Arial" panose="020B0604020202020204" pitchFamily="34" charset="0"/>
              </a:rPr>
              <a:t>6.5 Special </a:t>
            </a:r>
            <a:r>
              <a:rPr lang="en-US" sz="2000" dirty="0">
                <a:latin typeface="Arial" panose="020B0604020202020204" pitchFamily="34" charset="0"/>
                <a:cs typeface="Arial" panose="020B0604020202020204" pitchFamily="34" charset="0"/>
              </a:rPr>
              <a:t>Education </a:t>
            </a:r>
            <a:r>
              <a:rPr lang="en-US" sz="2000" dirty="0" smtClean="0">
                <a:latin typeface="Arial" panose="020B0604020202020204" pitchFamily="34" charset="0"/>
                <a:cs typeface="Arial" panose="020B0604020202020204" pitchFamily="34" charset="0"/>
              </a:rPr>
              <a:t>Para – growth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199,050</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.5 School Psychologist			$      32,000</a:t>
            </a:r>
          </a:p>
          <a:p>
            <a:r>
              <a:rPr lang="en-US" sz="2000" dirty="0" smtClean="0">
                <a:latin typeface="Arial" panose="020B0604020202020204" pitchFamily="34" charset="0"/>
                <a:cs typeface="Arial" panose="020B0604020202020204" pitchFamily="34" charset="0"/>
              </a:rPr>
              <a:t>½ Assistant Principal at RMS - growth	$      50,000</a:t>
            </a:r>
          </a:p>
          <a:p>
            <a:pPr marL="109728" indent="0">
              <a:buNone/>
            </a:pPr>
            <a:endParaRPr lang="en-US" sz="2000" dirty="0" smtClean="0"/>
          </a:p>
          <a:p>
            <a:pPr marL="109728" indent="0">
              <a:buNone/>
            </a:pPr>
            <a:endParaRPr lang="en-US" sz="2000" dirty="0" smtClean="0"/>
          </a:p>
          <a:p>
            <a:pPr marL="109728" indent="0">
              <a:buNone/>
            </a:pPr>
            <a:endParaRPr lang="en-US" sz="2000" dirty="0" smtClean="0"/>
          </a:p>
          <a:p>
            <a:endParaRPr lang="en-US" dirty="0" smtClean="0"/>
          </a:p>
        </p:txBody>
      </p:sp>
      <p:sp>
        <p:nvSpPr>
          <p:cNvPr id="2" name="Title 1"/>
          <p:cNvSpPr>
            <a:spLocks noGrp="1"/>
          </p:cNvSpPr>
          <p:nvPr>
            <p:ph type="title"/>
          </p:nvPr>
        </p:nvSpPr>
        <p:spPr>
          <a:xfrm>
            <a:off x="1201782" y="653143"/>
            <a:ext cx="7485017" cy="770708"/>
          </a:xfrm>
        </p:spPr>
        <p:txBody>
          <a:bodyPr>
            <a:normAutofit/>
          </a:bodyPr>
          <a:lstStyle/>
          <a:p>
            <a:pPr algn="ctr"/>
            <a:r>
              <a:rPr lang="en-US" dirty="0" smtClean="0">
                <a:solidFill>
                  <a:srgbClr val="1F49A2"/>
                </a:solidFill>
                <a:latin typeface="Arial" panose="020B0604020202020204" pitchFamily="34" charset="0"/>
                <a:cs typeface="Arial" panose="020B0604020202020204" pitchFamily="34" charset="0"/>
              </a:rPr>
              <a:t>Investment in Instruction</a:t>
            </a:r>
            <a:endParaRPr lang="en-US"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47825444"/>
              </p:ext>
            </p:extLst>
          </p:nvPr>
        </p:nvGraphicFramePr>
        <p:xfrm>
          <a:off x="2028304" y="2761672"/>
          <a:ext cx="4522125" cy="2346036"/>
        </p:xfrm>
        <a:graphic>
          <a:graphicData uri="http://schemas.openxmlformats.org/drawingml/2006/table">
            <a:tbl>
              <a:tblPr firstRow="1" bandRow="1">
                <a:tableStyleId>{5C22544A-7EE6-4342-B048-85BDC9FD1C3A}</a:tableStyleId>
              </a:tblPr>
              <a:tblGrid>
                <a:gridCol w="1193334">
                  <a:extLst>
                    <a:ext uri="{9D8B030D-6E8A-4147-A177-3AD203B41FA5}">
                      <a16:colId xmlns:a16="http://schemas.microsoft.com/office/drawing/2014/main" val="20000"/>
                    </a:ext>
                  </a:extLst>
                </a:gridCol>
                <a:gridCol w="819110">
                  <a:extLst>
                    <a:ext uri="{9D8B030D-6E8A-4147-A177-3AD203B41FA5}">
                      <a16:colId xmlns:a16="http://schemas.microsoft.com/office/drawing/2014/main" val="20001"/>
                    </a:ext>
                  </a:extLst>
                </a:gridCol>
                <a:gridCol w="53489">
                  <a:extLst>
                    <a:ext uri="{9D8B030D-6E8A-4147-A177-3AD203B41FA5}">
                      <a16:colId xmlns:a16="http://schemas.microsoft.com/office/drawing/2014/main" val="2418633116"/>
                    </a:ext>
                  </a:extLst>
                </a:gridCol>
                <a:gridCol w="796593">
                  <a:extLst>
                    <a:ext uri="{9D8B030D-6E8A-4147-A177-3AD203B41FA5}">
                      <a16:colId xmlns:a16="http://schemas.microsoft.com/office/drawing/2014/main" val="20003"/>
                    </a:ext>
                  </a:extLst>
                </a:gridCol>
                <a:gridCol w="1659599">
                  <a:extLst>
                    <a:ext uri="{9D8B030D-6E8A-4147-A177-3AD203B41FA5}">
                      <a16:colId xmlns:a16="http://schemas.microsoft.com/office/drawing/2014/main" val="20004"/>
                    </a:ext>
                  </a:extLst>
                </a:gridCol>
              </a:tblGrid>
              <a:tr h="307714">
                <a:tc gridSpan="5">
                  <a:txBody>
                    <a:bodyPr/>
                    <a:lstStyle/>
                    <a:p>
                      <a:pPr algn="ctr" fontAlgn="b"/>
                      <a:r>
                        <a:rPr lang="en-US" sz="1600" u="sng" strike="noStrike" dirty="0">
                          <a:latin typeface="Times New Roman" panose="02020603050405020304" pitchFamily="18" charset="0"/>
                          <a:cs typeface="Times New Roman" panose="02020603050405020304" pitchFamily="18" charset="0"/>
                        </a:rPr>
                        <a:t>FY </a:t>
                      </a:r>
                      <a:r>
                        <a:rPr lang="en-US" sz="1600" u="sng" strike="noStrike" dirty="0" smtClean="0">
                          <a:latin typeface="Times New Roman" panose="02020603050405020304" pitchFamily="18" charset="0"/>
                          <a:cs typeface="Times New Roman" panose="02020603050405020304" pitchFamily="18" charset="0"/>
                        </a:rPr>
                        <a:t>2019 </a:t>
                      </a:r>
                      <a:r>
                        <a:rPr lang="en-US" sz="1600" u="sng" strike="noStrike" dirty="0">
                          <a:latin typeface="Times New Roman" panose="02020603050405020304" pitchFamily="18" charset="0"/>
                          <a:cs typeface="Times New Roman" panose="02020603050405020304" pitchFamily="18" charset="0"/>
                        </a:rPr>
                        <a:t>Teacher Allotments</a:t>
                      </a:r>
                      <a:endParaRPr lang="en-US" sz="1600" b="0" i="0" u="sng"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169">
                <a:tc>
                  <a:txBody>
                    <a:bodyPr/>
                    <a:lstStyle/>
                    <a:p>
                      <a:pPr algn="ctr" fontAlgn="b"/>
                      <a:r>
                        <a:rPr lang="en-US" sz="1100" u="none" strike="noStrike" dirty="0">
                          <a:latin typeface="Times New Roman" panose="02020603050405020304" pitchFamily="18" charset="0"/>
                          <a:cs typeface="Times New Roman" panose="02020603050405020304" pitchFamily="18" charset="0"/>
                        </a:rPr>
                        <a:t>AES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chemeClr val="dk1"/>
                          </a:solidFill>
                          <a:latin typeface="Times New Roman" panose="02020603050405020304" pitchFamily="18" charset="0"/>
                          <a:cs typeface="Times New Roman" panose="02020603050405020304" pitchFamily="18" charset="0"/>
                        </a:rPr>
                        <a:t>.5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latin typeface="Times New Roman" panose="02020603050405020304" pitchFamily="18" charset="0"/>
                          <a:cs typeface="Times New Roman" panose="02020603050405020304" pitchFamily="18" charset="0"/>
                        </a:rPr>
                        <a:t>BCMS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215169">
                <a:tc>
                  <a:txBody>
                    <a:bodyPr/>
                    <a:lstStyle/>
                    <a:p>
                      <a:pPr algn="ctr" fontAlgn="b"/>
                      <a:r>
                        <a:rPr lang="en-US" sz="1100" u="none" strike="noStrike" dirty="0">
                          <a:latin typeface="Times New Roman" panose="02020603050405020304" pitchFamily="18" charset="0"/>
                          <a:cs typeface="Times New Roman" panose="02020603050405020304" pitchFamily="18" charset="0"/>
                        </a:rPr>
                        <a:t>BES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chemeClr val="dk1"/>
                          </a:solidFill>
                          <a:latin typeface="Times New Roman" panose="02020603050405020304" pitchFamily="18" charset="0"/>
                          <a:cs typeface="Times New Roman" panose="02020603050405020304" pitchFamily="18" charset="0"/>
                        </a:rPr>
                        <a:t>3.5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HMMS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5.5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215169">
                <a:tc>
                  <a:txBody>
                    <a:bodyPr/>
                    <a:lstStyle/>
                    <a:p>
                      <a:pPr algn="ctr" fontAlgn="b"/>
                      <a:r>
                        <a:rPr lang="en-US" sz="1100" u="none" strike="noStrike">
                          <a:latin typeface="Times New Roman" panose="02020603050405020304" pitchFamily="18" charset="0"/>
                          <a:cs typeface="Times New Roman" panose="02020603050405020304" pitchFamily="18" charset="0"/>
                        </a:rPr>
                        <a:t>BRES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RMS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5169">
                <a:tc>
                  <a:txBody>
                    <a:bodyPr/>
                    <a:lstStyle/>
                    <a:p>
                      <a:pPr algn="ctr" fontAlgn="b"/>
                      <a:r>
                        <a:rPr lang="en-US" sz="1100" u="none" strike="noStrike">
                          <a:latin typeface="Times New Roman" panose="02020603050405020304" pitchFamily="18" charset="0"/>
                          <a:cs typeface="Times New Roman" panose="02020603050405020304" pitchFamily="18" charset="0"/>
                        </a:rPr>
                        <a:t>CLES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2</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WMS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2.5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15169">
                <a:tc>
                  <a:txBody>
                    <a:bodyPr/>
                    <a:lstStyle/>
                    <a:p>
                      <a:pPr algn="ctr" fontAlgn="b"/>
                      <a:r>
                        <a:rPr lang="en-US" sz="1100" u="none" strike="noStrike">
                          <a:latin typeface="Times New Roman" panose="02020603050405020304" pitchFamily="18" charset="0"/>
                          <a:cs typeface="Times New Roman" panose="02020603050405020304" pitchFamily="18" charset="0"/>
                        </a:rPr>
                        <a:t>HES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AHS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2</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215169">
                <a:tc>
                  <a:txBody>
                    <a:bodyPr/>
                    <a:lstStyle/>
                    <a:p>
                      <a:pPr algn="ctr" fontAlgn="b"/>
                      <a:r>
                        <a:rPr lang="en-US" sz="1100" u="none" strike="noStrike">
                          <a:latin typeface="Times New Roman" panose="02020603050405020304" pitchFamily="18" charset="0"/>
                          <a:cs typeface="Times New Roman" panose="02020603050405020304" pitchFamily="18" charset="0"/>
                        </a:rPr>
                        <a:t>KES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1</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latin typeface="Times New Roman" panose="02020603050405020304" pitchFamily="18" charset="0"/>
                          <a:cs typeface="Times New Roman" panose="02020603050405020304" pitchFamily="18" charset="0"/>
                        </a:rPr>
                        <a:t> </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SIMS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6</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215169">
                <a:tc>
                  <a:txBody>
                    <a:bodyPr/>
                    <a:lstStyle/>
                    <a:p>
                      <a:pPr algn="ctr" fontAlgn="b"/>
                      <a:r>
                        <a:rPr lang="en-US" sz="1100" u="none" strike="noStrike">
                          <a:latin typeface="Times New Roman" panose="02020603050405020304" pitchFamily="18" charset="0"/>
                          <a:cs typeface="Times New Roman" panose="02020603050405020304" pitchFamily="18" charset="0"/>
                        </a:rPr>
                        <a:t>SES</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latin typeface="Times New Roman" panose="02020603050405020304" pitchFamily="18" charset="0"/>
                          <a:cs typeface="Times New Roman" panose="02020603050405020304" pitchFamily="18" charset="0"/>
                        </a:rPr>
                        <a:t> </a:t>
                      </a:r>
                      <a:endParaRPr lang="en-US" sz="11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WBHS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1.18</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316970">
                <a:tc>
                  <a:txBody>
                    <a:bodyPr/>
                    <a:lstStyle/>
                    <a:p>
                      <a:pPr algn="ctr" fontAlgn="b"/>
                      <a:r>
                        <a:rPr lang="en-US" sz="1100" b="0" i="0" u="none" strike="noStrike" dirty="0" smtClean="0">
                          <a:solidFill>
                            <a:srgbClr val="000000"/>
                          </a:solidFill>
                          <a:latin typeface="Times New Roman" panose="02020603050405020304" pitchFamily="18" charset="0"/>
                          <a:cs typeface="Times New Roman" panose="02020603050405020304" pitchFamily="18" charset="0"/>
                        </a:rPr>
                        <a:t>YES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smtClean="0">
                          <a:solidFill>
                            <a:srgbClr val="000000"/>
                          </a:solidFill>
                          <a:latin typeface="Times New Roman" panose="02020603050405020304" pitchFamily="18" charset="0"/>
                          <a:cs typeface="Times New Roman" panose="02020603050405020304" pitchFamily="18" charset="0"/>
                        </a:rPr>
                        <a:t>-1.5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endParaRPr lang="en-US"/>
                    </a:p>
                  </a:txBody>
                  <a:tcPr marL="9525" marR="9525" marT="9525" marB="0" anchor="b"/>
                </a:tc>
                <a:tc>
                  <a:txBody>
                    <a:bodyPr/>
                    <a:lstStyle/>
                    <a:p>
                      <a:pPr algn="ctr" fontAlgn="b"/>
                      <a:r>
                        <a:rPr lang="en-US" sz="1100" b="0" i="0" u="none" strike="noStrike" dirty="0" err="1" smtClean="0">
                          <a:solidFill>
                            <a:srgbClr val="000000"/>
                          </a:solidFill>
                          <a:latin typeface="Times New Roman" panose="02020603050405020304" pitchFamily="18" charset="0"/>
                          <a:cs typeface="Times New Roman" panose="02020603050405020304" pitchFamily="18" charset="0"/>
                        </a:rPr>
                        <a:t>Proj</a:t>
                      </a:r>
                      <a:r>
                        <a:rPr lang="en-US" sz="1100" b="0" i="0" u="none" strike="noStrike" dirty="0" smtClean="0">
                          <a:solidFill>
                            <a:srgbClr val="000000"/>
                          </a:solidFill>
                          <a:latin typeface="Times New Roman" panose="02020603050405020304" pitchFamily="18" charset="0"/>
                          <a:cs typeface="Times New Roman" panose="02020603050405020304" pitchFamily="18" charset="0"/>
                        </a:rPr>
                        <a:t>. Search</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1.0</a:t>
                      </a:r>
                    </a:p>
                  </a:txBody>
                  <a:tcPr marL="9525" marR="9525" marT="9525" marB="0" anchor="b"/>
                </a:tc>
                <a:extLst>
                  <a:ext uri="{0D108BD9-81ED-4DB2-BD59-A6C34878D82A}">
                    <a16:rowId xmlns:a16="http://schemas.microsoft.com/office/drawing/2014/main" val="567385360"/>
                  </a:ext>
                </a:extLst>
              </a:tr>
              <a:tr h="215169">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WES</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4.5</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 </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latin typeface="Times New Roman" panose="02020603050405020304" pitchFamily="18" charset="0"/>
                          <a:cs typeface="Times New Roman" panose="02020603050405020304" pitchFamily="18" charset="0"/>
                        </a:rPr>
                        <a:t>Total</a:t>
                      </a:r>
                      <a:endParaRPr lang="en-US" sz="11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smtClean="0">
                          <a:latin typeface="Times New Roman" panose="02020603050405020304" pitchFamily="18" charset="0"/>
                          <a:cs typeface="Times New Roman" panose="02020603050405020304" pitchFamily="18" charset="0"/>
                        </a:rPr>
                        <a:t>32.68</a:t>
                      </a: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894761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17" y="1991215"/>
            <a:ext cx="8803178" cy="2813541"/>
          </a:xfrm>
        </p:spPr>
        <p:txBody>
          <a:bodyPr>
            <a:normAutofit fontScale="92500" lnSpcReduction="20000"/>
          </a:bodyPr>
          <a:lstStyle/>
          <a:p>
            <a:endParaRPr lang="en-US" sz="2800" dirty="0" smtClean="0"/>
          </a:p>
          <a:p>
            <a:r>
              <a:rPr lang="en-US" sz="3000" dirty="0">
                <a:latin typeface="Arial" panose="020B0604020202020204" pitchFamily="34" charset="0"/>
                <a:cs typeface="Arial" panose="020B0604020202020204" pitchFamily="34" charset="0"/>
              </a:rPr>
              <a:t>5 Bus Drivers </a:t>
            </a:r>
            <a:r>
              <a:rPr lang="en-US" sz="3000" dirty="0" smtClean="0">
                <a:latin typeface="Arial" panose="020B0604020202020204" pitchFamily="34" charset="0"/>
                <a:cs typeface="Arial" panose="020B0604020202020204" pitchFamily="34" charset="0"/>
              </a:rPr>
              <a:t>				     $  137,000</a:t>
            </a:r>
          </a:p>
          <a:p>
            <a:r>
              <a:rPr lang="en-US" sz="3000" dirty="0" smtClean="0">
                <a:latin typeface="Arial" panose="020B0604020202020204" pitchFamily="34" charset="0"/>
                <a:cs typeface="Arial" panose="020B0604020202020204" pitchFamily="34" charset="0"/>
              </a:rPr>
              <a:t>Transportation Mechanic 	   	     $    44,700</a:t>
            </a:r>
          </a:p>
          <a:p>
            <a:r>
              <a:rPr lang="en-US" sz="3000" dirty="0">
                <a:latin typeface="Arial" panose="020B0604020202020204" pitchFamily="34" charset="0"/>
                <a:cs typeface="Arial" panose="020B0604020202020204" pitchFamily="34" charset="0"/>
              </a:rPr>
              <a:t>Payroll Clerk </a:t>
            </a:r>
            <a:r>
              <a:rPr lang="en-US" sz="3000" dirty="0" smtClean="0">
                <a:latin typeface="Arial" panose="020B0604020202020204" pitchFamily="34" charset="0"/>
                <a:cs typeface="Arial" panose="020B0604020202020204" pitchFamily="34" charset="0"/>
              </a:rPr>
              <a:t>				     $    66,000</a:t>
            </a:r>
          </a:p>
          <a:p>
            <a:r>
              <a:rPr lang="en-US" sz="3000" dirty="0" smtClean="0">
                <a:latin typeface="Arial" panose="020B0604020202020204" pitchFamily="34" charset="0"/>
                <a:cs typeface="Arial" panose="020B0604020202020204" pitchFamily="34" charset="0"/>
              </a:rPr>
              <a:t>Increases in contracts &amp; utilities      $  760,876</a:t>
            </a:r>
            <a:endParaRPr lang="en-US" sz="3000" dirty="0">
              <a:latin typeface="Arial" panose="020B0604020202020204" pitchFamily="34" charset="0"/>
              <a:cs typeface="Arial" panose="020B0604020202020204" pitchFamily="34" charset="0"/>
            </a:endParaRPr>
          </a:p>
          <a:p>
            <a:pPr marL="109728" indent="0">
              <a:buNone/>
            </a:pPr>
            <a:r>
              <a:rPr lang="en-US" sz="3000" dirty="0" smtClean="0">
                <a:latin typeface="Arial" panose="020B0604020202020204" pitchFamily="34" charset="0"/>
                <a:cs typeface="Arial" panose="020B0604020202020204" pitchFamily="34" charset="0"/>
              </a:rPr>
              <a:t>					</a:t>
            </a:r>
          </a:p>
          <a:p>
            <a:pPr marL="109728" indent="0">
              <a:buNone/>
            </a:pPr>
            <a:r>
              <a:rPr lang="en-US" sz="3200" dirty="0" smtClean="0">
                <a:latin typeface="Times New Roman" panose="02020603050405020304" pitchFamily="18" charset="0"/>
                <a:cs typeface="Times New Roman" panose="02020603050405020304" pitchFamily="18" charset="0"/>
              </a:rPr>
              <a:t>				</a:t>
            </a:r>
            <a:endParaRPr lang="en-US" sz="2800" dirty="0" smtClean="0"/>
          </a:p>
          <a:p>
            <a:endParaRPr lang="en-US" sz="2800" dirty="0"/>
          </a:p>
          <a:p>
            <a:endParaRPr lang="en-US" dirty="0" smtClean="0"/>
          </a:p>
        </p:txBody>
      </p:sp>
      <p:sp>
        <p:nvSpPr>
          <p:cNvPr id="2" name="Title 1"/>
          <p:cNvSpPr>
            <a:spLocks noGrp="1"/>
          </p:cNvSpPr>
          <p:nvPr>
            <p:ph type="title"/>
          </p:nvPr>
        </p:nvSpPr>
        <p:spPr>
          <a:xfrm>
            <a:off x="457199" y="1002486"/>
            <a:ext cx="8229600" cy="1143000"/>
          </a:xfrm>
        </p:spPr>
        <p:txBody>
          <a:bodyPr>
            <a:noAutofit/>
          </a:bodyPr>
          <a:lstStyle/>
          <a:p>
            <a:pPr algn="ctr"/>
            <a:r>
              <a:rPr lang="en-US" sz="3900" dirty="0" smtClean="0">
                <a:solidFill>
                  <a:srgbClr val="1F49A2"/>
                </a:solidFill>
                <a:latin typeface="Arial" panose="020B0604020202020204" pitchFamily="34" charset="0"/>
                <a:cs typeface="Arial" panose="020B0604020202020204" pitchFamily="34" charset="0"/>
              </a:rPr>
              <a:t>Investment in Operations</a:t>
            </a:r>
            <a:endParaRPr lang="en-US" sz="39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35187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816" y="805454"/>
            <a:ext cx="8229600" cy="1010815"/>
          </a:xfrm>
        </p:spPr>
        <p:txBody>
          <a:bodyPr/>
          <a:lstStyle/>
          <a:p>
            <a:pPr algn="ctr"/>
            <a:r>
              <a:rPr lang="en-US" sz="2800" dirty="0" smtClean="0">
                <a:latin typeface="Arial" panose="020B0604020202020204" pitchFamily="34" charset="0"/>
                <a:cs typeface="Arial" panose="020B0604020202020204" pitchFamily="34" charset="0"/>
              </a:rPr>
              <a:t>Overall Budgeted Expenditures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t>
            </a:r>
            <a:r>
              <a:rPr lang="en-US" sz="2800" u="sng" dirty="0" smtClean="0">
                <a:latin typeface="Arial" panose="020B0604020202020204" pitchFamily="34" charset="0"/>
                <a:cs typeface="Arial" panose="020B0604020202020204" pitchFamily="34" charset="0"/>
              </a:rPr>
              <a:t>prior</a:t>
            </a:r>
            <a:r>
              <a:rPr lang="en-US" sz="2800" dirty="0" smtClean="0">
                <a:latin typeface="Arial" panose="020B0604020202020204" pitchFamily="34" charset="0"/>
                <a:cs typeface="Arial" panose="020B0604020202020204" pitchFamily="34" charset="0"/>
              </a:rPr>
              <a:t> to FY 2019 state requirements)</a:t>
            </a:r>
            <a:endParaRPr lang="en-US"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47704224"/>
              </p:ext>
            </p:extLst>
          </p:nvPr>
        </p:nvGraphicFramePr>
        <p:xfrm>
          <a:off x="964276" y="1671152"/>
          <a:ext cx="7289137" cy="4497873"/>
        </p:xfrm>
        <a:graphic>
          <a:graphicData uri="http://schemas.openxmlformats.org/presentationml/2006/ole">
            <mc:AlternateContent xmlns:mc="http://schemas.openxmlformats.org/markup-compatibility/2006">
              <mc:Choice xmlns:v="urn:schemas-microsoft-com:vml" Requires="v">
                <p:oleObj spid="_x0000_s27800" name="Worksheet" r:id="rId3" imgW="10698624" imgH="6598748" progId="Excel.Sheet.12">
                  <p:embed/>
                </p:oleObj>
              </mc:Choice>
              <mc:Fallback>
                <p:oleObj name="Worksheet" r:id="rId3" imgW="10698624" imgH="6598748" progId="Excel.Sheet.12">
                  <p:embed/>
                  <p:pic>
                    <p:nvPicPr>
                      <p:cNvPr id="0" name="Picture 29"/>
                      <p:cNvPicPr>
                        <a:picLocks noGrp="1" noChangeAspect="1" noChangeArrowheads="1"/>
                      </p:cNvPicPr>
                      <p:nvPr/>
                    </p:nvPicPr>
                    <p:blipFill>
                      <a:blip r:embed="rId4"/>
                      <a:srcRect/>
                      <a:stretch>
                        <a:fillRect/>
                      </a:stretch>
                    </p:blipFill>
                    <p:spPr bwMode="auto">
                      <a:xfrm>
                        <a:off x="964276" y="1671152"/>
                        <a:ext cx="7289137" cy="4497873"/>
                      </a:xfrm>
                      <a:prstGeom prst="rect">
                        <a:avLst/>
                      </a:prstGeom>
                      <a:noFill/>
                      <a:extLst/>
                    </p:spPr>
                  </p:pic>
                </p:oleObj>
              </mc:Fallback>
            </mc:AlternateContent>
          </a:graphicData>
        </a:graphic>
      </p:graphicFrame>
    </p:spTree>
    <p:extLst>
      <p:ext uri="{BB962C8B-B14F-4D97-AF65-F5344CB8AC3E}">
        <p14:creationId xmlns:p14="http://schemas.microsoft.com/office/powerpoint/2010/main" val="1466168265"/>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916" y="1708509"/>
            <a:ext cx="8892706" cy="4449089"/>
          </a:xfrm>
        </p:spPr>
        <p:txBody>
          <a:bodyPr/>
          <a:lstStyle/>
          <a:p>
            <a:r>
              <a:rPr lang="en-US" sz="2800" dirty="0" smtClean="0">
                <a:latin typeface="Arial" panose="020B0604020202020204" pitchFamily="34" charset="0"/>
                <a:cs typeface="Arial" panose="020B0604020202020204" pitchFamily="34" charset="0"/>
              </a:rPr>
              <a:t>Teacher Retirement System employer share increase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4.09% for a total increase of $3,016,249.</a:t>
            </a:r>
          </a:p>
          <a:p>
            <a:pPr lvl="1"/>
            <a:r>
              <a:rPr lang="en-US" sz="2400" dirty="0" smtClean="0">
                <a:latin typeface="Arial" panose="020B0604020202020204" pitchFamily="34" charset="0"/>
                <a:cs typeface="Arial" panose="020B0604020202020204" pitchFamily="34" charset="0"/>
              </a:rPr>
              <a:t>General Fund total cost for FY 2019 $14,231,134</a:t>
            </a:r>
          </a:p>
          <a:p>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Classified Health Insurance annual </a:t>
            </a:r>
            <a:r>
              <a:rPr lang="en-US" sz="2800" dirty="0" smtClean="0">
                <a:latin typeface="Arial" panose="020B0604020202020204" pitchFamily="34" charset="0"/>
                <a:cs typeface="Arial" panose="020B0604020202020204" pitchFamily="34" charset="0"/>
              </a:rPr>
              <a:t>increase. $90,100 </a:t>
            </a:r>
          </a:p>
          <a:p>
            <a:pPr lvl="1"/>
            <a:r>
              <a:rPr lang="en-US" sz="2400" dirty="0" smtClean="0">
                <a:latin typeface="Arial" panose="020B0604020202020204" pitchFamily="34" charset="0"/>
                <a:cs typeface="Arial" panose="020B0604020202020204" pitchFamily="34" charset="0"/>
              </a:rPr>
              <a:t>Employer share of health insurance is $11,340 per employee (Certified and Classified). General fund cost = $13,744,775.</a:t>
            </a:r>
            <a:endParaRPr lang="en-US"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Total added to 2019 Budget = $3,106,349</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92611" y="944014"/>
            <a:ext cx="8751389" cy="764495"/>
          </a:xfrm>
        </p:spPr>
        <p:txBody>
          <a:bodyPr/>
          <a:lstStyle/>
          <a:p>
            <a:pPr algn="ctr"/>
            <a:r>
              <a:rPr lang="en-US" sz="3600" dirty="0" smtClean="0">
                <a:latin typeface="Arial" panose="020B0604020202020204" pitchFamily="34" charset="0"/>
                <a:cs typeface="Arial" panose="020B0604020202020204" pitchFamily="34" charset="0"/>
              </a:rPr>
              <a:t>State Required Budgetary Increases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6135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789" y="880269"/>
            <a:ext cx="8229600" cy="1010815"/>
          </a:xfrm>
        </p:spPr>
        <p:txBody>
          <a:bodyPr/>
          <a:lstStyle/>
          <a:p>
            <a:pPr algn="ctr"/>
            <a:r>
              <a:rPr lang="en-US" sz="2800" dirty="0" smtClean="0">
                <a:latin typeface="Arial" panose="020B0604020202020204" pitchFamily="34" charset="0"/>
                <a:cs typeface="Arial" panose="020B0604020202020204" pitchFamily="34" charset="0"/>
              </a:rPr>
              <a:t>Overall Budgeted Expenditure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t>
            </a:r>
            <a:r>
              <a:rPr lang="en-US" sz="2800" u="sng" dirty="0" smtClean="0">
                <a:latin typeface="Arial" panose="020B0604020202020204" pitchFamily="34" charset="0"/>
                <a:cs typeface="Arial" panose="020B0604020202020204" pitchFamily="34" charset="0"/>
              </a:rPr>
              <a:t>after</a:t>
            </a:r>
            <a:r>
              <a:rPr lang="en-US" sz="2800" dirty="0" smtClean="0">
                <a:latin typeface="Arial" panose="020B0604020202020204" pitchFamily="34" charset="0"/>
                <a:cs typeface="Arial" panose="020B0604020202020204" pitchFamily="34" charset="0"/>
              </a:rPr>
              <a:t> FY 2019 state requirements)</a:t>
            </a:r>
            <a:endParaRPr lang="en-US"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105403012"/>
              </p:ext>
            </p:extLst>
          </p:nvPr>
        </p:nvGraphicFramePr>
        <p:xfrm>
          <a:off x="656705" y="1288473"/>
          <a:ext cx="7812608" cy="5075815"/>
        </p:xfrm>
        <a:graphic>
          <a:graphicData uri="http://schemas.openxmlformats.org/presentationml/2006/ole">
            <mc:AlternateContent xmlns:mc="http://schemas.openxmlformats.org/markup-compatibility/2006">
              <mc:Choice xmlns:v="urn:schemas-microsoft-com:vml" Requires="v">
                <p:oleObj spid="_x0000_s35932" name="Worksheet" r:id="rId3" imgW="10607040" imgH="6888523" progId="Excel.Sheet.12">
                  <p:embed/>
                </p:oleObj>
              </mc:Choice>
              <mc:Fallback>
                <p:oleObj name="Worksheet" r:id="rId3" imgW="10607040" imgH="6888523" progId="Excel.Sheet.12">
                  <p:embed/>
                  <p:pic>
                    <p:nvPicPr>
                      <p:cNvPr id="5" name="Content Placeholder 4"/>
                      <p:cNvPicPr>
                        <a:picLocks noGrp="1" noChangeAspect="1" noChangeArrowheads="1"/>
                      </p:cNvPicPr>
                      <p:nvPr/>
                    </p:nvPicPr>
                    <p:blipFill>
                      <a:blip r:embed="rId4"/>
                      <a:srcRect/>
                      <a:stretch>
                        <a:fillRect/>
                      </a:stretch>
                    </p:blipFill>
                    <p:spPr bwMode="auto">
                      <a:xfrm>
                        <a:off x="656705" y="1288473"/>
                        <a:ext cx="7812608" cy="5075815"/>
                      </a:xfrm>
                      <a:prstGeom prst="rect">
                        <a:avLst/>
                      </a:prstGeom>
                      <a:noFill/>
                      <a:extLst/>
                    </p:spPr>
                  </p:pic>
                </p:oleObj>
              </mc:Fallback>
            </mc:AlternateContent>
          </a:graphicData>
        </a:graphic>
      </p:graphicFrame>
    </p:spTree>
    <p:extLst>
      <p:ext uri="{BB962C8B-B14F-4D97-AF65-F5344CB8AC3E}">
        <p14:creationId xmlns:p14="http://schemas.microsoft.com/office/powerpoint/2010/main" val="417502558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1433"/>
            <a:ext cx="8229600" cy="4461403"/>
          </a:xfrm>
        </p:spPr>
        <p:txBody>
          <a:bodyPr>
            <a:normAutofit fontScale="85000" lnSpcReduction="10000"/>
          </a:bodyPr>
          <a:lstStyle/>
          <a:p>
            <a:r>
              <a:rPr lang="en-US" sz="2000" dirty="0" smtClean="0"/>
              <a:t>Instructional Salaries and Benefits	    $91,627,366        72.24%</a:t>
            </a:r>
          </a:p>
          <a:p>
            <a:r>
              <a:rPr lang="en-US" sz="2000" dirty="0" smtClean="0"/>
              <a:t>Admin Salaries and Benefits	    	    $  8,250,015          6.50%</a:t>
            </a:r>
          </a:p>
          <a:p>
            <a:r>
              <a:rPr lang="en-US" sz="2000" dirty="0" smtClean="0"/>
              <a:t>Classified Salary and Benefits		    $10,238,173          8.07%</a:t>
            </a:r>
          </a:p>
          <a:p>
            <a:r>
              <a:rPr lang="en-US" sz="2000" dirty="0" smtClean="0"/>
              <a:t>Instructional Operations		    $  5,238,799          4.13%</a:t>
            </a:r>
          </a:p>
          <a:p>
            <a:r>
              <a:rPr lang="en-US" sz="2000" dirty="0" smtClean="0"/>
              <a:t>Admin Operations			    $     631,298          0.50%</a:t>
            </a:r>
          </a:p>
          <a:p>
            <a:r>
              <a:rPr lang="en-US" sz="2000" dirty="0" smtClean="0"/>
              <a:t>Classified Operations	 	  	    </a:t>
            </a:r>
            <a:r>
              <a:rPr lang="en-US" sz="2000" u="sng" dirty="0" smtClean="0"/>
              <a:t>$10,854,279</a:t>
            </a:r>
            <a:r>
              <a:rPr lang="en-US" sz="2000" dirty="0" smtClean="0"/>
              <a:t>          </a:t>
            </a:r>
            <a:r>
              <a:rPr lang="en-US" sz="2000" u="sng" dirty="0" smtClean="0"/>
              <a:t>8.56%</a:t>
            </a:r>
            <a:r>
              <a:rPr lang="en-US" sz="2000" dirty="0" smtClean="0"/>
              <a:t> </a:t>
            </a:r>
            <a:endParaRPr lang="en-US" sz="2000" dirty="0"/>
          </a:p>
          <a:p>
            <a:pPr marL="0" indent="0">
              <a:buNone/>
            </a:pPr>
            <a:r>
              <a:rPr lang="en-US" sz="2000" dirty="0" smtClean="0"/>
              <a:t>					   </a:t>
            </a:r>
            <a:r>
              <a:rPr lang="en-US" sz="2000" b="1" u="sng" dirty="0" smtClean="0"/>
              <a:t>$126,839,930</a:t>
            </a:r>
            <a:r>
              <a:rPr lang="en-US" sz="2000" dirty="0" smtClean="0"/>
              <a:t>      </a:t>
            </a:r>
            <a:r>
              <a:rPr lang="en-US" sz="2000" b="1" u="sng" dirty="0" smtClean="0"/>
              <a:t>100.00%</a:t>
            </a:r>
          </a:p>
          <a:p>
            <a:pPr marL="0" indent="0">
              <a:buNone/>
            </a:pPr>
            <a:endParaRPr lang="en-US" sz="2000" dirty="0"/>
          </a:p>
          <a:p>
            <a:pPr marL="0" indent="0">
              <a:spcBef>
                <a:spcPts val="1200"/>
              </a:spcBef>
              <a:buNone/>
            </a:pPr>
            <a:r>
              <a:rPr lang="en-US" sz="2000" b="1" u="sng" dirty="0" smtClean="0"/>
              <a:t>Instructional Salaries</a:t>
            </a:r>
            <a:r>
              <a:rPr lang="en-US" sz="2000" b="1" dirty="0" smtClean="0"/>
              <a:t>- </a:t>
            </a:r>
            <a:r>
              <a:rPr lang="en-US" sz="2000" dirty="0" smtClean="0"/>
              <a:t>Teachers, Paraprofessionals, Technology Specialists, Counselors, Nurses, Psychologists, Social Workers, Media Specialists</a:t>
            </a:r>
          </a:p>
          <a:p>
            <a:pPr marL="0" indent="0">
              <a:spcBef>
                <a:spcPts val="1800"/>
              </a:spcBef>
              <a:buNone/>
            </a:pPr>
            <a:r>
              <a:rPr lang="en-US" sz="2000" b="1" u="sng" dirty="0" smtClean="0">
                <a:solidFill>
                  <a:srgbClr val="0070C0"/>
                </a:solidFill>
              </a:rPr>
              <a:t>Admin Salaries</a:t>
            </a:r>
            <a:r>
              <a:rPr lang="en-US" sz="2000" b="1" dirty="0" smtClean="0">
                <a:solidFill>
                  <a:srgbClr val="0070C0"/>
                </a:solidFill>
              </a:rPr>
              <a:t>- </a:t>
            </a:r>
            <a:r>
              <a:rPr lang="en-US" sz="2000" dirty="0" smtClean="0">
                <a:solidFill>
                  <a:srgbClr val="0070C0"/>
                </a:solidFill>
              </a:rPr>
              <a:t>Superintendent, Assistant Superintendents, Principals, Assistant Principals, Clerical </a:t>
            </a:r>
          </a:p>
          <a:p>
            <a:pPr marL="0" indent="0">
              <a:spcBef>
                <a:spcPts val="1800"/>
              </a:spcBef>
              <a:buNone/>
            </a:pPr>
            <a:r>
              <a:rPr lang="en-US" sz="2000" b="1" u="sng" dirty="0" smtClean="0">
                <a:solidFill>
                  <a:srgbClr val="00B050"/>
                </a:solidFill>
              </a:rPr>
              <a:t>Classified Salaries</a:t>
            </a:r>
            <a:r>
              <a:rPr lang="en-US" sz="2000" b="1" dirty="0" smtClean="0">
                <a:solidFill>
                  <a:srgbClr val="00B050"/>
                </a:solidFill>
              </a:rPr>
              <a:t>-</a:t>
            </a:r>
            <a:r>
              <a:rPr lang="en-US" sz="2000" dirty="0" smtClean="0">
                <a:solidFill>
                  <a:srgbClr val="00B050"/>
                </a:solidFill>
              </a:rPr>
              <a:t>Business Services, Maintenance, Transportation, Human Resources</a:t>
            </a:r>
          </a:p>
          <a:p>
            <a:pPr marL="0" indent="0">
              <a:buNone/>
            </a:pPr>
            <a:endParaRPr lang="en-US" sz="2000" dirty="0" smtClean="0"/>
          </a:p>
        </p:txBody>
      </p:sp>
      <p:sp>
        <p:nvSpPr>
          <p:cNvPr id="2" name="Title 1"/>
          <p:cNvSpPr>
            <a:spLocks noGrp="1"/>
          </p:cNvSpPr>
          <p:nvPr>
            <p:ph type="title"/>
          </p:nvPr>
        </p:nvSpPr>
        <p:spPr>
          <a:xfrm>
            <a:off x="1157845" y="813681"/>
            <a:ext cx="7903028" cy="734785"/>
          </a:xfrm>
        </p:spPr>
        <p:txBody>
          <a:bodyPr>
            <a:normAutofit fontScale="90000"/>
          </a:bodyPr>
          <a:lstStyle/>
          <a:p>
            <a:r>
              <a:rPr lang="en-US" sz="3600" dirty="0" smtClean="0">
                <a:latin typeface="Arial" panose="020B0604020202020204" pitchFamily="34" charset="0"/>
                <a:cs typeface="Arial" panose="020B0604020202020204" pitchFamily="34" charset="0"/>
              </a:rPr>
              <a:t>How The Money will be Spent FY 2019</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243228"/>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1257890"/>
              </p:ext>
            </p:extLst>
          </p:nvPr>
        </p:nvGraphicFramePr>
        <p:xfrm>
          <a:off x="0" y="1414021"/>
          <a:ext cx="8686800" cy="4564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758858" y="855904"/>
            <a:ext cx="8229600" cy="685799"/>
          </a:xfrm>
        </p:spPr>
        <p:txBody>
          <a:bodyPr>
            <a:normAutofit fontScale="90000"/>
          </a:bodyPr>
          <a:lstStyle/>
          <a:p>
            <a:pPr algn="ctr"/>
            <a:r>
              <a:rPr lang="en-US" sz="3600" dirty="0" smtClean="0">
                <a:latin typeface="Arial" panose="020B0604020202020204" pitchFamily="34" charset="0"/>
                <a:cs typeface="Arial" panose="020B0604020202020204" pitchFamily="34" charset="0"/>
              </a:rPr>
              <a:t>How the </a:t>
            </a:r>
            <a:r>
              <a:rPr lang="en-US" sz="3600" smtClean="0">
                <a:latin typeface="Arial" panose="020B0604020202020204" pitchFamily="34" charset="0"/>
                <a:cs typeface="Arial" panose="020B0604020202020204" pitchFamily="34" charset="0"/>
              </a:rPr>
              <a:t>Money will be </a:t>
            </a:r>
            <a:r>
              <a:rPr lang="en-US" sz="3600" dirty="0" smtClean="0">
                <a:latin typeface="Arial" panose="020B0604020202020204" pitchFamily="34" charset="0"/>
                <a:cs typeface="Arial" panose="020B0604020202020204" pitchFamily="34" charset="0"/>
              </a:rPr>
              <a:t>Spent FY 2019</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970883"/>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86" y="1443141"/>
            <a:ext cx="8229600" cy="1167056"/>
          </a:xfrm>
        </p:spPr>
        <p:txBody>
          <a:bodyPr/>
          <a:lstStyle/>
          <a:p>
            <a:r>
              <a:rPr lang="en-US" dirty="0" smtClean="0">
                <a:latin typeface="Arial" panose="020B0604020202020204" pitchFamily="34" charset="0"/>
                <a:cs typeface="Arial" panose="020B0604020202020204" pitchFamily="34" charset="0"/>
              </a:rPr>
              <a:t>Salaries and Benefits			86.81%</a:t>
            </a:r>
          </a:p>
          <a:p>
            <a:r>
              <a:rPr lang="en-US" dirty="0" smtClean="0">
                <a:latin typeface="Arial" panose="020B0604020202020204" pitchFamily="34" charset="0"/>
                <a:cs typeface="Arial" panose="020B0604020202020204" pitchFamily="34" charset="0"/>
              </a:rPr>
              <a:t>All Other Expenditures		13.19%</a:t>
            </a: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73630" y="677042"/>
            <a:ext cx="7037614" cy="707345"/>
          </a:xfrm>
        </p:spPr>
        <p:txBody>
          <a:bodyPr/>
          <a:lstStyle/>
          <a:p>
            <a:r>
              <a:rPr lang="en-US" sz="3600" dirty="0" smtClean="0">
                <a:latin typeface="Arial" panose="020B0604020202020204" pitchFamily="34" charset="0"/>
                <a:cs typeface="Arial" panose="020B0604020202020204" pitchFamily="34" charset="0"/>
              </a:rPr>
              <a:t>Expenditure Breakdown</a:t>
            </a:r>
            <a:endParaRPr lang="en-US" sz="3600" dirty="0">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957080972"/>
              </p:ext>
            </p:extLst>
          </p:nvPr>
        </p:nvGraphicFramePr>
        <p:xfrm>
          <a:off x="1649186" y="2419466"/>
          <a:ext cx="5865519" cy="3632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23610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545" y="2515506"/>
            <a:ext cx="8104909" cy="3469658"/>
          </a:xfrm>
        </p:spPr>
        <p:txBody>
          <a:bodyPr>
            <a:normAutofit fontScale="25000" lnSpcReduction="20000"/>
          </a:bodyPr>
          <a:lstStyle/>
          <a:p>
            <a:r>
              <a:rPr lang="en-US" sz="6400" dirty="0" smtClean="0">
                <a:latin typeface="Arial" panose="020B0604020202020204" pitchFamily="34" charset="0"/>
                <a:cs typeface="Arial" panose="020B0604020202020204" pitchFamily="34" charset="0"/>
              </a:rPr>
              <a:t>Budgeted Revenues		   	   	</a:t>
            </a:r>
            <a:r>
              <a:rPr lang="en-US" sz="6400" b="1" dirty="0" smtClean="0">
                <a:latin typeface="Arial" panose="020B0604020202020204" pitchFamily="34" charset="0"/>
                <a:cs typeface="Arial" panose="020B0604020202020204" pitchFamily="34" charset="0"/>
              </a:rPr>
              <a:t>$124,955,847</a:t>
            </a:r>
          </a:p>
          <a:p>
            <a:endParaRPr lang="en-US" sz="6400" dirty="0" smtClean="0">
              <a:solidFill>
                <a:srgbClr val="FF0000"/>
              </a:solidFill>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Expenditures				</a:t>
            </a:r>
            <a:r>
              <a:rPr lang="en-US" sz="6400" b="1" dirty="0" smtClean="0">
                <a:latin typeface="Arial" panose="020B0604020202020204" pitchFamily="34" charset="0"/>
                <a:cs typeface="Arial" panose="020B0604020202020204" pitchFamily="34" charset="0"/>
              </a:rPr>
              <a:t>$123,733,580</a:t>
            </a:r>
            <a:br>
              <a:rPr lang="en-US" sz="6400" b="1" dirty="0" smtClean="0">
                <a:latin typeface="Arial" panose="020B0604020202020204" pitchFamily="34" charset="0"/>
                <a:cs typeface="Arial" panose="020B0604020202020204" pitchFamily="34" charset="0"/>
              </a:rPr>
            </a:br>
            <a:endParaRPr lang="en-US" sz="6400" b="1"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Beginning Fund Balance (Unreserved) FY19</a:t>
            </a:r>
            <a:r>
              <a:rPr lang="en-US" sz="6400"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10,020,000</a:t>
            </a:r>
            <a:r>
              <a:rPr lang="en-US" sz="6400"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Budgeted Reserves Increased/Decreased		</a:t>
            </a:r>
            <a:r>
              <a:rPr lang="en-US" sz="6400" b="1" dirty="0" smtClean="0">
                <a:latin typeface="Arial" panose="020B0604020202020204" pitchFamily="34" charset="0"/>
                <a:cs typeface="Arial" panose="020B0604020202020204" pitchFamily="34" charset="0"/>
              </a:rPr>
              <a:t>$    1,222,267</a:t>
            </a:r>
            <a:r>
              <a:rPr lang="en-US" sz="6400" dirty="0" smtClean="0">
                <a:latin typeface="Arial" panose="020B0604020202020204" pitchFamily="34" charset="0"/>
                <a:cs typeface="Arial" panose="020B0604020202020204" pitchFamily="34" charset="0"/>
              </a:rPr>
              <a:t>		  						</a:t>
            </a:r>
            <a:endParaRPr lang="en-US" sz="64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Ending Fund Balance (Unreserved) FY19	</a:t>
            </a:r>
            <a:r>
              <a:rPr lang="en-US" sz="6400" b="1" dirty="0" smtClean="0">
                <a:latin typeface="Arial" panose="020B0604020202020204" pitchFamily="34" charset="0"/>
                <a:cs typeface="Arial" panose="020B0604020202020204" pitchFamily="34" charset="0"/>
              </a:rPr>
              <a:t>$   11,242,267</a:t>
            </a:r>
            <a:r>
              <a:rPr lang="en-US" sz="6400" dirty="0" smtClean="0">
                <a:latin typeface="Arial" panose="020B0604020202020204" pitchFamily="34" charset="0"/>
                <a:cs typeface="Arial" panose="020B0604020202020204" pitchFamily="34" charset="0"/>
              </a:rPr>
              <a:t>												       				</a:t>
            </a:r>
            <a:endParaRPr lang="en-US" sz="6400" b="1" dirty="0" smtClean="0">
              <a:solidFill>
                <a:srgbClr val="FF0000"/>
              </a:solidFill>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Actual </a:t>
            </a:r>
            <a:r>
              <a:rPr lang="en-US" sz="6400" dirty="0">
                <a:latin typeface="Arial" panose="020B0604020202020204" pitchFamily="34" charset="0"/>
                <a:cs typeface="Arial" panose="020B0604020202020204" pitchFamily="34" charset="0"/>
              </a:rPr>
              <a:t>figures are not available at this time in the budgeting process. </a:t>
            </a:r>
            <a:r>
              <a:rPr lang="en-US" sz="6400" dirty="0" smtClean="0">
                <a:latin typeface="Arial" panose="020B0604020202020204" pitchFamily="34" charset="0"/>
                <a:cs typeface="Arial" panose="020B0604020202020204" pitchFamily="34" charset="0"/>
              </a:rPr>
              <a:t>Therefore, </a:t>
            </a:r>
            <a:r>
              <a:rPr lang="en-US" sz="6400" dirty="0">
                <a:latin typeface="Arial" panose="020B0604020202020204" pitchFamily="34" charset="0"/>
                <a:cs typeface="Arial" panose="020B0604020202020204" pitchFamily="34" charset="0"/>
              </a:rPr>
              <a:t>the </a:t>
            </a:r>
            <a:r>
              <a:rPr lang="en-US" sz="6400" dirty="0" smtClean="0">
                <a:latin typeface="Arial" panose="020B0604020202020204" pitchFamily="34" charset="0"/>
                <a:cs typeface="Arial" panose="020B0604020202020204" pitchFamily="34" charset="0"/>
              </a:rPr>
              <a:t>FY19 </a:t>
            </a:r>
            <a:r>
              <a:rPr lang="en-US" sz="6400" dirty="0">
                <a:latin typeface="Arial" panose="020B0604020202020204" pitchFamily="34" charset="0"/>
                <a:cs typeface="Arial" panose="020B0604020202020204" pitchFamily="34" charset="0"/>
              </a:rPr>
              <a:t>budget is a forecast based on predictions formulated from trend data and not verified revenues and expenditures. 	       				</a:t>
            </a:r>
            <a:endParaRPr lang="en-US" sz="6400" b="1" dirty="0">
              <a:solidFill>
                <a:srgbClr val="FF000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109728" indent="0">
              <a:buNone/>
            </a:pPr>
            <a:endParaRPr lang="en-US" sz="2400" dirty="0">
              <a:latin typeface="Arial" panose="020B0604020202020204" pitchFamily="34" charset="0"/>
              <a:cs typeface="Arial" panose="020B0604020202020204" pitchFamily="34" charset="0"/>
            </a:endParaRPr>
          </a:p>
          <a:p>
            <a:pPr marL="393192" lvl="1" indent="0">
              <a:buNone/>
            </a:pPr>
            <a:endParaRPr lang="en-US" dirty="0" smtClean="0">
              <a:latin typeface="Arial" panose="020B0604020202020204" pitchFamily="34" charset="0"/>
              <a:cs typeface="Arial" panose="020B0604020202020204" pitchFamily="34" charset="0"/>
            </a:endParaRPr>
          </a:p>
          <a:p>
            <a:pPr marL="850392" lvl="1" indent="-457200">
              <a:buAutoNum type="alphaLcParenBoth"/>
            </a:pPr>
            <a:endParaRPr lang="en-US" dirty="0" smtClean="0"/>
          </a:p>
          <a:p>
            <a:pPr marL="630936" lvl="2" indent="0">
              <a:buNone/>
            </a:pPr>
            <a:r>
              <a:rPr lang="en-US" dirty="0"/>
              <a:t> </a:t>
            </a:r>
            <a:r>
              <a:rPr lang="en-US" dirty="0" smtClean="0"/>
              <a:t>  </a:t>
            </a:r>
          </a:p>
          <a:p>
            <a:pPr marL="630936" lvl="2" indent="0">
              <a:buNone/>
            </a:pPr>
            <a:endParaRPr lang="en-US" dirty="0"/>
          </a:p>
          <a:p>
            <a:pPr marL="630936" lvl="2" indent="0">
              <a:buNone/>
            </a:pPr>
            <a:endParaRPr lang="en-US" dirty="0" smtClean="0"/>
          </a:p>
          <a:p>
            <a:pPr marL="630936" lvl="2" indent="0">
              <a:buNone/>
            </a:pPr>
            <a:endParaRPr lang="en-US" dirty="0" smtClean="0"/>
          </a:p>
        </p:txBody>
      </p:sp>
      <p:sp>
        <p:nvSpPr>
          <p:cNvPr id="3" name="Title 2"/>
          <p:cNvSpPr>
            <a:spLocks noGrp="1"/>
          </p:cNvSpPr>
          <p:nvPr>
            <p:ph type="title"/>
          </p:nvPr>
        </p:nvSpPr>
        <p:spPr>
          <a:xfrm>
            <a:off x="394854" y="1080331"/>
            <a:ext cx="8229600" cy="1143000"/>
          </a:xfrm>
        </p:spPr>
        <p:txBody>
          <a:bodyPr>
            <a:noAutofit/>
          </a:bodyPr>
          <a:lstStyle/>
          <a:p>
            <a:pPr algn="ctr"/>
            <a:r>
              <a:rPr lang="en-US" sz="3200" dirty="0" smtClean="0">
                <a:solidFill>
                  <a:srgbClr val="1F49A2"/>
                </a:solidFill>
                <a:latin typeface="Arial" panose="020B0604020202020204" pitchFamily="34" charset="0"/>
                <a:cs typeface="Arial" panose="020B0604020202020204" pitchFamily="34" charset="0"/>
              </a:rPr>
              <a:t>FY 2019 Tentative General Fund Budget</a:t>
            </a:r>
            <a:br>
              <a:rPr lang="en-US" sz="3200" dirty="0" smtClean="0">
                <a:solidFill>
                  <a:srgbClr val="1F49A2"/>
                </a:solidFill>
                <a:latin typeface="Arial" panose="020B0604020202020204" pitchFamily="34" charset="0"/>
                <a:cs typeface="Arial" panose="020B0604020202020204" pitchFamily="34" charset="0"/>
              </a:rPr>
            </a:br>
            <a:r>
              <a:rPr lang="en-US" sz="3200" dirty="0" smtClean="0">
                <a:solidFill>
                  <a:srgbClr val="1F49A2"/>
                </a:solidFill>
                <a:latin typeface="Arial" panose="020B0604020202020204" pitchFamily="34" charset="0"/>
                <a:cs typeface="Arial" panose="020B0604020202020204" pitchFamily="34" charset="0"/>
              </a:rPr>
              <a:t>(</a:t>
            </a:r>
            <a:r>
              <a:rPr lang="en-US" sz="3200" u="sng" dirty="0" smtClean="0">
                <a:solidFill>
                  <a:srgbClr val="1F49A2"/>
                </a:solidFill>
                <a:latin typeface="Arial" panose="020B0604020202020204" pitchFamily="34" charset="0"/>
                <a:cs typeface="Arial" panose="020B0604020202020204" pitchFamily="34" charset="0"/>
              </a:rPr>
              <a:t>prior </a:t>
            </a:r>
            <a:r>
              <a:rPr lang="en-US" sz="3200" dirty="0" smtClean="0">
                <a:solidFill>
                  <a:srgbClr val="1F49A2"/>
                </a:solidFill>
                <a:latin typeface="Arial" panose="020B0604020202020204" pitchFamily="34" charset="0"/>
                <a:cs typeface="Arial" panose="020B0604020202020204" pitchFamily="34" charset="0"/>
              </a:rPr>
              <a:t>to state required increases)</a:t>
            </a:r>
            <a:endParaRPr lang="en-US" sz="32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3198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702676" y="1594083"/>
            <a:ext cx="5812407" cy="4952721"/>
          </a:xfrm>
          <a:prstGeom prst="rect">
            <a:avLst/>
          </a:prstGeom>
        </p:spPr>
      </p:pic>
      <p:sp>
        <p:nvSpPr>
          <p:cNvPr id="3" name="Title 2"/>
          <p:cNvSpPr>
            <a:spLocks noGrp="1"/>
          </p:cNvSpPr>
          <p:nvPr>
            <p:ph type="title"/>
          </p:nvPr>
        </p:nvSpPr>
        <p:spPr>
          <a:xfrm>
            <a:off x="2501463" y="394930"/>
            <a:ext cx="6927273" cy="1199153"/>
          </a:xfrm>
        </p:spPr>
        <p:txBody>
          <a:bodyPr/>
          <a:lstStyle/>
          <a:p>
            <a:r>
              <a:rPr lang="en-US" sz="3200" dirty="0" smtClean="0">
                <a:latin typeface="Arial" panose="020B0604020202020204" pitchFamily="34" charset="0"/>
                <a:cs typeface="Arial" panose="020B0604020202020204" pitchFamily="34" charset="0"/>
              </a:rPr>
              <a:t>Supporting our Strategic Plan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in the following goal areas: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391348"/>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069" y="2332038"/>
            <a:ext cx="8636924" cy="3536748"/>
          </a:xfrm>
        </p:spPr>
        <p:txBody>
          <a:bodyPr>
            <a:normAutofit fontScale="25000" lnSpcReduction="20000"/>
          </a:bodyPr>
          <a:lstStyle/>
          <a:p>
            <a:r>
              <a:rPr lang="en-US" sz="6400" dirty="0" smtClean="0">
                <a:latin typeface="Arial" panose="020B0604020202020204" pitchFamily="34" charset="0"/>
                <a:cs typeface="Arial" panose="020B0604020202020204" pitchFamily="34" charset="0"/>
              </a:rPr>
              <a:t>Budgeted Revenues		   	  	</a:t>
            </a:r>
            <a:r>
              <a:rPr lang="en-US" sz="6400" b="1" dirty="0" smtClean="0">
                <a:latin typeface="Arial" panose="020B0604020202020204" pitchFamily="34" charset="0"/>
                <a:cs typeface="Arial" panose="020B0604020202020204" pitchFamily="34" charset="0"/>
              </a:rPr>
              <a:t>$</a:t>
            </a:r>
            <a:r>
              <a:rPr lang="en-US" sz="6400" b="1" dirty="0">
                <a:latin typeface="Arial" panose="020B0604020202020204" pitchFamily="34" charset="0"/>
                <a:cs typeface="Arial" panose="020B0604020202020204" pitchFamily="34" charset="0"/>
              </a:rPr>
              <a:t>124,955,847</a:t>
            </a:r>
          </a:p>
          <a:p>
            <a:endParaRPr lang="en-US" sz="6400" dirty="0" smtClean="0">
              <a:solidFill>
                <a:srgbClr val="FF0000"/>
              </a:solidFill>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Expenditures			</a:t>
            </a:r>
            <a:r>
              <a:rPr lang="en-US" sz="6400"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$126,839,930</a:t>
            </a:r>
            <a:br>
              <a:rPr lang="en-US" sz="6400" b="1" dirty="0" smtClean="0">
                <a:latin typeface="Arial" panose="020B0604020202020204" pitchFamily="34" charset="0"/>
                <a:cs typeface="Arial" panose="020B0604020202020204" pitchFamily="34" charset="0"/>
              </a:rPr>
            </a:br>
            <a:endParaRPr lang="en-US" sz="6400" b="1"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Beginning Fund Balance (Unreserved) FY19</a:t>
            </a:r>
            <a:r>
              <a:rPr lang="en-US" sz="6400"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10,020,000 </a:t>
            </a:r>
            <a:r>
              <a:rPr lang="en-US" sz="6400"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Budgeted Reserves Increased/Decreased		</a:t>
            </a:r>
            <a:r>
              <a:rPr lang="en-US" sz="6400" b="1" dirty="0" smtClean="0">
                <a:latin typeface="Arial" panose="020B0604020202020204" pitchFamily="34" charset="0"/>
                <a:cs typeface="Arial" panose="020B0604020202020204" pitchFamily="34" charset="0"/>
              </a:rPr>
              <a:t>$  (1,884,083)</a:t>
            </a:r>
            <a:r>
              <a:rPr lang="en-US" sz="6400" dirty="0" smtClean="0">
                <a:latin typeface="Arial" panose="020B0604020202020204" pitchFamily="34" charset="0"/>
                <a:cs typeface="Arial" panose="020B0604020202020204" pitchFamily="34" charset="0"/>
              </a:rPr>
              <a:t>		  						</a:t>
            </a:r>
            <a:endParaRPr lang="en-US" sz="64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Ending Fund Balance (Unreserved) FY19	</a:t>
            </a:r>
            <a:r>
              <a:rPr lang="en-US" sz="6400" b="1" dirty="0" smtClean="0">
                <a:latin typeface="Arial" panose="020B0604020202020204" pitchFamily="34" charset="0"/>
                <a:cs typeface="Arial" panose="020B0604020202020204" pitchFamily="34" charset="0"/>
              </a:rPr>
              <a:t>$    8,135,917</a:t>
            </a:r>
            <a:r>
              <a:rPr lang="en-US" sz="6400" dirty="0" smtClean="0">
                <a:latin typeface="Arial" panose="020B0604020202020204" pitchFamily="34" charset="0"/>
                <a:cs typeface="Arial" panose="020B0604020202020204" pitchFamily="34" charset="0"/>
              </a:rPr>
              <a:t>												       				</a:t>
            </a:r>
            <a:endParaRPr lang="en-US" sz="6400" b="1" dirty="0" smtClean="0">
              <a:solidFill>
                <a:srgbClr val="FF0000"/>
              </a:solidFill>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Actual </a:t>
            </a:r>
            <a:r>
              <a:rPr lang="en-US" sz="6400" dirty="0">
                <a:latin typeface="Arial" panose="020B0604020202020204" pitchFamily="34" charset="0"/>
                <a:cs typeface="Arial" panose="020B0604020202020204" pitchFamily="34" charset="0"/>
              </a:rPr>
              <a:t>figures are not available at this time in the budgeting process. </a:t>
            </a:r>
            <a:r>
              <a:rPr lang="en-US" sz="6400" dirty="0" smtClean="0">
                <a:latin typeface="Arial" panose="020B0604020202020204" pitchFamily="34" charset="0"/>
                <a:cs typeface="Arial" panose="020B0604020202020204" pitchFamily="34" charset="0"/>
              </a:rPr>
              <a:t>Therefore, </a:t>
            </a:r>
            <a:r>
              <a:rPr lang="en-US" sz="6400" dirty="0">
                <a:latin typeface="Arial" panose="020B0604020202020204" pitchFamily="34" charset="0"/>
                <a:cs typeface="Arial" panose="020B0604020202020204" pitchFamily="34" charset="0"/>
              </a:rPr>
              <a:t>the </a:t>
            </a:r>
            <a:r>
              <a:rPr lang="en-US" sz="6400" dirty="0" smtClean="0">
                <a:latin typeface="Arial" panose="020B0604020202020204" pitchFamily="34" charset="0"/>
                <a:cs typeface="Arial" panose="020B0604020202020204" pitchFamily="34" charset="0"/>
              </a:rPr>
              <a:t>FY19 </a:t>
            </a:r>
            <a:r>
              <a:rPr lang="en-US" sz="6400" dirty="0">
                <a:latin typeface="Arial" panose="020B0604020202020204" pitchFamily="34" charset="0"/>
                <a:cs typeface="Arial" panose="020B0604020202020204" pitchFamily="34" charset="0"/>
              </a:rPr>
              <a:t>budget is a forecast based on predictions formulated from trend data and not verified revenues and expenditures. </a:t>
            </a:r>
            <a:r>
              <a:rPr lang="en-US" sz="6400" dirty="0">
                <a:latin typeface="Times New Roman" panose="02020603050405020304" pitchFamily="18" charset="0"/>
                <a:cs typeface="Times New Roman" panose="02020603050405020304" pitchFamily="18" charset="0"/>
              </a:rPr>
              <a:t>	       				</a:t>
            </a:r>
            <a:endParaRPr lang="en-US" sz="6400" b="1" dirty="0">
              <a:solidFill>
                <a:srgbClr val="FF0000"/>
              </a:solidFill>
              <a:latin typeface="Times New Roman" panose="02020603050405020304" pitchFamily="18" charset="0"/>
              <a:cs typeface="Times New Roman" panose="02020603050405020304" pitchFamily="18" charset="0"/>
            </a:endParaRPr>
          </a:p>
          <a:p>
            <a:endParaRPr lang="en-US" sz="2400" dirty="0"/>
          </a:p>
          <a:p>
            <a:pPr marL="109728" indent="0">
              <a:buNone/>
            </a:pPr>
            <a:endParaRPr lang="en-US" sz="2400" dirty="0"/>
          </a:p>
          <a:p>
            <a:pPr marL="393192" lvl="1" indent="0">
              <a:buNone/>
            </a:pPr>
            <a:endParaRPr lang="en-US" dirty="0" smtClean="0"/>
          </a:p>
          <a:p>
            <a:pPr marL="850392" lvl="1" indent="-457200">
              <a:buAutoNum type="alphaLcParenBoth"/>
            </a:pPr>
            <a:endParaRPr lang="en-US" dirty="0" smtClean="0"/>
          </a:p>
          <a:p>
            <a:pPr marL="630936" lvl="2" indent="0">
              <a:buNone/>
            </a:pPr>
            <a:r>
              <a:rPr lang="en-US" dirty="0"/>
              <a:t> </a:t>
            </a:r>
            <a:r>
              <a:rPr lang="en-US" dirty="0" smtClean="0"/>
              <a:t>  </a:t>
            </a:r>
          </a:p>
          <a:p>
            <a:pPr marL="630936" lvl="2" indent="0">
              <a:buNone/>
            </a:pPr>
            <a:endParaRPr lang="en-US" dirty="0"/>
          </a:p>
          <a:p>
            <a:pPr marL="630936" lvl="2" indent="0">
              <a:buNone/>
            </a:pPr>
            <a:endParaRPr lang="en-US" dirty="0" smtClean="0"/>
          </a:p>
          <a:p>
            <a:pPr marL="630936" lvl="2" indent="0">
              <a:buNone/>
            </a:pPr>
            <a:endParaRPr lang="en-US" dirty="0" smtClean="0"/>
          </a:p>
        </p:txBody>
      </p:sp>
      <p:sp>
        <p:nvSpPr>
          <p:cNvPr id="3" name="Title 2"/>
          <p:cNvSpPr>
            <a:spLocks noGrp="1"/>
          </p:cNvSpPr>
          <p:nvPr>
            <p:ph type="title"/>
          </p:nvPr>
        </p:nvSpPr>
        <p:spPr>
          <a:xfrm>
            <a:off x="587938" y="945783"/>
            <a:ext cx="8229600" cy="1143000"/>
          </a:xfrm>
        </p:spPr>
        <p:txBody>
          <a:bodyPr>
            <a:noAutofit/>
          </a:bodyPr>
          <a:lstStyle/>
          <a:p>
            <a:pPr algn="ctr"/>
            <a:r>
              <a:rPr lang="en-US" sz="3200" dirty="0" smtClean="0">
                <a:solidFill>
                  <a:srgbClr val="1F49A2"/>
                </a:solidFill>
                <a:latin typeface="Arial" panose="020B0604020202020204" pitchFamily="34" charset="0"/>
                <a:cs typeface="Arial" panose="020B0604020202020204" pitchFamily="34" charset="0"/>
              </a:rPr>
              <a:t>FY 2019 Tentative General Fund Budget</a:t>
            </a:r>
            <a:br>
              <a:rPr lang="en-US" sz="3200" dirty="0" smtClean="0">
                <a:solidFill>
                  <a:srgbClr val="1F49A2"/>
                </a:solidFill>
                <a:latin typeface="Arial" panose="020B0604020202020204" pitchFamily="34" charset="0"/>
                <a:cs typeface="Arial" panose="020B0604020202020204" pitchFamily="34" charset="0"/>
              </a:rPr>
            </a:br>
            <a:r>
              <a:rPr lang="en-US" sz="3200" dirty="0" smtClean="0">
                <a:solidFill>
                  <a:srgbClr val="1F49A2"/>
                </a:solidFill>
                <a:latin typeface="Arial" panose="020B0604020202020204" pitchFamily="34" charset="0"/>
                <a:cs typeface="Arial" panose="020B0604020202020204" pitchFamily="34" charset="0"/>
              </a:rPr>
              <a:t>(</a:t>
            </a:r>
            <a:r>
              <a:rPr lang="en-US" sz="3200" u="sng" dirty="0" smtClean="0">
                <a:solidFill>
                  <a:srgbClr val="1F49A2"/>
                </a:solidFill>
                <a:latin typeface="Arial" panose="020B0604020202020204" pitchFamily="34" charset="0"/>
                <a:cs typeface="Arial" panose="020B0604020202020204" pitchFamily="34" charset="0"/>
              </a:rPr>
              <a:t>after</a:t>
            </a:r>
            <a:r>
              <a:rPr lang="en-US" sz="3200" dirty="0" smtClean="0">
                <a:solidFill>
                  <a:srgbClr val="1F49A2"/>
                </a:solidFill>
                <a:latin typeface="Arial" panose="020B0604020202020204" pitchFamily="34" charset="0"/>
                <a:cs typeface="Arial" panose="020B0604020202020204" pitchFamily="34" charset="0"/>
              </a:rPr>
              <a:t> state required increases)</a:t>
            </a:r>
            <a:endParaRPr lang="en-US" sz="32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536240"/>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665" y="730640"/>
            <a:ext cx="8229600" cy="1010815"/>
          </a:xfrm>
        </p:spPr>
        <p:txBody>
          <a:bodyPr/>
          <a:lstStyle/>
          <a:p>
            <a:pPr algn="ctr"/>
            <a:r>
              <a:rPr lang="en-US" sz="3200" dirty="0" smtClean="0">
                <a:latin typeface="Arial" panose="020B0604020202020204" pitchFamily="34" charset="0"/>
                <a:cs typeface="Arial" panose="020B0604020202020204" pitchFamily="34" charset="0"/>
              </a:rPr>
              <a:t>Alternative Look at FY 2019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Revenues and Expenditures</a:t>
            </a:r>
            <a:endParaRPr lang="en-US" sz="32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345110108"/>
              </p:ext>
            </p:extLst>
          </p:nvPr>
        </p:nvGraphicFramePr>
        <p:xfrm>
          <a:off x="1544638" y="2005013"/>
          <a:ext cx="6037262" cy="3248025"/>
        </p:xfrm>
        <a:graphic>
          <a:graphicData uri="http://schemas.openxmlformats.org/presentationml/2006/ole">
            <mc:AlternateContent xmlns:mc="http://schemas.openxmlformats.org/markup-compatibility/2006">
              <mc:Choice xmlns:v="urn:schemas-microsoft-com:vml" Requires="v">
                <p:oleObj spid="_x0000_s32894" name="Worksheet" r:id="rId3" imgW="14043456" imgH="7551527" progId="Excel.Sheet.12">
                  <p:embed/>
                </p:oleObj>
              </mc:Choice>
              <mc:Fallback>
                <p:oleObj name="Worksheet" r:id="rId3" imgW="14043456" imgH="7551527" progId="Excel.Sheet.12">
                  <p:embed/>
                  <p:pic>
                    <p:nvPicPr>
                      <p:cNvPr id="0" name="Content Placeholder 5"/>
                      <p:cNvPicPr>
                        <a:picLocks noChangeAspect="1" noChangeArrowheads="1"/>
                      </p:cNvPicPr>
                      <p:nvPr/>
                    </p:nvPicPr>
                    <p:blipFill>
                      <a:blip r:embed="rId4"/>
                      <a:srcRect/>
                      <a:stretch>
                        <a:fillRect/>
                      </a:stretch>
                    </p:blipFill>
                    <p:spPr bwMode="auto">
                      <a:xfrm>
                        <a:off x="1544638" y="2005013"/>
                        <a:ext cx="6037262" cy="3248025"/>
                      </a:xfrm>
                      <a:prstGeom prst="rect">
                        <a:avLst/>
                      </a:prstGeom>
                      <a:noFill/>
                      <a:extLst/>
                    </p:spPr>
                  </p:pic>
                </p:oleObj>
              </mc:Fallback>
            </mc:AlternateContent>
          </a:graphicData>
        </a:graphic>
      </p:graphicFrame>
    </p:spTree>
    <p:extLst>
      <p:ext uri="{BB962C8B-B14F-4D97-AF65-F5344CB8AC3E}">
        <p14:creationId xmlns:p14="http://schemas.microsoft.com/office/powerpoint/2010/main" val="1466168265"/>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757" y="1452039"/>
            <a:ext cx="8628610" cy="4463319"/>
          </a:xfrm>
        </p:spPr>
        <p:txBody>
          <a:bodyPr>
            <a:normAutofit/>
          </a:bodyPr>
          <a:lstStyle/>
          <a:p>
            <a:pPr marL="109728" indent="0">
              <a:buNone/>
            </a:pPr>
            <a:r>
              <a:rPr lang="en-US" sz="1800" dirty="0">
                <a:solidFill>
                  <a:srgbClr val="1F49A2"/>
                </a:solidFill>
              </a:rPr>
              <a:t/>
            </a:r>
            <a:br>
              <a:rPr lang="en-US" sz="1800" dirty="0">
                <a:solidFill>
                  <a:srgbClr val="1F49A2"/>
                </a:solidFill>
              </a:rPr>
            </a:br>
            <a:r>
              <a:rPr lang="en-US" sz="1800" dirty="0">
                <a:solidFill>
                  <a:srgbClr val="1F49A2"/>
                </a:solidFill>
              </a:rPr>
              <a:t/>
            </a:r>
            <a:br>
              <a:rPr lang="en-US" sz="1800" dirty="0">
                <a:solidFill>
                  <a:srgbClr val="1F49A2"/>
                </a:solidFill>
              </a:rPr>
            </a:br>
            <a:endParaRPr lang="en-US" sz="17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712451"/>
            <a:ext cx="8229600" cy="739588"/>
          </a:xfrm>
        </p:spPr>
        <p:txBody>
          <a:bodyPr>
            <a:normAutofit fontScale="90000"/>
          </a:bodyPr>
          <a:lstStyle/>
          <a:p>
            <a:pPr algn="ctr"/>
            <a:r>
              <a:rPr lang="en-US" sz="4400" dirty="0" smtClean="0">
                <a:solidFill>
                  <a:srgbClr val="1F49A2"/>
                </a:solidFill>
                <a:latin typeface="Arial" panose="020B0604020202020204" pitchFamily="34" charset="0"/>
                <a:cs typeface="Arial" panose="020B0604020202020204" pitchFamily="34" charset="0"/>
              </a:rPr>
              <a:t>Items to Consider</a:t>
            </a:r>
            <a:r>
              <a:rPr lang="en-US" dirty="0" smtClean="0">
                <a:solidFill>
                  <a:srgbClr val="1F49A2"/>
                </a:solidFill>
              </a:rPr>
              <a:t/>
            </a:r>
            <a:br>
              <a:rPr lang="en-US" dirty="0" smtClean="0">
                <a:solidFill>
                  <a:srgbClr val="1F49A2"/>
                </a:solidFill>
              </a:rPr>
            </a:br>
            <a:r>
              <a:rPr lang="en-US" dirty="0">
                <a:solidFill>
                  <a:srgbClr val="1F49A2"/>
                </a:solidFill>
              </a:rPr>
              <a:t/>
            </a:r>
            <a:br>
              <a:rPr lang="en-US" dirty="0">
                <a:solidFill>
                  <a:srgbClr val="1F49A2"/>
                </a:solidFill>
              </a:rPr>
            </a:br>
            <a:r>
              <a:rPr lang="en-US" dirty="0" smtClean="0">
                <a:solidFill>
                  <a:srgbClr val="1F49A2"/>
                </a:solidFill>
              </a:rPr>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812" y="2294942"/>
            <a:ext cx="3238500" cy="3238500"/>
          </a:xfrm>
          <a:prstGeom prst="rect">
            <a:avLst/>
          </a:prstGeom>
        </p:spPr>
      </p:pic>
    </p:spTree>
    <p:extLst>
      <p:ext uri="{BB962C8B-B14F-4D97-AF65-F5344CB8AC3E}">
        <p14:creationId xmlns:p14="http://schemas.microsoft.com/office/powerpoint/2010/main" val="2357321411"/>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633" y="1870364"/>
            <a:ext cx="8437418" cy="3491345"/>
          </a:xfrm>
        </p:spPr>
        <p:txBody>
          <a:bodyPr/>
          <a:lstStyle/>
          <a:p>
            <a:r>
              <a:rPr lang="en-US" sz="2000" dirty="0">
                <a:latin typeface="Arial" panose="020B0604020202020204" pitchFamily="34" charset="0"/>
                <a:cs typeface="Arial" panose="020B0604020202020204" pitchFamily="34" charset="0"/>
              </a:rPr>
              <a:t>School Resources Officer (6) </a:t>
            </a:r>
            <a:r>
              <a:rPr lang="en-US" sz="2000" dirty="0" smtClean="0">
                <a:latin typeface="Arial" panose="020B0604020202020204" pitchFamily="34" charset="0"/>
                <a:cs typeface="Arial" panose="020B0604020202020204" pitchFamily="34" charset="0"/>
              </a:rPr>
              <a:t>salary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benefits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301,793</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School </a:t>
            </a:r>
            <a:r>
              <a:rPr lang="en-US" sz="2000" dirty="0">
                <a:latin typeface="Arial" panose="020B0604020202020204" pitchFamily="34" charset="0"/>
                <a:cs typeface="Arial" panose="020B0604020202020204" pitchFamily="34" charset="0"/>
              </a:rPr>
              <a:t>Resource officer (6) 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year start up costs	</a:t>
            </a: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   246,030</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Additional SRO total For FY 2019      	                   </a:t>
            </a:r>
            <a:r>
              <a:rPr lang="en-US" sz="2000" b="1" dirty="0" smtClean="0">
                <a:latin typeface="Arial" panose="020B0604020202020204" pitchFamily="34" charset="0"/>
                <a:cs typeface="Arial" panose="020B0604020202020204" pitchFamily="34" charset="0"/>
              </a:rPr>
              <a:t>$   547,823</a:t>
            </a:r>
            <a:r>
              <a:rPr lang="en-US" sz="2000" dirty="0" smtClean="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Middle </a:t>
            </a:r>
            <a:r>
              <a:rPr lang="en-US" sz="2000" dirty="0">
                <a:latin typeface="Arial" panose="020B0604020202020204" pitchFamily="34" charset="0"/>
                <a:cs typeface="Arial" panose="020B0604020202020204" pitchFamily="34" charset="0"/>
              </a:rPr>
              <a:t>School Agriculture Teacher (3</a:t>
            </a:r>
            <a:r>
              <a:rPr lang="en-US" sz="2000" dirty="0" smtClean="0">
                <a:latin typeface="Arial" panose="020B0604020202020204" pitchFamily="34" charset="0"/>
                <a:cs typeface="Arial" panose="020B0604020202020204" pitchFamily="34" charset="0"/>
              </a:rPr>
              <a:t>) salary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benefits </a:t>
            </a:r>
            <a:r>
              <a:rPr lang="en-US" sz="2000" b="1" dirty="0" smtClean="0">
                <a:latin typeface="Arial" panose="020B0604020202020204" pitchFamily="34" charset="0"/>
                <a:cs typeface="Arial" panose="020B0604020202020204" pitchFamily="34" charset="0"/>
              </a:rPr>
              <a:t>$   269,454</a:t>
            </a:r>
          </a:p>
          <a:p>
            <a:r>
              <a:rPr lang="en-US" sz="2000" dirty="0" smtClean="0">
                <a:latin typeface="Arial" panose="020B0604020202020204" pitchFamily="34" charset="0"/>
                <a:cs typeface="Arial" panose="020B0604020202020204" pitchFamily="34" charset="0"/>
              </a:rPr>
              <a:t>MS Agriculture classroom/lab setup (</a:t>
            </a:r>
            <a:r>
              <a:rPr lang="en-US" sz="2000" dirty="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90,000</a:t>
            </a:r>
          </a:p>
          <a:p>
            <a:pPr indent="0">
              <a:buNone/>
            </a:pP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not including needed renovations)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MS Ag. teacher total </a:t>
            </a:r>
            <a:r>
              <a:rPr lang="en-US" sz="2000" dirty="0">
                <a:latin typeface="Arial" panose="020B0604020202020204" pitchFamily="34" charset="0"/>
                <a:cs typeface="Arial" panose="020B0604020202020204" pitchFamily="34" charset="0"/>
              </a:rPr>
              <a:t>For FY 2019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359,454+</a:t>
            </a:r>
          </a:p>
          <a:p>
            <a:pPr marL="109728" indent="0">
              <a:spcBef>
                <a:spcPts val="0"/>
              </a:spcBef>
              <a:buNone/>
            </a:pPr>
            <a:endParaRPr lang="en-US" sz="2000" dirty="0" smtClean="0">
              <a:latin typeface="Arial" panose="020B0604020202020204" pitchFamily="34" charset="0"/>
              <a:cs typeface="Arial" panose="020B0604020202020204" pitchFamily="34" charset="0"/>
            </a:endParaRPr>
          </a:p>
          <a:p>
            <a:pPr marL="109728" indent="0">
              <a:buNone/>
            </a:pPr>
            <a:endParaRPr lang="en-US" sz="1500" dirty="0" smtClean="0">
              <a:latin typeface="Arial" panose="020B0604020202020204" pitchFamily="34" charset="0"/>
              <a:cs typeface="Arial" panose="020B0604020202020204" pitchFamily="34" charset="0"/>
            </a:endParaRPr>
          </a:p>
          <a:p>
            <a:pPr marL="109728" indent="0">
              <a:buNone/>
            </a:pPr>
            <a:endParaRPr lang="en-US" sz="1500" dirty="0">
              <a:latin typeface="Arial" panose="020B0604020202020204" pitchFamily="34" charset="0"/>
              <a:cs typeface="Arial" panose="020B0604020202020204" pitchFamily="34" charset="0"/>
            </a:endParaRPr>
          </a:p>
          <a:p>
            <a:pPr marL="109728" indent="0">
              <a:buNone/>
            </a:pPr>
            <a:r>
              <a:rPr lang="en-US" sz="1500" dirty="0" smtClean="0">
                <a:latin typeface="Arial" panose="020B0604020202020204" pitchFamily="34" charset="0"/>
                <a:cs typeface="Arial" panose="020B0604020202020204" pitchFamily="34" charset="0"/>
              </a:rPr>
              <a:t>These </a:t>
            </a:r>
            <a:r>
              <a:rPr lang="en-US" sz="1500" dirty="0">
                <a:latin typeface="Arial" panose="020B0604020202020204" pitchFamily="34" charset="0"/>
                <a:cs typeface="Arial" panose="020B0604020202020204" pitchFamily="34" charset="0"/>
              </a:rPr>
              <a:t>items will need to come from </a:t>
            </a: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system’s fund </a:t>
            </a:r>
            <a:r>
              <a:rPr lang="en-US" sz="1500" dirty="0" smtClean="0">
                <a:latin typeface="Arial" panose="020B0604020202020204" pitchFamily="34" charset="0"/>
                <a:cs typeface="Arial" panose="020B0604020202020204" pitchFamily="34" charset="0"/>
              </a:rPr>
              <a:t>balance.</a:t>
            </a:r>
            <a:endParaRPr lang="en-US" sz="1500" dirty="0">
              <a:latin typeface="Arial" panose="020B0604020202020204" pitchFamily="34" charset="0"/>
              <a:cs typeface="Arial" panose="020B0604020202020204" pitchFamily="34" charset="0"/>
            </a:endParaRPr>
          </a:p>
          <a:p>
            <a:pPr marL="109728" indent="0">
              <a:buNone/>
            </a:pPr>
            <a:endParaRPr lang="en-US" sz="2400" dirty="0"/>
          </a:p>
        </p:txBody>
      </p:sp>
      <p:sp>
        <p:nvSpPr>
          <p:cNvPr id="3" name="Title 2"/>
          <p:cNvSpPr>
            <a:spLocks noGrp="1"/>
          </p:cNvSpPr>
          <p:nvPr>
            <p:ph type="title"/>
          </p:nvPr>
        </p:nvSpPr>
        <p:spPr>
          <a:xfrm>
            <a:off x="2074111" y="619213"/>
            <a:ext cx="6895322" cy="594445"/>
          </a:xfrm>
        </p:spPr>
        <p:txBody>
          <a:bodyPr/>
          <a:lstStyle/>
          <a:p>
            <a:pPr algn="ctr"/>
            <a:r>
              <a:rPr lang="en-US" sz="3000" dirty="0" smtClean="0">
                <a:latin typeface="Arial" panose="020B0604020202020204" pitchFamily="34" charset="0"/>
                <a:cs typeface="Arial" panose="020B0604020202020204" pitchFamily="34" charset="0"/>
              </a:rPr>
              <a:t>Community/Board Submitted Items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574924"/>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71" y="1223682"/>
            <a:ext cx="8553796" cy="4611853"/>
          </a:xfrm>
        </p:spPr>
        <p:txBody>
          <a:bodyPr/>
          <a:lstStyle/>
          <a:p>
            <a:r>
              <a:rPr lang="en-US" sz="2000" dirty="0" smtClean="0">
                <a:latin typeface="Arial" panose="020B0604020202020204" pitchFamily="34" charset="0"/>
                <a:cs typeface="Arial" panose="020B0604020202020204" pitchFamily="34" charset="0"/>
              </a:rPr>
              <a:t>“Make Whole” 2% salary increase added to all salary schedules except for teachers </a:t>
            </a:r>
            <a:r>
              <a:rPr lang="en-US" sz="1800" dirty="0" smtClean="0">
                <a:latin typeface="Arial" panose="020B0604020202020204" pitchFamily="34" charset="0"/>
                <a:cs typeface="Arial" panose="020B0604020202020204" pitchFamily="34" charset="0"/>
              </a:rPr>
              <a:t>(Teachers already received permanent 2% salary increase in SY 2018 – this would provide that for everyone else)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438,300</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Bonus/ </a:t>
            </a:r>
            <a:r>
              <a:rPr lang="en-US" sz="2000" smtClean="0">
                <a:latin typeface="Arial" panose="020B0604020202020204" pitchFamily="34" charset="0"/>
                <a:cs typeface="Arial" panose="020B0604020202020204" pitchFamily="34" charset="0"/>
              </a:rPr>
              <a:t>one time Salary </a:t>
            </a:r>
            <a:r>
              <a:rPr lang="en-US" sz="2000" dirty="0">
                <a:latin typeface="Arial" panose="020B0604020202020204" pitchFamily="34" charset="0"/>
                <a:cs typeface="Arial" panose="020B0604020202020204" pitchFamily="34" charset="0"/>
              </a:rPr>
              <a:t>Adjustment for all </a:t>
            </a:r>
            <a:r>
              <a:rPr lang="en-US" sz="2000" dirty="0" smtClean="0">
                <a:latin typeface="Arial" panose="020B0604020202020204" pitchFamily="34" charset="0"/>
                <a:cs typeface="Arial" panose="020B0604020202020204" pitchFamily="34" charset="0"/>
              </a:rPr>
              <a:t>employees for SY 2019:                                                                           </a:t>
            </a:r>
            <a:r>
              <a:rPr lang="en-US" sz="2000" b="1" dirty="0" smtClean="0">
                <a:latin typeface="Arial" panose="020B0604020202020204" pitchFamily="34" charset="0"/>
                <a:cs typeface="Arial" panose="020B0604020202020204" pitchFamily="34" charset="0"/>
              </a:rPr>
              <a:t>			2.5</a:t>
            </a:r>
            <a:r>
              <a:rPr lang="en-US" sz="2000" b="1" dirty="0">
                <a:latin typeface="Arial" panose="020B0604020202020204" pitchFamily="34" charset="0"/>
                <a:cs typeface="Arial" panose="020B0604020202020204" pitchFamily="34" charset="0"/>
              </a:rPr>
              <a:t>% = $ 2,089,544,   </a:t>
            </a:r>
            <a:r>
              <a:rPr lang="en-US" sz="2000" b="1" dirty="0" smtClean="0">
                <a:latin typeface="Arial" panose="020B0604020202020204" pitchFamily="34" charset="0"/>
                <a:cs typeface="Arial" panose="020B0604020202020204" pitchFamily="34" charset="0"/>
              </a:rPr>
              <a:t>	2.0</a:t>
            </a:r>
            <a:r>
              <a:rPr lang="en-US" sz="2000" b="1" dirty="0">
                <a:latin typeface="Arial" panose="020B0604020202020204" pitchFamily="34" charset="0"/>
                <a:cs typeface="Arial" panose="020B0604020202020204" pitchFamily="34" charset="0"/>
              </a:rPr>
              <a:t>% = $ 1,671,635,   </a:t>
            </a:r>
            <a:endParaRPr lang="en-US" sz="2000" b="1" dirty="0" smtClean="0">
              <a:latin typeface="Arial" panose="020B0604020202020204" pitchFamily="34"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1.5</a:t>
            </a:r>
            <a:r>
              <a:rPr lang="en-US" sz="2000" b="1" dirty="0">
                <a:latin typeface="Arial" panose="020B0604020202020204" pitchFamily="34" charset="0"/>
                <a:cs typeface="Arial" panose="020B0604020202020204" pitchFamily="34" charset="0"/>
              </a:rPr>
              <a:t>% = $ 1,253,726,   </a:t>
            </a:r>
            <a:r>
              <a:rPr lang="en-US" sz="2000" b="1" dirty="0" smtClean="0">
                <a:latin typeface="Arial" panose="020B0604020202020204" pitchFamily="34" charset="0"/>
                <a:cs typeface="Arial" panose="020B0604020202020204" pitchFamily="34" charset="0"/>
              </a:rPr>
              <a:t>	1.0</a:t>
            </a:r>
            <a:r>
              <a:rPr lang="en-US" sz="2000" b="1" dirty="0">
                <a:latin typeface="Arial" panose="020B0604020202020204" pitchFamily="34" charset="0"/>
                <a:cs typeface="Arial" panose="020B0604020202020204" pitchFamily="34" charset="0"/>
              </a:rPr>
              <a:t>% = $  835,817</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Safety </a:t>
            </a:r>
            <a:r>
              <a:rPr lang="en-US" sz="2000" dirty="0">
                <a:latin typeface="Arial" panose="020B0604020202020204" pitchFamily="34" charset="0"/>
                <a:cs typeface="Arial" panose="020B0604020202020204" pitchFamily="34" charset="0"/>
              </a:rPr>
              <a:t>Coordinator Salary and </a:t>
            </a:r>
            <a:r>
              <a:rPr lang="en-US" sz="2000" dirty="0" smtClean="0">
                <a:latin typeface="Arial" panose="020B0604020202020204" pitchFamily="34" charset="0"/>
                <a:cs typeface="Arial" panose="020B0604020202020204" pitchFamily="34" charset="0"/>
              </a:rPr>
              <a:t>Benefits: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120,935</a:t>
            </a:r>
          </a:p>
          <a:p>
            <a:pPr marL="109728"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Audio &amp; Video System in every classroom in the system:</a:t>
            </a:r>
          </a:p>
          <a:p>
            <a:pPr marL="109728" indent="0">
              <a:buNone/>
            </a:pPr>
            <a:r>
              <a:rPr lang="en-US" sz="2000" dirty="0" smtClean="0">
                <a:latin typeface="Arial" panose="020B0604020202020204" pitchFamily="34" charset="0"/>
                <a:cs typeface="Arial" panose="020B0604020202020204" pitchFamily="34" charset="0"/>
              </a:rPr>
              <a:t>	If paid upfront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$4,200,000 </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Paid over 5 years	</a:t>
            </a:r>
            <a:r>
              <a:rPr lang="en-US" sz="2000" b="1" dirty="0" smtClean="0">
                <a:latin typeface="Arial" panose="020B0604020202020204" pitchFamily="34" charset="0"/>
                <a:cs typeface="Arial" panose="020B0604020202020204" pitchFamily="34" charset="0"/>
              </a:rPr>
              <a:t>$900,000 to $1,000,000 per year</a:t>
            </a:r>
          </a:p>
          <a:p>
            <a:pPr marL="109728" indent="0">
              <a:buNone/>
            </a:pPr>
            <a:endParaRPr lang="en-US" sz="1500" dirty="0" smtClean="0">
              <a:latin typeface="Arial" panose="020B0604020202020204" pitchFamily="34" charset="0"/>
              <a:cs typeface="Arial" panose="020B0604020202020204" pitchFamily="34" charset="0"/>
            </a:endParaRPr>
          </a:p>
          <a:p>
            <a:pPr marL="109728" indent="0">
              <a:buNone/>
            </a:pPr>
            <a:r>
              <a:rPr lang="en-US" sz="1500" dirty="0" smtClean="0">
                <a:latin typeface="Arial" panose="020B0604020202020204" pitchFamily="34" charset="0"/>
                <a:cs typeface="Arial" panose="020B0604020202020204" pitchFamily="34" charset="0"/>
              </a:rPr>
              <a:t>These </a:t>
            </a:r>
            <a:r>
              <a:rPr lang="en-US" sz="1500" dirty="0">
                <a:latin typeface="Arial" panose="020B0604020202020204" pitchFamily="34" charset="0"/>
                <a:cs typeface="Arial" panose="020B0604020202020204" pitchFamily="34" charset="0"/>
              </a:rPr>
              <a:t>items will need to come from the system’s fund </a:t>
            </a:r>
            <a:r>
              <a:rPr lang="en-US" sz="1500" dirty="0" smtClean="0">
                <a:latin typeface="Arial" panose="020B0604020202020204" pitchFamily="34" charset="0"/>
                <a:cs typeface="Arial" panose="020B0604020202020204" pitchFamily="34" charset="0"/>
              </a:rPr>
              <a:t>balance.</a:t>
            </a:r>
            <a:endParaRPr lang="en-US" sz="1500" dirty="0">
              <a:latin typeface="Arial" panose="020B0604020202020204" pitchFamily="34" charset="0"/>
              <a:cs typeface="Arial" panose="020B0604020202020204" pitchFamily="34" charset="0"/>
            </a:endParaRPr>
          </a:p>
          <a:p>
            <a:pPr marL="109728" indent="0">
              <a:buNone/>
            </a:pPr>
            <a:endParaRPr lang="en-US" sz="3200" dirty="0"/>
          </a:p>
          <a:p>
            <a:endParaRPr lang="en-US" dirty="0"/>
          </a:p>
        </p:txBody>
      </p:sp>
      <p:sp>
        <p:nvSpPr>
          <p:cNvPr id="3" name="Title 2"/>
          <p:cNvSpPr>
            <a:spLocks noGrp="1"/>
          </p:cNvSpPr>
          <p:nvPr>
            <p:ph type="title"/>
          </p:nvPr>
        </p:nvSpPr>
        <p:spPr>
          <a:xfrm>
            <a:off x="3461656" y="531844"/>
            <a:ext cx="5225143" cy="559837"/>
          </a:xfrm>
        </p:spPr>
        <p:txBody>
          <a:bodyPr/>
          <a:lstStyle/>
          <a:p>
            <a:r>
              <a:rPr lang="en-US" sz="3000" dirty="0" smtClean="0"/>
              <a:t>Staff Submitted Items</a:t>
            </a:r>
            <a:endParaRPr lang="en-US" sz="3000" dirty="0"/>
          </a:p>
        </p:txBody>
      </p:sp>
    </p:spTree>
    <p:extLst>
      <p:ext uri="{BB962C8B-B14F-4D97-AF65-F5344CB8AC3E}">
        <p14:creationId xmlns:p14="http://schemas.microsoft.com/office/powerpoint/2010/main" val="3948390676"/>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007545"/>
          </a:xfrm>
        </p:spPr>
        <p:txBody>
          <a:bodyPr/>
          <a:lstStyle/>
          <a:p>
            <a:r>
              <a:rPr lang="en-US" sz="2800" dirty="0">
                <a:latin typeface="Arial" panose="020B0604020202020204" pitchFamily="34" charset="0"/>
                <a:cs typeface="Arial" panose="020B0604020202020204" pitchFamily="34" charset="0"/>
              </a:rPr>
              <a:t>3% cut in operational cost for all departments and schools     	</a:t>
            </a:r>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411,260</a:t>
            </a:r>
            <a:r>
              <a:rPr lang="en-US" sz="2800" dirty="0" smtClean="0">
                <a:solidFill>
                  <a:srgbClr val="FF0000"/>
                </a:solidFill>
                <a:latin typeface="Arial" panose="020B0604020202020204" pitchFamily="34" charset="0"/>
                <a:cs typeface="Arial" panose="020B0604020202020204" pitchFamily="34" charset="0"/>
              </a:rPr>
              <a:t>)</a:t>
            </a:r>
          </a:p>
          <a:p>
            <a:pPr marL="109728"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 step increases for </a:t>
            </a:r>
            <a:r>
              <a:rPr lang="en-US" sz="2800" dirty="0" smtClean="0">
                <a:latin typeface="Arial" panose="020B0604020202020204" pitchFamily="34" charset="0"/>
                <a:cs typeface="Arial" panose="020B0604020202020204" pitchFamily="34" charset="0"/>
              </a:rPr>
              <a:t>non contract employees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666,945)</a:t>
            </a:r>
            <a:endParaRPr lang="en-US" sz="2800" dirty="0">
              <a:solidFill>
                <a:srgbClr val="FF0000"/>
              </a:solidFill>
              <a:latin typeface="Arial" panose="020B0604020202020204" pitchFamily="34" charset="0"/>
              <a:cs typeface="Arial" panose="020B0604020202020204" pitchFamily="34" charset="0"/>
            </a:endParaRPr>
          </a:p>
          <a:p>
            <a:endParaRPr lang="en-US" dirty="0" smtClean="0"/>
          </a:p>
          <a:p>
            <a:endParaRPr lang="en-US" dirty="0"/>
          </a:p>
          <a:p>
            <a:endParaRPr lang="en-US" dirty="0" smtClean="0"/>
          </a:p>
          <a:p>
            <a:pPr marL="109728" indent="0">
              <a:buNone/>
            </a:pPr>
            <a:r>
              <a:rPr lang="en-US" sz="1500" dirty="0" smtClean="0"/>
              <a:t>If chosen, these items would add back to the system’s fund balance.</a:t>
            </a:r>
          </a:p>
          <a:p>
            <a:endParaRPr lang="en-US" dirty="0"/>
          </a:p>
          <a:p>
            <a:endParaRPr lang="en-US" dirty="0"/>
          </a:p>
        </p:txBody>
      </p:sp>
      <p:sp>
        <p:nvSpPr>
          <p:cNvPr id="3" name="Title 2"/>
          <p:cNvSpPr>
            <a:spLocks noGrp="1"/>
          </p:cNvSpPr>
          <p:nvPr>
            <p:ph type="title"/>
          </p:nvPr>
        </p:nvSpPr>
        <p:spPr>
          <a:xfrm>
            <a:off x="3233650" y="600497"/>
            <a:ext cx="5702531" cy="880831"/>
          </a:xfrm>
        </p:spPr>
        <p:txBody>
          <a:bodyPr/>
          <a:lstStyle/>
          <a:p>
            <a:r>
              <a:rPr lang="en-US" dirty="0" smtClean="0">
                <a:latin typeface="Arial" panose="020B0604020202020204" pitchFamily="34" charset="0"/>
                <a:cs typeface="Arial" panose="020B0604020202020204" pitchFamily="34" charset="0"/>
              </a:rPr>
              <a:t>Potential Further Cuts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668868"/>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405" y="2226841"/>
            <a:ext cx="8642294" cy="3716759"/>
          </a:xfrm>
        </p:spPr>
        <p:txBody>
          <a:bodyPr>
            <a:normAutofit fontScale="25000" lnSpcReduction="20000"/>
          </a:bodyPr>
          <a:lstStyle/>
          <a:p>
            <a:r>
              <a:rPr lang="en-US" sz="6400" dirty="0" smtClean="0">
                <a:latin typeface="Arial" panose="020B0604020202020204" pitchFamily="34" charset="0"/>
                <a:cs typeface="Arial" panose="020B0604020202020204" pitchFamily="34" charset="0"/>
              </a:rPr>
              <a:t>Budgeted Revenues		   	   	             </a:t>
            </a:r>
            <a:r>
              <a:rPr lang="en-US" sz="6400" b="1" dirty="0" smtClean="0">
                <a:latin typeface="Arial" panose="020B0604020202020204" pitchFamily="34" charset="0"/>
                <a:cs typeface="Arial" panose="020B0604020202020204" pitchFamily="34" charset="0"/>
              </a:rPr>
              <a:t>$ </a:t>
            </a:r>
            <a:r>
              <a:rPr lang="en-US" sz="6400" b="1" dirty="0">
                <a:latin typeface="Arial" panose="020B0604020202020204" pitchFamily="34" charset="0"/>
                <a:cs typeface="Arial" panose="020B0604020202020204" pitchFamily="34" charset="0"/>
              </a:rPr>
              <a:t>124,955,847</a:t>
            </a:r>
          </a:p>
          <a:p>
            <a:endParaRPr lang="en-US" sz="6400" dirty="0" smtClean="0">
              <a:solidFill>
                <a:srgbClr val="FF0000"/>
              </a:solidFill>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Expenditures				             </a:t>
            </a:r>
            <a:r>
              <a:rPr lang="en-US" sz="6400" b="1" dirty="0">
                <a:latin typeface="Arial" panose="020B0604020202020204" pitchFamily="34" charset="0"/>
                <a:cs typeface="Arial" panose="020B0604020202020204" pitchFamily="34" charset="0"/>
              </a:rPr>
              <a:t>$ 126,839,930</a:t>
            </a:r>
            <a:r>
              <a:rPr lang="en-US" sz="6400" b="1" dirty="0" smtClean="0">
                <a:latin typeface="Arial" panose="020B0604020202020204" pitchFamily="34" charset="0"/>
                <a:cs typeface="Arial" panose="020B0604020202020204" pitchFamily="34" charset="0"/>
              </a:rPr>
              <a:t/>
            </a:r>
            <a:br>
              <a:rPr lang="en-US" sz="6400" b="1" dirty="0" smtClean="0">
                <a:latin typeface="Arial" panose="020B0604020202020204" pitchFamily="34" charset="0"/>
                <a:cs typeface="Arial" panose="020B0604020202020204" pitchFamily="34" charset="0"/>
              </a:rPr>
            </a:br>
            <a:endParaRPr lang="en-US" sz="6400" b="1" dirty="0" smtClean="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Beginning Fund Balance (Unreserved) FY19</a:t>
            </a: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10,020,000 </a:t>
            </a:r>
            <a:r>
              <a:rPr lang="en-US" sz="6400"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Budgeted Reserves Increased/Decreased		</a:t>
            </a: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a:t>
            </a:r>
            <a:r>
              <a:rPr lang="en-US" sz="6400" b="1"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a:t>
            </a:r>
            <a:r>
              <a:rPr lang="en-US" sz="6400" b="1" dirty="0">
                <a:latin typeface="Arial" panose="020B0604020202020204" pitchFamily="34" charset="0"/>
                <a:cs typeface="Arial" panose="020B0604020202020204" pitchFamily="34" charset="0"/>
              </a:rPr>
              <a:t>1,884,083) </a:t>
            </a:r>
            <a:r>
              <a:rPr lang="en-US" sz="6400"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Other*</a:t>
            </a:r>
            <a:r>
              <a:rPr lang="en-US" sz="6400" dirty="0" smtClean="0">
                <a:solidFill>
                  <a:srgbClr val="FF0000"/>
                </a:solidFill>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a:t>
            </a:r>
            <a:r>
              <a:rPr lang="en-US" sz="6400" dirty="0" smtClean="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(4,138,238)</a:t>
            </a:r>
          </a:p>
          <a:p>
            <a:endParaRPr lang="en-US" sz="6400" b="1"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Budgeted Ending Fund Balance (Unreserved) FY19	             </a:t>
            </a:r>
            <a:r>
              <a:rPr lang="en-US" sz="6400" b="1" dirty="0" smtClean="0">
                <a:latin typeface="Arial" panose="020B0604020202020204" pitchFamily="34" charset="0"/>
                <a:cs typeface="Arial" panose="020B0604020202020204" pitchFamily="34" charset="0"/>
              </a:rPr>
              <a:t>$    3,997,679</a:t>
            </a:r>
          </a:p>
          <a:p>
            <a:endParaRPr lang="en-US" sz="6400" b="1"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Actual </a:t>
            </a:r>
            <a:r>
              <a:rPr lang="en-US" sz="6400" dirty="0">
                <a:latin typeface="Arial" panose="020B0604020202020204" pitchFamily="34" charset="0"/>
                <a:cs typeface="Arial" panose="020B0604020202020204" pitchFamily="34" charset="0"/>
              </a:rPr>
              <a:t>figures are not available at this time in the budgeting process. </a:t>
            </a:r>
            <a:r>
              <a:rPr lang="en-US" sz="6400" dirty="0" smtClean="0">
                <a:latin typeface="Arial" panose="020B0604020202020204" pitchFamily="34" charset="0"/>
                <a:cs typeface="Arial" panose="020B0604020202020204" pitchFamily="34" charset="0"/>
              </a:rPr>
              <a:t>Therefore, </a:t>
            </a:r>
            <a:r>
              <a:rPr lang="en-US" sz="6400" dirty="0">
                <a:latin typeface="Arial" panose="020B0604020202020204" pitchFamily="34" charset="0"/>
                <a:cs typeface="Arial" panose="020B0604020202020204" pitchFamily="34" charset="0"/>
              </a:rPr>
              <a:t>the </a:t>
            </a:r>
            <a:r>
              <a:rPr lang="en-US" sz="6400" dirty="0" smtClean="0">
                <a:latin typeface="Arial" panose="020B0604020202020204" pitchFamily="34" charset="0"/>
                <a:cs typeface="Arial" panose="020B0604020202020204" pitchFamily="34" charset="0"/>
              </a:rPr>
              <a:t>FY19 </a:t>
            </a:r>
            <a:r>
              <a:rPr lang="en-US" sz="6400" dirty="0">
                <a:latin typeface="Arial" panose="020B0604020202020204" pitchFamily="34" charset="0"/>
                <a:cs typeface="Arial" panose="020B0604020202020204" pitchFamily="34" charset="0"/>
              </a:rPr>
              <a:t>budget is a forecast based on predictions formulated from trend data and not verified revenues and expenditures. </a:t>
            </a:r>
            <a:endParaRPr lang="en-US" sz="6400" dirty="0" smtClean="0">
              <a:latin typeface="Arial" panose="020B0604020202020204" pitchFamily="34" charset="0"/>
              <a:cs typeface="Arial" panose="020B0604020202020204" pitchFamily="34" charset="0"/>
            </a:endParaRPr>
          </a:p>
          <a:p>
            <a:endParaRPr lang="en-US" sz="6400" dirty="0">
              <a:latin typeface="Arial" panose="020B0604020202020204" pitchFamily="34" charset="0"/>
              <a:cs typeface="Arial" panose="020B0604020202020204" pitchFamily="34" charset="0"/>
            </a:endParaRPr>
          </a:p>
          <a:p>
            <a:pPr marL="109728" indent="0">
              <a:buNone/>
            </a:pPr>
            <a:r>
              <a:rPr lang="en-US" sz="4800" b="1" dirty="0" smtClean="0">
                <a:latin typeface="Arial" panose="020B0604020202020204" pitchFamily="34" charset="0"/>
                <a:cs typeface="Arial" panose="020B0604020202020204" pitchFamily="34" charset="0"/>
              </a:rPr>
              <a:t>* Includes all “Items to Consider” including SY2019 2% Bonus for all,  5 year payment on audio and video in classroom.  Does</a:t>
            </a:r>
            <a:r>
              <a:rPr lang="en-US" sz="4800" b="1" u="sng" dirty="0" smtClean="0">
                <a:latin typeface="Arial" panose="020B0604020202020204" pitchFamily="34" charset="0"/>
                <a:cs typeface="Arial" panose="020B0604020202020204" pitchFamily="34" charset="0"/>
              </a:rPr>
              <a:t> not </a:t>
            </a:r>
            <a:r>
              <a:rPr lang="en-US" sz="4800" b="1" dirty="0" smtClean="0">
                <a:latin typeface="Arial" panose="020B0604020202020204" pitchFamily="34" charset="0"/>
                <a:cs typeface="Arial" panose="020B0604020202020204" pitchFamily="34" charset="0"/>
              </a:rPr>
              <a:t>include 3% additional cuts and no step increases for non contract employees.</a:t>
            </a:r>
            <a:r>
              <a:rPr lang="en-US" sz="7200" b="1" dirty="0" smtClean="0">
                <a:latin typeface="Arial" panose="020B0604020202020204" pitchFamily="34" charset="0"/>
                <a:cs typeface="Arial" panose="020B0604020202020204" pitchFamily="34" charset="0"/>
              </a:rPr>
              <a:t>  </a:t>
            </a:r>
            <a:r>
              <a:rPr lang="en-US" sz="7200" dirty="0" smtClean="0">
                <a:latin typeface="Times New Roman" panose="02020603050405020304" pitchFamily="18" charset="0"/>
                <a:cs typeface="Times New Roman" panose="02020603050405020304" pitchFamily="18" charset="0"/>
              </a:rPr>
              <a:t>     				</a:t>
            </a:r>
            <a:endParaRPr lang="en-US" sz="7200" b="1" dirty="0" smtClean="0">
              <a:solidFill>
                <a:srgbClr val="FF0000"/>
              </a:solidFill>
              <a:latin typeface="Times New Roman" panose="02020603050405020304" pitchFamily="18" charset="0"/>
              <a:cs typeface="Times New Roman" panose="02020603050405020304" pitchFamily="18" charset="0"/>
            </a:endParaRPr>
          </a:p>
          <a:p>
            <a:endParaRPr lang="en-US" sz="7200" dirty="0" smtClean="0">
              <a:latin typeface="Times New Roman" panose="02020603050405020304" pitchFamily="18" charset="0"/>
              <a:cs typeface="Times New Roman" panose="02020603050405020304" pitchFamily="18" charset="0"/>
            </a:endParaRPr>
          </a:p>
          <a:p>
            <a:pPr marL="109728" indent="0">
              <a:buNone/>
            </a:pPr>
            <a:endParaRPr lang="en-US" sz="2400" dirty="0"/>
          </a:p>
          <a:p>
            <a:pPr lvl="1"/>
            <a:endParaRPr lang="en-US" dirty="0"/>
          </a:p>
          <a:p>
            <a:pPr marL="393192" lvl="1" indent="0">
              <a:buNone/>
            </a:pPr>
            <a:endParaRPr lang="en-US" dirty="0" smtClean="0"/>
          </a:p>
          <a:p>
            <a:pPr marL="850392" lvl="1" indent="-457200">
              <a:buAutoNum type="alphaLcParenBoth"/>
            </a:pPr>
            <a:endParaRPr lang="en-US" dirty="0" smtClean="0"/>
          </a:p>
          <a:p>
            <a:pPr marL="630936" lvl="2" indent="0">
              <a:buNone/>
            </a:pPr>
            <a:r>
              <a:rPr lang="en-US" dirty="0"/>
              <a:t> </a:t>
            </a:r>
            <a:r>
              <a:rPr lang="en-US" dirty="0" smtClean="0"/>
              <a:t>  </a:t>
            </a:r>
          </a:p>
          <a:p>
            <a:pPr marL="630936" lvl="2" indent="0">
              <a:buNone/>
            </a:pPr>
            <a:endParaRPr lang="en-US" dirty="0"/>
          </a:p>
          <a:p>
            <a:pPr marL="630936" lvl="2" indent="0">
              <a:buNone/>
            </a:pPr>
            <a:endParaRPr lang="en-US" dirty="0" smtClean="0"/>
          </a:p>
          <a:p>
            <a:pPr marL="630936" lvl="2" indent="0">
              <a:buNone/>
            </a:pPr>
            <a:endParaRPr lang="en-US" dirty="0" smtClean="0"/>
          </a:p>
        </p:txBody>
      </p:sp>
      <p:sp>
        <p:nvSpPr>
          <p:cNvPr id="3" name="Title 2"/>
          <p:cNvSpPr>
            <a:spLocks noGrp="1"/>
          </p:cNvSpPr>
          <p:nvPr>
            <p:ph type="title"/>
          </p:nvPr>
        </p:nvSpPr>
        <p:spPr>
          <a:xfrm>
            <a:off x="299405" y="913336"/>
            <a:ext cx="8861368" cy="1164846"/>
          </a:xfrm>
        </p:spPr>
        <p:txBody>
          <a:bodyPr>
            <a:normAutofit/>
          </a:bodyPr>
          <a:lstStyle/>
          <a:p>
            <a:pPr algn="ctr"/>
            <a:r>
              <a:rPr lang="en-US" sz="3200" dirty="0" smtClean="0">
                <a:solidFill>
                  <a:srgbClr val="1F49A2"/>
                </a:solidFill>
                <a:latin typeface="Arial" panose="020B0604020202020204" pitchFamily="34" charset="0"/>
                <a:cs typeface="Arial" panose="020B0604020202020204" pitchFamily="34" charset="0"/>
              </a:rPr>
              <a:t>FY 2019 Tentative General Fund Budget</a:t>
            </a:r>
            <a:br>
              <a:rPr lang="en-US" sz="3200" dirty="0" smtClean="0">
                <a:solidFill>
                  <a:srgbClr val="1F49A2"/>
                </a:solidFill>
                <a:latin typeface="Arial" panose="020B0604020202020204" pitchFamily="34" charset="0"/>
                <a:cs typeface="Arial" panose="020B0604020202020204" pitchFamily="34" charset="0"/>
              </a:rPr>
            </a:br>
            <a:r>
              <a:rPr lang="en-US" sz="3200" dirty="0" smtClean="0">
                <a:solidFill>
                  <a:srgbClr val="1F49A2"/>
                </a:solidFill>
                <a:latin typeface="Arial" panose="020B0604020202020204" pitchFamily="34" charset="0"/>
                <a:cs typeface="Arial" panose="020B0604020202020204" pitchFamily="34" charset="0"/>
              </a:rPr>
              <a:t>with Items to Consider</a:t>
            </a:r>
            <a:endParaRPr lang="en-US" sz="32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257773"/>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0555" y="1081360"/>
            <a:ext cx="8229600" cy="942391"/>
          </a:xfrm>
        </p:spPr>
        <p:txBody>
          <a:bodyPr/>
          <a:lstStyle/>
          <a:p>
            <a:pPr algn="ctr"/>
            <a:r>
              <a:rPr lang="en-US" sz="3600" smtClean="0">
                <a:latin typeface="Arial" panose="020B0604020202020204" pitchFamily="34" charset="0"/>
                <a:cs typeface="Arial" panose="020B0604020202020204" pitchFamily="34" charset="0"/>
              </a:rPr>
              <a:t>Budget Versus </a:t>
            </a:r>
            <a:r>
              <a:rPr lang="en-US" sz="3600" dirty="0" smtClean="0">
                <a:latin typeface="Arial" panose="020B0604020202020204" pitchFamily="34" charset="0"/>
                <a:cs typeface="Arial" panose="020B0604020202020204" pitchFamily="34" charset="0"/>
              </a:rPr>
              <a:t>Actual - History</a:t>
            </a:r>
            <a:endParaRPr lang="en-US"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1281045"/>
              </p:ext>
            </p:extLst>
          </p:nvPr>
        </p:nvGraphicFramePr>
        <p:xfrm>
          <a:off x="121302" y="2095499"/>
          <a:ext cx="8938721" cy="2830783"/>
        </p:xfrm>
        <a:graphic>
          <a:graphicData uri="http://schemas.openxmlformats.org/drawingml/2006/table">
            <a:tbl>
              <a:tblPr firstRow="1" firstCol="1" bandRow="1"/>
              <a:tblGrid>
                <a:gridCol w="811759">
                  <a:extLst>
                    <a:ext uri="{9D8B030D-6E8A-4147-A177-3AD203B41FA5}">
                      <a16:colId xmlns:a16="http://schemas.microsoft.com/office/drawing/2014/main" val="20000"/>
                    </a:ext>
                  </a:extLst>
                </a:gridCol>
                <a:gridCol w="662474">
                  <a:extLst>
                    <a:ext uri="{9D8B030D-6E8A-4147-A177-3AD203B41FA5}">
                      <a16:colId xmlns:a16="http://schemas.microsoft.com/office/drawing/2014/main" val="20001"/>
                    </a:ext>
                  </a:extLst>
                </a:gridCol>
                <a:gridCol w="671804">
                  <a:extLst>
                    <a:ext uri="{9D8B030D-6E8A-4147-A177-3AD203B41FA5}">
                      <a16:colId xmlns:a16="http://schemas.microsoft.com/office/drawing/2014/main" val="20002"/>
                    </a:ext>
                  </a:extLst>
                </a:gridCol>
                <a:gridCol w="734210">
                  <a:extLst>
                    <a:ext uri="{9D8B030D-6E8A-4147-A177-3AD203B41FA5}">
                      <a16:colId xmlns:a16="http://schemas.microsoft.com/office/drawing/2014/main" val="20003"/>
                    </a:ext>
                  </a:extLst>
                </a:gridCol>
                <a:gridCol w="668332">
                  <a:extLst>
                    <a:ext uri="{9D8B030D-6E8A-4147-A177-3AD203B41FA5}">
                      <a16:colId xmlns:a16="http://schemas.microsoft.com/office/drawing/2014/main" val="20004"/>
                    </a:ext>
                  </a:extLst>
                </a:gridCol>
                <a:gridCol w="678184">
                  <a:extLst>
                    <a:ext uri="{9D8B030D-6E8A-4147-A177-3AD203B41FA5}">
                      <a16:colId xmlns:a16="http://schemas.microsoft.com/office/drawing/2014/main" val="20005"/>
                    </a:ext>
                  </a:extLst>
                </a:gridCol>
                <a:gridCol w="671804">
                  <a:extLst>
                    <a:ext uri="{9D8B030D-6E8A-4147-A177-3AD203B41FA5}">
                      <a16:colId xmlns:a16="http://schemas.microsoft.com/office/drawing/2014/main" val="20006"/>
                    </a:ext>
                  </a:extLst>
                </a:gridCol>
                <a:gridCol w="662474">
                  <a:extLst>
                    <a:ext uri="{9D8B030D-6E8A-4147-A177-3AD203B41FA5}">
                      <a16:colId xmlns:a16="http://schemas.microsoft.com/office/drawing/2014/main" val="20007"/>
                    </a:ext>
                  </a:extLst>
                </a:gridCol>
                <a:gridCol w="662473">
                  <a:extLst>
                    <a:ext uri="{9D8B030D-6E8A-4147-A177-3AD203B41FA5}">
                      <a16:colId xmlns:a16="http://schemas.microsoft.com/office/drawing/2014/main" val="20008"/>
                    </a:ext>
                  </a:extLst>
                </a:gridCol>
                <a:gridCol w="681135">
                  <a:extLst>
                    <a:ext uri="{9D8B030D-6E8A-4147-A177-3AD203B41FA5}">
                      <a16:colId xmlns:a16="http://schemas.microsoft.com/office/drawing/2014/main" val="20009"/>
                    </a:ext>
                  </a:extLst>
                </a:gridCol>
                <a:gridCol w="653143">
                  <a:extLst>
                    <a:ext uri="{9D8B030D-6E8A-4147-A177-3AD203B41FA5}">
                      <a16:colId xmlns:a16="http://schemas.microsoft.com/office/drawing/2014/main" val="20010"/>
                    </a:ext>
                  </a:extLst>
                </a:gridCol>
                <a:gridCol w="662473">
                  <a:extLst>
                    <a:ext uri="{9D8B030D-6E8A-4147-A177-3AD203B41FA5}">
                      <a16:colId xmlns:a16="http://schemas.microsoft.com/office/drawing/2014/main" val="978717278"/>
                    </a:ext>
                  </a:extLst>
                </a:gridCol>
                <a:gridCol w="718456">
                  <a:extLst>
                    <a:ext uri="{9D8B030D-6E8A-4147-A177-3AD203B41FA5}">
                      <a16:colId xmlns:a16="http://schemas.microsoft.com/office/drawing/2014/main" val="20011"/>
                    </a:ext>
                  </a:extLst>
                </a:gridCol>
              </a:tblGrid>
              <a:tr h="421630">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2015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a:t>
                      </a:r>
                      <a:r>
                        <a:rPr lang="en-US" sz="10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a:t>
                      </a:r>
                      <a:r>
                        <a:rPr lang="en-US" sz="10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2017</a:t>
                      </a:r>
                    </a:p>
                    <a:p>
                      <a:pPr marL="0" marR="0" algn="ctr">
                        <a:lnSpc>
                          <a:spcPct val="107000"/>
                        </a:lnSpc>
                        <a:spcBef>
                          <a:spcPts val="0"/>
                        </a:spcBef>
                        <a:spcAft>
                          <a:spcPts val="0"/>
                        </a:spcAft>
                      </a:pPr>
                      <a:r>
                        <a:rPr lang="en-US" sz="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a:t>
                      </a:r>
                      <a:r>
                        <a:rPr lang="en-US" sz="800" b="1" baseline="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audited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FY </a:t>
                      </a:r>
                      <a:r>
                        <a:rPr lang="en-US" sz="10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 audited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0000"/>
                  </a:ext>
                </a:extLst>
              </a:tr>
              <a:tr h="548897">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Budgeted Income (Loss)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9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4,540,143</a:t>
                      </a: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(4,280,877)</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(4,028,2017)</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(3,244,629)</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(1,558,702)</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(5,121,411)</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(4,055,201)</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(5,059,031)</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(2,483,365)</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(175,648)</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(1,605,937)</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(3,611,595)</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931">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Actual Income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Loss)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921,606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2,613,559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1,580,642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844,158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2,278,086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(697,721)</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962,691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(3,645,362)</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1,216,797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1,671,434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2,389,199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TBD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6429">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Predicted Fund Balance on Budget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686,899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861,761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3,078,240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6,098,128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8,277,312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5,715,510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5,209,043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5,740,969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7,867,193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9,024,352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8,037,654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6,028,405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862">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Actual Fund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Balance -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Unreserved/ Unassigned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6,494,062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9,136,595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10,316,833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10,449,157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11,938,474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11,220,972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11,943,427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8,474,985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9,633,668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11,242,761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13,631,595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TBD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5703214"/>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23087"/>
            <a:ext cx="8229600" cy="1143000"/>
          </a:xfrm>
        </p:spPr>
        <p:txBody>
          <a:bodyPr/>
          <a:lstStyle/>
          <a:p>
            <a:pPr algn="ctr"/>
            <a:r>
              <a:rPr lang="en-US" sz="3600" dirty="0" smtClean="0">
                <a:latin typeface="Arial" panose="020B0604020202020204" pitchFamily="34" charset="0"/>
                <a:cs typeface="Arial" panose="020B0604020202020204" pitchFamily="34" charset="0"/>
              </a:rPr>
              <a:t>Austerity Reductions in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Education Funding (in millions)</a:t>
            </a:r>
            <a:endParaRPr lang="en-US" sz="3600" dirty="0">
              <a:latin typeface="Arial" panose="020B0604020202020204" pitchFamily="34" charset="0"/>
              <a:cs typeface="Arial" panose="020B0604020202020204" pitchFamily="34" charset="0"/>
            </a:endParaRPr>
          </a:p>
        </p:txBody>
      </p:sp>
      <p:sp>
        <p:nvSpPr>
          <p:cNvPr id="9" name="TextBox 8"/>
          <p:cNvSpPr txBox="1"/>
          <p:nvPr/>
        </p:nvSpPr>
        <p:spPr>
          <a:xfrm>
            <a:off x="5276007" y="2589450"/>
            <a:ext cx="3552403"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$9,237,600,000 Reduction in state wide education funding since FY 2003.</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363287" y="1851919"/>
            <a:ext cx="3452328" cy="4611820"/>
          </a:xfrm>
          <a:prstGeom prst="rect">
            <a:avLst/>
          </a:prstGeom>
        </p:spPr>
      </p:pic>
    </p:spTree>
    <p:extLst>
      <p:ext uri="{BB962C8B-B14F-4D97-AF65-F5344CB8AC3E}">
        <p14:creationId xmlns:p14="http://schemas.microsoft.com/office/powerpoint/2010/main" val="78779045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995" y="2289575"/>
            <a:ext cx="8781499" cy="3171042"/>
          </a:xfrm>
        </p:spPr>
        <p:txBody>
          <a:bodyPr>
            <a:normAutofit/>
          </a:bodyPr>
          <a:lstStyle/>
          <a:p>
            <a:pPr>
              <a:lnSpc>
                <a:spcPct val="150000"/>
              </a:lnSpc>
            </a:pPr>
            <a:r>
              <a:rPr lang="en-US" sz="2400" b="1" dirty="0" smtClean="0">
                <a:latin typeface="Arial" panose="020B0604020202020204" pitchFamily="34" charset="0"/>
                <a:cs typeface="Arial" panose="020B0604020202020204" pitchFamily="34" charset="0"/>
              </a:rPr>
              <a:t>Vote on tentative budget – General Funds - </a:t>
            </a:r>
            <a:r>
              <a:rPr lang="en-US" sz="2400" b="1" dirty="0" smtClean="0">
                <a:solidFill>
                  <a:srgbClr val="FF0000"/>
                </a:solidFill>
                <a:latin typeface="Arial" panose="020B0604020202020204" pitchFamily="34" charset="0"/>
                <a:cs typeface="Arial" panose="020B0604020202020204" pitchFamily="34" charset="0"/>
              </a:rPr>
              <a:t>May 1, 2018</a:t>
            </a:r>
          </a:p>
          <a:p>
            <a:pPr>
              <a:lnSpc>
                <a:spcPct val="150000"/>
              </a:lnSpc>
            </a:pPr>
            <a:r>
              <a:rPr lang="en-US" sz="2400" b="1" dirty="0" smtClean="0">
                <a:latin typeface="Arial" panose="020B0604020202020204" pitchFamily="34" charset="0"/>
                <a:cs typeface="Arial" panose="020B0604020202020204" pitchFamily="34" charset="0"/>
              </a:rPr>
              <a:t>Vote on tentative budget - All Other Funds- </a:t>
            </a:r>
            <a:r>
              <a:rPr lang="en-US" sz="2400" b="1" dirty="0" smtClean="0">
                <a:solidFill>
                  <a:srgbClr val="FF0000"/>
                </a:solidFill>
                <a:latin typeface="Arial" panose="020B0604020202020204" pitchFamily="34" charset="0"/>
                <a:cs typeface="Arial" panose="020B0604020202020204" pitchFamily="34" charset="0"/>
              </a:rPr>
              <a:t>June 5, 2018</a:t>
            </a:r>
          </a:p>
          <a:p>
            <a:pPr>
              <a:lnSpc>
                <a:spcPct val="150000"/>
              </a:lnSpc>
            </a:pPr>
            <a:r>
              <a:rPr lang="en-US" sz="2400" b="1" dirty="0" smtClean="0">
                <a:latin typeface="Arial" panose="020B0604020202020204" pitchFamily="34" charset="0"/>
                <a:cs typeface="Arial" panose="020B0604020202020204" pitchFamily="34" charset="0"/>
              </a:rPr>
              <a:t>Public Hearing on Budget – </a:t>
            </a:r>
            <a:r>
              <a:rPr lang="en-US" sz="2400" b="1" dirty="0" smtClean="0">
                <a:solidFill>
                  <a:srgbClr val="FF0000"/>
                </a:solidFill>
                <a:latin typeface="Arial" panose="020B0604020202020204" pitchFamily="34" charset="0"/>
                <a:cs typeface="Arial" panose="020B0604020202020204" pitchFamily="34" charset="0"/>
              </a:rPr>
              <a:t>2 pm PDC June 7, 2018</a:t>
            </a:r>
          </a:p>
          <a:p>
            <a:pPr>
              <a:lnSpc>
                <a:spcPct val="150000"/>
              </a:lnSpc>
            </a:pPr>
            <a:r>
              <a:rPr lang="en-US" sz="2400" b="1" dirty="0">
                <a:latin typeface="Arial" panose="020B0604020202020204" pitchFamily="34" charset="0"/>
                <a:cs typeface="Arial" panose="020B0604020202020204" pitchFamily="34" charset="0"/>
              </a:rPr>
              <a:t>Public Hearing on Budget – </a:t>
            </a:r>
            <a:r>
              <a:rPr lang="en-US" sz="2400" b="1" dirty="0" smtClean="0">
                <a:solidFill>
                  <a:srgbClr val="FF0000"/>
                </a:solidFill>
                <a:latin typeface="Arial" panose="020B0604020202020204" pitchFamily="34" charset="0"/>
                <a:cs typeface="Arial" panose="020B0604020202020204" pitchFamily="34" charset="0"/>
              </a:rPr>
              <a:t>6 pm PDC </a:t>
            </a:r>
            <a:r>
              <a:rPr lang="en-US" sz="2400" b="1" dirty="0">
                <a:solidFill>
                  <a:srgbClr val="FF0000"/>
                </a:solidFill>
                <a:latin typeface="Arial" panose="020B0604020202020204" pitchFamily="34" charset="0"/>
                <a:cs typeface="Arial" panose="020B0604020202020204" pitchFamily="34" charset="0"/>
              </a:rPr>
              <a:t>June </a:t>
            </a:r>
            <a:r>
              <a:rPr lang="en-US" sz="2400" b="1" dirty="0" smtClean="0">
                <a:solidFill>
                  <a:srgbClr val="FF0000"/>
                </a:solidFill>
                <a:latin typeface="Arial" panose="020B0604020202020204" pitchFamily="34" charset="0"/>
                <a:cs typeface="Arial" panose="020B0604020202020204" pitchFamily="34" charset="0"/>
              </a:rPr>
              <a:t>14, 2018</a:t>
            </a:r>
            <a:endParaRPr lang="en-US" sz="2400" b="1" dirty="0" smtClean="0">
              <a:latin typeface="Arial" panose="020B0604020202020204" pitchFamily="34" charset="0"/>
              <a:cs typeface="Arial" panose="020B0604020202020204" pitchFamily="34" charset="0"/>
            </a:endParaRPr>
          </a:p>
          <a:p>
            <a:pPr>
              <a:lnSpc>
                <a:spcPct val="150000"/>
              </a:lnSpc>
            </a:pPr>
            <a:r>
              <a:rPr lang="en-US" sz="2400" b="1" dirty="0" smtClean="0">
                <a:latin typeface="Arial" panose="020B0604020202020204" pitchFamily="34" charset="0"/>
                <a:cs typeface="Arial" panose="020B0604020202020204" pitchFamily="34" charset="0"/>
              </a:rPr>
              <a:t>Vote on approval of Final Budgets - </a:t>
            </a:r>
            <a:r>
              <a:rPr lang="en-US" sz="2400" b="1" dirty="0" smtClean="0">
                <a:solidFill>
                  <a:srgbClr val="FF0000"/>
                </a:solidFill>
                <a:latin typeface="Arial" panose="020B0604020202020204" pitchFamily="34" charset="0"/>
                <a:cs typeface="Arial" panose="020B0604020202020204" pitchFamily="34" charset="0"/>
              </a:rPr>
              <a:t>June 19, 2018</a:t>
            </a:r>
            <a:endParaRPr lang="en-US" sz="2400" b="1" dirty="0">
              <a:solidFill>
                <a:srgbClr val="FF000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47260" y="1060519"/>
            <a:ext cx="8229600" cy="1143000"/>
          </a:xfrm>
        </p:spPr>
        <p:txBody>
          <a:bodyPr/>
          <a:lstStyle/>
          <a:p>
            <a:pPr algn="ctr"/>
            <a:r>
              <a:rPr lang="en-US" sz="4400" dirty="0" smtClean="0">
                <a:solidFill>
                  <a:srgbClr val="1F49A2"/>
                </a:solidFill>
                <a:latin typeface="Arial" panose="020B0604020202020204" pitchFamily="34" charset="0"/>
                <a:cs typeface="Arial" panose="020B0604020202020204" pitchFamily="34" charset="0"/>
              </a:rPr>
              <a:t>Next Steps</a:t>
            </a:r>
            <a:endParaRPr lang="en-US" sz="4400"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02396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8527" y="582941"/>
            <a:ext cx="7916600" cy="1199153"/>
          </a:xfrm>
        </p:spPr>
        <p:txBody>
          <a:bodyPr/>
          <a:lstStyle/>
          <a:p>
            <a:r>
              <a:rPr lang="en-US" sz="3200" dirty="0" smtClean="0">
                <a:latin typeface="Arial" panose="020B0604020202020204" pitchFamily="34" charset="0"/>
                <a:cs typeface="Arial" panose="020B0604020202020204" pitchFamily="34" charset="0"/>
              </a:rPr>
              <a:t>Supporting our Strategic Plan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in the following measurable goal areas:</a:t>
            </a:r>
            <a:endParaRPr lang="en-US" sz="32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687216" y="1689246"/>
            <a:ext cx="7905687" cy="4511592"/>
          </a:xfrm>
          <a:prstGeom prst="rect">
            <a:avLst/>
          </a:prstGeom>
        </p:spPr>
      </p:pic>
      <p:sp>
        <p:nvSpPr>
          <p:cNvPr id="6" name="TextBox 5"/>
          <p:cNvSpPr txBox="1"/>
          <p:nvPr/>
        </p:nvSpPr>
        <p:spPr>
          <a:xfrm>
            <a:off x="1947168" y="6119336"/>
            <a:ext cx="5542600" cy="738664"/>
          </a:xfrm>
          <a:prstGeom prst="rect">
            <a:avLst/>
          </a:prstGeom>
          <a:noFill/>
        </p:spPr>
        <p:txBody>
          <a:bodyPr wrap="square" rtlCol="0">
            <a:spAutoFit/>
          </a:bodyPr>
          <a:lstStyle/>
          <a:p>
            <a:r>
              <a:rPr lang="en-US" sz="1000" u="sng" dirty="0" smtClean="0"/>
              <a:t>CCRPI </a:t>
            </a:r>
            <a:r>
              <a:rPr lang="en-US" sz="1000" dirty="0" smtClean="0"/>
              <a:t>= College and Career Readiness Performance Index</a:t>
            </a:r>
          </a:p>
          <a:p>
            <a:r>
              <a:rPr lang="en-US" sz="1000" u="sng" dirty="0" smtClean="0"/>
              <a:t>Beating the Odds </a:t>
            </a:r>
            <a:r>
              <a:rPr lang="en-US" sz="1000" dirty="0" smtClean="0"/>
              <a:t>= A school or system </a:t>
            </a:r>
            <a:r>
              <a:rPr lang="en-US" sz="1000" dirty="0"/>
              <a:t>“beats the odds” when it does as </a:t>
            </a:r>
            <a:r>
              <a:rPr lang="en-US" sz="1000" dirty="0" smtClean="0"/>
              <a:t>well </a:t>
            </a:r>
            <a:r>
              <a:rPr lang="en-US" sz="1000" dirty="0"/>
              <a:t>as or better than all the schools in Georgia that are similar to that </a:t>
            </a:r>
            <a:r>
              <a:rPr lang="en-US" sz="1000" dirty="0" smtClean="0"/>
              <a:t>school or system.</a:t>
            </a:r>
            <a:endParaRPr lang="en-US" sz="1000" dirty="0"/>
          </a:p>
          <a:p>
            <a:endParaRPr lang="en-US" sz="1200" dirty="0"/>
          </a:p>
        </p:txBody>
      </p:sp>
    </p:spTree>
    <p:extLst>
      <p:ext uri="{BB962C8B-B14F-4D97-AF65-F5344CB8AC3E}">
        <p14:creationId xmlns:p14="http://schemas.microsoft.com/office/powerpoint/2010/main" val="267111507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872026"/>
            <a:ext cx="8736676" cy="4525963"/>
          </a:xfrm>
        </p:spPr>
        <p:txBody>
          <a:bodyPr/>
          <a:lstStyle/>
          <a:p>
            <a:r>
              <a:rPr lang="en-US" dirty="0" smtClean="0">
                <a:latin typeface="Arial" panose="020B0604020202020204" pitchFamily="34" charset="0"/>
                <a:cs typeface="Arial" panose="020B0604020202020204" pitchFamily="34" charset="0"/>
              </a:rPr>
              <a:t>Support teachers and students by creating smaller class sizes</a:t>
            </a:r>
          </a:p>
          <a:p>
            <a:r>
              <a:rPr lang="en-US" dirty="0" smtClean="0">
                <a:latin typeface="Arial" panose="020B0604020202020204" pitchFamily="34" charset="0"/>
                <a:cs typeface="Arial" panose="020B0604020202020204" pitchFamily="34" charset="0"/>
              </a:rPr>
              <a:t>Continue the process of recovering from years of low revenue </a:t>
            </a:r>
          </a:p>
          <a:p>
            <a:r>
              <a:rPr lang="en-US" dirty="0" smtClean="0">
                <a:latin typeface="Arial" panose="020B0604020202020204" pitchFamily="34" charset="0"/>
                <a:cs typeface="Arial" panose="020B0604020202020204" pitchFamily="34" charset="0"/>
              </a:rPr>
              <a:t>Support special education students by adjusting pay for special education paraprofessionals and speech language pathologists to competitive rates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Enhance safety and security across the system</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Continue to increase student support systems and opportunities</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781396" y="729026"/>
            <a:ext cx="8229600" cy="1143000"/>
          </a:xfrm>
        </p:spPr>
        <p:txBody>
          <a:bodyPr/>
          <a:lstStyle/>
          <a:p>
            <a:pPr algn="ctr"/>
            <a:r>
              <a:rPr lang="en-US" sz="3600" dirty="0" smtClean="0">
                <a:latin typeface="Arial" panose="020B0604020202020204" pitchFamily="34" charset="0"/>
                <a:cs typeface="Arial" panose="020B0604020202020204" pitchFamily="34" charset="0"/>
              </a:rPr>
              <a:t>FY 2019 Major Budget Guidelines and Goals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32858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6207"/>
            <a:ext cx="8229600" cy="3442703"/>
          </a:xfrm>
        </p:spPr>
        <p:txBody>
          <a:bodyPr/>
          <a:lstStyle/>
          <a:p>
            <a:r>
              <a:rPr lang="en-US" dirty="0" smtClean="0">
                <a:latin typeface="Arial" panose="020B0604020202020204" pitchFamily="34" charset="0"/>
                <a:cs typeface="Arial" panose="020B0604020202020204" pitchFamily="34" charset="0"/>
              </a:rPr>
              <a:t>Zero-based budgeting</a:t>
            </a:r>
          </a:p>
          <a:p>
            <a:r>
              <a:rPr lang="en-US" dirty="0">
                <a:latin typeface="Arial" panose="020B0604020202020204" pitchFamily="34" charset="0"/>
                <a:cs typeface="Arial" panose="020B0604020202020204" pitchFamily="34" charset="0"/>
              </a:rPr>
              <a:t>Review of staffing allotments with all departments and </a:t>
            </a:r>
            <a:r>
              <a:rPr lang="en-US" dirty="0" smtClean="0">
                <a:latin typeface="Arial" panose="020B0604020202020204" pitchFamily="34" charset="0"/>
                <a:cs typeface="Arial" panose="020B0604020202020204" pitchFamily="34" charset="0"/>
              </a:rPr>
              <a:t>schools</a:t>
            </a:r>
          </a:p>
          <a:p>
            <a:r>
              <a:rPr lang="en-US" dirty="0">
                <a:latin typeface="Arial" panose="020B0604020202020204" pitchFamily="34" charset="0"/>
                <a:cs typeface="Arial" panose="020B0604020202020204" pitchFamily="34" charset="0"/>
              </a:rPr>
              <a:t>Submission of budgets from all </a:t>
            </a:r>
            <a:r>
              <a:rPr lang="en-US" dirty="0" smtClean="0">
                <a:latin typeface="Arial" panose="020B0604020202020204" pitchFamily="34" charset="0"/>
                <a:cs typeface="Arial" panose="020B0604020202020204" pitchFamily="34" charset="0"/>
              </a:rPr>
              <a:t>departments</a:t>
            </a:r>
          </a:p>
          <a:p>
            <a:r>
              <a:rPr lang="en-US" dirty="0">
                <a:latin typeface="Arial" panose="020B0604020202020204" pitchFamily="34" charset="0"/>
                <a:cs typeface="Arial" panose="020B0604020202020204" pitchFamily="34" charset="0"/>
              </a:rPr>
              <a:t>Review of budgets by business </a:t>
            </a:r>
            <a:r>
              <a:rPr lang="en-US" dirty="0" smtClean="0">
                <a:latin typeface="Arial" panose="020B0604020202020204" pitchFamily="34" charset="0"/>
                <a:cs typeface="Arial" panose="020B0604020202020204" pitchFamily="34" charset="0"/>
              </a:rPr>
              <a:t>services</a:t>
            </a:r>
          </a:p>
          <a:p>
            <a:r>
              <a:rPr lang="en-US" dirty="0" smtClean="0">
                <a:latin typeface="Arial" panose="020B0604020202020204" pitchFamily="34" charset="0"/>
                <a:cs typeface="Arial" panose="020B0604020202020204" pitchFamily="34" charset="0"/>
              </a:rPr>
              <a:t>Line item review by administrative team</a:t>
            </a:r>
          </a:p>
          <a:p>
            <a:r>
              <a:rPr lang="en-US" dirty="0" smtClean="0">
                <a:latin typeface="Arial" panose="020B0604020202020204" pitchFamily="34" charset="0"/>
                <a:cs typeface="Arial" panose="020B0604020202020204" pitchFamily="34" charset="0"/>
              </a:rPr>
              <a:t>Input from leadership team</a:t>
            </a:r>
          </a:p>
        </p:txBody>
      </p:sp>
      <p:sp>
        <p:nvSpPr>
          <p:cNvPr id="3" name="Title 2"/>
          <p:cNvSpPr>
            <a:spLocks noGrp="1"/>
          </p:cNvSpPr>
          <p:nvPr>
            <p:ph type="title"/>
          </p:nvPr>
        </p:nvSpPr>
        <p:spPr>
          <a:xfrm>
            <a:off x="457200" y="1150806"/>
            <a:ext cx="8229600" cy="791643"/>
          </a:xfrm>
        </p:spPr>
        <p:txBody>
          <a:bodyPr/>
          <a:lstStyle/>
          <a:p>
            <a:pPr algn="ctr"/>
            <a:r>
              <a:rPr lang="en-US" dirty="0" smtClean="0">
                <a:solidFill>
                  <a:srgbClr val="1F49A2"/>
                </a:solidFill>
                <a:latin typeface="Arial" panose="020B0604020202020204" pitchFamily="34" charset="0"/>
                <a:cs typeface="Arial" panose="020B0604020202020204" pitchFamily="34" charset="0"/>
              </a:rPr>
              <a:t>Highlights of the Process</a:t>
            </a:r>
            <a:endParaRPr lang="en-US" dirty="0">
              <a:solidFill>
                <a:srgbClr val="1F49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37656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135" y="1031967"/>
            <a:ext cx="8620298" cy="4366804"/>
          </a:xfrm>
        </p:spPr>
        <p:txBody>
          <a:bodyPr/>
          <a:lstStyle/>
          <a:p>
            <a:r>
              <a:rPr lang="en-US" dirty="0" smtClean="0">
                <a:latin typeface="Arial" panose="020B0604020202020204" pitchFamily="34" charset="0"/>
                <a:cs typeface="Arial" panose="020B0604020202020204" pitchFamily="34" charset="0"/>
              </a:rPr>
              <a:t>Property Tax Digest increase of 13.14% (12.73% increase in Tax Revenue)</a:t>
            </a:r>
          </a:p>
          <a:p>
            <a:r>
              <a:rPr lang="en-US" dirty="0" smtClean="0">
                <a:latin typeface="Arial" panose="020B0604020202020204" pitchFamily="34" charset="0"/>
                <a:cs typeface="Arial" panose="020B0604020202020204" pitchFamily="34" charset="0"/>
              </a:rPr>
              <a:t>Assuming millage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ate remains at 18.5 mills</a:t>
            </a:r>
          </a:p>
          <a:p>
            <a:r>
              <a:rPr lang="en-US" dirty="0" smtClean="0">
                <a:latin typeface="Arial" panose="020B0604020202020204" pitchFamily="34" charset="0"/>
                <a:cs typeface="Arial" panose="020B0604020202020204" pitchFamily="34" charset="0"/>
              </a:rPr>
              <a:t>QBE (Quality Basic Education) Funding - Actual earnings increased $2,774,676 from FY 2018 budget. However, for the first time in 17 years the governor fully funded QBE without any austerity reductions. When we add back the FY 2018 austerity reduction of $1,373,526, the school system will receive a total increase of $4,148,202. </a:t>
            </a:r>
          </a:p>
          <a:p>
            <a:r>
              <a:rPr lang="en-US" dirty="0">
                <a:latin typeface="Arial" panose="020B0604020202020204" pitchFamily="34" charset="0"/>
                <a:cs typeface="Arial" panose="020B0604020202020204" pitchFamily="34" charset="0"/>
              </a:rPr>
              <a:t>Mid Term QBE Adjustment is budgeted</a:t>
            </a:r>
          </a:p>
          <a:p>
            <a:r>
              <a:rPr lang="en-US" dirty="0" smtClean="0">
                <a:latin typeface="Arial" panose="020B0604020202020204" pitchFamily="34" charset="0"/>
                <a:cs typeface="Arial" panose="020B0604020202020204" pitchFamily="34" charset="0"/>
              </a:rPr>
              <a:t>Added an additional $800,000 for TAVT revenue</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729047" y="396637"/>
            <a:ext cx="8229600" cy="992777"/>
          </a:xfrm>
        </p:spPr>
        <p:txBody>
          <a:bodyPr/>
          <a:lstStyle/>
          <a:p>
            <a:pPr algn="ctr"/>
            <a:r>
              <a:rPr lang="en-US" dirty="0" smtClean="0">
                <a:latin typeface="Arial" panose="020B0604020202020204" pitchFamily="34" charset="0"/>
                <a:cs typeface="Arial" panose="020B0604020202020204" pitchFamily="34" charset="0"/>
              </a:rPr>
              <a:t>Revenue Assumptions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55596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633" y="1197033"/>
            <a:ext cx="8470669" cy="4818570"/>
          </a:xfrm>
        </p:spPr>
        <p:txBody>
          <a:bodyPr/>
          <a:lstStyle/>
          <a:p>
            <a:r>
              <a:rPr lang="en-US" dirty="0" smtClean="0">
                <a:latin typeface="Arial" panose="020B0604020202020204" pitchFamily="34" charset="0"/>
                <a:cs typeface="Arial" panose="020B0604020202020204" pitchFamily="34" charset="0"/>
              </a:rPr>
              <a:t>FY 2019 funding based on a formula of full time equivalent student counts on March 2017, October 2017 and March 2018.</a:t>
            </a:r>
          </a:p>
          <a:p>
            <a:endParaRPr lang="en-US" sz="9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FY 2019 Training and Experience funding based on October 2017 teacher count. (1039.11)  - Budgeted 1073.79 Difference of 34.68 certified staff unfunded.</a:t>
            </a:r>
          </a:p>
          <a:p>
            <a:endParaRPr lang="en-US" sz="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FY 2019 5 mill Local Fair Share and Equalization Grant based on September 2016 tax digest data. 5 mill school revenue = $8.6 million, 5 mill QBE = $10.7 million loss of $2.1 million</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133898" y="291263"/>
            <a:ext cx="8229600" cy="1143000"/>
          </a:xfrm>
        </p:spPr>
        <p:txBody>
          <a:bodyPr/>
          <a:lstStyle/>
          <a:p>
            <a:pPr algn="ctr"/>
            <a:r>
              <a:rPr lang="en-US" dirty="0" smtClean="0">
                <a:latin typeface="Arial" panose="020B0604020202020204" pitchFamily="34" charset="0"/>
                <a:cs typeface="Arial" panose="020B0604020202020204" pitchFamily="34" charset="0"/>
              </a:rPr>
              <a:t>QBE Facts</a:t>
            </a:r>
            <a:endParaRPr lang="en-US" dirty="0">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2545" y="485749"/>
            <a:ext cx="5555410" cy="1143000"/>
          </a:xfrm>
        </p:spPr>
        <p:txBody>
          <a:bodyPr/>
          <a:lstStyle/>
          <a:p>
            <a:r>
              <a:rPr lang="en-US" sz="3200" dirty="0" smtClean="0">
                <a:latin typeface="Arial" panose="020B0604020202020204" pitchFamily="34" charset="0"/>
                <a:cs typeface="Arial" panose="020B0604020202020204" pitchFamily="34" charset="0"/>
              </a:rPr>
              <a:t>Local Fair Share Compared              to Tax Revenue</a:t>
            </a:r>
            <a:endParaRPr lang="en-US" sz="3200"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9902265"/>
              </p:ext>
            </p:extLst>
          </p:nvPr>
        </p:nvGraphicFramePr>
        <p:xfrm>
          <a:off x="327665" y="1706387"/>
          <a:ext cx="8437513" cy="4310380"/>
        </p:xfrm>
        <a:graphic>
          <a:graphicData uri="http://schemas.openxmlformats.org/drawingml/2006/table">
            <a:tbl>
              <a:tblPr firstRow="1" bandRow="1">
                <a:tableStyleId>{5C22544A-7EE6-4342-B048-85BDC9FD1C3A}</a:tableStyleId>
              </a:tblPr>
              <a:tblGrid>
                <a:gridCol w="1205359">
                  <a:extLst>
                    <a:ext uri="{9D8B030D-6E8A-4147-A177-3AD203B41FA5}">
                      <a16:colId xmlns:a16="http://schemas.microsoft.com/office/drawing/2014/main" val="3021372925"/>
                    </a:ext>
                  </a:extLst>
                </a:gridCol>
                <a:gridCol w="1205359">
                  <a:extLst>
                    <a:ext uri="{9D8B030D-6E8A-4147-A177-3AD203B41FA5}">
                      <a16:colId xmlns:a16="http://schemas.microsoft.com/office/drawing/2014/main" val="2759446061"/>
                    </a:ext>
                  </a:extLst>
                </a:gridCol>
                <a:gridCol w="1205359">
                  <a:extLst>
                    <a:ext uri="{9D8B030D-6E8A-4147-A177-3AD203B41FA5}">
                      <a16:colId xmlns:a16="http://schemas.microsoft.com/office/drawing/2014/main" val="1155432550"/>
                    </a:ext>
                  </a:extLst>
                </a:gridCol>
                <a:gridCol w="1205359">
                  <a:extLst>
                    <a:ext uri="{9D8B030D-6E8A-4147-A177-3AD203B41FA5}">
                      <a16:colId xmlns:a16="http://schemas.microsoft.com/office/drawing/2014/main" val="2472891211"/>
                    </a:ext>
                  </a:extLst>
                </a:gridCol>
                <a:gridCol w="1205359">
                  <a:extLst>
                    <a:ext uri="{9D8B030D-6E8A-4147-A177-3AD203B41FA5}">
                      <a16:colId xmlns:a16="http://schemas.microsoft.com/office/drawing/2014/main" val="2109019656"/>
                    </a:ext>
                  </a:extLst>
                </a:gridCol>
                <a:gridCol w="1205359">
                  <a:extLst>
                    <a:ext uri="{9D8B030D-6E8A-4147-A177-3AD203B41FA5}">
                      <a16:colId xmlns:a16="http://schemas.microsoft.com/office/drawing/2014/main" val="1204084315"/>
                    </a:ext>
                  </a:extLst>
                </a:gridCol>
                <a:gridCol w="1205359">
                  <a:extLst>
                    <a:ext uri="{9D8B030D-6E8A-4147-A177-3AD203B41FA5}">
                      <a16:colId xmlns:a16="http://schemas.microsoft.com/office/drawing/2014/main" val="3834123799"/>
                    </a:ext>
                  </a:extLst>
                </a:gridCol>
              </a:tblGrid>
              <a:tr h="370840">
                <a:tc>
                  <a:txBody>
                    <a:bodyPr/>
                    <a:lstStyle/>
                    <a:p>
                      <a:pPr algn="ctr" fontAlgn="b"/>
                      <a:r>
                        <a:rPr lang="en-US" sz="1700" b="1" i="0" u="none" strike="noStrike" baseline="0" dirty="0">
                          <a:solidFill>
                            <a:srgbClr val="000000"/>
                          </a:solidFill>
                          <a:effectLst/>
                          <a:latin typeface="Times New Roman" panose="02020603050405020304" pitchFamily="18" charset="0"/>
                        </a:rPr>
                        <a:t>QBE FY</a:t>
                      </a:r>
                    </a:p>
                  </a:txBody>
                  <a:tcPr marL="7620" marR="7620" marT="7620" marB="0" anchor="b"/>
                </a:tc>
                <a:tc>
                  <a:txBody>
                    <a:bodyPr/>
                    <a:lstStyle/>
                    <a:p>
                      <a:pPr algn="ctr" fontAlgn="b"/>
                      <a:r>
                        <a:rPr lang="en-US" sz="1700" b="1" i="0" u="sng" strike="noStrike" baseline="0" dirty="0">
                          <a:solidFill>
                            <a:srgbClr val="000000"/>
                          </a:solidFill>
                          <a:effectLst/>
                          <a:latin typeface="Times New Roman" panose="02020603050405020304" pitchFamily="18" charset="0"/>
                        </a:rPr>
                        <a:t>2014 </a:t>
                      </a:r>
                    </a:p>
                  </a:txBody>
                  <a:tcPr marL="7620" marR="7620" marT="7620" marB="0" anchor="b"/>
                </a:tc>
                <a:tc>
                  <a:txBody>
                    <a:bodyPr/>
                    <a:lstStyle/>
                    <a:p>
                      <a:pPr algn="ctr" fontAlgn="b"/>
                      <a:r>
                        <a:rPr lang="en-US" sz="1700" b="1" i="0" u="sng" strike="noStrike" baseline="0" dirty="0">
                          <a:solidFill>
                            <a:srgbClr val="000000"/>
                          </a:solidFill>
                          <a:effectLst/>
                          <a:latin typeface="Times New Roman" panose="02020603050405020304" pitchFamily="18" charset="0"/>
                        </a:rPr>
                        <a:t>2015 </a:t>
                      </a:r>
                    </a:p>
                  </a:txBody>
                  <a:tcPr marL="7620" marR="7620" marT="7620" marB="0" anchor="b"/>
                </a:tc>
                <a:tc>
                  <a:txBody>
                    <a:bodyPr/>
                    <a:lstStyle/>
                    <a:p>
                      <a:pPr algn="ctr" fontAlgn="b"/>
                      <a:r>
                        <a:rPr lang="en-US" sz="1700" b="1" i="0" u="sng" strike="noStrike" baseline="0" dirty="0">
                          <a:solidFill>
                            <a:srgbClr val="000000"/>
                          </a:solidFill>
                          <a:effectLst/>
                          <a:latin typeface="Times New Roman" panose="02020603050405020304" pitchFamily="18" charset="0"/>
                        </a:rPr>
                        <a:t>2016 </a:t>
                      </a:r>
                    </a:p>
                  </a:txBody>
                  <a:tcPr marL="7620" marR="7620" marT="7620" marB="0" anchor="b"/>
                </a:tc>
                <a:tc>
                  <a:txBody>
                    <a:bodyPr/>
                    <a:lstStyle/>
                    <a:p>
                      <a:pPr algn="ctr" fontAlgn="b"/>
                      <a:r>
                        <a:rPr lang="en-US" sz="1700" b="1" i="0" u="sng" strike="noStrike" baseline="0">
                          <a:solidFill>
                            <a:srgbClr val="000000"/>
                          </a:solidFill>
                          <a:effectLst/>
                          <a:latin typeface="Times New Roman" panose="02020603050405020304" pitchFamily="18" charset="0"/>
                        </a:rPr>
                        <a:t>2017 </a:t>
                      </a:r>
                    </a:p>
                  </a:txBody>
                  <a:tcPr marL="7620" marR="7620" marT="7620" marB="0" anchor="b"/>
                </a:tc>
                <a:tc>
                  <a:txBody>
                    <a:bodyPr/>
                    <a:lstStyle/>
                    <a:p>
                      <a:pPr algn="ctr" fontAlgn="b"/>
                      <a:r>
                        <a:rPr lang="en-US" sz="1700" b="1" i="0" u="sng" strike="noStrike" baseline="0">
                          <a:solidFill>
                            <a:srgbClr val="000000"/>
                          </a:solidFill>
                          <a:effectLst/>
                          <a:latin typeface="Times New Roman" panose="02020603050405020304" pitchFamily="18" charset="0"/>
                        </a:rPr>
                        <a:t>2018 </a:t>
                      </a:r>
                    </a:p>
                  </a:txBody>
                  <a:tcPr marL="7620" marR="7620" marT="7620" marB="0" anchor="b"/>
                </a:tc>
                <a:tc>
                  <a:txBody>
                    <a:bodyPr/>
                    <a:lstStyle/>
                    <a:p>
                      <a:pPr algn="ctr" fontAlgn="b"/>
                      <a:r>
                        <a:rPr lang="en-US" sz="1700" b="1" i="0" u="sng" strike="noStrike" baseline="0" dirty="0">
                          <a:solidFill>
                            <a:srgbClr val="000000"/>
                          </a:solidFill>
                          <a:effectLst/>
                          <a:latin typeface="Times New Roman" panose="02020603050405020304" pitchFamily="18" charset="0"/>
                        </a:rPr>
                        <a:t>2019 </a:t>
                      </a:r>
                    </a:p>
                  </a:txBody>
                  <a:tcPr marL="7620" marR="7620" marT="7620" marB="0" anchor="b"/>
                </a:tc>
                <a:extLst>
                  <a:ext uri="{0D108BD9-81ED-4DB2-BD59-A6C34878D82A}">
                    <a16:rowId xmlns:a16="http://schemas.microsoft.com/office/drawing/2014/main" val="3500297701"/>
                  </a:ext>
                </a:extLst>
              </a:tr>
              <a:tr h="370840">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5 Mills - Local Fair Share</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9,167,181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8,424,892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8,540,947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8,801,895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9,898,319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10,765,982 </a:t>
                      </a:r>
                    </a:p>
                  </a:txBody>
                  <a:tcPr marL="7620" marR="7620" marT="7620" marB="0" anchor="b"/>
                </a:tc>
                <a:extLst>
                  <a:ext uri="{0D108BD9-81ED-4DB2-BD59-A6C34878D82A}">
                    <a16:rowId xmlns:a16="http://schemas.microsoft.com/office/drawing/2014/main" val="942088393"/>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Digest Year</a:t>
                      </a:r>
                    </a:p>
                  </a:txBody>
                  <a:tcPr marL="7620" marR="7620" marT="7620" marB="0" anchor="b"/>
                </a:tc>
                <a:tc>
                  <a:txBody>
                    <a:bodyPr/>
                    <a:lstStyle/>
                    <a:p>
                      <a:pPr algn="ctr" fontAlgn="b"/>
                      <a:r>
                        <a:rPr lang="en-US" sz="1300" b="1" i="0" u="sng" strike="noStrike" dirty="0">
                          <a:solidFill>
                            <a:srgbClr val="000000"/>
                          </a:solidFill>
                          <a:effectLst/>
                          <a:latin typeface="Times New Roman" panose="02020603050405020304" pitchFamily="18" charset="0"/>
                          <a:cs typeface="Times New Roman" panose="02020603050405020304" pitchFamily="18" charset="0"/>
                        </a:rPr>
                        <a:t>2011</a:t>
                      </a:r>
                    </a:p>
                  </a:txBody>
                  <a:tcPr marL="7620" marR="7620" marT="7620" marB="0" anchor="b"/>
                </a:tc>
                <a:tc>
                  <a:txBody>
                    <a:bodyPr/>
                    <a:lstStyle/>
                    <a:p>
                      <a:pPr algn="ctr" fontAlgn="b"/>
                      <a:r>
                        <a:rPr lang="en-US" sz="1300" b="1" i="0" u="sng" strike="noStrike" dirty="0">
                          <a:solidFill>
                            <a:srgbClr val="000000"/>
                          </a:solidFill>
                          <a:effectLst/>
                          <a:latin typeface="Times New Roman" panose="02020603050405020304" pitchFamily="18" charset="0"/>
                          <a:cs typeface="Times New Roman" panose="02020603050405020304" pitchFamily="18" charset="0"/>
                        </a:rPr>
                        <a:t>2012</a:t>
                      </a:r>
                    </a:p>
                  </a:txBody>
                  <a:tcPr marL="7620" marR="7620" marT="7620" marB="0" anchor="b"/>
                </a:tc>
                <a:tc>
                  <a:txBody>
                    <a:bodyPr/>
                    <a:lstStyle/>
                    <a:p>
                      <a:pPr algn="ctr" fontAlgn="b"/>
                      <a:r>
                        <a:rPr lang="en-US" sz="1300" b="1" i="0" u="sng" strike="noStrike">
                          <a:solidFill>
                            <a:srgbClr val="000000"/>
                          </a:solidFill>
                          <a:effectLst/>
                          <a:latin typeface="Times New Roman" panose="02020603050405020304" pitchFamily="18" charset="0"/>
                          <a:cs typeface="Times New Roman" panose="02020603050405020304" pitchFamily="18" charset="0"/>
                        </a:rPr>
                        <a:t>2013</a:t>
                      </a:r>
                    </a:p>
                  </a:txBody>
                  <a:tcPr marL="7620" marR="7620" marT="7620" marB="0" anchor="b"/>
                </a:tc>
                <a:tc>
                  <a:txBody>
                    <a:bodyPr/>
                    <a:lstStyle/>
                    <a:p>
                      <a:pPr algn="ctr" fontAlgn="b"/>
                      <a:r>
                        <a:rPr lang="en-US" sz="1300" b="1" i="0" u="sng" strike="noStrike" dirty="0">
                          <a:solidFill>
                            <a:srgbClr val="000000"/>
                          </a:solidFill>
                          <a:effectLst/>
                          <a:latin typeface="Times New Roman" panose="02020603050405020304" pitchFamily="18" charset="0"/>
                          <a:cs typeface="Times New Roman" panose="02020603050405020304" pitchFamily="18" charset="0"/>
                        </a:rPr>
                        <a:t>2014</a:t>
                      </a:r>
                    </a:p>
                  </a:txBody>
                  <a:tcPr marL="7620" marR="7620" marT="7620" marB="0" anchor="b"/>
                </a:tc>
                <a:tc>
                  <a:txBody>
                    <a:bodyPr/>
                    <a:lstStyle/>
                    <a:p>
                      <a:pPr algn="ctr" fontAlgn="b"/>
                      <a:r>
                        <a:rPr lang="en-US" sz="1300" b="1" i="0" u="sng" strike="noStrike">
                          <a:solidFill>
                            <a:srgbClr val="000000"/>
                          </a:solidFill>
                          <a:effectLst/>
                          <a:latin typeface="Times New Roman" panose="02020603050405020304" pitchFamily="18" charset="0"/>
                          <a:cs typeface="Times New Roman" panose="02020603050405020304" pitchFamily="18" charset="0"/>
                        </a:rPr>
                        <a:t>2015</a:t>
                      </a:r>
                    </a:p>
                  </a:txBody>
                  <a:tcPr marL="7620" marR="7620" marT="7620" marB="0" anchor="b"/>
                </a:tc>
                <a:tc>
                  <a:txBody>
                    <a:bodyPr/>
                    <a:lstStyle/>
                    <a:p>
                      <a:pPr algn="ctr" fontAlgn="b"/>
                      <a:r>
                        <a:rPr lang="en-US" sz="1300" b="1" i="0" u="sng" strike="noStrike">
                          <a:solidFill>
                            <a:srgbClr val="000000"/>
                          </a:solidFill>
                          <a:effectLst/>
                          <a:latin typeface="Times New Roman" panose="02020603050405020304" pitchFamily="18" charset="0"/>
                          <a:cs typeface="Times New Roman" panose="02020603050405020304" pitchFamily="18" charset="0"/>
                        </a:rPr>
                        <a:t>2016</a:t>
                      </a:r>
                    </a:p>
                  </a:txBody>
                  <a:tcPr marL="7620" marR="7620" marT="7620" marB="0" anchor="b"/>
                </a:tc>
                <a:extLst>
                  <a:ext uri="{0D108BD9-81ED-4DB2-BD59-A6C34878D82A}">
                    <a16:rowId xmlns:a16="http://schemas.microsoft.com/office/drawing/2014/main" val="2871054604"/>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Digest</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1,552,095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1,357,736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1,370,325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1,513,828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1,729,381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1,720,224 </a:t>
                      </a:r>
                    </a:p>
                  </a:txBody>
                  <a:tcPr marL="7620" marR="7620" marT="7620" marB="0" anchor="b"/>
                </a:tc>
                <a:extLst>
                  <a:ext uri="{0D108BD9-81ED-4DB2-BD59-A6C34878D82A}">
                    <a16:rowId xmlns:a16="http://schemas.microsoft.com/office/drawing/2014/main" val="2528423432"/>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18.5 mills</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28,713,758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25,118,116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25,351,013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28,005,818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31,993,549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31,824,144 </a:t>
                      </a:r>
                    </a:p>
                  </a:txBody>
                  <a:tcPr marL="7620" marR="7620" marT="7620" marB="0" anchor="b"/>
                </a:tc>
                <a:extLst>
                  <a:ext uri="{0D108BD9-81ED-4DB2-BD59-A6C34878D82A}">
                    <a16:rowId xmlns:a16="http://schemas.microsoft.com/office/drawing/2014/main" val="3162420267"/>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5 mills</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7,760,475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6,788,680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6,851,625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7,569,140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8,646,905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8,601,120 </a:t>
                      </a:r>
                    </a:p>
                  </a:txBody>
                  <a:tcPr marL="7620" marR="7620" marT="7620" marB="0" anchor="b"/>
                </a:tc>
                <a:extLst>
                  <a:ext uri="{0D108BD9-81ED-4DB2-BD59-A6C34878D82A}">
                    <a16:rowId xmlns:a16="http://schemas.microsoft.com/office/drawing/2014/main" val="701226686"/>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Difference</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(1,406,706)</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(1,636,212)</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(1,689,322)</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(1,232,755)</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(1,251,414)</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(2,164,862)</a:t>
                      </a:r>
                    </a:p>
                  </a:txBody>
                  <a:tcPr marL="7620" marR="7620" marT="7620" marB="0" anchor="b"/>
                </a:tc>
                <a:extLst>
                  <a:ext uri="{0D108BD9-81ED-4DB2-BD59-A6C34878D82A}">
                    <a16:rowId xmlns:a16="http://schemas.microsoft.com/office/drawing/2014/main" val="4247248931"/>
                  </a:ext>
                </a:extLst>
              </a:tr>
              <a:tr h="370840">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Sales Tax ratio</a:t>
                      </a:r>
                    </a:p>
                  </a:txBody>
                  <a:tcPr marL="7620" marR="7620" marT="7620" marB="0" anchor="b"/>
                </a:tc>
                <a:tc>
                  <a:txBody>
                    <a:bodyPr/>
                    <a:lstStyle/>
                    <a:p>
                      <a:pPr algn="r"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39.10 </a:t>
                      </a:r>
                    </a:p>
                  </a:txBody>
                  <a:tcPr marL="7620" marR="7620" marT="7620" marB="0" anchor="b"/>
                </a:tc>
                <a:tc>
                  <a:txBody>
                    <a:bodyPr/>
                    <a:lstStyle/>
                    <a:p>
                      <a:pPr algn="r"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37.71</a:t>
                      </a:r>
                    </a:p>
                  </a:txBody>
                  <a:tcPr marL="7620" marR="7620" marT="7620" marB="0" anchor="b"/>
                </a:tc>
                <a:tc>
                  <a:txBody>
                    <a:bodyPr/>
                    <a:lstStyle/>
                    <a:p>
                      <a:pPr algn="r"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37.42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37.20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38.03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35.65 </a:t>
                      </a:r>
                    </a:p>
                  </a:txBody>
                  <a:tcPr marL="7620" marR="7620" marT="7620" marB="0" anchor="b"/>
                </a:tc>
                <a:extLst>
                  <a:ext uri="{0D108BD9-81ED-4DB2-BD59-A6C34878D82A}">
                    <a16:rowId xmlns:a16="http://schemas.microsoft.com/office/drawing/2014/main" val="2779164241"/>
                  </a:ext>
                </a:extLst>
              </a:tr>
              <a:tr h="370840">
                <a:tc>
                  <a:txBody>
                    <a:bodyPr/>
                    <a:lstStyle/>
                    <a:p>
                      <a:endParaRPr lang="en-US" sz="1300" b="1">
                        <a:latin typeface="Times New Roman" panose="02020603050405020304" pitchFamily="18" charset="0"/>
                        <a:cs typeface="Times New Roman" panose="02020603050405020304" pitchFamily="18" charset="0"/>
                      </a:endParaRPr>
                    </a:p>
                  </a:txBody>
                  <a:tcPr/>
                </a:tc>
                <a:tc>
                  <a:txBody>
                    <a:bodyPr/>
                    <a:lstStyle/>
                    <a:p>
                      <a:endParaRPr lang="en-US" sz="1300" b="1">
                        <a:latin typeface="Times New Roman" panose="02020603050405020304" pitchFamily="18" charset="0"/>
                        <a:cs typeface="Times New Roman" panose="02020603050405020304" pitchFamily="18" charset="0"/>
                      </a:endParaRPr>
                    </a:p>
                  </a:txBody>
                  <a:tcPr/>
                </a:tc>
                <a:tc>
                  <a:txBody>
                    <a:bodyPr/>
                    <a:lstStyle/>
                    <a:p>
                      <a:endParaRPr lang="en-US" sz="1300" b="1">
                        <a:latin typeface="Times New Roman" panose="02020603050405020304" pitchFamily="18" charset="0"/>
                        <a:cs typeface="Times New Roman" panose="02020603050405020304" pitchFamily="18" charset="0"/>
                      </a:endParaRPr>
                    </a:p>
                  </a:txBody>
                  <a:tcPr/>
                </a:tc>
                <a:tc>
                  <a:txBody>
                    <a:bodyPr/>
                    <a:lstStyle/>
                    <a:p>
                      <a:endParaRPr lang="en-US" sz="1300" b="1">
                        <a:latin typeface="Times New Roman" panose="02020603050405020304" pitchFamily="18" charset="0"/>
                        <a:cs typeface="Times New Roman" panose="02020603050405020304" pitchFamily="18" charset="0"/>
                      </a:endParaRPr>
                    </a:p>
                  </a:txBody>
                  <a:tcPr/>
                </a:tc>
                <a:tc>
                  <a:txBody>
                    <a:bodyPr/>
                    <a:lstStyle/>
                    <a:p>
                      <a:endParaRPr lang="en-US" sz="1300" b="1">
                        <a:latin typeface="Times New Roman" panose="02020603050405020304" pitchFamily="18" charset="0"/>
                        <a:cs typeface="Times New Roman" panose="02020603050405020304" pitchFamily="18" charset="0"/>
                      </a:endParaRPr>
                    </a:p>
                  </a:txBody>
                  <a:tcPr/>
                </a:tc>
                <a:tc>
                  <a:txBody>
                    <a:bodyPr/>
                    <a:lstStyle/>
                    <a:p>
                      <a:endParaRPr lang="en-US" sz="1300" b="1" dirty="0">
                        <a:latin typeface="Times New Roman" panose="02020603050405020304" pitchFamily="18" charset="0"/>
                        <a:cs typeface="Times New Roman" panose="02020603050405020304" pitchFamily="18" charset="0"/>
                      </a:endParaRPr>
                    </a:p>
                  </a:txBody>
                  <a:tcPr/>
                </a:tc>
                <a:tc>
                  <a:txBody>
                    <a:bodyPr/>
                    <a:lstStyle/>
                    <a:p>
                      <a:endParaRPr lang="en-US" sz="13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7383168"/>
                  </a:ext>
                </a:extLst>
              </a:tr>
              <a:tr h="370840">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Equalization</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7,400,180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8,465,916 </a:t>
                      </a:r>
                    </a:p>
                  </a:txBody>
                  <a:tcPr marL="7620" marR="7620" marT="7620" marB="0" anchor="b"/>
                </a:tc>
                <a:tc>
                  <a:txBody>
                    <a:bodyPr/>
                    <a:lstStyle/>
                    <a:p>
                      <a:pPr algn="l" fontAlgn="b"/>
                      <a:r>
                        <a:rPr lang="en-US" sz="1300" b="1" i="0" u="none" strike="noStrike">
                          <a:solidFill>
                            <a:srgbClr val="000000"/>
                          </a:solidFill>
                          <a:effectLst/>
                          <a:latin typeface="Times New Roman" panose="02020603050405020304" pitchFamily="18" charset="0"/>
                          <a:cs typeface="Times New Roman" panose="02020603050405020304" pitchFamily="18" charset="0"/>
                        </a:rPr>
                        <a:t>           7,880,944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8,697,070 </a:t>
                      </a:r>
                    </a:p>
                  </a:txBody>
                  <a:tcPr marL="7620" marR="7620" marT="7620" marB="0" anchor="b"/>
                </a:tc>
                <a:tc>
                  <a:txBody>
                    <a:bodyPr/>
                    <a:lstStyle/>
                    <a:p>
                      <a:pPr algn="r"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7,811,896 </a:t>
                      </a:r>
                    </a:p>
                  </a:txBody>
                  <a:tcPr marL="7620" marR="7620" marT="7620" marB="0" anchor="b"/>
                </a:tc>
                <a:tc>
                  <a:txBody>
                    <a:bodyPr/>
                    <a:lstStyle/>
                    <a:p>
                      <a:pPr algn="l" fontAlgn="b"/>
                      <a:r>
                        <a:rPr lang="en-US" sz="1300" b="1" i="0" u="none" strike="noStrike" dirty="0">
                          <a:solidFill>
                            <a:srgbClr val="000000"/>
                          </a:solidFill>
                          <a:effectLst/>
                          <a:latin typeface="Times New Roman" panose="02020603050405020304" pitchFamily="18" charset="0"/>
                          <a:cs typeface="Times New Roman" panose="02020603050405020304" pitchFamily="18" charset="0"/>
                        </a:rPr>
                        <a:t>           6,736,326 </a:t>
                      </a:r>
                    </a:p>
                  </a:txBody>
                  <a:tcPr marL="7620" marR="7620" marT="7620" marB="0" anchor="b"/>
                </a:tc>
                <a:extLst>
                  <a:ext uri="{0D108BD9-81ED-4DB2-BD59-A6C34878D82A}">
                    <a16:rowId xmlns:a16="http://schemas.microsoft.com/office/drawing/2014/main" val="2768110767"/>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00247976"/>
                  </a:ext>
                </a:extLst>
              </a:tr>
            </a:tbl>
          </a:graphicData>
        </a:graphic>
      </p:graphicFrame>
    </p:spTree>
    <p:extLst>
      <p:ext uri="{BB962C8B-B14F-4D97-AF65-F5344CB8AC3E}">
        <p14:creationId xmlns:p14="http://schemas.microsoft.com/office/powerpoint/2010/main" val="92024095"/>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25636</TotalTime>
  <Words>1373</Words>
  <Application>Microsoft Office PowerPoint</Application>
  <PresentationFormat>On-screen Show (4:3)</PresentationFormat>
  <Paragraphs>406</Paragraphs>
  <Slides>39</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Lucida Sans Unicode</vt:lpstr>
      <vt:lpstr>Mistral</vt:lpstr>
      <vt:lpstr>MyriadPro-BoldCond</vt:lpstr>
      <vt:lpstr>MyriadPro-Cond</vt:lpstr>
      <vt:lpstr>Times New Roman</vt:lpstr>
      <vt:lpstr>Verdana</vt:lpstr>
      <vt:lpstr>Wingdings 2</vt:lpstr>
      <vt:lpstr>Wingdings 3</vt:lpstr>
      <vt:lpstr>Concourse</vt:lpstr>
      <vt:lpstr>Worksheet</vt:lpstr>
      <vt:lpstr>Tentative General Fund Budget FY 2019</vt:lpstr>
      <vt:lpstr>BCSS Vision and Mission</vt:lpstr>
      <vt:lpstr>Supporting our Strategic Plan  in the following goal areas:</vt:lpstr>
      <vt:lpstr>Supporting our Strategic Plan  in the following measurable goal areas:</vt:lpstr>
      <vt:lpstr>FY 2019 Major Budget Guidelines and Goals</vt:lpstr>
      <vt:lpstr>Highlights of the Process</vt:lpstr>
      <vt:lpstr>Revenue Assumptions</vt:lpstr>
      <vt:lpstr>QBE Facts</vt:lpstr>
      <vt:lpstr>Local Fair Share Compared              to Tax Revenue</vt:lpstr>
      <vt:lpstr>QBE Funding </vt:lpstr>
      <vt:lpstr>Millage Rate History</vt:lpstr>
      <vt:lpstr>Tax Digest</vt:lpstr>
      <vt:lpstr>Property Tax Collections</vt:lpstr>
      <vt:lpstr>Property Tax Income Per FTE</vt:lpstr>
      <vt:lpstr>TAVT Tax</vt:lpstr>
      <vt:lpstr>TAVT 2017</vt:lpstr>
      <vt:lpstr>Overall Budgeted Revenues</vt:lpstr>
      <vt:lpstr>State Mandated Increases</vt:lpstr>
      <vt:lpstr>TRS Contribution Rate</vt:lpstr>
      <vt:lpstr>Investment in Faculty and Staff</vt:lpstr>
      <vt:lpstr>Investment in Instruction</vt:lpstr>
      <vt:lpstr>Investment in Operations</vt:lpstr>
      <vt:lpstr>Overall Budgeted Expenditures  (prior to FY 2019 state requirements)</vt:lpstr>
      <vt:lpstr>State Required Budgetary Increases</vt:lpstr>
      <vt:lpstr>Overall Budgeted Expenditure  (after FY 2019 state requirements)</vt:lpstr>
      <vt:lpstr>How The Money will be Spent FY 2019</vt:lpstr>
      <vt:lpstr>How the Money will be Spent FY 2019</vt:lpstr>
      <vt:lpstr>Expenditure Breakdown</vt:lpstr>
      <vt:lpstr>FY 2019 Tentative General Fund Budget (prior to state required increases)</vt:lpstr>
      <vt:lpstr>FY 2019 Tentative General Fund Budget (after state required increases)</vt:lpstr>
      <vt:lpstr>Alternative Look at FY 2019  Revenues and Expenditures</vt:lpstr>
      <vt:lpstr>Items to Consider   </vt:lpstr>
      <vt:lpstr>Community/Board Submitted Items</vt:lpstr>
      <vt:lpstr>Staff Submitted Items</vt:lpstr>
      <vt:lpstr>Potential Further Cuts</vt:lpstr>
      <vt:lpstr>FY 2019 Tentative General Fund Budget with Items to Consider</vt:lpstr>
      <vt:lpstr>Budget Versus Actual - History</vt:lpstr>
      <vt:lpstr>Austerity Reductions in  Education Funding (in millions)</vt:lpstr>
      <vt:lpstr>Next Steps</vt:lpstr>
    </vt:vector>
  </TitlesOfParts>
  <Company>Barrow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BUDGET RECAP</dc:title>
  <dc:creator>Chris Griner</dc:creator>
  <cp:lastModifiedBy>Suzanne Black</cp:lastModifiedBy>
  <cp:revision>507</cp:revision>
  <cp:lastPrinted>2018-04-24T20:55:44Z</cp:lastPrinted>
  <dcterms:created xsi:type="dcterms:W3CDTF">2012-01-23T20:36:20Z</dcterms:created>
  <dcterms:modified xsi:type="dcterms:W3CDTF">2018-05-01T12:11:41Z</dcterms:modified>
</cp:coreProperties>
</file>