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20" d="100"/>
          <a:sy n="120" d="100"/>
        </p:scale>
        <p:origin x="132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E14A37-49D7-4315-9000-C15651DB727C}" type="datetimeFigureOut">
              <a:rPr lang="en-US" smtClean="0"/>
              <a:t>6/27/2017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FF0659-18E9-4216-A2F2-59F4058268DC}"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6/27/2017 11:09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8800" dirty="0" smtClean="0"/>
              <a:t>An e-rate primer</a:t>
            </a:r>
            <a:endParaRPr lang="en-US" sz="8800" dirty="0"/>
          </a:p>
        </p:txBody>
      </p:sp>
      <p:sp>
        <p:nvSpPr>
          <p:cNvPr id="4" name="Subtitle 3"/>
          <p:cNvSpPr>
            <a:spLocks noGrp="1"/>
          </p:cNvSpPr>
          <p:nvPr>
            <p:ph type="subTitle" idx="1"/>
          </p:nvPr>
        </p:nvSpPr>
        <p:spPr/>
        <p:txBody>
          <a:bodyPr/>
          <a:lstStyle/>
          <a:p>
            <a:pPr algn="ctr"/>
            <a:r>
              <a:rPr lang="en-US" dirty="0" smtClean="0"/>
              <a:t>Barrow County Schools</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4976" y="152400"/>
            <a:ext cx="8382000" cy="997196"/>
          </a:xfrm>
        </p:spPr>
        <p:txBody>
          <a:bodyPr/>
          <a:lstStyle/>
          <a:p>
            <a:pPr algn="ctr"/>
            <a:r>
              <a:rPr lang="en-US" sz="7200" dirty="0" smtClean="0"/>
              <a:t>What is e-rate?</a:t>
            </a:r>
            <a:endParaRPr lang="en-US" sz="7200" dirty="0"/>
          </a:p>
        </p:txBody>
      </p:sp>
      <p:sp>
        <p:nvSpPr>
          <p:cNvPr id="4" name="Text Placeholder 3"/>
          <p:cNvSpPr>
            <a:spLocks noGrp="1"/>
          </p:cNvSpPr>
          <p:nvPr>
            <p:ph idx="1"/>
          </p:nvPr>
        </p:nvSpPr>
        <p:spPr>
          <a:xfrm>
            <a:off x="381000" y="1412875"/>
            <a:ext cx="8382000" cy="5570756"/>
          </a:xfrm>
        </p:spPr>
        <p:txBody>
          <a:bodyPr/>
          <a:lstStyle/>
          <a:p>
            <a:r>
              <a:rPr lang="en-US" sz="4000" dirty="0" smtClean="0"/>
              <a:t>E-rate is a federal program run by the FCC that provides funds to schools and libraries to assist with various technology expenses.</a:t>
            </a:r>
          </a:p>
          <a:p>
            <a:r>
              <a:rPr lang="en-US" sz="4000" dirty="0" smtClean="0"/>
              <a:t>Access to funds is not guaranteed. Schools must apply each year and go through a vetting process. The process is complex, laborious, and often slow.</a:t>
            </a:r>
          </a:p>
          <a:p>
            <a:endParaRPr lang="en-US" sz="6000" dirty="0"/>
          </a:p>
        </p:txBody>
      </p:sp>
    </p:spTree>
    <p:extLst>
      <p:ext uri="{BB962C8B-B14F-4D97-AF65-F5344CB8AC3E}">
        <p14:creationId xmlns:p14="http://schemas.microsoft.com/office/powerpoint/2010/main" val="366861058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4976" y="152400"/>
            <a:ext cx="8382000" cy="997196"/>
          </a:xfrm>
        </p:spPr>
        <p:txBody>
          <a:bodyPr/>
          <a:lstStyle/>
          <a:p>
            <a:pPr algn="ctr"/>
            <a:r>
              <a:rPr lang="en-US" sz="7200" dirty="0" smtClean="0"/>
              <a:t>What does e-rate fund?</a:t>
            </a:r>
            <a:endParaRPr lang="en-US" sz="7200" dirty="0"/>
          </a:p>
        </p:txBody>
      </p:sp>
      <p:sp>
        <p:nvSpPr>
          <p:cNvPr id="4" name="Text Placeholder 3"/>
          <p:cNvSpPr>
            <a:spLocks noGrp="1"/>
          </p:cNvSpPr>
          <p:nvPr>
            <p:ph idx="1"/>
          </p:nvPr>
        </p:nvSpPr>
        <p:spPr>
          <a:xfrm>
            <a:off x="381000" y="1412875"/>
            <a:ext cx="8382000" cy="5989332"/>
          </a:xfrm>
        </p:spPr>
        <p:txBody>
          <a:bodyPr/>
          <a:lstStyle/>
          <a:p>
            <a:r>
              <a:rPr lang="en-US" dirty="0" smtClean="0"/>
              <a:t>TIER-1 – Voice services (phones, cell phones) and data transmission (Internet, wide-area network). If you fill out paperwork properly, you will almost always be funded at this level. Next year, all voice service funding will be discontinued.</a:t>
            </a:r>
          </a:p>
          <a:p>
            <a:r>
              <a:rPr lang="en-US" dirty="0" smtClean="0"/>
              <a:t>TIER-2 – Internal Connections (network hardware, wiring). This tier is much more competitive, and schools are eligible for a finite amount of funding based on FTE over a five year period. </a:t>
            </a:r>
          </a:p>
          <a:p>
            <a:endParaRPr lang="en-US" sz="6000" dirty="0"/>
          </a:p>
        </p:txBody>
      </p:sp>
    </p:spTree>
    <p:extLst>
      <p:ext uri="{BB962C8B-B14F-4D97-AF65-F5344CB8AC3E}">
        <p14:creationId xmlns:p14="http://schemas.microsoft.com/office/powerpoint/2010/main" val="348024286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152400"/>
            <a:ext cx="8839200" cy="1994392"/>
          </a:xfrm>
        </p:spPr>
        <p:txBody>
          <a:bodyPr/>
          <a:lstStyle/>
          <a:p>
            <a:pPr algn="ctr"/>
            <a:r>
              <a:rPr lang="en-US" sz="7200" dirty="0" smtClean="0"/>
              <a:t>How does funding work?</a:t>
            </a:r>
            <a:endParaRPr lang="en-US" sz="7200" dirty="0"/>
          </a:p>
        </p:txBody>
      </p:sp>
      <p:sp>
        <p:nvSpPr>
          <p:cNvPr id="4" name="Text Placeholder 3"/>
          <p:cNvSpPr>
            <a:spLocks noGrp="1"/>
          </p:cNvSpPr>
          <p:nvPr>
            <p:ph idx="1"/>
          </p:nvPr>
        </p:nvSpPr>
        <p:spPr>
          <a:xfrm>
            <a:off x="381000" y="1412875"/>
            <a:ext cx="8382000" cy="5989332"/>
          </a:xfrm>
        </p:spPr>
        <p:txBody>
          <a:bodyPr/>
          <a:lstStyle/>
          <a:p>
            <a:r>
              <a:rPr lang="en-US" dirty="0" smtClean="0"/>
              <a:t>Funding for a school district is based on the district’s percentage of free/reduced lunch enrollment. The higher your f/r enrollment, the larger your funding percentage. Barrow Count Schools has been funded about 80% for the last many years.</a:t>
            </a:r>
          </a:p>
          <a:p>
            <a:r>
              <a:rPr lang="en-US" dirty="0" smtClean="0"/>
              <a:t>Funding decisions are issued by the FCC anywhere from as early as June preceding the coming July-June fiscal year, to as late as Dec/Jan in the middle of the current fiscal year (funding retroactively applied).</a:t>
            </a:r>
          </a:p>
          <a:p>
            <a:endParaRPr lang="en-US" sz="6000" dirty="0"/>
          </a:p>
        </p:txBody>
      </p:sp>
    </p:spTree>
    <p:extLst>
      <p:ext uri="{BB962C8B-B14F-4D97-AF65-F5344CB8AC3E}">
        <p14:creationId xmlns:p14="http://schemas.microsoft.com/office/powerpoint/2010/main" val="324205550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152400"/>
            <a:ext cx="8839200" cy="1994392"/>
          </a:xfrm>
        </p:spPr>
        <p:txBody>
          <a:bodyPr/>
          <a:lstStyle/>
          <a:p>
            <a:pPr algn="ctr"/>
            <a:r>
              <a:rPr lang="en-US" sz="7200" dirty="0" smtClean="0"/>
              <a:t>How does funding work?</a:t>
            </a:r>
            <a:endParaRPr lang="en-US" sz="7200" dirty="0"/>
          </a:p>
        </p:txBody>
      </p:sp>
      <p:sp>
        <p:nvSpPr>
          <p:cNvPr id="4" name="Text Placeholder 3"/>
          <p:cNvSpPr>
            <a:spLocks noGrp="1"/>
          </p:cNvSpPr>
          <p:nvPr>
            <p:ph idx="1"/>
          </p:nvPr>
        </p:nvSpPr>
        <p:spPr>
          <a:xfrm>
            <a:off x="381000" y="1412875"/>
            <a:ext cx="8382000" cy="5989332"/>
          </a:xfrm>
        </p:spPr>
        <p:txBody>
          <a:bodyPr/>
          <a:lstStyle/>
          <a:p>
            <a:r>
              <a:rPr lang="en-US" dirty="0" smtClean="0"/>
              <a:t>Districts can elect to receive discounted bills up front, or alternatively can pay for services in full up front and choose to periodically apply for rebates. There are pros and cons to both, Barrow has chosen the latter. </a:t>
            </a:r>
          </a:p>
          <a:p>
            <a:r>
              <a:rPr lang="en-US" dirty="0" smtClean="0"/>
              <a:t>The unknown funding decision date each year, additional uncertainty as to whether some or all of a funding request will be granted, and additional purchasing/filing requirements for e-rate funded purchases makes planning difficult each year. </a:t>
            </a:r>
          </a:p>
          <a:p>
            <a:endParaRPr lang="en-US" sz="6000" dirty="0"/>
          </a:p>
        </p:txBody>
      </p:sp>
    </p:spTree>
    <p:extLst>
      <p:ext uri="{BB962C8B-B14F-4D97-AF65-F5344CB8AC3E}">
        <p14:creationId xmlns:p14="http://schemas.microsoft.com/office/powerpoint/2010/main" val="350568190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152400"/>
            <a:ext cx="8839200" cy="997196"/>
          </a:xfrm>
        </p:spPr>
        <p:txBody>
          <a:bodyPr/>
          <a:lstStyle/>
          <a:p>
            <a:pPr algn="ctr"/>
            <a:r>
              <a:rPr lang="en-US" sz="7200" dirty="0" smtClean="0"/>
              <a:t>Where do we stand?</a:t>
            </a:r>
            <a:endParaRPr lang="en-US" sz="7200" dirty="0"/>
          </a:p>
        </p:txBody>
      </p:sp>
      <p:sp>
        <p:nvSpPr>
          <p:cNvPr id="4" name="Text Placeholder 3"/>
          <p:cNvSpPr>
            <a:spLocks noGrp="1"/>
          </p:cNvSpPr>
          <p:nvPr>
            <p:ph idx="1"/>
          </p:nvPr>
        </p:nvSpPr>
        <p:spPr>
          <a:xfrm>
            <a:off x="381000" y="1412875"/>
            <a:ext cx="8382000" cy="5072158"/>
          </a:xfrm>
        </p:spPr>
        <p:txBody>
          <a:bodyPr/>
          <a:lstStyle/>
          <a:p>
            <a:r>
              <a:rPr lang="en-US" dirty="0" smtClean="0"/>
              <a:t>Depending on the year, e-rate funding has been worth $200,000 to almost $500,00 per year to Barrow.</a:t>
            </a:r>
          </a:p>
          <a:p>
            <a:r>
              <a:rPr lang="en-US" dirty="0" smtClean="0"/>
              <a:t>Up until a few years ago, e-rate rules were structured such that only the poorest school districts (funded at the 90% level or higher) were able to access Tier-2 funds. This meant we used e-rate to discount phone, cell phone, WAN, and Internet bills only.</a:t>
            </a:r>
          </a:p>
          <a:p>
            <a:r>
              <a:rPr lang="en-US" dirty="0" smtClean="0"/>
              <a:t>The rules were changed a few years ago giving more districts access to Tier-2 funds.</a:t>
            </a:r>
          </a:p>
        </p:txBody>
      </p:sp>
    </p:spTree>
    <p:extLst>
      <p:ext uri="{BB962C8B-B14F-4D97-AF65-F5344CB8AC3E}">
        <p14:creationId xmlns:p14="http://schemas.microsoft.com/office/powerpoint/2010/main" val="328738508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152400"/>
            <a:ext cx="8839200" cy="997196"/>
          </a:xfrm>
        </p:spPr>
        <p:txBody>
          <a:bodyPr/>
          <a:lstStyle/>
          <a:p>
            <a:pPr algn="ctr"/>
            <a:r>
              <a:rPr lang="en-US" sz="7200" dirty="0" smtClean="0"/>
              <a:t>Where do we stand?</a:t>
            </a:r>
            <a:endParaRPr lang="en-US" sz="7200" dirty="0"/>
          </a:p>
        </p:txBody>
      </p:sp>
      <p:sp>
        <p:nvSpPr>
          <p:cNvPr id="4" name="Text Placeholder 3"/>
          <p:cNvSpPr>
            <a:spLocks noGrp="1"/>
          </p:cNvSpPr>
          <p:nvPr>
            <p:ph idx="1"/>
          </p:nvPr>
        </p:nvSpPr>
        <p:spPr>
          <a:xfrm>
            <a:off x="381000" y="1412875"/>
            <a:ext cx="8382000" cy="5170646"/>
          </a:xfrm>
        </p:spPr>
        <p:txBody>
          <a:bodyPr/>
          <a:lstStyle/>
          <a:p>
            <a:r>
              <a:rPr lang="en-US" dirty="0" smtClean="0"/>
              <a:t>Based on our FTE (not yet including WES), we are eligible for up to $1.9 million in Tier-2 funding.</a:t>
            </a:r>
          </a:p>
          <a:p>
            <a:r>
              <a:rPr lang="en-US" dirty="0" smtClean="0"/>
              <a:t>We have accessed ~$700,000 of Tier-2 funding so far, used to purchase network switches and wireless access points for schools.</a:t>
            </a:r>
          </a:p>
          <a:p>
            <a:r>
              <a:rPr lang="en-US" dirty="0" smtClean="0"/>
              <a:t>We are waiting on a decision on $360,000 in Tier-2 funding for the 2017-2018 fiscal year.</a:t>
            </a:r>
          </a:p>
          <a:p>
            <a:r>
              <a:rPr lang="en-US" dirty="0"/>
              <a:t>We are waiting on a decision on $386,000 in Tier-1 funding for the 17-18 year. We received $430,000 in funding in this category last year.</a:t>
            </a:r>
          </a:p>
        </p:txBody>
      </p:sp>
    </p:spTree>
    <p:extLst>
      <p:ext uri="{BB962C8B-B14F-4D97-AF65-F5344CB8AC3E}">
        <p14:creationId xmlns:p14="http://schemas.microsoft.com/office/powerpoint/2010/main" val="309722571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152400"/>
            <a:ext cx="8839200" cy="997196"/>
          </a:xfrm>
        </p:spPr>
        <p:txBody>
          <a:bodyPr/>
          <a:lstStyle/>
          <a:p>
            <a:pPr algn="ctr"/>
            <a:r>
              <a:rPr lang="en-US" sz="7200" dirty="0" smtClean="0"/>
              <a:t>Where do we stand?</a:t>
            </a:r>
            <a:endParaRPr lang="en-US" sz="7200" dirty="0"/>
          </a:p>
        </p:txBody>
      </p:sp>
      <p:sp>
        <p:nvSpPr>
          <p:cNvPr id="4" name="Text Placeholder 3"/>
          <p:cNvSpPr>
            <a:spLocks noGrp="1"/>
          </p:cNvSpPr>
          <p:nvPr>
            <p:ph idx="1"/>
          </p:nvPr>
        </p:nvSpPr>
        <p:spPr>
          <a:xfrm>
            <a:off x="381000" y="1412875"/>
            <a:ext cx="8382000" cy="3644075"/>
          </a:xfrm>
        </p:spPr>
        <p:txBody>
          <a:bodyPr/>
          <a:lstStyle/>
          <a:p>
            <a:r>
              <a:rPr lang="en-US" dirty="0" smtClean="0"/>
              <a:t>In </a:t>
            </a:r>
            <a:r>
              <a:rPr lang="en-US" dirty="0"/>
              <a:t>the next few months, we will begin the 2018-2019 e-rate cycle, and will plan and submit our next funding requests</a:t>
            </a:r>
            <a:r>
              <a:rPr lang="en-US" dirty="0" smtClean="0"/>
              <a:t>.</a:t>
            </a:r>
          </a:p>
          <a:p>
            <a:r>
              <a:rPr lang="en-US" dirty="0" smtClean="0"/>
              <a:t>This means we may be planning and submitting our next funding year’s requests before we know if this funding year’s requests have been approved. E-rate is a </a:t>
            </a:r>
            <a:r>
              <a:rPr lang="en-US" dirty="0"/>
              <a:t>complex, laborious, and often </a:t>
            </a:r>
            <a:r>
              <a:rPr lang="en-US" dirty="0" smtClean="0"/>
              <a:t>slow</a:t>
            </a:r>
            <a:r>
              <a:rPr lang="en-US" dirty="0"/>
              <a:t> </a:t>
            </a:r>
            <a:r>
              <a:rPr lang="en-US" dirty="0" smtClean="0"/>
              <a:t>process.</a:t>
            </a:r>
            <a:endParaRPr lang="en-US" dirty="0"/>
          </a:p>
        </p:txBody>
      </p:sp>
    </p:spTree>
    <p:extLst>
      <p:ext uri="{BB962C8B-B14F-4D97-AF65-F5344CB8AC3E}">
        <p14:creationId xmlns:p14="http://schemas.microsoft.com/office/powerpoint/2010/main" val="262068624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2819400"/>
            <a:ext cx="8839200" cy="1329595"/>
          </a:xfrm>
        </p:spPr>
        <p:txBody>
          <a:bodyPr/>
          <a:lstStyle/>
          <a:p>
            <a:pPr algn="ctr"/>
            <a:r>
              <a:rPr lang="en-US" sz="9600" dirty="0" smtClean="0"/>
              <a:t>Questions?</a:t>
            </a:r>
            <a:endParaRPr lang="en-US" sz="9600" dirty="0"/>
          </a:p>
        </p:txBody>
      </p:sp>
    </p:spTree>
    <p:extLst>
      <p:ext uri="{BB962C8B-B14F-4D97-AF65-F5344CB8AC3E}">
        <p14:creationId xmlns:p14="http://schemas.microsoft.com/office/powerpoint/2010/main" val="284660567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DC09DAB-225A-4858-B846-84C0E3F3AFF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(Stipple blue design)</Template>
  <TotalTime>4914</TotalTime>
  <Words>686</Words>
  <Application>Microsoft Office PowerPoint</Application>
  <PresentationFormat>On-screen Show (4:3)</PresentationFormat>
  <Paragraphs>31</Paragraphs>
  <Slides>9</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Courier New</vt:lpstr>
      <vt:lpstr>Wingdings</vt:lpstr>
      <vt:lpstr>Blue Segoe 4-3 template-template_April-17-2007</vt:lpstr>
      <vt:lpstr>White with Courier font for code slides</vt:lpstr>
      <vt:lpstr>An e-rate primer</vt:lpstr>
      <vt:lpstr>What is e-rate?</vt:lpstr>
      <vt:lpstr>What does e-rate fund?</vt:lpstr>
      <vt:lpstr>How does funding work?</vt:lpstr>
      <vt:lpstr>How does funding work?</vt:lpstr>
      <vt:lpstr>Where do we stand?</vt:lpstr>
      <vt:lpstr>Where do we stand?</vt:lpstr>
      <vt:lpstr>Where do we stand?</vt:lpstr>
      <vt:lpstr>Questions?</vt:lpstr>
    </vt:vector>
  </TitlesOfParts>
  <Company>Barrow County School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e-rate primer</dc:title>
  <dc:creator>John St.Clair</dc:creator>
  <cp:keywords/>
  <cp:lastModifiedBy>John St.Clair</cp:lastModifiedBy>
  <cp:revision>13</cp:revision>
  <dcterms:created xsi:type="dcterms:W3CDTF">2017-06-21T18:33:06Z</dcterms:created>
  <dcterms:modified xsi:type="dcterms:W3CDTF">2017-06-27T16:32:59Z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TC102867769990</vt:lpwstr>
  </property>
</Properties>
</file>