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92" r:id="rId2"/>
    <p:sldId id="298" r:id="rId3"/>
    <p:sldId id="297" r:id="rId4"/>
    <p:sldId id="300" r:id="rId5"/>
    <p:sldId id="287" r:id="rId6"/>
    <p:sldId id="3298" r:id="rId7"/>
    <p:sldId id="3303" r:id="rId8"/>
    <p:sldId id="3264" r:id="rId9"/>
    <p:sldId id="3297" r:id="rId10"/>
    <p:sldId id="3230" r:id="rId11"/>
    <p:sldId id="3266" r:id="rId12"/>
    <p:sldId id="3286" r:id="rId13"/>
    <p:sldId id="3254" r:id="rId14"/>
    <p:sldId id="3306" r:id="rId15"/>
    <p:sldId id="308" r:id="rId16"/>
    <p:sldId id="309" r:id="rId17"/>
    <p:sldId id="317" r:id="rId18"/>
    <p:sldId id="318" r:id="rId19"/>
    <p:sldId id="319" r:id="rId20"/>
    <p:sldId id="3304" r:id="rId21"/>
    <p:sldId id="3251" r:id="rId22"/>
    <p:sldId id="3291" r:id="rId23"/>
    <p:sldId id="3252" r:id="rId24"/>
    <p:sldId id="3299" r:id="rId25"/>
    <p:sldId id="3300" r:id="rId26"/>
    <p:sldId id="3283" r:id="rId27"/>
    <p:sldId id="3301" r:id="rId28"/>
    <p:sldId id="3289" r:id="rId29"/>
    <p:sldId id="3290" r:id="rId30"/>
    <p:sldId id="3239" r:id="rId31"/>
    <p:sldId id="3240" r:id="rId32"/>
    <p:sldId id="3259" r:id="rId33"/>
    <p:sldId id="3241" r:id="rId34"/>
    <p:sldId id="3260" r:id="rId35"/>
    <p:sldId id="3292" r:id="rId36"/>
    <p:sldId id="3293" r:id="rId37"/>
    <p:sldId id="3294" r:id="rId38"/>
    <p:sldId id="3295" r:id="rId39"/>
    <p:sldId id="3308" r:id="rId40"/>
    <p:sldId id="354" r:id="rId41"/>
    <p:sldId id="356" r:id="rId42"/>
    <p:sldId id="3309" r:id="rId43"/>
    <p:sldId id="3310" r:id="rId44"/>
    <p:sldId id="3305" r:id="rId45"/>
    <p:sldId id="3255" r:id="rId46"/>
    <p:sldId id="3256" r:id="rId47"/>
    <p:sldId id="3257" r:id="rId48"/>
    <p:sldId id="3258" r:id="rId49"/>
    <p:sldId id="3302" r:id="rId50"/>
    <p:sldId id="3282" r:id="rId51"/>
    <p:sldId id="3276" r:id="rId52"/>
    <p:sldId id="3231" r:id="rId53"/>
    <p:sldId id="3275" r:id="rId54"/>
    <p:sldId id="3296" r:id="rId55"/>
    <p:sldId id="3244" r:id="rId56"/>
    <p:sldId id="3245" r:id="rId57"/>
    <p:sldId id="295" r:id="rId58"/>
    <p:sldId id="279"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2BF13E-A1BD-3BEE-04AD-CD39CD34A78C}" name="Frazier, Emanuel" initials="FE" userId="S::emanuel.frazier@bcsdk12.net::cd233fb9-58e0-40e5-8a96-2146e60af659" providerId="AD"/>
  <p188:author id="{B94083E8-3FF3-F600-F4FC-CE213499BD59}" name="Lovett, Katika" initials="LK" userId="S::KATIKA.LOVETT@bcsdk12.net::f620913a-5078-4dd7-98e1-5257868819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700"/>
    <a:srgbClr val="FFC30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4D618-5ADE-CE79-46F7-256616DECA7F}" v="2075" dt="2025-05-05T20:05:20.150"/>
    <p1510:client id="{1B7AB48F-FD38-9530-6B5A-8AE06B7BE541}" v="134" dt="2025-05-05T18:16:18.127"/>
    <p1510:client id="{1E26B1E1-F698-4558-B2FD-4E42520AEFBB}" v="2676" dt="2025-05-05T20:13:03.888"/>
    <p1510:client id="{27ACA7C9-4398-9F64-E29C-2630473D6072}" v="36" dt="2025-05-05T18:01:49.415"/>
    <p1510:client id="{3A292C37-3F3C-460B-D7FD-676A85162575}" v="2" dt="2025-05-05T17:59:04.691"/>
    <p1510:client id="{5F3AFE50-8496-49F3-BDEC-587F5B60741E}" v="5035" dt="2025-05-05T03:27:53.289"/>
    <p1510:client id="{704CA44C-83A1-73E9-6AF3-4301DB502FC2}" v="672" dt="2025-05-05T16:39:21.597"/>
    <p1510:client id="{A2DD6F7B-EA83-FD4A-E0A2-542E05D384D8}" v="184" dt="2025-05-05T17:24:56.369"/>
    <p1510:client id="{D0F552B6-2F3D-4E1D-8D55-DF4570B45797}" v="497" dt="2025-05-05T13:42:12.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1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3766DF0B-0C9F-4036-8C23-D267B660CAF0}" type="datetimeFigureOut">
              <a:rPr lang="en-US" smtClean="0"/>
              <a:t>5/5/2025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560E63B2-D433-497B-82B7-B837A3F36A27}" type="slidenum">
              <a:rPr lang="en-US" smtClean="0"/>
              <a:t>‹#›</a:t>
            </a:fld>
            <a:endParaRPr lang="en-US"/>
          </a:p>
        </p:txBody>
      </p:sp>
    </p:spTree>
    <p:extLst>
      <p:ext uri="{BB962C8B-B14F-4D97-AF65-F5344CB8AC3E}">
        <p14:creationId xmlns:p14="http://schemas.microsoft.com/office/powerpoint/2010/main" val="21065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5</a:t>
            </a:fld>
            <a:endParaRPr lang="en-US"/>
          </a:p>
        </p:txBody>
      </p:sp>
    </p:spTree>
    <p:extLst>
      <p:ext uri="{BB962C8B-B14F-4D97-AF65-F5344CB8AC3E}">
        <p14:creationId xmlns:p14="http://schemas.microsoft.com/office/powerpoint/2010/main" val="63457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3FB7-BEB5-B039-7E61-8660D5271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5BDD7-854A-DDE2-F9A8-CC23461A295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9A5378C-FE79-5C6C-0F84-7C43B387E6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8C4D83-5329-F6DC-B28A-ABCC7656AAC7}"/>
              </a:ext>
            </a:extLst>
          </p:cNvPr>
          <p:cNvSpPr>
            <a:spLocks noGrp="1"/>
          </p:cNvSpPr>
          <p:nvPr>
            <p:ph type="sldNum" sz="quarter" idx="5"/>
          </p:nvPr>
        </p:nvSpPr>
        <p:spPr/>
        <p:txBody>
          <a:bodyPr/>
          <a:lstStyle/>
          <a:p>
            <a:fld id="{560E63B2-D433-497B-82B7-B837A3F36A27}" type="slidenum">
              <a:rPr lang="en-US" smtClean="0"/>
              <a:t>15</a:t>
            </a:fld>
            <a:endParaRPr lang="en-US"/>
          </a:p>
        </p:txBody>
      </p:sp>
    </p:spTree>
    <p:extLst>
      <p:ext uri="{BB962C8B-B14F-4D97-AF65-F5344CB8AC3E}">
        <p14:creationId xmlns:p14="http://schemas.microsoft.com/office/powerpoint/2010/main" val="172724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5947-2BBE-8212-DE54-85504F27D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DDE8A-5F24-5B85-0011-E6AAD37947B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6533B9D-6014-5D78-1CF6-2CE27A8F5E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31EEDE-1A2B-AD89-D470-0CB70799F0B1}"/>
              </a:ext>
            </a:extLst>
          </p:cNvPr>
          <p:cNvSpPr>
            <a:spLocks noGrp="1"/>
          </p:cNvSpPr>
          <p:nvPr>
            <p:ph type="sldNum" sz="quarter" idx="5"/>
          </p:nvPr>
        </p:nvSpPr>
        <p:spPr/>
        <p:txBody>
          <a:bodyPr/>
          <a:lstStyle/>
          <a:p>
            <a:fld id="{560E63B2-D433-497B-82B7-B837A3F36A27}" type="slidenum">
              <a:rPr lang="en-US" smtClean="0"/>
              <a:t>16</a:t>
            </a:fld>
            <a:endParaRPr lang="en-US"/>
          </a:p>
        </p:txBody>
      </p:sp>
    </p:spTree>
    <p:extLst>
      <p:ext uri="{BB962C8B-B14F-4D97-AF65-F5344CB8AC3E}">
        <p14:creationId xmlns:p14="http://schemas.microsoft.com/office/powerpoint/2010/main" val="408971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62134-5A59-D0F5-A5A0-B2932B3B1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2E8F5-8E3A-1FA1-688D-B2DECC53A7D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D8DC039-5A94-E2AF-3A7E-FADD90E1EE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44A30E-AC74-F81B-7A0A-5B35D40A5F7B}"/>
              </a:ext>
            </a:extLst>
          </p:cNvPr>
          <p:cNvSpPr>
            <a:spLocks noGrp="1"/>
          </p:cNvSpPr>
          <p:nvPr>
            <p:ph type="sldNum" sz="quarter" idx="5"/>
          </p:nvPr>
        </p:nvSpPr>
        <p:spPr/>
        <p:txBody>
          <a:bodyPr/>
          <a:lstStyle/>
          <a:p>
            <a:fld id="{560E63B2-D433-497B-82B7-B837A3F36A27}" type="slidenum">
              <a:rPr lang="en-US" smtClean="0"/>
              <a:t>17</a:t>
            </a:fld>
            <a:endParaRPr lang="en-US"/>
          </a:p>
        </p:txBody>
      </p:sp>
    </p:spTree>
    <p:extLst>
      <p:ext uri="{BB962C8B-B14F-4D97-AF65-F5344CB8AC3E}">
        <p14:creationId xmlns:p14="http://schemas.microsoft.com/office/powerpoint/2010/main" val="372959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DC5F-BCBA-3603-0259-4FE59CBAB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2EC52-C393-CB4B-3169-CE718EA892C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D215D7B-4397-2948-42C3-600A8987BC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6AE41A-BFF0-7B4A-04ED-A8F4326F6F2E}"/>
              </a:ext>
            </a:extLst>
          </p:cNvPr>
          <p:cNvSpPr>
            <a:spLocks noGrp="1"/>
          </p:cNvSpPr>
          <p:nvPr>
            <p:ph type="sldNum" sz="quarter" idx="5"/>
          </p:nvPr>
        </p:nvSpPr>
        <p:spPr/>
        <p:txBody>
          <a:bodyPr/>
          <a:lstStyle/>
          <a:p>
            <a:fld id="{560E63B2-D433-497B-82B7-B837A3F36A27}" type="slidenum">
              <a:rPr lang="en-US" smtClean="0"/>
              <a:t>18</a:t>
            </a:fld>
            <a:endParaRPr lang="en-US"/>
          </a:p>
        </p:txBody>
      </p:sp>
    </p:spTree>
    <p:extLst>
      <p:ext uri="{BB962C8B-B14F-4D97-AF65-F5344CB8AC3E}">
        <p14:creationId xmlns:p14="http://schemas.microsoft.com/office/powerpoint/2010/main" val="102664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D5F5-AF05-0747-63F4-685C7F28F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963E4-B9D5-A3A7-CE36-5746419A42B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5120481-B55C-70AF-8F8E-DC3CD20B8B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5523D7-BAED-9BEC-EDA9-61114ADD89E9}"/>
              </a:ext>
            </a:extLst>
          </p:cNvPr>
          <p:cNvSpPr>
            <a:spLocks noGrp="1"/>
          </p:cNvSpPr>
          <p:nvPr>
            <p:ph type="sldNum" sz="quarter" idx="5"/>
          </p:nvPr>
        </p:nvSpPr>
        <p:spPr/>
        <p:txBody>
          <a:bodyPr/>
          <a:lstStyle/>
          <a:p>
            <a:fld id="{560E63B2-D433-497B-82B7-B837A3F36A27}" type="slidenum">
              <a:rPr lang="en-US" smtClean="0"/>
              <a:t>19</a:t>
            </a:fld>
            <a:endParaRPr lang="en-US"/>
          </a:p>
        </p:txBody>
      </p:sp>
    </p:spTree>
    <p:extLst>
      <p:ext uri="{BB962C8B-B14F-4D97-AF65-F5344CB8AC3E}">
        <p14:creationId xmlns:p14="http://schemas.microsoft.com/office/powerpoint/2010/main" val="410437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E652-21C9-52EA-F78D-EACC46830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1C3FE-EB2F-A22E-3A6E-49F1B9E66DF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C9554DC-2491-882C-AEEE-DBAF012DEA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21CCB8-E697-D995-D01B-8F52740ECF85}"/>
              </a:ext>
            </a:extLst>
          </p:cNvPr>
          <p:cNvSpPr>
            <a:spLocks noGrp="1"/>
          </p:cNvSpPr>
          <p:nvPr>
            <p:ph type="sldNum" sz="quarter" idx="5"/>
          </p:nvPr>
        </p:nvSpPr>
        <p:spPr/>
        <p:txBody>
          <a:bodyPr/>
          <a:lstStyle/>
          <a:p>
            <a:fld id="{560E63B2-D433-497B-82B7-B837A3F36A27}" type="slidenum">
              <a:rPr lang="en-US" smtClean="0"/>
              <a:t>21</a:t>
            </a:fld>
            <a:endParaRPr lang="en-US"/>
          </a:p>
        </p:txBody>
      </p:sp>
    </p:spTree>
    <p:extLst>
      <p:ext uri="{BB962C8B-B14F-4D97-AF65-F5344CB8AC3E}">
        <p14:creationId xmlns:p14="http://schemas.microsoft.com/office/powerpoint/2010/main" val="246667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7590-4889-B102-1C65-3B7EA4A69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31CBD-5EFA-8A4F-A2F1-41692093B19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24BE924-1EF0-156F-DA07-1F861EA42C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2F1515B-54AE-BE71-6825-52A1CD3CCA1C}"/>
              </a:ext>
            </a:extLst>
          </p:cNvPr>
          <p:cNvSpPr>
            <a:spLocks noGrp="1"/>
          </p:cNvSpPr>
          <p:nvPr>
            <p:ph type="sldNum" sz="quarter" idx="5"/>
          </p:nvPr>
        </p:nvSpPr>
        <p:spPr/>
        <p:txBody>
          <a:bodyPr/>
          <a:lstStyle/>
          <a:p>
            <a:fld id="{560E63B2-D433-497B-82B7-B837A3F36A27}" type="slidenum">
              <a:rPr lang="en-US" smtClean="0"/>
              <a:t>22</a:t>
            </a:fld>
            <a:endParaRPr lang="en-US"/>
          </a:p>
        </p:txBody>
      </p:sp>
    </p:spTree>
    <p:extLst>
      <p:ext uri="{BB962C8B-B14F-4D97-AF65-F5344CB8AC3E}">
        <p14:creationId xmlns:p14="http://schemas.microsoft.com/office/powerpoint/2010/main" val="11465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2ECD-701B-670F-A099-33E932065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783B0-2DC8-C25A-1C68-E11FC8D63AC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4F4E28D-309A-F650-7B7E-4F0B8FF42A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27F5CB-3982-6C52-860A-813BBE43B2B7}"/>
              </a:ext>
            </a:extLst>
          </p:cNvPr>
          <p:cNvSpPr>
            <a:spLocks noGrp="1"/>
          </p:cNvSpPr>
          <p:nvPr>
            <p:ph type="sldNum" sz="quarter" idx="5"/>
          </p:nvPr>
        </p:nvSpPr>
        <p:spPr/>
        <p:txBody>
          <a:bodyPr/>
          <a:lstStyle/>
          <a:p>
            <a:fld id="{560E63B2-D433-497B-82B7-B837A3F36A27}" type="slidenum">
              <a:rPr lang="en-US" smtClean="0"/>
              <a:t>23</a:t>
            </a:fld>
            <a:endParaRPr lang="en-US"/>
          </a:p>
        </p:txBody>
      </p:sp>
    </p:spTree>
    <p:extLst>
      <p:ext uri="{BB962C8B-B14F-4D97-AF65-F5344CB8AC3E}">
        <p14:creationId xmlns:p14="http://schemas.microsoft.com/office/powerpoint/2010/main" val="1961644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A2C5-1B51-634B-81C8-51A1C28EB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EDDC7-C78A-57E0-744A-4F38CD3ED44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0FF63C9-6B6C-4425-D836-832B785F1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386C4C-805A-0005-2BB3-77015B6B5298}"/>
              </a:ext>
            </a:extLst>
          </p:cNvPr>
          <p:cNvSpPr>
            <a:spLocks noGrp="1"/>
          </p:cNvSpPr>
          <p:nvPr>
            <p:ph type="sldNum" sz="quarter" idx="5"/>
          </p:nvPr>
        </p:nvSpPr>
        <p:spPr/>
        <p:txBody>
          <a:bodyPr/>
          <a:lstStyle/>
          <a:p>
            <a:fld id="{560E63B2-D433-497B-82B7-B837A3F36A27}" type="slidenum">
              <a:rPr lang="en-US" smtClean="0"/>
              <a:t>25</a:t>
            </a:fld>
            <a:endParaRPr lang="en-US"/>
          </a:p>
        </p:txBody>
      </p:sp>
    </p:spTree>
    <p:extLst>
      <p:ext uri="{BB962C8B-B14F-4D97-AF65-F5344CB8AC3E}">
        <p14:creationId xmlns:p14="http://schemas.microsoft.com/office/powerpoint/2010/main" val="2100579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E7E89-86E1-60D3-C721-1875689BE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3540D-23D8-76D7-EEF1-D260BC7D645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EC44984-7E68-6A51-567C-FA325DC16B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8EFEEF-AF51-D438-6F83-E8F3AAE10DC8}"/>
              </a:ext>
            </a:extLst>
          </p:cNvPr>
          <p:cNvSpPr>
            <a:spLocks noGrp="1"/>
          </p:cNvSpPr>
          <p:nvPr>
            <p:ph type="sldNum" sz="quarter" idx="5"/>
          </p:nvPr>
        </p:nvSpPr>
        <p:spPr/>
        <p:txBody>
          <a:bodyPr/>
          <a:lstStyle/>
          <a:p>
            <a:fld id="{560E63B2-D433-497B-82B7-B837A3F36A27}" type="slidenum">
              <a:rPr lang="en-US" smtClean="0"/>
              <a:t>26</a:t>
            </a:fld>
            <a:endParaRPr lang="en-US"/>
          </a:p>
        </p:txBody>
      </p:sp>
    </p:spTree>
    <p:extLst>
      <p:ext uri="{BB962C8B-B14F-4D97-AF65-F5344CB8AC3E}">
        <p14:creationId xmlns:p14="http://schemas.microsoft.com/office/powerpoint/2010/main" val="110013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8786E-5E78-A0F2-7306-0031B13E8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75034-B447-1817-0BBE-CA9FBBDD90F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C7DE80C-4B95-5D95-F238-C24808E84C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4EBB95-5178-D030-8A6B-A8FB58314513}"/>
              </a:ext>
            </a:extLst>
          </p:cNvPr>
          <p:cNvSpPr>
            <a:spLocks noGrp="1"/>
          </p:cNvSpPr>
          <p:nvPr>
            <p:ph type="sldNum" sz="quarter" idx="5"/>
          </p:nvPr>
        </p:nvSpPr>
        <p:spPr/>
        <p:txBody>
          <a:bodyPr/>
          <a:lstStyle/>
          <a:p>
            <a:fld id="{560E63B2-D433-497B-82B7-B837A3F36A27}" type="slidenum">
              <a:rPr lang="en-US" smtClean="0"/>
              <a:t>6</a:t>
            </a:fld>
            <a:endParaRPr lang="en-US"/>
          </a:p>
        </p:txBody>
      </p:sp>
    </p:spTree>
    <p:extLst>
      <p:ext uri="{BB962C8B-B14F-4D97-AF65-F5344CB8AC3E}">
        <p14:creationId xmlns:p14="http://schemas.microsoft.com/office/powerpoint/2010/main" val="155605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662D9-27B5-4250-F85B-51A446E69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8B132-D93D-9171-AC9B-F6584C9B9BF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91EDCDE-BA37-441A-9115-7F4A5FAB44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858D4B-8CBD-91A6-6D6E-E0EF52442FB1}"/>
              </a:ext>
            </a:extLst>
          </p:cNvPr>
          <p:cNvSpPr>
            <a:spLocks noGrp="1"/>
          </p:cNvSpPr>
          <p:nvPr>
            <p:ph type="sldNum" sz="quarter" idx="5"/>
          </p:nvPr>
        </p:nvSpPr>
        <p:spPr/>
        <p:txBody>
          <a:bodyPr/>
          <a:lstStyle/>
          <a:p>
            <a:fld id="{560E63B2-D433-497B-82B7-B837A3F36A27}" type="slidenum">
              <a:rPr lang="en-US" smtClean="0"/>
              <a:t>28</a:t>
            </a:fld>
            <a:endParaRPr lang="en-US"/>
          </a:p>
        </p:txBody>
      </p:sp>
    </p:spTree>
    <p:extLst>
      <p:ext uri="{BB962C8B-B14F-4D97-AF65-F5344CB8AC3E}">
        <p14:creationId xmlns:p14="http://schemas.microsoft.com/office/powerpoint/2010/main" val="3179150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40E3-8BFB-F738-EB7B-B154DD70D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11EC9-4DDF-F9AA-385A-E57E4C13259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C4105B2-B0F5-28FC-1B3A-404865602E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098EA2-F3E4-79FB-9F09-CCFE8EC8B0D7}"/>
              </a:ext>
            </a:extLst>
          </p:cNvPr>
          <p:cNvSpPr>
            <a:spLocks noGrp="1"/>
          </p:cNvSpPr>
          <p:nvPr>
            <p:ph type="sldNum" sz="quarter" idx="5"/>
          </p:nvPr>
        </p:nvSpPr>
        <p:spPr/>
        <p:txBody>
          <a:bodyPr/>
          <a:lstStyle/>
          <a:p>
            <a:fld id="{560E63B2-D433-497B-82B7-B837A3F36A27}" type="slidenum">
              <a:rPr lang="en-US" smtClean="0"/>
              <a:t>29</a:t>
            </a:fld>
            <a:endParaRPr lang="en-US"/>
          </a:p>
        </p:txBody>
      </p:sp>
    </p:spTree>
    <p:extLst>
      <p:ext uri="{BB962C8B-B14F-4D97-AF65-F5344CB8AC3E}">
        <p14:creationId xmlns:p14="http://schemas.microsoft.com/office/powerpoint/2010/main" val="119102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1D3B-D5DF-8FFA-5CC7-E431CA228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4A6EA-4390-A349-7755-3A8C18E92C4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C40F19A-CA97-ED03-3538-50DF8431C1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D0E986-3744-F083-4AB2-334F1616610B}"/>
              </a:ext>
            </a:extLst>
          </p:cNvPr>
          <p:cNvSpPr>
            <a:spLocks noGrp="1"/>
          </p:cNvSpPr>
          <p:nvPr>
            <p:ph type="sldNum" sz="quarter" idx="5"/>
          </p:nvPr>
        </p:nvSpPr>
        <p:spPr/>
        <p:txBody>
          <a:bodyPr/>
          <a:lstStyle/>
          <a:p>
            <a:fld id="{560E63B2-D433-497B-82B7-B837A3F36A27}" type="slidenum">
              <a:rPr lang="en-US" smtClean="0"/>
              <a:t>31</a:t>
            </a:fld>
            <a:endParaRPr lang="en-US"/>
          </a:p>
        </p:txBody>
      </p:sp>
    </p:spTree>
    <p:extLst>
      <p:ext uri="{BB962C8B-B14F-4D97-AF65-F5344CB8AC3E}">
        <p14:creationId xmlns:p14="http://schemas.microsoft.com/office/powerpoint/2010/main" val="214318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18B8-7A47-468B-78C3-903536B24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22E54-D2DF-C828-C540-387217C3DDD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0E0B295-CD40-7A6F-BDD8-FB34191381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5C41E3-60A1-4EAC-F2A3-092C722A2672}"/>
              </a:ext>
            </a:extLst>
          </p:cNvPr>
          <p:cNvSpPr>
            <a:spLocks noGrp="1"/>
          </p:cNvSpPr>
          <p:nvPr>
            <p:ph type="sldNum" sz="quarter" idx="5"/>
          </p:nvPr>
        </p:nvSpPr>
        <p:spPr/>
        <p:txBody>
          <a:bodyPr/>
          <a:lstStyle/>
          <a:p>
            <a:fld id="{560E63B2-D433-497B-82B7-B837A3F36A27}" type="slidenum">
              <a:rPr lang="en-US" smtClean="0"/>
              <a:t>32</a:t>
            </a:fld>
            <a:endParaRPr lang="en-US"/>
          </a:p>
        </p:txBody>
      </p:sp>
    </p:spTree>
    <p:extLst>
      <p:ext uri="{BB962C8B-B14F-4D97-AF65-F5344CB8AC3E}">
        <p14:creationId xmlns:p14="http://schemas.microsoft.com/office/powerpoint/2010/main" val="4205122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0BAC-E155-E2E2-C201-664C4D007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A9CAC-9D98-7543-9FBD-D27F47325D8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CB2D79A-41CF-66B8-840A-0B7929708E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A4B6EB-9AA5-D280-503E-41039A0CBD1B}"/>
              </a:ext>
            </a:extLst>
          </p:cNvPr>
          <p:cNvSpPr>
            <a:spLocks noGrp="1"/>
          </p:cNvSpPr>
          <p:nvPr>
            <p:ph type="sldNum" sz="quarter" idx="5"/>
          </p:nvPr>
        </p:nvSpPr>
        <p:spPr/>
        <p:txBody>
          <a:bodyPr/>
          <a:lstStyle/>
          <a:p>
            <a:fld id="{560E63B2-D433-497B-82B7-B837A3F36A27}" type="slidenum">
              <a:rPr lang="en-US" smtClean="0"/>
              <a:t>34</a:t>
            </a:fld>
            <a:endParaRPr lang="en-US"/>
          </a:p>
        </p:txBody>
      </p:sp>
    </p:spTree>
    <p:extLst>
      <p:ext uri="{BB962C8B-B14F-4D97-AF65-F5344CB8AC3E}">
        <p14:creationId xmlns:p14="http://schemas.microsoft.com/office/powerpoint/2010/main" val="265166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04E68-8070-DB9C-29F1-8B04E466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6F200-3E3A-4F77-77FA-183EA038C3E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6F8333F-3DFE-EC3B-90E8-70D15B287C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0789A5-73C7-A5CF-6960-F12DEE58C9A7}"/>
              </a:ext>
            </a:extLst>
          </p:cNvPr>
          <p:cNvSpPr>
            <a:spLocks noGrp="1"/>
          </p:cNvSpPr>
          <p:nvPr>
            <p:ph type="sldNum" sz="quarter" idx="5"/>
          </p:nvPr>
        </p:nvSpPr>
        <p:spPr/>
        <p:txBody>
          <a:bodyPr/>
          <a:lstStyle/>
          <a:p>
            <a:fld id="{560E63B2-D433-497B-82B7-B837A3F36A27}" type="slidenum">
              <a:rPr lang="en-US" smtClean="0"/>
              <a:t>36</a:t>
            </a:fld>
            <a:endParaRPr lang="en-US"/>
          </a:p>
        </p:txBody>
      </p:sp>
    </p:spTree>
    <p:extLst>
      <p:ext uri="{BB962C8B-B14F-4D97-AF65-F5344CB8AC3E}">
        <p14:creationId xmlns:p14="http://schemas.microsoft.com/office/powerpoint/2010/main" val="102543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09505-1FE0-FC4C-F5F1-5ADA4A23A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7BCCA-1B43-70EA-4CD4-7FAE1BAE42D0}"/>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3BA2A31-C124-765C-A95C-F4BC8C514B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F39255-5C8F-E7B3-FCAD-29EC9ABC9040}"/>
              </a:ext>
            </a:extLst>
          </p:cNvPr>
          <p:cNvSpPr>
            <a:spLocks noGrp="1"/>
          </p:cNvSpPr>
          <p:nvPr>
            <p:ph type="sldNum" sz="quarter" idx="5"/>
          </p:nvPr>
        </p:nvSpPr>
        <p:spPr/>
        <p:txBody>
          <a:bodyPr/>
          <a:lstStyle/>
          <a:p>
            <a:fld id="{560E63B2-D433-497B-82B7-B837A3F36A27}" type="slidenum">
              <a:rPr lang="en-US" smtClean="0"/>
              <a:t>38</a:t>
            </a:fld>
            <a:endParaRPr lang="en-US"/>
          </a:p>
        </p:txBody>
      </p:sp>
    </p:spTree>
    <p:extLst>
      <p:ext uri="{BB962C8B-B14F-4D97-AF65-F5344CB8AC3E}">
        <p14:creationId xmlns:p14="http://schemas.microsoft.com/office/powerpoint/2010/main" val="2180099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12F2-3CF8-0794-44D9-29F74438E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A863E-DC11-A3D1-218D-BC75BAA6C44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1EA5BCA-4C59-F7B7-F695-1DE786807A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551937-A49B-E95C-3FCD-C9E26CB1728A}"/>
              </a:ext>
            </a:extLst>
          </p:cNvPr>
          <p:cNvSpPr>
            <a:spLocks noGrp="1"/>
          </p:cNvSpPr>
          <p:nvPr>
            <p:ph type="sldNum" sz="quarter" idx="5"/>
          </p:nvPr>
        </p:nvSpPr>
        <p:spPr/>
        <p:txBody>
          <a:bodyPr/>
          <a:lstStyle/>
          <a:p>
            <a:fld id="{560E63B2-D433-497B-82B7-B837A3F36A27}" type="slidenum">
              <a:rPr lang="en-US" smtClean="0"/>
              <a:t>40</a:t>
            </a:fld>
            <a:endParaRPr lang="en-US"/>
          </a:p>
        </p:txBody>
      </p:sp>
    </p:spTree>
    <p:extLst>
      <p:ext uri="{BB962C8B-B14F-4D97-AF65-F5344CB8AC3E}">
        <p14:creationId xmlns:p14="http://schemas.microsoft.com/office/powerpoint/2010/main" val="14497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CCA1-6EE9-7601-4CC0-3083DDD95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A4AA3-6AF0-C478-9BC0-C6F3C8336F8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2D175A8-8D26-892C-7C96-5D327859AB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9007EC-37D8-41CE-7907-E6BDD8BE16D5}"/>
              </a:ext>
            </a:extLst>
          </p:cNvPr>
          <p:cNvSpPr>
            <a:spLocks noGrp="1"/>
          </p:cNvSpPr>
          <p:nvPr>
            <p:ph type="sldNum" sz="quarter" idx="5"/>
          </p:nvPr>
        </p:nvSpPr>
        <p:spPr/>
        <p:txBody>
          <a:bodyPr/>
          <a:lstStyle/>
          <a:p>
            <a:fld id="{560E63B2-D433-497B-82B7-B837A3F36A27}" type="slidenum">
              <a:rPr lang="en-US" smtClean="0"/>
              <a:t>41</a:t>
            </a:fld>
            <a:endParaRPr lang="en-US"/>
          </a:p>
        </p:txBody>
      </p:sp>
    </p:spTree>
    <p:extLst>
      <p:ext uri="{BB962C8B-B14F-4D97-AF65-F5344CB8AC3E}">
        <p14:creationId xmlns:p14="http://schemas.microsoft.com/office/powerpoint/2010/main" val="355135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F1108-92BC-B73B-8B3C-52C12FFEB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A6D7B-ABC1-C695-2DDA-1CF8A1E4013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220F0C5-D4E6-749F-EBEF-CEB1CA8A47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AD681F-3F55-7A80-0E6B-3DE2CB96E43E}"/>
              </a:ext>
            </a:extLst>
          </p:cNvPr>
          <p:cNvSpPr>
            <a:spLocks noGrp="1"/>
          </p:cNvSpPr>
          <p:nvPr>
            <p:ph type="sldNum" sz="quarter" idx="5"/>
          </p:nvPr>
        </p:nvSpPr>
        <p:spPr/>
        <p:txBody>
          <a:bodyPr/>
          <a:lstStyle/>
          <a:p>
            <a:fld id="{560E63B2-D433-497B-82B7-B837A3F36A27}" type="slidenum">
              <a:rPr lang="en-US" smtClean="0"/>
              <a:t>42</a:t>
            </a:fld>
            <a:endParaRPr lang="en-US"/>
          </a:p>
        </p:txBody>
      </p:sp>
    </p:spTree>
    <p:extLst>
      <p:ext uri="{BB962C8B-B14F-4D97-AF65-F5344CB8AC3E}">
        <p14:creationId xmlns:p14="http://schemas.microsoft.com/office/powerpoint/2010/main" val="30566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6015-17BA-0AFA-B52C-F0EC40DF7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65A7C-35A5-8BB0-2827-27AC5641C4F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FF19292-4291-3A73-E9E6-493ED1FE65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1D9702-B352-6BC9-DC32-7D075D1AF036}"/>
              </a:ext>
            </a:extLst>
          </p:cNvPr>
          <p:cNvSpPr>
            <a:spLocks noGrp="1"/>
          </p:cNvSpPr>
          <p:nvPr>
            <p:ph type="sldNum" sz="quarter" idx="5"/>
          </p:nvPr>
        </p:nvSpPr>
        <p:spPr/>
        <p:txBody>
          <a:bodyPr/>
          <a:lstStyle/>
          <a:p>
            <a:fld id="{560E63B2-D433-497B-82B7-B837A3F36A27}" type="slidenum">
              <a:rPr lang="en-US" smtClean="0"/>
              <a:t>7</a:t>
            </a:fld>
            <a:endParaRPr lang="en-US"/>
          </a:p>
        </p:txBody>
      </p:sp>
    </p:spTree>
    <p:extLst>
      <p:ext uri="{BB962C8B-B14F-4D97-AF65-F5344CB8AC3E}">
        <p14:creationId xmlns:p14="http://schemas.microsoft.com/office/powerpoint/2010/main" val="2018778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69BFE-5564-F65B-04CF-DAD873276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3ED39-DD96-B1EB-A950-205C81F9343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2554B1D-3859-DC70-2D93-5F03375C94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9E9C55-D2F1-9599-56DB-4C9BB0B33051}"/>
              </a:ext>
            </a:extLst>
          </p:cNvPr>
          <p:cNvSpPr>
            <a:spLocks noGrp="1"/>
          </p:cNvSpPr>
          <p:nvPr>
            <p:ph type="sldNum" sz="quarter" idx="5"/>
          </p:nvPr>
        </p:nvSpPr>
        <p:spPr/>
        <p:txBody>
          <a:bodyPr/>
          <a:lstStyle/>
          <a:p>
            <a:fld id="{560E63B2-D433-497B-82B7-B837A3F36A27}" type="slidenum">
              <a:rPr lang="en-US" smtClean="0"/>
              <a:t>43</a:t>
            </a:fld>
            <a:endParaRPr lang="en-US"/>
          </a:p>
        </p:txBody>
      </p:sp>
    </p:spTree>
    <p:extLst>
      <p:ext uri="{BB962C8B-B14F-4D97-AF65-F5344CB8AC3E}">
        <p14:creationId xmlns:p14="http://schemas.microsoft.com/office/powerpoint/2010/main" val="3671409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69A6A-01BB-C727-A5DE-A2232C067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6D6A0-BFA9-2C38-B225-C70AD699D82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05BF992-6468-79EE-B8FB-377F0A6E60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71386D-C680-C4AC-A28A-839929DD4072}"/>
              </a:ext>
            </a:extLst>
          </p:cNvPr>
          <p:cNvSpPr>
            <a:spLocks noGrp="1"/>
          </p:cNvSpPr>
          <p:nvPr>
            <p:ph type="sldNum" sz="quarter" idx="5"/>
          </p:nvPr>
        </p:nvSpPr>
        <p:spPr/>
        <p:txBody>
          <a:bodyPr/>
          <a:lstStyle/>
          <a:p>
            <a:fld id="{560E63B2-D433-497B-82B7-B837A3F36A27}" type="slidenum">
              <a:rPr lang="en-US" smtClean="0"/>
              <a:t>45</a:t>
            </a:fld>
            <a:endParaRPr lang="en-US"/>
          </a:p>
        </p:txBody>
      </p:sp>
    </p:spTree>
    <p:extLst>
      <p:ext uri="{BB962C8B-B14F-4D97-AF65-F5344CB8AC3E}">
        <p14:creationId xmlns:p14="http://schemas.microsoft.com/office/powerpoint/2010/main" val="2733997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CAA8-FE8E-D186-8F04-1153F1F20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C32A5-9347-9C89-2ADF-15AE0412AFF0}"/>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DF9F752-2ED8-9DB2-7F75-F049BE26D1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0CEAF1-8458-9798-0DA0-D7D6F55F46D7}"/>
              </a:ext>
            </a:extLst>
          </p:cNvPr>
          <p:cNvSpPr>
            <a:spLocks noGrp="1"/>
          </p:cNvSpPr>
          <p:nvPr>
            <p:ph type="sldNum" sz="quarter" idx="5"/>
          </p:nvPr>
        </p:nvSpPr>
        <p:spPr/>
        <p:txBody>
          <a:bodyPr/>
          <a:lstStyle/>
          <a:p>
            <a:fld id="{560E63B2-D433-497B-82B7-B837A3F36A27}" type="slidenum">
              <a:rPr lang="en-US" smtClean="0"/>
              <a:t>46</a:t>
            </a:fld>
            <a:endParaRPr lang="en-US"/>
          </a:p>
        </p:txBody>
      </p:sp>
    </p:spTree>
    <p:extLst>
      <p:ext uri="{BB962C8B-B14F-4D97-AF65-F5344CB8AC3E}">
        <p14:creationId xmlns:p14="http://schemas.microsoft.com/office/powerpoint/2010/main" val="3637686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78DC8-97DC-D884-1EEA-34C777D4D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31BF8-4616-CE17-9453-02497ECBC76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44E24F2-CF77-85A3-0522-DA478430E2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AEEF7B-F3A9-0D38-D0C0-8BBAB8952310}"/>
              </a:ext>
            </a:extLst>
          </p:cNvPr>
          <p:cNvSpPr>
            <a:spLocks noGrp="1"/>
          </p:cNvSpPr>
          <p:nvPr>
            <p:ph type="sldNum" sz="quarter" idx="5"/>
          </p:nvPr>
        </p:nvSpPr>
        <p:spPr/>
        <p:txBody>
          <a:bodyPr/>
          <a:lstStyle/>
          <a:p>
            <a:fld id="{560E63B2-D433-497B-82B7-B837A3F36A27}" type="slidenum">
              <a:rPr lang="en-US" smtClean="0"/>
              <a:t>47</a:t>
            </a:fld>
            <a:endParaRPr lang="en-US"/>
          </a:p>
        </p:txBody>
      </p:sp>
    </p:spTree>
    <p:extLst>
      <p:ext uri="{BB962C8B-B14F-4D97-AF65-F5344CB8AC3E}">
        <p14:creationId xmlns:p14="http://schemas.microsoft.com/office/powerpoint/2010/main" val="141000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5B57-06BA-2C86-E01D-B08E13F39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C4F301-00C6-F763-182A-E5F97299B02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2FCB575-1C6B-3DF6-7D61-313D23961B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A78072-46DC-165F-F0EE-F4A3CCE2D043}"/>
              </a:ext>
            </a:extLst>
          </p:cNvPr>
          <p:cNvSpPr>
            <a:spLocks noGrp="1"/>
          </p:cNvSpPr>
          <p:nvPr>
            <p:ph type="sldNum" sz="quarter" idx="5"/>
          </p:nvPr>
        </p:nvSpPr>
        <p:spPr/>
        <p:txBody>
          <a:bodyPr/>
          <a:lstStyle/>
          <a:p>
            <a:fld id="{560E63B2-D433-497B-82B7-B837A3F36A27}" type="slidenum">
              <a:rPr lang="en-US" smtClean="0"/>
              <a:t>48</a:t>
            </a:fld>
            <a:endParaRPr lang="en-US"/>
          </a:p>
        </p:txBody>
      </p:sp>
    </p:spTree>
    <p:extLst>
      <p:ext uri="{BB962C8B-B14F-4D97-AF65-F5344CB8AC3E}">
        <p14:creationId xmlns:p14="http://schemas.microsoft.com/office/powerpoint/2010/main" val="60316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2561-4838-802C-6DF7-66301871C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003CC-CCA1-EEE6-FCE5-0A27C41828E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510985A-918F-67AB-A15C-8CDF30DC8D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F33440-C428-D25D-5C65-D14CA0308719}"/>
              </a:ext>
            </a:extLst>
          </p:cNvPr>
          <p:cNvSpPr>
            <a:spLocks noGrp="1"/>
          </p:cNvSpPr>
          <p:nvPr>
            <p:ph type="sldNum" sz="quarter" idx="5"/>
          </p:nvPr>
        </p:nvSpPr>
        <p:spPr/>
        <p:txBody>
          <a:bodyPr/>
          <a:lstStyle/>
          <a:p>
            <a:fld id="{560E63B2-D433-497B-82B7-B837A3F36A27}" type="slidenum">
              <a:rPr lang="en-US" smtClean="0"/>
              <a:t>50</a:t>
            </a:fld>
            <a:endParaRPr lang="en-US"/>
          </a:p>
        </p:txBody>
      </p:sp>
    </p:spTree>
    <p:extLst>
      <p:ext uri="{BB962C8B-B14F-4D97-AF65-F5344CB8AC3E}">
        <p14:creationId xmlns:p14="http://schemas.microsoft.com/office/powerpoint/2010/main" val="301474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79233-62F1-BE09-9E21-3B46721F4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D28C8-BC35-4299-0F49-F7B9EE74F62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D6C8618-B954-3F38-7CB0-24F7FD8FFF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C75510-2185-AC4E-7855-C7812D179FFE}"/>
              </a:ext>
            </a:extLst>
          </p:cNvPr>
          <p:cNvSpPr>
            <a:spLocks noGrp="1"/>
          </p:cNvSpPr>
          <p:nvPr>
            <p:ph type="sldNum" sz="quarter" idx="5"/>
          </p:nvPr>
        </p:nvSpPr>
        <p:spPr/>
        <p:txBody>
          <a:bodyPr/>
          <a:lstStyle/>
          <a:p>
            <a:fld id="{560E63B2-D433-497B-82B7-B837A3F36A27}" type="slidenum">
              <a:rPr lang="en-US" smtClean="0"/>
              <a:t>51</a:t>
            </a:fld>
            <a:endParaRPr lang="en-US"/>
          </a:p>
        </p:txBody>
      </p:sp>
    </p:spTree>
    <p:extLst>
      <p:ext uri="{BB962C8B-B14F-4D97-AF65-F5344CB8AC3E}">
        <p14:creationId xmlns:p14="http://schemas.microsoft.com/office/powerpoint/2010/main" val="4174350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B1CB-33E3-A1CA-EC41-F8F24F5D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72D3F-B221-2FF4-151B-5A2F57BE1ED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6C8B55B-427F-1510-B92E-D7D8652535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8F4B3A-8F42-8351-3DCF-83C9B8AA7BCE}"/>
              </a:ext>
            </a:extLst>
          </p:cNvPr>
          <p:cNvSpPr>
            <a:spLocks noGrp="1"/>
          </p:cNvSpPr>
          <p:nvPr>
            <p:ph type="sldNum" sz="quarter" idx="5"/>
          </p:nvPr>
        </p:nvSpPr>
        <p:spPr/>
        <p:txBody>
          <a:bodyPr/>
          <a:lstStyle/>
          <a:p>
            <a:fld id="{560E63B2-D433-497B-82B7-B837A3F36A27}" type="slidenum">
              <a:rPr lang="en-US" smtClean="0"/>
              <a:t>52</a:t>
            </a:fld>
            <a:endParaRPr lang="en-US"/>
          </a:p>
        </p:txBody>
      </p:sp>
    </p:spTree>
    <p:extLst>
      <p:ext uri="{BB962C8B-B14F-4D97-AF65-F5344CB8AC3E}">
        <p14:creationId xmlns:p14="http://schemas.microsoft.com/office/powerpoint/2010/main" val="701027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235BA-50E1-B881-D8BE-48D757543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CF632-6424-390D-66E8-09F48F626EA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042339A-E752-D077-9F7D-06311B5628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7271DE-D4C1-40D2-1A99-7952354E3F21}"/>
              </a:ext>
            </a:extLst>
          </p:cNvPr>
          <p:cNvSpPr>
            <a:spLocks noGrp="1"/>
          </p:cNvSpPr>
          <p:nvPr>
            <p:ph type="sldNum" sz="quarter" idx="5"/>
          </p:nvPr>
        </p:nvSpPr>
        <p:spPr/>
        <p:txBody>
          <a:bodyPr/>
          <a:lstStyle/>
          <a:p>
            <a:fld id="{560E63B2-D433-497B-82B7-B837A3F36A27}" type="slidenum">
              <a:rPr lang="en-US" smtClean="0"/>
              <a:t>53</a:t>
            </a:fld>
            <a:endParaRPr lang="en-US"/>
          </a:p>
        </p:txBody>
      </p:sp>
    </p:spTree>
    <p:extLst>
      <p:ext uri="{BB962C8B-B14F-4D97-AF65-F5344CB8AC3E}">
        <p14:creationId xmlns:p14="http://schemas.microsoft.com/office/powerpoint/2010/main" val="2043039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06CB0-0391-FCA7-B0E3-0D98B0E7A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CCDE0-191C-42E9-E5C6-AE8265BD908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8DA8BE7-06FB-D11D-8C92-2B0561DA59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DE2B5B-89C9-FC7B-31F6-0B794D226871}"/>
              </a:ext>
            </a:extLst>
          </p:cNvPr>
          <p:cNvSpPr>
            <a:spLocks noGrp="1"/>
          </p:cNvSpPr>
          <p:nvPr>
            <p:ph type="sldNum" sz="quarter" idx="5"/>
          </p:nvPr>
        </p:nvSpPr>
        <p:spPr/>
        <p:txBody>
          <a:bodyPr/>
          <a:lstStyle/>
          <a:p>
            <a:fld id="{560E63B2-D433-497B-82B7-B837A3F36A27}" type="slidenum">
              <a:rPr lang="en-US" smtClean="0"/>
              <a:t>54</a:t>
            </a:fld>
            <a:endParaRPr lang="en-US"/>
          </a:p>
        </p:txBody>
      </p:sp>
    </p:spTree>
    <p:extLst>
      <p:ext uri="{BB962C8B-B14F-4D97-AF65-F5344CB8AC3E}">
        <p14:creationId xmlns:p14="http://schemas.microsoft.com/office/powerpoint/2010/main" val="249551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8</a:t>
            </a:fld>
            <a:endParaRPr lang="en-US"/>
          </a:p>
        </p:txBody>
      </p:sp>
    </p:spTree>
    <p:extLst>
      <p:ext uri="{BB962C8B-B14F-4D97-AF65-F5344CB8AC3E}">
        <p14:creationId xmlns:p14="http://schemas.microsoft.com/office/powerpoint/2010/main" val="2796390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04930-DC9C-F8DF-3085-EE7067900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D8E8BD-E54B-C89A-4FCF-4671D2F1CDD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5EDE85D-0862-5500-0E24-467D765AA5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79932C-DCA0-391C-701E-5612AC65E3EC}"/>
              </a:ext>
            </a:extLst>
          </p:cNvPr>
          <p:cNvSpPr>
            <a:spLocks noGrp="1"/>
          </p:cNvSpPr>
          <p:nvPr>
            <p:ph type="sldNum" sz="quarter" idx="5"/>
          </p:nvPr>
        </p:nvSpPr>
        <p:spPr/>
        <p:txBody>
          <a:bodyPr/>
          <a:lstStyle/>
          <a:p>
            <a:fld id="{560E63B2-D433-497B-82B7-B837A3F36A27}" type="slidenum">
              <a:rPr lang="en-US" smtClean="0"/>
              <a:t>55</a:t>
            </a:fld>
            <a:endParaRPr lang="en-US"/>
          </a:p>
        </p:txBody>
      </p:sp>
    </p:spTree>
    <p:extLst>
      <p:ext uri="{BB962C8B-B14F-4D97-AF65-F5344CB8AC3E}">
        <p14:creationId xmlns:p14="http://schemas.microsoft.com/office/powerpoint/2010/main" val="2051051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EB9B0-5536-D18D-BA18-DDF17075C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C7D7E-8CF7-D004-FC36-6B68A8EC412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90EC172-C6BA-1A81-9F67-7A620D6F3D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981696-CA35-9EBC-00F4-CCD0220CEE16}"/>
              </a:ext>
            </a:extLst>
          </p:cNvPr>
          <p:cNvSpPr>
            <a:spLocks noGrp="1"/>
          </p:cNvSpPr>
          <p:nvPr>
            <p:ph type="sldNum" sz="quarter" idx="5"/>
          </p:nvPr>
        </p:nvSpPr>
        <p:spPr/>
        <p:txBody>
          <a:bodyPr/>
          <a:lstStyle/>
          <a:p>
            <a:fld id="{560E63B2-D433-497B-82B7-B837A3F36A27}" type="slidenum">
              <a:rPr lang="en-US" smtClean="0"/>
              <a:t>56</a:t>
            </a:fld>
            <a:endParaRPr lang="en-US"/>
          </a:p>
        </p:txBody>
      </p:sp>
    </p:spTree>
    <p:extLst>
      <p:ext uri="{BB962C8B-B14F-4D97-AF65-F5344CB8AC3E}">
        <p14:creationId xmlns:p14="http://schemas.microsoft.com/office/powerpoint/2010/main" val="1952495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57</a:t>
            </a:fld>
            <a:endParaRPr lang="en-US"/>
          </a:p>
        </p:txBody>
      </p:sp>
    </p:spTree>
    <p:extLst>
      <p:ext uri="{BB962C8B-B14F-4D97-AF65-F5344CB8AC3E}">
        <p14:creationId xmlns:p14="http://schemas.microsoft.com/office/powerpoint/2010/main" val="864418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58</a:t>
            </a:fld>
            <a:endParaRPr lang="en-US"/>
          </a:p>
        </p:txBody>
      </p:sp>
    </p:spTree>
    <p:extLst>
      <p:ext uri="{BB962C8B-B14F-4D97-AF65-F5344CB8AC3E}">
        <p14:creationId xmlns:p14="http://schemas.microsoft.com/office/powerpoint/2010/main" val="31695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025C-41E3-FCFA-DD5E-F4FB55CF8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A977C-85AB-B754-CC1D-151541B9909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1F2DD4C-D94F-5E1D-D339-28048A3DEE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867373-85E5-F3C9-7816-5F71332DE4C1}"/>
              </a:ext>
            </a:extLst>
          </p:cNvPr>
          <p:cNvSpPr>
            <a:spLocks noGrp="1"/>
          </p:cNvSpPr>
          <p:nvPr>
            <p:ph type="sldNum" sz="quarter" idx="5"/>
          </p:nvPr>
        </p:nvSpPr>
        <p:spPr/>
        <p:txBody>
          <a:bodyPr/>
          <a:lstStyle/>
          <a:p>
            <a:fld id="{560E63B2-D433-497B-82B7-B837A3F36A27}" type="slidenum">
              <a:rPr lang="en-US" smtClean="0"/>
              <a:t>9</a:t>
            </a:fld>
            <a:endParaRPr lang="en-US"/>
          </a:p>
        </p:txBody>
      </p:sp>
    </p:spTree>
    <p:extLst>
      <p:ext uri="{BB962C8B-B14F-4D97-AF65-F5344CB8AC3E}">
        <p14:creationId xmlns:p14="http://schemas.microsoft.com/office/powerpoint/2010/main" val="246498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F8EF-2F83-E7AB-9D7A-C0E6BFF87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C57D6-E430-045C-D95F-D0C72B8AC89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5E1F91B-4BE4-768D-F677-C7D03AD54B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39D75E-5AE0-2BA8-D4C8-4110160328B6}"/>
              </a:ext>
            </a:extLst>
          </p:cNvPr>
          <p:cNvSpPr>
            <a:spLocks noGrp="1"/>
          </p:cNvSpPr>
          <p:nvPr>
            <p:ph type="sldNum" sz="quarter" idx="5"/>
          </p:nvPr>
        </p:nvSpPr>
        <p:spPr/>
        <p:txBody>
          <a:bodyPr/>
          <a:lstStyle/>
          <a:p>
            <a:fld id="{560E63B2-D433-497B-82B7-B837A3F36A27}" type="slidenum">
              <a:rPr lang="en-US" smtClean="0"/>
              <a:t>10</a:t>
            </a:fld>
            <a:endParaRPr lang="en-US"/>
          </a:p>
        </p:txBody>
      </p:sp>
    </p:spTree>
    <p:extLst>
      <p:ext uri="{BB962C8B-B14F-4D97-AF65-F5344CB8AC3E}">
        <p14:creationId xmlns:p14="http://schemas.microsoft.com/office/powerpoint/2010/main" val="131286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04B4-1171-6F4C-DA4F-1AECA0FE2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9CB4B-BC92-ED2A-B301-39957E0A1AA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29234C1-053D-E94E-B54C-F877F3A102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FD1913-2AF6-914A-41F3-CCE8BCFE69F3}"/>
              </a:ext>
            </a:extLst>
          </p:cNvPr>
          <p:cNvSpPr>
            <a:spLocks noGrp="1"/>
          </p:cNvSpPr>
          <p:nvPr>
            <p:ph type="sldNum" sz="quarter" idx="5"/>
          </p:nvPr>
        </p:nvSpPr>
        <p:spPr/>
        <p:txBody>
          <a:bodyPr/>
          <a:lstStyle/>
          <a:p>
            <a:fld id="{560E63B2-D433-497B-82B7-B837A3F36A27}" type="slidenum">
              <a:rPr lang="en-US" smtClean="0"/>
              <a:t>11</a:t>
            </a:fld>
            <a:endParaRPr lang="en-US"/>
          </a:p>
        </p:txBody>
      </p:sp>
    </p:spTree>
    <p:extLst>
      <p:ext uri="{BB962C8B-B14F-4D97-AF65-F5344CB8AC3E}">
        <p14:creationId xmlns:p14="http://schemas.microsoft.com/office/powerpoint/2010/main" val="181033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1319-B5FC-9AB0-69DB-2C1D6794E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4E91C-9744-FF51-321D-EBCEC1EA06D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8FE1DA8-BE9B-9188-A43B-405D9389A0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539F91-95CA-0DF8-3ABC-2EF10FE322D3}"/>
              </a:ext>
            </a:extLst>
          </p:cNvPr>
          <p:cNvSpPr>
            <a:spLocks noGrp="1"/>
          </p:cNvSpPr>
          <p:nvPr>
            <p:ph type="sldNum" sz="quarter" idx="5"/>
          </p:nvPr>
        </p:nvSpPr>
        <p:spPr/>
        <p:txBody>
          <a:bodyPr/>
          <a:lstStyle/>
          <a:p>
            <a:fld id="{560E63B2-D433-497B-82B7-B837A3F36A27}" type="slidenum">
              <a:rPr lang="en-US" smtClean="0"/>
              <a:t>12</a:t>
            </a:fld>
            <a:endParaRPr lang="en-US"/>
          </a:p>
        </p:txBody>
      </p:sp>
    </p:spTree>
    <p:extLst>
      <p:ext uri="{BB962C8B-B14F-4D97-AF65-F5344CB8AC3E}">
        <p14:creationId xmlns:p14="http://schemas.microsoft.com/office/powerpoint/2010/main" val="341300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C6B3-3EEB-A60F-1CA2-1ED420C86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4A2B-52DE-6A50-55B9-E1699C37A1B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3684081-758F-58AE-1AF1-6328B86291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8F9D3C-DC2B-453D-792B-4456D8D6019B}"/>
              </a:ext>
            </a:extLst>
          </p:cNvPr>
          <p:cNvSpPr>
            <a:spLocks noGrp="1"/>
          </p:cNvSpPr>
          <p:nvPr>
            <p:ph type="sldNum" sz="quarter" idx="5"/>
          </p:nvPr>
        </p:nvSpPr>
        <p:spPr/>
        <p:txBody>
          <a:bodyPr/>
          <a:lstStyle/>
          <a:p>
            <a:fld id="{560E63B2-D433-497B-82B7-B837A3F36A27}" type="slidenum">
              <a:rPr lang="en-US" smtClean="0"/>
              <a:t>13</a:t>
            </a:fld>
            <a:endParaRPr lang="en-US"/>
          </a:p>
        </p:txBody>
      </p:sp>
    </p:spTree>
    <p:extLst>
      <p:ext uri="{BB962C8B-B14F-4D97-AF65-F5344CB8AC3E}">
        <p14:creationId xmlns:p14="http://schemas.microsoft.com/office/powerpoint/2010/main" val="130008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AD95CC-D89E-40FD-80FD-B8E4D87F292F}"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00847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11D46-FFF9-47D9-95F7-5453D7B3C020}"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20649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70507-4300-43EE-9D5D-2DFF2870FB91}"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58366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948DF-F2AC-4581-9126-C60002874F60}"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9619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8AC4C-0163-493F-AD1F-972BE926E6FA}" type="datetime1">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0470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A09176-2035-48F3-A4DA-76692DCACECD}"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98130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0BEC55-41F6-472C-B896-F8D20301C9A5}" type="datetime1">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4462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AE471-B75D-4F45-BF0F-83F4BA328545}" type="datetime1">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74588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67E29-EBFD-4FBF-815C-D03D73CFBD1A}" type="datetime1">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36605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FBAEB-7FF7-4211-B8B1-5DB7D06D4395}"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22223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DD5647-7F17-4069-BA72-DDFB447FFAC1}" type="datetime1">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7841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10046-FDB8-49E8-ABC8-D5BBB1F0390D}" type="datetime1">
              <a:rPr lang="en-US" smtClean="0"/>
              <a:t>5/5/2025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F07D-F62F-4C3B-A21E-2367E9A39921}" type="slidenum">
              <a:rPr lang="en-US" smtClean="0"/>
              <a:t>‹#›</a:t>
            </a:fld>
            <a:endParaRPr lang="en-US"/>
          </a:p>
        </p:txBody>
      </p:sp>
    </p:spTree>
    <p:extLst>
      <p:ext uri="{BB962C8B-B14F-4D97-AF65-F5344CB8AC3E}">
        <p14:creationId xmlns:p14="http://schemas.microsoft.com/office/powerpoint/2010/main" val="86916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pixabay.com/en/approved-stamp-approval-quality-29149/" TargetMode="Externa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ABE31A-0DCB-AE26-C7C9-C00D66A0C8A3}"/>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D4CC4-05C4-2D82-C2B7-CB8680E70154}"/>
              </a:ext>
            </a:extLst>
          </p:cNvPr>
          <p:cNvSpPr txBox="1"/>
          <p:nvPr/>
        </p:nvSpPr>
        <p:spPr>
          <a:xfrm>
            <a:off x="1534129" y="2459504"/>
            <a:ext cx="9023297" cy="1938992"/>
          </a:xfrm>
          <a:prstGeom prst="rect">
            <a:avLst/>
          </a:prstGeom>
          <a:noFill/>
        </p:spPr>
        <p:txBody>
          <a:bodyPr wrap="square" rtlCol="0">
            <a:spAutoFit/>
          </a:bodyPr>
          <a:lstStyle/>
          <a:p>
            <a:pPr algn="ctr" defTabSz="914400"/>
            <a:r>
              <a:rPr lang="en-US" sz="6000" b="1">
                <a:latin typeface="Trade Gothic Next HvyCd" panose="020B0906040303020004" pitchFamily="34" charset="0"/>
                <a:cs typeface="Arial" panose="020B0604020202020204" pitchFamily="34" charset="0"/>
              </a:rPr>
              <a:t>2026 General Fund Budget Work Session No. 2	</a:t>
            </a:r>
          </a:p>
        </p:txBody>
      </p:sp>
      <p:sp>
        <p:nvSpPr>
          <p:cNvPr id="6" name="TextBox 5">
            <a:extLst>
              <a:ext uri="{FF2B5EF4-FFF2-40B4-BE49-F238E27FC236}">
                <a16:creationId xmlns:a16="http://schemas.microsoft.com/office/drawing/2014/main" id="{025D126C-8D9C-F3D1-9113-4BA6EBA51D3F}"/>
              </a:ext>
            </a:extLst>
          </p:cNvPr>
          <p:cNvSpPr txBox="1"/>
          <p:nvPr/>
        </p:nvSpPr>
        <p:spPr>
          <a:xfrm>
            <a:off x="136470" y="5616655"/>
            <a:ext cx="8829875" cy="830997"/>
          </a:xfrm>
          <a:prstGeom prst="rect">
            <a:avLst/>
          </a:prstGeom>
          <a:noFill/>
        </p:spPr>
        <p:txBody>
          <a:bodyPr wrap="square" rtlCol="0">
            <a:spAutoFit/>
          </a:bodyPr>
          <a:lstStyle/>
          <a:p>
            <a:r>
              <a:rPr lang="en-US" sz="2400" b="1">
                <a:solidFill>
                  <a:schemeClr val="bg1"/>
                </a:solidFill>
                <a:latin typeface="Trade Gothic Next HvyCd" panose="020B0906040303020004" pitchFamily="34" charset="0"/>
                <a:cs typeface="Arial" panose="020B0604020202020204" pitchFamily="34" charset="0"/>
              </a:rPr>
              <a:t>Eric Bush</a:t>
            </a:r>
          </a:p>
          <a:p>
            <a:r>
              <a:rPr lang="en-US" sz="2400" i="1">
                <a:solidFill>
                  <a:schemeClr val="bg1"/>
                </a:solidFill>
                <a:latin typeface="Trade Gothic Next Cond" panose="020B0506040303020004" pitchFamily="34" charset="0"/>
                <a:cs typeface="Arial" panose="020B0604020202020204" pitchFamily="34" charset="0"/>
              </a:rPr>
              <a:t>Chief Financial Officer</a:t>
            </a:r>
          </a:p>
        </p:txBody>
      </p:sp>
      <p:sp>
        <p:nvSpPr>
          <p:cNvPr id="7" name="TextBox 6">
            <a:extLst>
              <a:ext uri="{FF2B5EF4-FFF2-40B4-BE49-F238E27FC236}">
                <a16:creationId xmlns:a16="http://schemas.microsoft.com/office/drawing/2014/main" id="{93FBA676-AED3-5BE3-8DCA-C7D33605989E}"/>
              </a:ext>
            </a:extLst>
          </p:cNvPr>
          <p:cNvSpPr txBox="1"/>
          <p:nvPr/>
        </p:nvSpPr>
        <p:spPr>
          <a:xfrm>
            <a:off x="136470" y="6381731"/>
            <a:ext cx="8829875" cy="400110"/>
          </a:xfrm>
          <a:prstGeom prst="rect">
            <a:avLst/>
          </a:prstGeom>
          <a:noFill/>
        </p:spPr>
        <p:txBody>
          <a:bodyPr wrap="square" rtlCol="0">
            <a:spAutoFit/>
          </a:bodyPr>
          <a:lstStyle/>
          <a:p>
            <a:r>
              <a:rPr lang="en-US" sz="2000" b="1" i="1">
                <a:solidFill>
                  <a:srgbClr val="FFC700"/>
                </a:solidFill>
                <a:latin typeface="Trade Gothic Next HvyCd" panose="020B0906040303020004" pitchFamily="34" charset="0"/>
                <a:cs typeface="Arial" panose="020B0604020202020204" pitchFamily="34" charset="0"/>
              </a:rPr>
              <a:t>May 05, 2025</a:t>
            </a:r>
          </a:p>
        </p:txBody>
      </p:sp>
      <p:pic>
        <p:nvPicPr>
          <p:cNvPr id="12" name="Picture 11" descr="A picture containing symbol, logo, font, screenshot&#10;&#10;Description automatically generated">
            <a:extLst>
              <a:ext uri="{FF2B5EF4-FFF2-40B4-BE49-F238E27FC236}">
                <a16:creationId xmlns:a16="http://schemas.microsoft.com/office/drawing/2014/main" id="{E332E05E-66FE-312C-D4E3-25A2BDBB1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97" y="431248"/>
            <a:ext cx="5518406" cy="1513669"/>
          </a:xfrm>
          <a:prstGeom prst="rect">
            <a:avLst/>
          </a:prstGeom>
        </p:spPr>
      </p:pic>
      <p:cxnSp>
        <p:nvCxnSpPr>
          <p:cNvPr id="8" name="Straight Connector 7">
            <a:extLst>
              <a:ext uri="{FF2B5EF4-FFF2-40B4-BE49-F238E27FC236}">
                <a16:creationId xmlns:a16="http://schemas.microsoft.com/office/drawing/2014/main" id="{2D2FAECE-1C38-2009-7B3C-27CF527D05E3}"/>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935E7E76-500D-A175-A82E-5274744EDA2C}"/>
              </a:ext>
            </a:extLst>
          </p:cNvPr>
          <p:cNvPicPr>
            <a:picLocks noChangeAspect="1"/>
          </p:cNvPicPr>
          <p:nvPr/>
        </p:nvPicPr>
        <p:blipFill rotWithShape="1">
          <a:blip r:embed="rId3">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4D6831A9-0321-7A6D-48A4-4D2A8A9F2F13}"/>
              </a:ext>
            </a:extLst>
          </p:cNvPr>
          <p:cNvSpPr>
            <a:spLocks noGrp="1"/>
          </p:cNvSpPr>
          <p:nvPr>
            <p:ph type="sldNum" sz="quarter" idx="12"/>
          </p:nvPr>
        </p:nvSpPr>
        <p:spPr/>
        <p:txBody>
          <a:bodyPr/>
          <a:lstStyle/>
          <a:p>
            <a:fld id="{28E6F07D-F62F-4C3B-A21E-2367E9A39921}" type="slidenum">
              <a:rPr lang="en-US" smtClean="0"/>
              <a:t>1</a:t>
            </a:fld>
            <a:endParaRPr lang="en-US"/>
          </a:p>
        </p:txBody>
      </p:sp>
    </p:spTree>
    <p:extLst>
      <p:ext uri="{BB962C8B-B14F-4D97-AF65-F5344CB8AC3E}">
        <p14:creationId xmlns:p14="http://schemas.microsoft.com/office/powerpoint/2010/main" val="255439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54B6F9-5EE5-0D13-3C51-695B070E773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3258310-0AB5-93DB-E599-AED31CE362FE}"/>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8D0C5-1CFA-B980-DCD4-356DEA78F3CB}"/>
              </a:ext>
            </a:extLst>
          </p:cNvPr>
          <p:cNvSpPr txBox="1"/>
          <p:nvPr/>
        </p:nvSpPr>
        <p:spPr>
          <a:xfrm>
            <a:off x="86193" y="140607"/>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Mandated Increases and District Initiatives</a:t>
            </a:r>
          </a:p>
        </p:txBody>
      </p:sp>
      <p:pic>
        <p:nvPicPr>
          <p:cNvPr id="11" name="Picture 10">
            <a:extLst>
              <a:ext uri="{FF2B5EF4-FFF2-40B4-BE49-F238E27FC236}">
                <a16:creationId xmlns:a16="http://schemas.microsoft.com/office/drawing/2014/main" id="{17F9F932-AC8F-6356-1429-48A2A5059C60}"/>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A94B2826-EFD4-E45B-B58C-8CBD284F052C}"/>
              </a:ext>
            </a:extLst>
          </p:cNvPr>
          <p:cNvSpPr txBox="1"/>
          <p:nvPr/>
        </p:nvSpPr>
        <p:spPr>
          <a:xfrm>
            <a:off x="337350" y="1126989"/>
            <a:ext cx="11542451" cy="4678204"/>
          </a:xfrm>
          <a:prstGeom prst="rect">
            <a:avLst/>
          </a:prstGeom>
          <a:noFill/>
        </p:spPr>
        <p:txBody>
          <a:bodyPr wrap="square" lIns="91440" tIns="45720" rIns="91440" bIns="45720" anchor="t">
            <a:spAutoFit/>
          </a:bodyPr>
          <a:lstStyle/>
          <a:p>
            <a:pPr marL="342900" indent="-342900" defTabSz="914400">
              <a:buFont typeface="Symbol" panose="05050102010706020507" pitchFamily="18" charset="2"/>
              <a:buChar char=""/>
              <a:defRPr/>
            </a:pPr>
            <a:r>
              <a:rPr lang="en-US" sz="2000" u="sng">
                <a:latin typeface="Arial"/>
                <a:ea typeface="Bookman Old Style" panose="02050604050505020204" pitchFamily="18" charset="0"/>
                <a:cs typeface="Arial"/>
              </a:rPr>
              <a:t>Certified State Health Insurance - FY 26 State Budget Item </a:t>
            </a:r>
            <a:r>
              <a:rPr lang="en-US" sz="2000">
                <a:latin typeface="Arial"/>
                <a:ea typeface="Bookman Old Style" panose="02050604050505020204" pitchFamily="18" charset="0"/>
                <a:cs typeface="Arial"/>
              </a:rPr>
              <a:t>-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increased from $21,120 to $22,620 per participating employee per year ($1,500 per year per person increase)</a:t>
            </a:r>
            <a:r>
              <a:rPr lang="en-US" sz="2000">
                <a:latin typeface="Arial"/>
                <a:ea typeface="Bookman Old Style" panose="02050604050505020204" pitchFamily="18" charset="0"/>
                <a:cs typeface="Arial"/>
              </a:rPr>
              <a:t>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 The state funds the “earned” positions.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a:ln>
                <a:noFill/>
              </a:ln>
              <a:effectLst/>
              <a:highlight>
                <a:srgbClr val="FFFF00"/>
              </a:highlight>
              <a:uLnTx/>
              <a:uFillTx/>
              <a:latin typeface="Arial" panose="020B0604020202020204" pitchFamily="34" charset="0"/>
              <a:ea typeface="Bookman Old Style" panose="02050604050505020204" pitchFamily="18" charset="0"/>
              <a:cs typeface="Arial" panose="020B0604020202020204" pitchFamily="34" charset="0"/>
            </a:endParaRPr>
          </a:p>
          <a:p>
            <a:pPr marL="342900" indent="-342900" defTabSz="914400">
              <a:buFont typeface="Symbol" panose="05050102010706020507" pitchFamily="18" charset="2"/>
              <a:buChar char=""/>
              <a:defRPr/>
            </a:pPr>
            <a:r>
              <a:rPr kumimoji="0" lang="en-US" sz="2000" b="0" i="0" u="sng" strike="noStrike" kern="1200" cap="none" spc="0" normalizeH="0" baseline="0" noProof="0">
                <a:ln>
                  <a:noFill/>
                </a:ln>
                <a:effectLst/>
                <a:uLnTx/>
                <a:uFillTx/>
                <a:latin typeface="Arial"/>
                <a:ea typeface="Bookman Old Style" panose="02050604050505020204" pitchFamily="18" charset="0"/>
                <a:cs typeface="Arial"/>
              </a:rPr>
              <a:t>Classified </a:t>
            </a:r>
            <a:r>
              <a:rPr lang="en-US" sz="2000" u="sng">
                <a:latin typeface="Arial"/>
                <a:ea typeface="Bookman Old Style" panose="02050604050505020204" pitchFamily="18" charset="0"/>
                <a:cs typeface="Arial"/>
              </a:rPr>
              <a:t>State Health Insurance - FY 26 State Budget Item</a:t>
            </a:r>
            <a:r>
              <a:rPr lang="en-US" sz="2000">
                <a:latin typeface="Arial"/>
                <a:ea typeface="Bookman Old Style" panose="02050604050505020204" pitchFamily="18" charset="0"/>
                <a:cs typeface="Arial"/>
              </a:rPr>
              <a:t> – Originally designed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to phase in </a:t>
            </a:r>
            <a:r>
              <a:rPr lang="en-US" sz="2000">
                <a:latin typeface="Arial"/>
                <a:ea typeface="Bookman Old Style" panose="02050604050505020204" pitchFamily="18" charset="0"/>
                <a:cs typeface="Arial"/>
              </a:rPr>
              <a:t>thru 2027 but will be fully implemented beginning FY 2026 –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increased from $16,650 to $22,620 per participating employee per year ($5,970 per year per person increase)</a:t>
            </a:r>
            <a:r>
              <a:rPr lang="en-US" sz="2000">
                <a:latin typeface="Arial"/>
                <a:ea typeface="Bookman Old Style" panose="02050604050505020204" pitchFamily="18" charset="0"/>
                <a:cs typeface="Arial"/>
              </a:rPr>
              <a:t>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 </a:t>
            </a:r>
          </a:p>
          <a:p>
            <a:pPr defTabSz="914400">
              <a:defRPr/>
            </a:pPr>
            <a:r>
              <a:rPr lang="en-US" sz="2000">
                <a:latin typeface="Arial"/>
                <a:ea typeface="Bookman Old Style" panose="02050604050505020204" pitchFamily="18" charset="0"/>
                <a:cs typeface="Arial"/>
              </a:rPr>
              <a:t>	</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The state does </a:t>
            </a:r>
            <a:r>
              <a:rPr kumimoji="0" lang="en-US" sz="2000" b="0" i="0" u="sng" strike="noStrike" kern="1200" cap="none" spc="0" normalizeH="0" baseline="0" noProof="0">
                <a:ln>
                  <a:noFill/>
                </a:ln>
                <a:effectLst/>
                <a:uLnTx/>
                <a:uFillTx/>
                <a:latin typeface="Arial"/>
                <a:ea typeface="Bookman Old Style" panose="02050604050505020204" pitchFamily="18" charset="0"/>
                <a:cs typeface="Arial"/>
              </a:rPr>
              <a:t>NOT</a:t>
            </a: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 fund any of this increase.</a:t>
            </a:r>
          </a:p>
          <a:p>
            <a:pPr marL="342900" indent="-342900" defTabSz="914400">
              <a:buFont typeface="Symbol" panose="05050102010706020507" pitchFamily="18" charset="2"/>
              <a:buChar char=""/>
              <a:defRPr/>
            </a:pPr>
            <a:endParaRPr lang="en-US" sz="2000">
              <a:latin typeface="Arial"/>
              <a:ea typeface="Bookman Old Style" panose="02050604050505020204" pitchFamily="18" charset="0"/>
              <a:cs typeface="Arial"/>
            </a:endParaRPr>
          </a:p>
          <a:p>
            <a:pPr marL="342900" indent="-342900" defTabSz="914400">
              <a:buFont typeface="Symbol" panose="05050102010706020507" pitchFamily="18" charset="2"/>
              <a:buChar char=""/>
              <a:defRPr/>
            </a:pPr>
            <a:r>
              <a:rPr lang="en-US" sz="2000" b="0" i="0" u="none" strike="noStrike" kern="1200" cap="none" spc="0" normalizeH="0" baseline="0" noProof="0">
                <a:ln>
                  <a:noFill/>
                </a:ln>
                <a:effectLst/>
                <a:uLnTx/>
                <a:uFillTx/>
                <a:latin typeface="Arial"/>
                <a:ea typeface="Bookman Old Style" panose="02050604050505020204" pitchFamily="18" charset="0"/>
                <a:cs typeface="Arial"/>
              </a:rPr>
              <a:t>Teacher Retirement System Increase – from 20.78% to 21.91%, a 5.44% increase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a:ln>
                <a:noFill/>
              </a:ln>
              <a:effectLst/>
              <a:highlight>
                <a:srgbClr val="FFFF00"/>
              </a:highlight>
              <a:uLnTx/>
              <a:uFillTx/>
              <a:latin typeface="Arial" panose="020B0604020202020204" pitchFamily="34" charset="0"/>
              <a:ea typeface="Bookman Old Style" panose="02050604050505020204" pitchFamily="18" charset="0"/>
              <a:cs typeface="Arial" panose="020B0604020202020204" pitchFamily="34" charset="0"/>
            </a:endParaRPr>
          </a:p>
          <a:p>
            <a:pPr marL="342900" indent="-342900" defTabSz="914400">
              <a:buFont typeface="Symbol" panose="05050102010706020507" pitchFamily="18" charset="2"/>
              <a:buChar char=""/>
              <a:defRPr/>
            </a:pPr>
            <a:r>
              <a:rPr lang="en-US" sz="2000">
                <a:latin typeface="Arial"/>
                <a:ea typeface="Bookman Old Style" panose="02050604050505020204" pitchFamily="18" charset="0"/>
                <a:cs typeface="Arial"/>
              </a:rPr>
              <a:t>Technology Expenses - $3.0 Million budgeted for 1-1 device refresh. </a:t>
            </a:r>
          </a:p>
          <a:p>
            <a:pPr marL="342900" indent="-342900" defTabSz="914400">
              <a:buFont typeface="Symbol" panose="05050102010706020507" pitchFamily="18" charset="2"/>
              <a:buChar char=""/>
              <a:defRPr/>
            </a:pPr>
            <a:endParaRPr lang="en-US" sz="2000">
              <a:latin typeface="Arial"/>
              <a:ea typeface="Bookman Old Style" panose="02050604050505020204" pitchFamily="18" charset="0"/>
              <a:cs typeface="Arial"/>
            </a:endParaRPr>
          </a:p>
          <a:p>
            <a:pPr marL="342900" indent="-342900" defTabSz="914400">
              <a:buFont typeface="Symbol" panose="05050102010706020507" pitchFamily="18" charset="2"/>
              <a:buChar char=""/>
              <a:defRPr/>
            </a:pPr>
            <a:r>
              <a:rPr kumimoji="0" lang="en-US" sz="2000" b="0" i="0" u="none" strike="noStrike" kern="1200" cap="none" spc="0" normalizeH="0" baseline="0" noProof="0">
                <a:ln>
                  <a:noFill/>
                </a:ln>
                <a:effectLst/>
                <a:uLnTx/>
                <a:uFillTx/>
                <a:latin typeface="Arial"/>
                <a:ea typeface="Bookman Old Style" panose="02050604050505020204" pitchFamily="18" charset="0"/>
                <a:cs typeface="Arial"/>
              </a:rPr>
              <a:t>Implementation of classified salary study in FY2026</a:t>
            </a:r>
            <a:endParaRPr lang="en-US" sz="2000" b="0" i="0" u="none" strike="noStrike" kern="1200" cap="none" spc="0" normalizeH="0" baseline="0" noProof="0">
              <a:ln>
                <a:noFill/>
              </a:ln>
              <a:effectLst/>
              <a:uLnTx/>
              <a:uFillTx/>
              <a:latin typeface="Arial"/>
              <a:ea typeface="Bookman Old Style" panose="02050604050505020204" pitchFamily="18" charset="0"/>
              <a:cs typeface="Arial"/>
            </a:endParaRPr>
          </a:p>
          <a:p>
            <a:pPr marL="342900" indent="-342900" defTabSz="914400">
              <a:buFont typeface="Symbol" panose="05050102010706020507" pitchFamily="18" charset="2"/>
              <a:buChar char=""/>
              <a:defRPr/>
            </a:pPr>
            <a:endParaRPr lang="en-US">
              <a:solidFill>
                <a:prstClr val="black"/>
              </a:solidFill>
              <a:latin typeface="Arial"/>
              <a:ea typeface="Bookman Old Style" panose="02050604050505020204" pitchFamily="18" charset="0"/>
              <a:cs typeface="Arial"/>
            </a:endParaRPr>
          </a:p>
        </p:txBody>
      </p:sp>
      <p:sp>
        <p:nvSpPr>
          <p:cNvPr id="6" name="Slide Number Placeholder 5">
            <a:extLst>
              <a:ext uri="{FF2B5EF4-FFF2-40B4-BE49-F238E27FC236}">
                <a16:creationId xmlns:a16="http://schemas.microsoft.com/office/drawing/2014/main" id="{29FE799E-438F-8F72-D1BC-41EE4043A52A}"/>
              </a:ext>
            </a:extLst>
          </p:cNvPr>
          <p:cNvSpPr>
            <a:spLocks noGrp="1"/>
          </p:cNvSpPr>
          <p:nvPr>
            <p:ph type="sldNum" sz="quarter" idx="12"/>
          </p:nvPr>
        </p:nvSpPr>
        <p:spPr/>
        <p:txBody>
          <a:bodyPr/>
          <a:lstStyle/>
          <a:p>
            <a:fld id="{28E6F07D-F62F-4C3B-A21E-2367E9A39921}" type="slidenum">
              <a:rPr lang="en-US" smtClean="0"/>
              <a:t>10</a:t>
            </a:fld>
            <a:endParaRPr lang="en-US"/>
          </a:p>
        </p:txBody>
      </p:sp>
    </p:spTree>
    <p:extLst>
      <p:ext uri="{BB962C8B-B14F-4D97-AF65-F5344CB8AC3E}">
        <p14:creationId xmlns:p14="http://schemas.microsoft.com/office/powerpoint/2010/main" val="78126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31F1-69B7-359C-D48C-4DAF0F70FAE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631034A-909B-3132-4A3D-054CDA18FE33}"/>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751E32A-2A04-23F3-4204-DCDD86C9E8C4}"/>
              </a:ext>
            </a:extLst>
          </p:cNvPr>
          <p:cNvSpPr txBox="1"/>
          <p:nvPr/>
        </p:nvSpPr>
        <p:spPr>
          <a:xfrm>
            <a:off x="86193" y="140607"/>
            <a:ext cx="10627939" cy="1446550"/>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Assumptions for preparing FY26 Budget</a:t>
            </a:r>
          </a:p>
          <a:p>
            <a:endPar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20264E98-5784-0E7C-B951-2D6682F375AC}"/>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6" name="TextBox 5">
            <a:extLst>
              <a:ext uri="{FF2B5EF4-FFF2-40B4-BE49-F238E27FC236}">
                <a16:creationId xmlns:a16="http://schemas.microsoft.com/office/drawing/2014/main" id="{87F01236-C456-DB78-9422-8D8E30AF97D6}"/>
              </a:ext>
            </a:extLst>
          </p:cNvPr>
          <p:cNvSpPr txBox="1"/>
          <p:nvPr/>
        </p:nvSpPr>
        <p:spPr>
          <a:xfrm>
            <a:off x="499620" y="1456836"/>
            <a:ext cx="10482057" cy="4678204"/>
          </a:xfrm>
          <a:prstGeom prst="rect">
            <a:avLst/>
          </a:prstGeom>
          <a:noFill/>
        </p:spPr>
        <p:txBody>
          <a:bodyPr wrap="square" lIns="91440" tIns="45720" rIns="91440" bIns="45720" anchor="t">
            <a:spAutoFit/>
          </a:bodyPr>
          <a:lstStyle/>
          <a:p>
            <a:pPr marL="342900" indent="-342900" defTabSz="914400">
              <a:buFont typeface="Symbol" panose="05050102010706020507" pitchFamily="18" charset="2"/>
              <a:buChar char=""/>
              <a:defRPr/>
            </a:pPr>
            <a:r>
              <a:rPr lang="en-US" sz="2000">
                <a:solidFill>
                  <a:prstClr val="black"/>
                </a:solidFill>
                <a:latin typeface="Arial"/>
                <a:ea typeface="Bookman Old Style" panose="02050604050505020204" pitchFamily="18" charset="0"/>
                <a:cs typeface="Arial"/>
              </a:rPr>
              <a:t>We are estimating a $2.1 Million increase in QBE revenue due to efforts to count all identified needs via the FTE counts that took place in October 2024 and March 2025.  </a:t>
            </a:r>
          </a:p>
          <a:p>
            <a:pPr marL="342900" indent="-342900" defTabSz="914400">
              <a:buFont typeface="Symbol" panose="05050102010706020507" pitchFamily="18" charset="2"/>
              <a:buChar char=""/>
              <a:defRPr/>
            </a:pPr>
            <a:endPar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endParaRPr>
          </a:p>
          <a:p>
            <a:pPr marL="342900" indent="-342900" defTabSz="914400">
              <a:buFont typeface="Symbol" panose="05050102010706020507" pitchFamily="18" charset="2"/>
              <a:buChar char=""/>
              <a:defRPr/>
            </a:pPr>
            <a:r>
              <a:rPr lang="en-US" sz="2000">
                <a:solidFill>
                  <a:prstClr val="black"/>
                </a:solidFill>
                <a:latin typeface="Arial"/>
                <a:ea typeface="Bookman Old Style" panose="02050604050505020204" pitchFamily="18" charset="0"/>
                <a:cs typeface="Arial"/>
              </a:rPr>
              <a:t>Increase of $2.4 Million for State Health funding passed through from the state.</a:t>
            </a:r>
            <a:endParaRPr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b="0" i="0" u="none" strike="noStrike" kern="1200" cap="none" spc="0" normalizeH="0" baseline="0" noProof="0">
              <a:ln>
                <a:noFill/>
              </a:ln>
              <a:solidFill>
                <a:prstClr val="black"/>
              </a:solidFill>
              <a:effectLst/>
              <a:uLnTx/>
              <a:uFillTx/>
              <a:latin typeface="Arial" panose="020B0604020202020204" pitchFamily="34" charset="0"/>
              <a:ea typeface="Bookman Old Style" panose="02050604050505020204" pitchFamily="18" charset="0"/>
              <a:cs typeface="Arial" panose="020B0604020202020204" pitchFamily="34" charset="0"/>
            </a:endParaRPr>
          </a:p>
          <a:p>
            <a:pPr marL="342900" indent="-342900" defTabSz="914400">
              <a:buFont typeface="Symbol" panose="05050102010706020507" pitchFamily="18" charset="2"/>
              <a:buChar char=""/>
              <a:defRPr/>
            </a:pP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No tax digest information.</a:t>
            </a:r>
            <a:r>
              <a:rPr lang="en-US" sz="2000">
                <a:solidFill>
                  <a:prstClr val="black"/>
                </a:solidFill>
                <a:latin typeface="Arial"/>
                <a:ea typeface="Bookman Old Style" panose="02050604050505020204" pitchFamily="18" charset="0"/>
                <a:cs typeface="Arial"/>
              </a:rPr>
              <a:t> </a:t>
            </a: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 Estimating a 2% increase in this scenario.</a:t>
            </a:r>
            <a:endParaRPr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b="0" i="0" u="none" strike="noStrike" kern="1200" cap="none" spc="0" normalizeH="0" baseline="0" noProof="0">
              <a:ln>
                <a:noFill/>
              </a:ln>
              <a:solidFill>
                <a:prstClr val="black"/>
              </a:solidFill>
              <a:effectLst/>
              <a:uLnTx/>
              <a:uFillTx/>
              <a:latin typeface="Arial" panose="020B0604020202020204" pitchFamily="34" charset="0"/>
              <a:ea typeface="Bookman Old Style" panose="020506040505050202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Maintain the millage rate at 14.674</a:t>
            </a:r>
            <a:endParaRPr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b="0" i="0" u="none" strike="noStrike" kern="1200" cap="none" spc="0" normalizeH="0" baseline="0" noProof="0">
              <a:ln>
                <a:noFill/>
              </a:ln>
              <a:solidFill>
                <a:prstClr val="black"/>
              </a:solidFill>
              <a:effectLst/>
              <a:uLnTx/>
              <a:uFillTx/>
              <a:latin typeface="Arial" panose="020B0604020202020204" pitchFamily="34" charset="0"/>
              <a:ea typeface="Bookman Old Style" panose="020506040505050202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Preliminary numbers suggest a </a:t>
            </a:r>
            <a:r>
              <a:rPr kumimoji="0" lang="en-US" sz="2000" b="0" i="0" u="sng" strike="noStrike" kern="1200" cap="none" spc="0" normalizeH="0" baseline="0" noProof="0">
                <a:ln>
                  <a:noFill/>
                </a:ln>
                <a:solidFill>
                  <a:prstClr val="black"/>
                </a:solidFill>
                <a:effectLst/>
                <a:uLnTx/>
                <a:uFillTx/>
                <a:latin typeface="Arial"/>
                <a:ea typeface="Bookman Old Style" panose="02050604050505020204" pitchFamily="18" charset="0"/>
                <a:cs typeface="Arial"/>
              </a:rPr>
              <a:t>$9.1 Million decrease in Equalization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a:solidFill>
                <a:prstClr val="black"/>
              </a:solidFill>
              <a:latin typeface="Arial" panose="020B0604020202020204" pitchFamily="34" charset="0"/>
              <a:cs typeface="Arial" panose="020B0604020202020204" pitchFamily="34" charset="0"/>
            </a:endParaRPr>
          </a:p>
          <a:p>
            <a:pPr marL="342900" indent="-342900" defTabSz="914400">
              <a:buFont typeface="Symbol" panose="05050102010706020507" pitchFamily="18" charset="2"/>
              <a:buChar char=""/>
              <a:defRPr/>
            </a:pP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Minor changes in school staff allocations as </a:t>
            </a:r>
            <a:r>
              <a:rPr lang="en-US" sz="2000">
                <a:solidFill>
                  <a:prstClr val="black"/>
                </a:solidFill>
                <a:latin typeface="Arial"/>
                <a:ea typeface="Bookman Old Style" panose="02050604050505020204" pitchFamily="18" charset="0"/>
                <a:cs typeface="Arial"/>
              </a:rPr>
              <a:t>a result</a:t>
            </a:r>
            <a:r>
              <a:rPr kumimoji="0"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rPr>
              <a:t> of increase in overall enrollment and larger increases in Special Education need for additional teachers</a:t>
            </a:r>
            <a:endParaRPr lang="en-US" sz="2000" b="0" i="0" u="none" strike="noStrike" kern="1200" cap="none" spc="0" normalizeH="0" baseline="0" noProof="0">
              <a:ln>
                <a:noFill/>
              </a:ln>
              <a:solidFill>
                <a:prstClr val="black"/>
              </a:solidFill>
              <a:effectLst/>
              <a:uLnTx/>
              <a:uFillTx/>
              <a:latin typeface="Arial"/>
              <a:ea typeface="Bookman Old Style" panose="02050604050505020204" pitchFamily="18" charset="0"/>
              <a:cs typeface="Arial"/>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a:highlight>
                <a:srgbClr val="00FF00"/>
              </a:highlight>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Bookman Old Style" panose="02050604050505020204" pitchFamily="18" charset="0"/>
              <a:cs typeface="Arial" panose="020B0604020202020204" pitchFamily="34" charset="0"/>
            </a:endParaRPr>
          </a:p>
        </p:txBody>
      </p:sp>
      <p:sp>
        <p:nvSpPr>
          <p:cNvPr id="5" name="Slide Number Placeholder 4">
            <a:extLst>
              <a:ext uri="{FF2B5EF4-FFF2-40B4-BE49-F238E27FC236}">
                <a16:creationId xmlns:a16="http://schemas.microsoft.com/office/drawing/2014/main" id="{0204CB7F-F671-B478-A0C9-37C48F6ECC89}"/>
              </a:ext>
            </a:extLst>
          </p:cNvPr>
          <p:cNvSpPr>
            <a:spLocks noGrp="1"/>
          </p:cNvSpPr>
          <p:nvPr>
            <p:ph type="sldNum" sz="quarter" idx="12"/>
          </p:nvPr>
        </p:nvSpPr>
        <p:spPr/>
        <p:txBody>
          <a:bodyPr/>
          <a:lstStyle/>
          <a:p>
            <a:fld id="{28E6F07D-F62F-4C3B-A21E-2367E9A39921}" type="slidenum">
              <a:rPr lang="en-US" smtClean="0"/>
              <a:t>11</a:t>
            </a:fld>
            <a:endParaRPr lang="en-US"/>
          </a:p>
        </p:txBody>
      </p:sp>
    </p:spTree>
    <p:extLst>
      <p:ext uri="{BB962C8B-B14F-4D97-AF65-F5344CB8AC3E}">
        <p14:creationId xmlns:p14="http://schemas.microsoft.com/office/powerpoint/2010/main" val="29111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9395-276D-8DD6-E1BB-C191A5D688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5AD8A0F-D8A1-5E95-D211-B4F4F0CC3C67}"/>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EEB500"/>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Unfunded Mandated Cost Increase (State Health)</a:t>
            </a:r>
          </a:p>
        </p:txBody>
      </p:sp>
      <p:pic>
        <p:nvPicPr>
          <p:cNvPr id="11" name="Picture 10">
            <a:extLst>
              <a:ext uri="{FF2B5EF4-FFF2-40B4-BE49-F238E27FC236}">
                <a16:creationId xmlns:a16="http://schemas.microsoft.com/office/drawing/2014/main" id="{A35B80AE-C827-D48F-4B9B-B5306A93874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2" name="Picture 1">
            <a:extLst>
              <a:ext uri="{FF2B5EF4-FFF2-40B4-BE49-F238E27FC236}">
                <a16:creationId xmlns:a16="http://schemas.microsoft.com/office/drawing/2014/main" id="{EBEE39EF-15D3-110D-C8EC-85D7D373AAF1}"/>
              </a:ext>
            </a:extLst>
          </p:cNvPr>
          <p:cNvPicPr>
            <a:picLocks noChangeAspect="1"/>
          </p:cNvPicPr>
          <p:nvPr/>
        </p:nvPicPr>
        <p:blipFill>
          <a:blip r:embed="rId4"/>
          <a:stretch>
            <a:fillRect/>
          </a:stretch>
        </p:blipFill>
        <p:spPr>
          <a:xfrm>
            <a:off x="196645" y="1049998"/>
            <a:ext cx="11798709" cy="5394695"/>
          </a:xfrm>
          <a:prstGeom prst="rect">
            <a:avLst/>
          </a:prstGeom>
        </p:spPr>
      </p:pic>
      <p:sp>
        <p:nvSpPr>
          <p:cNvPr id="5" name="Slide Number Placeholder 4">
            <a:extLst>
              <a:ext uri="{FF2B5EF4-FFF2-40B4-BE49-F238E27FC236}">
                <a16:creationId xmlns:a16="http://schemas.microsoft.com/office/drawing/2014/main" id="{61717A46-0871-F8BE-A3DC-9408C9A3F6FE}"/>
              </a:ext>
            </a:extLst>
          </p:cNvPr>
          <p:cNvSpPr>
            <a:spLocks noGrp="1"/>
          </p:cNvSpPr>
          <p:nvPr>
            <p:ph type="sldNum" sz="quarter" idx="12"/>
          </p:nvPr>
        </p:nvSpPr>
        <p:spPr>
          <a:xfrm>
            <a:off x="9125607" y="6519064"/>
            <a:ext cx="2743200" cy="365125"/>
          </a:xfrm>
        </p:spPr>
        <p:txBody>
          <a:bodyPr/>
          <a:lstStyle/>
          <a:p>
            <a:fld id="{28E6F07D-F62F-4C3B-A21E-2367E9A39921}" type="slidenum">
              <a:rPr lang="en-US" smtClean="0"/>
              <a:t>12</a:t>
            </a:fld>
            <a:endParaRPr lang="en-US"/>
          </a:p>
        </p:txBody>
      </p:sp>
    </p:spTree>
    <p:extLst>
      <p:ext uri="{BB962C8B-B14F-4D97-AF65-F5344CB8AC3E}">
        <p14:creationId xmlns:p14="http://schemas.microsoft.com/office/powerpoint/2010/main" val="399553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5E112-56F9-AF59-53AD-C84C4C921B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F7C3B8-4825-DEF4-5E3A-C28884BE9DBF}"/>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rPr>
              <a:t>Benefit Changes for FY 25</a:t>
            </a:r>
          </a:p>
        </p:txBody>
      </p:sp>
      <p:pic>
        <p:nvPicPr>
          <p:cNvPr id="11" name="Picture 10">
            <a:extLst>
              <a:ext uri="{FF2B5EF4-FFF2-40B4-BE49-F238E27FC236}">
                <a16:creationId xmlns:a16="http://schemas.microsoft.com/office/drawing/2014/main" id="{75792FAB-DE3A-8224-C538-F2071F679C93}"/>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Slide Number Placeholder 6">
            <a:extLst>
              <a:ext uri="{FF2B5EF4-FFF2-40B4-BE49-F238E27FC236}">
                <a16:creationId xmlns:a16="http://schemas.microsoft.com/office/drawing/2014/main" id="{D7105E25-619F-0ED0-C7B4-72371C86A992}"/>
              </a:ext>
            </a:extLst>
          </p:cNvPr>
          <p:cNvSpPr>
            <a:spLocks noGrp="1"/>
          </p:cNvSpPr>
          <p:nvPr>
            <p:ph type="sldNum" sz="quarter" idx="12"/>
          </p:nvPr>
        </p:nvSpPr>
        <p:spPr>
          <a:xfrm>
            <a:off x="9283262" y="6492875"/>
            <a:ext cx="2743200" cy="365125"/>
          </a:xfrm>
        </p:spPr>
        <p:txBody>
          <a:bodyPr/>
          <a:lstStyle/>
          <a:p>
            <a:fld id="{28E6F07D-F62F-4C3B-A21E-2367E9A39921}" type="slidenum">
              <a:rPr lang="en-US" smtClean="0"/>
              <a:t>13</a:t>
            </a:fld>
            <a:endParaRPr lang="en-US"/>
          </a:p>
        </p:txBody>
      </p:sp>
      <p:pic>
        <p:nvPicPr>
          <p:cNvPr id="2" name="Picture 1">
            <a:extLst>
              <a:ext uri="{FF2B5EF4-FFF2-40B4-BE49-F238E27FC236}">
                <a16:creationId xmlns:a16="http://schemas.microsoft.com/office/drawing/2014/main" id="{1822F1E2-B6E1-7FE6-6FA2-C103C24032F6}"/>
              </a:ext>
            </a:extLst>
          </p:cNvPr>
          <p:cNvPicPr>
            <a:picLocks noChangeAspect="1"/>
          </p:cNvPicPr>
          <p:nvPr/>
        </p:nvPicPr>
        <p:blipFill>
          <a:blip r:embed="rId4"/>
          <a:stretch>
            <a:fillRect/>
          </a:stretch>
        </p:blipFill>
        <p:spPr>
          <a:xfrm>
            <a:off x="252955" y="1046349"/>
            <a:ext cx="10867890" cy="5695950"/>
          </a:xfrm>
          <a:prstGeom prst="rect">
            <a:avLst/>
          </a:prstGeom>
        </p:spPr>
      </p:pic>
    </p:spTree>
    <p:extLst>
      <p:ext uri="{BB962C8B-B14F-4D97-AF65-F5344CB8AC3E}">
        <p14:creationId xmlns:p14="http://schemas.microsoft.com/office/powerpoint/2010/main" val="65335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A6A48-AF75-2707-E62A-C38849D98CF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C7B95D0-9B15-F47C-E881-C6F463C67FA3}"/>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156AB4-31FC-98C8-FF83-60363A9C469D}"/>
              </a:ext>
            </a:extLst>
          </p:cNvPr>
          <p:cNvSpPr txBox="1"/>
          <p:nvPr/>
        </p:nvSpPr>
        <p:spPr>
          <a:xfrm>
            <a:off x="638889" y="2081010"/>
            <a:ext cx="10633435" cy="1446550"/>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FY 2026 Student Enrollment and School Based Staffing Allocations</a:t>
            </a:r>
          </a:p>
        </p:txBody>
      </p:sp>
      <p:cxnSp>
        <p:nvCxnSpPr>
          <p:cNvPr id="8" name="Straight Connector 7">
            <a:extLst>
              <a:ext uri="{FF2B5EF4-FFF2-40B4-BE49-F238E27FC236}">
                <a16:creationId xmlns:a16="http://schemas.microsoft.com/office/drawing/2014/main" id="{C519E43B-DEAE-EF5F-CCC9-A15762F21412}"/>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C2B3AE3B-A78C-F188-C78C-B2F243EE625A}"/>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727BB8E8-2538-7A09-FBB9-DAFF43659A85}"/>
              </a:ext>
            </a:extLst>
          </p:cNvPr>
          <p:cNvSpPr>
            <a:spLocks noGrp="1"/>
          </p:cNvSpPr>
          <p:nvPr>
            <p:ph type="sldNum" sz="quarter" idx="12"/>
          </p:nvPr>
        </p:nvSpPr>
        <p:spPr/>
        <p:txBody>
          <a:bodyPr/>
          <a:lstStyle/>
          <a:p>
            <a:fld id="{28E6F07D-F62F-4C3B-A21E-2367E9A39921}" type="slidenum">
              <a:rPr lang="en-US" smtClean="0"/>
              <a:t>14</a:t>
            </a:fld>
            <a:endParaRPr lang="en-US"/>
          </a:p>
        </p:txBody>
      </p:sp>
    </p:spTree>
    <p:extLst>
      <p:ext uri="{BB962C8B-B14F-4D97-AF65-F5344CB8AC3E}">
        <p14:creationId xmlns:p14="http://schemas.microsoft.com/office/powerpoint/2010/main" val="87279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3D2E-A401-B7DE-6D6E-D527F620DCB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AB4BD23-383A-7920-E4DE-C63ADAAF757D}"/>
              </a:ext>
            </a:extLst>
          </p:cNvPr>
          <p:cNvSpPr/>
          <p:nvPr/>
        </p:nvSpPr>
        <p:spPr>
          <a:xfrm>
            <a:off x="-11009" y="59042"/>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Student Enrollment Projections </a:t>
            </a:r>
          </a:p>
          <a:p>
            <a:pPr algn="ctr"/>
            <a:r>
              <a:rPr lang="en-US" sz="3200" b="1"/>
              <a:t>2025 - 2026</a:t>
            </a:r>
          </a:p>
        </p:txBody>
      </p:sp>
      <p:pic>
        <p:nvPicPr>
          <p:cNvPr id="11" name="Picture 10">
            <a:extLst>
              <a:ext uri="{FF2B5EF4-FFF2-40B4-BE49-F238E27FC236}">
                <a16:creationId xmlns:a16="http://schemas.microsoft.com/office/drawing/2014/main" id="{1492B87D-557B-255E-7F22-4A54229F851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FC38AFBA-6FFB-F2D9-0844-A7BA3AA930AE}"/>
              </a:ext>
            </a:extLst>
          </p:cNvPr>
          <p:cNvPicPr>
            <a:picLocks noChangeAspect="1"/>
          </p:cNvPicPr>
          <p:nvPr/>
        </p:nvPicPr>
        <p:blipFill>
          <a:blip r:embed="rId4"/>
          <a:stretch>
            <a:fillRect/>
          </a:stretch>
        </p:blipFill>
        <p:spPr>
          <a:xfrm>
            <a:off x="105389" y="1010978"/>
            <a:ext cx="11639029" cy="5467350"/>
          </a:xfrm>
          <a:prstGeom prst="rect">
            <a:avLst/>
          </a:prstGeom>
        </p:spPr>
      </p:pic>
      <p:sp>
        <p:nvSpPr>
          <p:cNvPr id="5" name="Slide Number Placeholder 4">
            <a:extLst>
              <a:ext uri="{FF2B5EF4-FFF2-40B4-BE49-F238E27FC236}">
                <a16:creationId xmlns:a16="http://schemas.microsoft.com/office/drawing/2014/main" id="{1506ACAF-C5E5-8DCC-CCC1-F30B6D7B44C6}"/>
              </a:ext>
            </a:extLst>
          </p:cNvPr>
          <p:cNvSpPr>
            <a:spLocks noGrp="1"/>
          </p:cNvSpPr>
          <p:nvPr>
            <p:ph type="sldNum" sz="quarter" idx="12"/>
          </p:nvPr>
        </p:nvSpPr>
        <p:spPr>
          <a:xfrm>
            <a:off x="9241221" y="6506170"/>
            <a:ext cx="2743200" cy="365125"/>
          </a:xfrm>
        </p:spPr>
        <p:txBody>
          <a:bodyPr/>
          <a:lstStyle/>
          <a:p>
            <a:fld id="{28E6F07D-F62F-4C3B-A21E-2367E9A39921}" type="slidenum">
              <a:rPr lang="en-US" smtClean="0"/>
              <a:t>15</a:t>
            </a:fld>
            <a:endParaRPr lang="en-US"/>
          </a:p>
        </p:txBody>
      </p:sp>
    </p:spTree>
    <p:extLst>
      <p:ext uri="{BB962C8B-B14F-4D97-AF65-F5344CB8AC3E}">
        <p14:creationId xmlns:p14="http://schemas.microsoft.com/office/powerpoint/2010/main" val="365179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71F2-9FAC-5915-28D3-AF77F895808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CE4548-5801-4D03-31F3-41AD1C3BE385}"/>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Student Enrollment Projections </a:t>
            </a:r>
          </a:p>
          <a:p>
            <a:pPr algn="ctr"/>
            <a:r>
              <a:rPr lang="en-US" sz="2800" b="1"/>
              <a:t>2025 - 2026</a:t>
            </a:r>
          </a:p>
        </p:txBody>
      </p:sp>
      <p:pic>
        <p:nvPicPr>
          <p:cNvPr id="11" name="Picture 10">
            <a:extLst>
              <a:ext uri="{FF2B5EF4-FFF2-40B4-BE49-F238E27FC236}">
                <a16:creationId xmlns:a16="http://schemas.microsoft.com/office/drawing/2014/main" id="{D497023C-B17D-9690-855C-38F8CAC6A346}"/>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6" name="TextBox 5">
            <a:extLst>
              <a:ext uri="{FF2B5EF4-FFF2-40B4-BE49-F238E27FC236}">
                <a16:creationId xmlns:a16="http://schemas.microsoft.com/office/drawing/2014/main" id="{FAEE9EE3-0BFA-C932-7C93-C2B307EFE789}"/>
              </a:ext>
            </a:extLst>
          </p:cNvPr>
          <p:cNvSpPr txBox="1"/>
          <p:nvPr/>
        </p:nvSpPr>
        <p:spPr>
          <a:xfrm>
            <a:off x="10421262" y="4203963"/>
            <a:ext cx="1391674" cy="923330"/>
          </a:xfrm>
          <a:prstGeom prst="rect">
            <a:avLst/>
          </a:prstGeom>
          <a:noFill/>
        </p:spPr>
        <p:txBody>
          <a:bodyPr wrap="square" rtlCol="0">
            <a:spAutoFit/>
          </a:bodyPr>
          <a:lstStyle/>
          <a:p>
            <a:r>
              <a:rPr lang="en-US" b="1">
                <a:solidFill>
                  <a:srgbClr val="EEB500"/>
                </a:solidFill>
              </a:rPr>
              <a:t>88 Projected Decrease at VIP</a:t>
            </a:r>
            <a:endParaRPr lang="en-US" b="1">
              <a:solidFill>
                <a:srgbClr val="FF0000"/>
              </a:solidFill>
            </a:endParaRPr>
          </a:p>
        </p:txBody>
      </p:sp>
      <p:sp>
        <p:nvSpPr>
          <p:cNvPr id="7" name="TextBox 6">
            <a:extLst>
              <a:ext uri="{FF2B5EF4-FFF2-40B4-BE49-F238E27FC236}">
                <a16:creationId xmlns:a16="http://schemas.microsoft.com/office/drawing/2014/main" id="{93B70BAA-3375-81EE-41AF-70A6A3FFF027}"/>
              </a:ext>
            </a:extLst>
          </p:cNvPr>
          <p:cNvSpPr txBox="1"/>
          <p:nvPr/>
        </p:nvSpPr>
        <p:spPr>
          <a:xfrm>
            <a:off x="10321645" y="1899409"/>
            <a:ext cx="1590909" cy="923330"/>
          </a:xfrm>
          <a:prstGeom prst="rect">
            <a:avLst/>
          </a:prstGeom>
          <a:noFill/>
        </p:spPr>
        <p:txBody>
          <a:bodyPr wrap="square" rtlCol="0">
            <a:spAutoFit/>
          </a:bodyPr>
          <a:lstStyle/>
          <a:p>
            <a:r>
              <a:rPr lang="en-US" b="1">
                <a:solidFill>
                  <a:schemeClr val="accent6"/>
                </a:solidFill>
              </a:rPr>
              <a:t>172 Total Increase for BCSD</a:t>
            </a:r>
          </a:p>
        </p:txBody>
      </p:sp>
      <p:sp>
        <p:nvSpPr>
          <p:cNvPr id="9" name="Arrow: Left 8">
            <a:extLst>
              <a:ext uri="{FF2B5EF4-FFF2-40B4-BE49-F238E27FC236}">
                <a16:creationId xmlns:a16="http://schemas.microsoft.com/office/drawing/2014/main" id="{CF43C24A-6E1D-BF72-52E9-19576C90919E}"/>
              </a:ext>
            </a:extLst>
          </p:cNvPr>
          <p:cNvSpPr/>
          <p:nvPr/>
        </p:nvSpPr>
        <p:spPr>
          <a:xfrm>
            <a:off x="10321644" y="6365289"/>
            <a:ext cx="961873" cy="40591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92F4C6-1EEA-9BAB-3F20-DDD7FD703428}"/>
              </a:ext>
            </a:extLst>
          </p:cNvPr>
          <p:cNvPicPr>
            <a:picLocks noChangeAspect="1"/>
          </p:cNvPicPr>
          <p:nvPr/>
        </p:nvPicPr>
        <p:blipFill>
          <a:blip r:embed="rId4"/>
          <a:stretch>
            <a:fillRect/>
          </a:stretch>
        </p:blipFill>
        <p:spPr>
          <a:xfrm>
            <a:off x="91642" y="998724"/>
            <a:ext cx="10094577" cy="5743575"/>
          </a:xfrm>
          <a:prstGeom prst="rect">
            <a:avLst/>
          </a:prstGeom>
        </p:spPr>
      </p:pic>
      <p:sp>
        <p:nvSpPr>
          <p:cNvPr id="4" name="Slide Number Placeholder 3">
            <a:extLst>
              <a:ext uri="{FF2B5EF4-FFF2-40B4-BE49-F238E27FC236}">
                <a16:creationId xmlns:a16="http://schemas.microsoft.com/office/drawing/2014/main" id="{D7AFF2B7-919D-5D96-54C1-C120CE2CE1F2}"/>
              </a:ext>
            </a:extLst>
          </p:cNvPr>
          <p:cNvSpPr>
            <a:spLocks noGrp="1"/>
          </p:cNvSpPr>
          <p:nvPr>
            <p:ph type="sldNum" sz="quarter" idx="12"/>
          </p:nvPr>
        </p:nvSpPr>
        <p:spPr>
          <a:xfrm>
            <a:off x="9357158" y="6492875"/>
            <a:ext cx="2743200" cy="365125"/>
          </a:xfrm>
        </p:spPr>
        <p:txBody>
          <a:bodyPr/>
          <a:lstStyle/>
          <a:p>
            <a:fld id="{28E6F07D-F62F-4C3B-A21E-2367E9A39921}" type="slidenum">
              <a:rPr lang="en-US" smtClean="0"/>
              <a:t>16</a:t>
            </a:fld>
            <a:endParaRPr lang="en-US"/>
          </a:p>
        </p:txBody>
      </p:sp>
    </p:spTree>
    <p:extLst>
      <p:ext uri="{BB962C8B-B14F-4D97-AF65-F5344CB8AC3E}">
        <p14:creationId xmlns:p14="http://schemas.microsoft.com/office/powerpoint/2010/main" val="178676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9FEA-54F7-453F-F149-143977DA106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98FF26C-5D98-FD4C-73AC-6FAAEDC02696}"/>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Staff Allocations – District Totals</a:t>
            </a:r>
          </a:p>
        </p:txBody>
      </p:sp>
      <p:pic>
        <p:nvPicPr>
          <p:cNvPr id="11" name="Picture 10">
            <a:extLst>
              <a:ext uri="{FF2B5EF4-FFF2-40B4-BE49-F238E27FC236}">
                <a16:creationId xmlns:a16="http://schemas.microsoft.com/office/drawing/2014/main" id="{52319708-3FB2-B4A9-7F4A-8986C7A53AFC}"/>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2" name="Picture 1">
            <a:extLst>
              <a:ext uri="{FF2B5EF4-FFF2-40B4-BE49-F238E27FC236}">
                <a16:creationId xmlns:a16="http://schemas.microsoft.com/office/drawing/2014/main" id="{1B40AB91-2F3A-E1FE-C5F8-3E93711155AB}"/>
              </a:ext>
            </a:extLst>
          </p:cNvPr>
          <p:cNvPicPr>
            <a:picLocks noChangeAspect="1"/>
          </p:cNvPicPr>
          <p:nvPr/>
        </p:nvPicPr>
        <p:blipFill>
          <a:blip r:embed="rId4"/>
          <a:stretch>
            <a:fillRect/>
          </a:stretch>
        </p:blipFill>
        <p:spPr>
          <a:xfrm>
            <a:off x="1183341" y="1032509"/>
            <a:ext cx="9423699" cy="5688969"/>
          </a:xfrm>
          <a:prstGeom prst="rect">
            <a:avLst/>
          </a:prstGeom>
        </p:spPr>
      </p:pic>
      <p:sp>
        <p:nvSpPr>
          <p:cNvPr id="4" name="Slide Number Placeholder 3">
            <a:extLst>
              <a:ext uri="{FF2B5EF4-FFF2-40B4-BE49-F238E27FC236}">
                <a16:creationId xmlns:a16="http://schemas.microsoft.com/office/drawing/2014/main" id="{F5B4FDC5-E46C-BFAD-3B3F-180B8DD705D7}"/>
              </a:ext>
            </a:extLst>
          </p:cNvPr>
          <p:cNvSpPr>
            <a:spLocks noGrp="1"/>
          </p:cNvSpPr>
          <p:nvPr>
            <p:ph type="sldNum" sz="quarter" idx="12"/>
          </p:nvPr>
        </p:nvSpPr>
        <p:spPr/>
        <p:txBody>
          <a:bodyPr/>
          <a:lstStyle/>
          <a:p>
            <a:fld id="{28E6F07D-F62F-4C3B-A21E-2367E9A39921}" type="slidenum">
              <a:rPr lang="en-US" smtClean="0"/>
              <a:t>17</a:t>
            </a:fld>
            <a:endParaRPr lang="en-US"/>
          </a:p>
        </p:txBody>
      </p:sp>
    </p:spTree>
    <p:extLst>
      <p:ext uri="{BB962C8B-B14F-4D97-AF65-F5344CB8AC3E}">
        <p14:creationId xmlns:p14="http://schemas.microsoft.com/office/powerpoint/2010/main" val="235526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28421-CEB1-77DE-092F-0B0D78B5CE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B39508-7F08-8748-7467-E5ECA0DBDC7C}"/>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Staff Allocations – District Totals</a:t>
            </a:r>
          </a:p>
        </p:txBody>
      </p:sp>
      <p:pic>
        <p:nvPicPr>
          <p:cNvPr id="11" name="Picture 10">
            <a:extLst>
              <a:ext uri="{FF2B5EF4-FFF2-40B4-BE49-F238E27FC236}">
                <a16:creationId xmlns:a16="http://schemas.microsoft.com/office/drawing/2014/main" id="{BCA0934F-C5D3-CB1E-EBB6-F96F516B7A4D}"/>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2" name="Picture 1">
            <a:extLst>
              <a:ext uri="{FF2B5EF4-FFF2-40B4-BE49-F238E27FC236}">
                <a16:creationId xmlns:a16="http://schemas.microsoft.com/office/drawing/2014/main" id="{638BC4E6-057E-1DBD-BE50-AEC9113C5B7C}"/>
              </a:ext>
            </a:extLst>
          </p:cNvPr>
          <p:cNvPicPr>
            <a:picLocks noChangeAspect="1"/>
          </p:cNvPicPr>
          <p:nvPr/>
        </p:nvPicPr>
        <p:blipFill>
          <a:blip r:embed="rId4"/>
          <a:stretch>
            <a:fillRect/>
          </a:stretch>
        </p:blipFill>
        <p:spPr>
          <a:xfrm>
            <a:off x="1312433" y="1749429"/>
            <a:ext cx="9208083" cy="4972050"/>
          </a:xfrm>
          <a:prstGeom prst="rect">
            <a:avLst/>
          </a:prstGeom>
        </p:spPr>
      </p:pic>
      <p:pic>
        <p:nvPicPr>
          <p:cNvPr id="4" name="Picture 3">
            <a:extLst>
              <a:ext uri="{FF2B5EF4-FFF2-40B4-BE49-F238E27FC236}">
                <a16:creationId xmlns:a16="http://schemas.microsoft.com/office/drawing/2014/main" id="{D104694D-BB2B-1285-0182-621EEEC17EDE}"/>
              </a:ext>
            </a:extLst>
          </p:cNvPr>
          <p:cNvPicPr>
            <a:picLocks noChangeAspect="1"/>
          </p:cNvPicPr>
          <p:nvPr/>
        </p:nvPicPr>
        <p:blipFill>
          <a:blip r:embed="rId5"/>
          <a:stretch>
            <a:fillRect/>
          </a:stretch>
        </p:blipFill>
        <p:spPr>
          <a:xfrm>
            <a:off x="1312433" y="1177929"/>
            <a:ext cx="9208083" cy="571500"/>
          </a:xfrm>
          <a:prstGeom prst="rect">
            <a:avLst/>
          </a:prstGeom>
        </p:spPr>
      </p:pic>
      <p:sp>
        <p:nvSpPr>
          <p:cNvPr id="5" name="Slide Number Placeholder 4">
            <a:extLst>
              <a:ext uri="{FF2B5EF4-FFF2-40B4-BE49-F238E27FC236}">
                <a16:creationId xmlns:a16="http://schemas.microsoft.com/office/drawing/2014/main" id="{AB34E73A-337B-B4E5-E022-0EB105567412}"/>
              </a:ext>
            </a:extLst>
          </p:cNvPr>
          <p:cNvSpPr>
            <a:spLocks noGrp="1"/>
          </p:cNvSpPr>
          <p:nvPr>
            <p:ph type="sldNum" sz="quarter" idx="12"/>
          </p:nvPr>
        </p:nvSpPr>
        <p:spPr/>
        <p:txBody>
          <a:bodyPr/>
          <a:lstStyle/>
          <a:p>
            <a:fld id="{28E6F07D-F62F-4C3B-A21E-2367E9A39921}" type="slidenum">
              <a:rPr lang="en-US" smtClean="0"/>
              <a:t>18</a:t>
            </a:fld>
            <a:endParaRPr lang="en-US"/>
          </a:p>
        </p:txBody>
      </p:sp>
    </p:spTree>
    <p:extLst>
      <p:ext uri="{BB962C8B-B14F-4D97-AF65-F5344CB8AC3E}">
        <p14:creationId xmlns:p14="http://schemas.microsoft.com/office/powerpoint/2010/main" val="423543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D1060-D3C0-512E-D7BF-88ADC3DA38C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1E4E4B8-543A-CB59-5033-87BDA1CA41E1}"/>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Staff Allocations – District Totals</a:t>
            </a:r>
          </a:p>
        </p:txBody>
      </p:sp>
      <p:pic>
        <p:nvPicPr>
          <p:cNvPr id="11" name="Picture 10">
            <a:extLst>
              <a:ext uri="{FF2B5EF4-FFF2-40B4-BE49-F238E27FC236}">
                <a16:creationId xmlns:a16="http://schemas.microsoft.com/office/drawing/2014/main" id="{C6992E25-DFAE-9E38-4C8A-2F8644DC8E52}"/>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D6F43AD2-777E-3DD3-13DB-45EB12AED381}"/>
              </a:ext>
            </a:extLst>
          </p:cNvPr>
          <p:cNvPicPr>
            <a:picLocks noChangeAspect="1"/>
          </p:cNvPicPr>
          <p:nvPr/>
        </p:nvPicPr>
        <p:blipFill>
          <a:blip r:embed="rId4"/>
          <a:stretch>
            <a:fillRect/>
          </a:stretch>
        </p:blipFill>
        <p:spPr>
          <a:xfrm>
            <a:off x="1290918" y="1768479"/>
            <a:ext cx="9200100" cy="4953000"/>
          </a:xfrm>
          <a:prstGeom prst="rect">
            <a:avLst/>
          </a:prstGeom>
        </p:spPr>
      </p:pic>
      <p:pic>
        <p:nvPicPr>
          <p:cNvPr id="5" name="Picture 4">
            <a:extLst>
              <a:ext uri="{FF2B5EF4-FFF2-40B4-BE49-F238E27FC236}">
                <a16:creationId xmlns:a16="http://schemas.microsoft.com/office/drawing/2014/main" id="{8325A3DF-0500-044A-2D3C-E505B850BE25}"/>
              </a:ext>
            </a:extLst>
          </p:cNvPr>
          <p:cNvPicPr>
            <a:picLocks noChangeAspect="1"/>
          </p:cNvPicPr>
          <p:nvPr/>
        </p:nvPicPr>
        <p:blipFill>
          <a:blip r:embed="rId5"/>
          <a:stretch>
            <a:fillRect/>
          </a:stretch>
        </p:blipFill>
        <p:spPr>
          <a:xfrm>
            <a:off x="1290919" y="934956"/>
            <a:ext cx="9200100" cy="847725"/>
          </a:xfrm>
          <a:prstGeom prst="rect">
            <a:avLst/>
          </a:prstGeom>
        </p:spPr>
      </p:pic>
      <p:sp>
        <p:nvSpPr>
          <p:cNvPr id="2" name="Slide Number Placeholder 1">
            <a:extLst>
              <a:ext uri="{FF2B5EF4-FFF2-40B4-BE49-F238E27FC236}">
                <a16:creationId xmlns:a16="http://schemas.microsoft.com/office/drawing/2014/main" id="{06C52D3D-D0A5-6E91-D55E-9CD68C21E82A}"/>
              </a:ext>
            </a:extLst>
          </p:cNvPr>
          <p:cNvSpPr>
            <a:spLocks noGrp="1"/>
          </p:cNvSpPr>
          <p:nvPr>
            <p:ph type="sldNum" sz="quarter" idx="12"/>
          </p:nvPr>
        </p:nvSpPr>
        <p:spPr/>
        <p:txBody>
          <a:bodyPr/>
          <a:lstStyle/>
          <a:p>
            <a:fld id="{28E6F07D-F62F-4C3B-A21E-2367E9A39921}" type="slidenum">
              <a:rPr lang="en-US" smtClean="0"/>
              <a:t>19</a:t>
            </a:fld>
            <a:endParaRPr lang="en-US"/>
          </a:p>
        </p:txBody>
      </p:sp>
    </p:spTree>
    <p:extLst>
      <p:ext uri="{BB962C8B-B14F-4D97-AF65-F5344CB8AC3E}">
        <p14:creationId xmlns:p14="http://schemas.microsoft.com/office/powerpoint/2010/main" val="233914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4"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254332C-48EC-680F-0865-B0BE603180D9}"/>
              </a:ext>
            </a:extLst>
          </p:cNvPr>
          <p:cNvSpPr>
            <a:spLocks noGrp="1"/>
          </p:cNvSpPr>
          <p:nvPr>
            <p:ph type="title"/>
          </p:nvPr>
        </p:nvSpPr>
        <p:spPr>
          <a:xfrm>
            <a:off x="561528" y="472805"/>
            <a:ext cx="4470847" cy="862966"/>
          </a:xfrm>
        </p:spPr>
        <p:txBody>
          <a:bodyPr anchor="b">
            <a:normAutofit/>
            <a:scene3d>
              <a:camera prst="orthographicFront"/>
              <a:lightRig rig="soft" dir="t">
                <a:rot lat="0" lon="0" rev="15600000"/>
              </a:lightRig>
            </a:scene3d>
            <a:sp3d extrusionH="57150" prstMaterial="softEdge">
              <a:bevelT w="25400" h="38100"/>
            </a:sp3d>
          </a:bodyPr>
          <a:lstStyle/>
          <a:p>
            <a:r>
              <a:rPr lang="en-US" b="1">
                <a:ln/>
                <a:solidFill>
                  <a:schemeClr val="accent4"/>
                </a:solidFill>
                <a:latin typeface="Trade Gothic Next HvyCd" panose="020B0906040303020004" pitchFamily="34" charset="0"/>
              </a:rPr>
              <a:t>OUR MISSION</a:t>
            </a:r>
          </a:p>
        </p:txBody>
      </p:sp>
      <p:sp>
        <p:nvSpPr>
          <p:cNvPr id="17" name="Rectangle 16"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2011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1439107"/>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10" name="Content Placeholder 9">
            <a:extLst>
              <a:ext uri="{FF2B5EF4-FFF2-40B4-BE49-F238E27FC236}">
                <a16:creationId xmlns:a16="http://schemas.microsoft.com/office/drawing/2014/main" id="{296B9615-37FC-391F-991F-CA7F1831FF7C}"/>
              </a:ext>
            </a:extLst>
          </p:cNvPr>
          <p:cNvSpPr>
            <a:spLocks noGrp="1"/>
          </p:cNvSpPr>
          <p:nvPr>
            <p:ph idx="1"/>
          </p:nvPr>
        </p:nvSpPr>
        <p:spPr>
          <a:xfrm>
            <a:off x="1047164" y="1643402"/>
            <a:ext cx="4213672" cy="1918887"/>
          </a:xfrm>
        </p:spPr>
        <p:txBody>
          <a:bodyPr anchor="t">
            <a:noAutofit/>
          </a:bodyPr>
          <a:lstStyle/>
          <a:p>
            <a:pPr marL="0" indent="0">
              <a:buNone/>
            </a:pPr>
            <a:r>
              <a:rPr lang="en-US" sz="2200" kern="100">
                <a:latin typeface="Trade Gothic Next HvyCd" panose="020B0906040303020004" pitchFamily="34" charset="0"/>
                <a:ea typeface="Calibri" panose="020F0502020204030204" pitchFamily="34" charset="0"/>
                <a:cs typeface="Arial" panose="020B0604020202020204" pitchFamily="34" charset="0"/>
              </a:rPr>
              <a:t>The Bibb County School District maximizes student achievement and social-emotional well-being by building a sense of community in safe, equitable learning environments.</a:t>
            </a:r>
            <a:endParaRPr lang="en-US" sz="2200">
              <a:latin typeface="Trade Gothic Next HvyCd" panose="020B0906040303020004" pitchFamily="34" charset="0"/>
            </a:endParaRPr>
          </a:p>
        </p:txBody>
      </p:sp>
      <p:sp>
        <p:nvSpPr>
          <p:cNvPr id="4" name="Title 1">
            <a:extLst>
              <a:ext uri="{FF2B5EF4-FFF2-40B4-BE49-F238E27FC236}">
                <a16:creationId xmlns:a16="http://schemas.microsoft.com/office/drawing/2014/main" id="{4B5C0C93-51DD-8393-5512-3732610D5427}"/>
              </a:ext>
            </a:extLst>
          </p:cNvPr>
          <p:cNvSpPr txBox="1">
            <a:spLocks/>
          </p:cNvSpPr>
          <p:nvPr/>
        </p:nvSpPr>
        <p:spPr>
          <a:xfrm>
            <a:off x="561529" y="3543976"/>
            <a:ext cx="4470847" cy="862966"/>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n/>
                <a:solidFill>
                  <a:srgbClr val="FFC000"/>
                </a:solidFill>
                <a:latin typeface="Trade Gothic Next HvyCd" panose="020B0906040303020004" pitchFamily="34" charset="0"/>
              </a:rPr>
              <a:t>OUR VISION</a:t>
            </a:r>
          </a:p>
        </p:txBody>
      </p:sp>
      <p:sp>
        <p:nvSpPr>
          <p:cNvPr id="5" name="Content Placeholder 9">
            <a:extLst>
              <a:ext uri="{FF2B5EF4-FFF2-40B4-BE49-F238E27FC236}">
                <a16:creationId xmlns:a16="http://schemas.microsoft.com/office/drawing/2014/main" id="{F6EDBF64-1750-BB22-5A98-1869C8D1B4F3}"/>
              </a:ext>
            </a:extLst>
          </p:cNvPr>
          <p:cNvSpPr txBox="1">
            <a:spLocks/>
          </p:cNvSpPr>
          <p:nvPr/>
        </p:nvSpPr>
        <p:spPr>
          <a:xfrm>
            <a:off x="1047164" y="4746645"/>
            <a:ext cx="3436432" cy="1741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kern="100">
                <a:solidFill>
                  <a:prstClr val="white"/>
                </a:solidFill>
                <a:latin typeface="Trade Gothic Next HvyCd" panose="020B0906040303020004" pitchFamily="34" charset="0"/>
                <a:ea typeface="Calibri" panose="020F0502020204030204" pitchFamily="34" charset="0"/>
                <a:cs typeface="Arial" panose="020B0604020202020204" pitchFamily="34" charset="0"/>
              </a:rPr>
              <a:t>Students are empowered to learn, lead, innovate and serve as productive and caring citizens within their chosen paths of success.</a:t>
            </a:r>
            <a:endParaRPr lang="en-US" sz="2200">
              <a:solidFill>
                <a:prstClr val="white"/>
              </a:solidFill>
              <a:latin typeface="Trade Gothic Next HvyCd" panose="020B0906040303020004" pitchFamily="34" charset="0"/>
            </a:endParaRPr>
          </a:p>
        </p:txBody>
      </p:sp>
      <p:sp>
        <p:nvSpPr>
          <p:cNvPr id="7" name="Rectangle 6">
            <a:extLst>
              <a:ext uri="{FF2B5EF4-FFF2-40B4-BE49-F238E27FC236}">
                <a16:creationId xmlns:a16="http://schemas.microsoft.com/office/drawing/2014/main" id="{7C913803-547A-1650-D6A9-7DBE29DF11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4533214"/>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pic>
        <p:nvPicPr>
          <p:cNvPr id="9" name="Picture 8" descr="A group of people in graduation gowns&#10;&#10;Description automatically generated with medium confidence" hidden="1">
            <a:extLst>
              <a:ext uri="{FF2B5EF4-FFF2-40B4-BE49-F238E27FC236}">
                <a16:creationId xmlns:a16="http://schemas.microsoft.com/office/drawing/2014/main" id="{B68F3E09-A201-F539-0F6C-5B40DA99C0B6}"/>
              </a:ext>
            </a:extLst>
          </p:cNvPr>
          <p:cNvPicPr>
            <a:picLocks noChangeAspect="1"/>
          </p:cNvPicPr>
          <p:nvPr/>
        </p:nvPicPr>
        <p:blipFill rotWithShape="1">
          <a:blip r:embed="rId2">
            <a:extLst>
              <a:ext uri="{28A0092B-C50C-407E-A947-70E740481C1C}">
                <a14:useLocalDpi xmlns:a14="http://schemas.microsoft.com/office/drawing/2010/main" val="0"/>
              </a:ext>
            </a:extLst>
          </a:blip>
          <a:srcRect l="15923" r="8058" b="3557"/>
          <a:stretch/>
        </p:blipFill>
        <p:spPr>
          <a:xfrm>
            <a:off x="5182729" y="524874"/>
            <a:ext cx="6858788" cy="5808252"/>
          </a:xfrm>
          <a:prstGeom prst="rect">
            <a:avLst/>
          </a:prstGeom>
          <a:ln>
            <a:noFill/>
          </a:ln>
          <a:effectLst>
            <a:softEdge rad="635000"/>
          </a:effectLst>
        </p:spPr>
      </p:pic>
      <p:pic>
        <p:nvPicPr>
          <p:cNvPr id="3" name="Picture 2">
            <a:extLst>
              <a:ext uri="{FF2B5EF4-FFF2-40B4-BE49-F238E27FC236}">
                <a16:creationId xmlns:a16="http://schemas.microsoft.com/office/drawing/2014/main" id="{BDAEDE1F-5FD6-4F08-2ACA-9BB74832B6AC}"/>
              </a:ext>
            </a:extLst>
          </p:cNvPr>
          <p:cNvPicPr>
            <a:picLocks noChangeAspect="1"/>
          </p:cNvPicPr>
          <p:nvPr/>
        </p:nvPicPr>
        <p:blipFill rotWithShape="1">
          <a:blip r:embed="rId3">
            <a:extLst>
              <a:ext uri="{28A0092B-C50C-407E-A947-70E740481C1C}">
                <a14:useLocalDpi xmlns:a14="http://schemas.microsoft.com/office/drawing/2010/main" val="0"/>
              </a:ext>
            </a:extLst>
          </a:blip>
          <a:srcRect l="9652" t="7323" r="5914" b="13530"/>
          <a:stretch/>
        </p:blipFill>
        <p:spPr>
          <a:xfrm>
            <a:off x="5737672" y="601093"/>
            <a:ext cx="6140352" cy="5755970"/>
          </a:xfrm>
          <a:prstGeom prst="rect">
            <a:avLst/>
          </a:prstGeom>
        </p:spPr>
      </p:pic>
      <p:sp>
        <p:nvSpPr>
          <p:cNvPr id="8" name="Slide Number Placeholder 7">
            <a:extLst>
              <a:ext uri="{FF2B5EF4-FFF2-40B4-BE49-F238E27FC236}">
                <a16:creationId xmlns:a16="http://schemas.microsoft.com/office/drawing/2014/main" id="{5A0EC307-E2D7-455B-7B7E-5EF43F092965}"/>
              </a:ext>
            </a:extLst>
          </p:cNvPr>
          <p:cNvSpPr>
            <a:spLocks noGrp="1"/>
          </p:cNvSpPr>
          <p:nvPr>
            <p:ph type="sldNum" sz="quarter" idx="12"/>
          </p:nvPr>
        </p:nvSpPr>
        <p:spPr/>
        <p:txBody>
          <a:bodyPr/>
          <a:lstStyle/>
          <a:p>
            <a:fld id="{28E6F07D-F62F-4C3B-A21E-2367E9A39921}" type="slidenum">
              <a:rPr lang="en-US" smtClean="0"/>
              <a:t>2</a:t>
            </a:fld>
            <a:endParaRPr lang="en-US"/>
          </a:p>
        </p:txBody>
      </p:sp>
    </p:spTree>
    <p:extLst>
      <p:ext uri="{BB962C8B-B14F-4D97-AF65-F5344CB8AC3E}">
        <p14:creationId xmlns:p14="http://schemas.microsoft.com/office/powerpoint/2010/main" val="11502850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B4920-6326-0055-FDA9-4BBC6390F05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DCC179E-BD43-7B61-244E-02332AE4746B}"/>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C3DDB6-8B14-FE94-FE0F-1F54DB2A2139}"/>
              </a:ext>
            </a:extLst>
          </p:cNvPr>
          <p:cNvSpPr txBox="1"/>
          <p:nvPr/>
        </p:nvSpPr>
        <p:spPr>
          <a:xfrm>
            <a:off x="638889" y="2081010"/>
            <a:ext cx="10633435" cy="1446550"/>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FY 2026 Budgeted Revenues and Equalization History</a:t>
            </a:r>
          </a:p>
        </p:txBody>
      </p:sp>
      <p:cxnSp>
        <p:nvCxnSpPr>
          <p:cNvPr id="8" name="Straight Connector 7">
            <a:extLst>
              <a:ext uri="{FF2B5EF4-FFF2-40B4-BE49-F238E27FC236}">
                <a16:creationId xmlns:a16="http://schemas.microsoft.com/office/drawing/2014/main" id="{22246951-F070-9AC8-A646-75ED2EC9DE01}"/>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86C2248D-02B3-7D63-9F1B-B8919F5499FF}"/>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4E471475-2521-BB82-4230-6F385BCAF20F}"/>
              </a:ext>
            </a:extLst>
          </p:cNvPr>
          <p:cNvSpPr>
            <a:spLocks noGrp="1"/>
          </p:cNvSpPr>
          <p:nvPr>
            <p:ph type="sldNum" sz="quarter" idx="12"/>
          </p:nvPr>
        </p:nvSpPr>
        <p:spPr/>
        <p:txBody>
          <a:bodyPr/>
          <a:lstStyle/>
          <a:p>
            <a:fld id="{28E6F07D-F62F-4C3B-A21E-2367E9A39921}" type="slidenum">
              <a:rPr lang="en-US" smtClean="0"/>
              <a:t>20</a:t>
            </a:fld>
            <a:endParaRPr lang="en-US"/>
          </a:p>
        </p:txBody>
      </p:sp>
    </p:spTree>
    <p:extLst>
      <p:ext uri="{BB962C8B-B14F-4D97-AF65-F5344CB8AC3E}">
        <p14:creationId xmlns:p14="http://schemas.microsoft.com/office/powerpoint/2010/main" val="145863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765B-B9B3-573D-29A8-1A0C5CB7B7B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C54A4C4-F711-A123-0C43-8BAA636BF5E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Projected Revenues for FY26 </a:t>
            </a:r>
          </a:p>
        </p:txBody>
      </p:sp>
      <p:pic>
        <p:nvPicPr>
          <p:cNvPr id="11" name="Picture 10">
            <a:extLst>
              <a:ext uri="{FF2B5EF4-FFF2-40B4-BE49-F238E27FC236}">
                <a16:creationId xmlns:a16="http://schemas.microsoft.com/office/drawing/2014/main" id="{2B629657-6B9E-F815-FD2E-DBD28B386AB4}"/>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a:extLst>
              <a:ext uri="{FF2B5EF4-FFF2-40B4-BE49-F238E27FC236}">
                <a16:creationId xmlns:a16="http://schemas.microsoft.com/office/drawing/2014/main" id="{E938F857-02FA-DC7F-2D8A-A48BBA677D76}"/>
              </a:ext>
            </a:extLst>
          </p:cNvPr>
          <p:cNvPicPr>
            <a:picLocks noChangeAspect="1"/>
          </p:cNvPicPr>
          <p:nvPr/>
        </p:nvPicPr>
        <p:blipFill>
          <a:blip r:embed="rId4"/>
          <a:stretch>
            <a:fillRect/>
          </a:stretch>
        </p:blipFill>
        <p:spPr>
          <a:xfrm>
            <a:off x="353347" y="1126989"/>
            <a:ext cx="11320320" cy="4536392"/>
          </a:xfrm>
          <a:prstGeom prst="rect">
            <a:avLst/>
          </a:prstGeom>
        </p:spPr>
      </p:pic>
      <p:sp>
        <p:nvSpPr>
          <p:cNvPr id="5" name="Slide Number Placeholder 4">
            <a:extLst>
              <a:ext uri="{FF2B5EF4-FFF2-40B4-BE49-F238E27FC236}">
                <a16:creationId xmlns:a16="http://schemas.microsoft.com/office/drawing/2014/main" id="{BBAE5113-616D-CC17-1C72-1F6A39012A37}"/>
              </a:ext>
            </a:extLst>
          </p:cNvPr>
          <p:cNvSpPr>
            <a:spLocks noGrp="1"/>
          </p:cNvSpPr>
          <p:nvPr>
            <p:ph type="sldNum" sz="quarter" idx="12"/>
          </p:nvPr>
        </p:nvSpPr>
        <p:spPr/>
        <p:txBody>
          <a:bodyPr/>
          <a:lstStyle/>
          <a:p>
            <a:fld id="{28E6F07D-F62F-4C3B-A21E-2367E9A39921}" type="slidenum">
              <a:rPr lang="en-US" smtClean="0"/>
              <a:t>21</a:t>
            </a:fld>
            <a:endParaRPr lang="en-US"/>
          </a:p>
        </p:txBody>
      </p:sp>
    </p:spTree>
    <p:extLst>
      <p:ext uri="{BB962C8B-B14F-4D97-AF65-F5344CB8AC3E}">
        <p14:creationId xmlns:p14="http://schemas.microsoft.com/office/powerpoint/2010/main" val="163760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ACE7-E514-A9AB-49CB-4E92007F049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80651B1-15AC-5D64-77DA-B73F1256765B}"/>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Projected Revenues for FY26</a:t>
            </a:r>
          </a:p>
        </p:txBody>
      </p:sp>
      <p:pic>
        <p:nvPicPr>
          <p:cNvPr id="11" name="Picture 10">
            <a:extLst>
              <a:ext uri="{FF2B5EF4-FFF2-40B4-BE49-F238E27FC236}">
                <a16:creationId xmlns:a16="http://schemas.microsoft.com/office/drawing/2014/main" id="{11F04F29-A4D5-BB45-21D9-EBFB3EC37563}"/>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8" name="Picture 7">
            <a:extLst>
              <a:ext uri="{FF2B5EF4-FFF2-40B4-BE49-F238E27FC236}">
                <a16:creationId xmlns:a16="http://schemas.microsoft.com/office/drawing/2014/main" id="{E3A558ED-A97C-6F8B-20D2-8FC5DE4B0229}"/>
              </a:ext>
            </a:extLst>
          </p:cNvPr>
          <p:cNvPicPr>
            <a:picLocks noChangeAspect="1"/>
          </p:cNvPicPr>
          <p:nvPr/>
        </p:nvPicPr>
        <p:blipFill>
          <a:blip r:embed="rId4"/>
          <a:stretch>
            <a:fillRect/>
          </a:stretch>
        </p:blipFill>
        <p:spPr>
          <a:xfrm>
            <a:off x="1435970" y="1126989"/>
            <a:ext cx="9654817" cy="5051629"/>
          </a:xfrm>
          <a:prstGeom prst="rect">
            <a:avLst/>
          </a:prstGeom>
        </p:spPr>
      </p:pic>
      <p:sp>
        <p:nvSpPr>
          <p:cNvPr id="12" name="Slide Number Placeholder 11">
            <a:extLst>
              <a:ext uri="{FF2B5EF4-FFF2-40B4-BE49-F238E27FC236}">
                <a16:creationId xmlns:a16="http://schemas.microsoft.com/office/drawing/2014/main" id="{6EC68A1C-A03D-49AF-3F54-437FFBAD6588}"/>
              </a:ext>
            </a:extLst>
          </p:cNvPr>
          <p:cNvSpPr>
            <a:spLocks noGrp="1"/>
          </p:cNvSpPr>
          <p:nvPr>
            <p:ph type="sldNum" sz="quarter" idx="12"/>
          </p:nvPr>
        </p:nvSpPr>
        <p:spPr/>
        <p:txBody>
          <a:bodyPr/>
          <a:lstStyle/>
          <a:p>
            <a:fld id="{28E6F07D-F62F-4C3B-A21E-2367E9A39921}" type="slidenum">
              <a:rPr lang="en-US" smtClean="0"/>
              <a:t>22</a:t>
            </a:fld>
            <a:endParaRPr lang="en-US"/>
          </a:p>
        </p:txBody>
      </p:sp>
    </p:spTree>
    <p:extLst>
      <p:ext uri="{BB962C8B-B14F-4D97-AF65-F5344CB8AC3E}">
        <p14:creationId xmlns:p14="http://schemas.microsoft.com/office/powerpoint/2010/main" val="102552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1B1E-429F-447E-BB60-B207F1980E2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2013E81-C9A8-6798-0428-F8BFF0825997}"/>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EEB500"/>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Equalization Trends</a:t>
            </a:r>
          </a:p>
        </p:txBody>
      </p:sp>
      <p:pic>
        <p:nvPicPr>
          <p:cNvPr id="11" name="Picture 10">
            <a:extLst>
              <a:ext uri="{FF2B5EF4-FFF2-40B4-BE49-F238E27FC236}">
                <a16:creationId xmlns:a16="http://schemas.microsoft.com/office/drawing/2014/main" id="{8B24637A-9EB0-8EC0-CDB1-04E83E282406}"/>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6" name="Picture 5">
            <a:extLst>
              <a:ext uri="{FF2B5EF4-FFF2-40B4-BE49-F238E27FC236}">
                <a16:creationId xmlns:a16="http://schemas.microsoft.com/office/drawing/2014/main" id="{EF9C2711-72A7-94F0-C9E2-B748960089BB}"/>
              </a:ext>
            </a:extLst>
          </p:cNvPr>
          <p:cNvPicPr>
            <a:picLocks noChangeAspect="1"/>
          </p:cNvPicPr>
          <p:nvPr/>
        </p:nvPicPr>
        <p:blipFill>
          <a:blip r:embed="rId4"/>
          <a:stretch>
            <a:fillRect/>
          </a:stretch>
        </p:blipFill>
        <p:spPr>
          <a:xfrm>
            <a:off x="371782" y="1126989"/>
            <a:ext cx="11113371" cy="5229365"/>
          </a:xfrm>
          <a:prstGeom prst="rect">
            <a:avLst/>
          </a:prstGeom>
        </p:spPr>
      </p:pic>
      <p:sp>
        <p:nvSpPr>
          <p:cNvPr id="7" name="Slide Number Placeholder 6">
            <a:extLst>
              <a:ext uri="{FF2B5EF4-FFF2-40B4-BE49-F238E27FC236}">
                <a16:creationId xmlns:a16="http://schemas.microsoft.com/office/drawing/2014/main" id="{DAA8C1E0-ACCD-0120-5073-E6FA130C878E}"/>
              </a:ext>
            </a:extLst>
          </p:cNvPr>
          <p:cNvSpPr>
            <a:spLocks noGrp="1"/>
          </p:cNvSpPr>
          <p:nvPr>
            <p:ph type="sldNum" sz="quarter" idx="12"/>
          </p:nvPr>
        </p:nvSpPr>
        <p:spPr/>
        <p:txBody>
          <a:bodyPr/>
          <a:lstStyle/>
          <a:p>
            <a:fld id="{28E6F07D-F62F-4C3B-A21E-2367E9A39921}" type="slidenum">
              <a:rPr lang="en-US" smtClean="0"/>
              <a:t>23</a:t>
            </a:fld>
            <a:endParaRPr lang="en-US"/>
          </a:p>
        </p:txBody>
      </p:sp>
    </p:spTree>
    <p:extLst>
      <p:ext uri="{BB962C8B-B14F-4D97-AF65-F5344CB8AC3E}">
        <p14:creationId xmlns:p14="http://schemas.microsoft.com/office/powerpoint/2010/main" val="246901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1708-B616-99B2-1680-A1C7159A52E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D40AF06-95BA-85A4-F2E0-DD65D387066E}"/>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80240C-E39B-33B5-E6B5-2556F138482C}"/>
              </a:ext>
            </a:extLst>
          </p:cNvPr>
          <p:cNvSpPr txBox="1"/>
          <p:nvPr/>
        </p:nvSpPr>
        <p:spPr>
          <a:xfrm>
            <a:off x="638889" y="2081010"/>
            <a:ext cx="10633435" cy="1446550"/>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FY 2026 Budget Changes from Work Session #1</a:t>
            </a:r>
          </a:p>
        </p:txBody>
      </p:sp>
      <p:cxnSp>
        <p:nvCxnSpPr>
          <p:cNvPr id="8" name="Straight Connector 7">
            <a:extLst>
              <a:ext uri="{FF2B5EF4-FFF2-40B4-BE49-F238E27FC236}">
                <a16:creationId xmlns:a16="http://schemas.microsoft.com/office/drawing/2014/main" id="{A35D0077-7A00-22F1-4847-8F8925AD9BDF}"/>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3A8FB453-33E4-0701-187E-9F74A7761F46}"/>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C82AAD65-DC33-B497-CDF5-317768FB4278}"/>
              </a:ext>
            </a:extLst>
          </p:cNvPr>
          <p:cNvSpPr>
            <a:spLocks noGrp="1"/>
          </p:cNvSpPr>
          <p:nvPr>
            <p:ph type="sldNum" sz="quarter" idx="12"/>
          </p:nvPr>
        </p:nvSpPr>
        <p:spPr/>
        <p:txBody>
          <a:bodyPr/>
          <a:lstStyle/>
          <a:p>
            <a:fld id="{28E6F07D-F62F-4C3B-A21E-2367E9A39921}" type="slidenum">
              <a:rPr lang="en-US" smtClean="0"/>
              <a:t>24</a:t>
            </a:fld>
            <a:endParaRPr lang="en-US"/>
          </a:p>
        </p:txBody>
      </p:sp>
    </p:spTree>
    <p:extLst>
      <p:ext uri="{BB962C8B-B14F-4D97-AF65-F5344CB8AC3E}">
        <p14:creationId xmlns:p14="http://schemas.microsoft.com/office/powerpoint/2010/main" val="357105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E24D4-EF10-5847-EC43-79103B4F502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A979CD2-F4EA-E71A-0243-FA2D5ED7FE5D}"/>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Significant Changes from Budget Work session #1 to Work session # 2</a:t>
            </a:r>
          </a:p>
        </p:txBody>
      </p:sp>
      <p:pic>
        <p:nvPicPr>
          <p:cNvPr id="11" name="Picture 10">
            <a:extLst>
              <a:ext uri="{FF2B5EF4-FFF2-40B4-BE49-F238E27FC236}">
                <a16:creationId xmlns:a16="http://schemas.microsoft.com/office/drawing/2014/main" id="{1447EE5F-7B14-8957-14F0-A68BF430A6EE}"/>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8A31C804-65E7-BD5B-F73A-DC4652B24966}"/>
              </a:ext>
            </a:extLst>
          </p:cNvPr>
          <p:cNvSpPr txBox="1"/>
          <p:nvPr/>
        </p:nvSpPr>
        <p:spPr>
          <a:xfrm>
            <a:off x="301215" y="1109988"/>
            <a:ext cx="10574766" cy="5324535"/>
          </a:xfrm>
          <a:prstGeom prst="rect">
            <a:avLst/>
          </a:prstGeom>
          <a:noFill/>
        </p:spPr>
        <p:txBody>
          <a:bodyPr wrap="square" lIns="91440" tIns="45720" rIns="91440" bIns="45720" rtlCol="0" anchor="t">
            <a:spAutoFit/>
          </a:bodyPr>
          <a:lstStyle/>
          <a:p>
            <a:r>
              <a:rPr lang="en-US" sz="2000"/>
              <a:t>Revenue Updates</a:t>
            </a:r>
          </a:p>
          <a:p>
            <a:pPr marL="342900" indent="-342900">
              <a:buFont typeface="Arial" panose="020B0604020202020204" pitchFamily="34" charset="0"/>
              <a:buChar char="•"/>
            </a:pPr>
            <a:r>
              <a:rPr lang="en-US" sz="2000"/>
              <a:t>Final state allocations for FY 2026 were issued after Governor Kemp signed the Budget. The update provided $2.2 million additional dollars than previously calculated in work session #1</a:t>
            </a:r>
            <a:endParaRPr lang="en-US" sz="2000">
              <a:ea typeface="Calibri"/>
              <a:cs typeface="Calibri"/>
            </a:endParaRPr>
          </a:p>
          <a:p>
            <a:endParaRPr lang="en-US" sz="2000"/>
          </a:p>
          <a:p>
            <a:r>
              <a:rPr lang="en-US" sz="2000"/>
              <a:t>Salary and Benefit Changes</a:t>
            </a:r>
            <a:endParaRPr lang="en-US" sz="2000">
              <a:ea typeface="Calibri"/>
              <a:cs typeface="Calibri"/>
            </a:endParaRPr>
          </a:p>
          <a:p>
            <a:pPr marL="285750" indent="-285750">
              <a:buFont typeface="Arial" panose="020B0604020202020204" pitchFamily="34" charset="0"/>
              <a:buChar char="•"/>
            </a:pPr>
            <a:r>
              <a:rPr lang="en-US" sz="2000"/>
              <a:t>Adjustments and corrections since work session #1 were made and total approximately $560,000</a:t>
            </a:r>
            <a:endParaRPr lang="en-US" sz="2000">
              <a:ea typeface="Calibri"/>
              <a:cs typeface="Calibri"/>
            </a:endParaRPr>
          </a:p>
          <a:p>
            <a:pPr marL="285750" indent="-285750">
              <a:buFont typeface="Arial" panose="020B0604020202020204" pitchFamily="34" charset="0"/>
              <a:buChar char="•"/>
            </a:pPr>
            <a:endParaRPr lang="en-US" sz="2000"/>
          </a:p>
          <a:p>
            <a:r>
              <a:rPr lang="en-US" sz="2000"/>
              <a:t>Teaching and Learning </a:t>
            </a:r>
            <a:endParaRPr lang="en-US" sz="2000">
              <a:ea typeface="Calibri"/>
              <a:cs typeface="Calibri"/>
            </a:endParaRPr>
          </a:p>
          <a:p>
            <a:pPr marL="285750" indent="-285750">
              <a:buFont typeface="Arial" panose="020B0604020202020204" pitchFamily="34" charset="0"/>
              <a:buChar char="•"/>
            </a:pPr>
            <a:r>
              <a:rPr lang="en-US" sz="2000"/>
              <a:t>It was recognized that our English Language Arts textbook and curriculum adoption had been added but will not be up for renewal until FY 2027.   We have removed $4.5 million from the budget for this item. Please note that for FY27 Budget, we will have to add roughly $6.0 million back to the budget for this adoption.</a:t>
            </a:r>
            <a:endParaRPr lang="en-US" sz="2000">
              <a:ea typeface="Calibri"/>
              <a:cs typeface="Calibri"/>
            </a:endParaRPr>
          </a:p>
          <a:p>
            <a:pPr marL="285750" indent="-285750">
              <a:buFont typeface="Arial" panose="020B0604020202020204" pitchFamily="34" charset="0"/>
              <a:buChar char="•"/>
            </a:pPr>
            <a:endParaRPr lang="en-US" sz="2000"/>
          </a:p>
          <a:p>
            <a:r>
              <a:rPr lang="en-US" sz="2000"/>
              <a:t>Operations</a:t>
            </a:r>
            <a:endParaRPr lang="en-US" sz="2000">
              <a:ea typeface="Calibri"/>
              <a:cs typeface="Calibri"/>
            </a:endParaRPr>
          </a:p>
          <a:p>
            <a:pPr marL="285750" indent="-285750">
              <a:buFont typeface="Arial" panose="020B0604020202020204" pitchFamily="34" charset="0"/>
              <a:buChar char="•"/>
            </a:pPr>
            <a:r>
              <a:rPr lang="en-US" sz="2000"/>
              <a:t>Department heads were asked to reduce operational budgets by 3-5% from proposed budgets.  We have reduced the overall operational budget since work session #1 by $6.0 million (Including $4.5 million reduction for books), for a total of a 12% decrease. </a:t>
            </a:r>
            <a:endParaRPr lang="en-US" sz="2000">
              <a:ea typeface="Calibri"/>
              <a:cs typeface="Calibri"/>
            </a:endParaRPr>
          </a:p>
        </p:txBody>
      </p:sp>
      <p:sp>
        <p:nvSpPr>
          <p:cNvPr id="2" name="Slide Number Placeholder 1">
            <a:extLst>
              <a:ext uri="{FF2B5EF4-FFF2-40B4-BE49-F238E27FC236}">
                <a16:creationId xmlns:a16="http://schemas.microsoft.com/office/drawing/2014/main" id="{B7F169D8-F322-92C2-5490-807F536D2054}"/>
              </a:ext>
            </a:extLst>
          </p:cNvPr>
          <p:cNvSpPr>
            <a:spLocks noGrp="1"/>
          </p:cNvSpPr>
          <p:nvPr>
            <p:ph type="sldNum" sz="quarter" idx="12"/>
          </p:nvPr>
        </p:nvSpPr>
        <p:spPr>
          <a:xfrm>
            <a:off x="9147585" y="6439691"/>
            <a:ext cx="2743200" cy="365125"/>
          </a:xfrm>
        </p:spPr>
        <p:txBody>
          <a:bodyPr/>
          <a:lstStyle/>
          <a:p>
            <a:fld id="{28E6F07D-F62F-4C3B-A21E-2367E9A39921}" type="slidenum">
              <a:rPr lang="en-US" smtClean="0"/>
              <a:t>25</a:t>
            </a:fld>
            <a:endParaRPr lang="en-US"/>
          </a:p>
        </p:txBody>
      </p:sp>
    </p:spTree>
    <p:extLst>
      <p:ext uri="{BB962C8B-B14F-4D97-AF65-F5344CB8AC3E}">
        <p14:creationId xmlns:p14="http://schemas.microsoft.com/office/powerpoint/2010/main" val="317106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8474-EA16-23BA-45CD-02972C0D77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34FFCB-7A91-D35E-9BD3-0820785027F8}"/>
              </a:ext>
            </a:extLst>
          </p:cNvPr>
          <p:cNvSpPr/>
          <p:nvPr/>
        </p:nvSpPr>
        <p:spPr>
          <a:xfrm>
            <a:off x="109332" y="13652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EEB500"/>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FY26 -  General Fund Preliminary Budget (No Salary Increases)</a:t>
            </a:r>
          </a:p>
        </p:txBody>
      </p:sp>
      <p:pic>
        <p:nvPicPr>
          <p:cNvPr id="11" name="Picture 10">
            <a:extLst>
              <a:ext uri="{FF2B5EF4-FFF2-40B4-BE49-F238E27FC236}">
                <a16:creationId xmlns:a16="http://schemas.microsoft.com/office/drawing/2014/main" id="{97E3805D-D50E-B8D4-F98B-E9ED7D68FD4F}"/>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F7DF652E-CEA6-54B2-4DED-2820623E2B48}"/>
              </a:ext>
            </a:extLst>
          </p:cNvPr>
          <p:cNvPicPr>
            <a:picLocks noChangeAspect="1"/>
          </p:cNvPicPr>
          <p:nvPr/>
        </p:nvPicPr>
        <p:blipFill>
          <a:blip r:embed="rId4"/>
          <a:stretch>
            <a:fillRect/>
          </a:stretch>
        </p:blipFill>
        <p:spPr>
          <a:xfrm>
            <a:off x="113071" y="1039683"/>
            <a:ext cx="11803626" cy="5464909"/>
          </a:xfrm>
          <a:prstGeom prst="rect">
            <a:avLst/>
          </a:prstGeom>
        </p:spPr>
      </p:pic>
      <p:sp>
        <p:nvSpPr>
          <p:cNvPr id="6" name="Slide Number Placeholder 5">
            <a:extLst>
              <a:ext uri="{FF2B5EF4-FFF2-40B4-BE49-F238E27FC236}">
                <a16:creationId xmlns:a16="http://schemas.microsoft.com/office/drawing/2014/main" id="{A26C6CBC-D11F-D05E-1919-240F49E54332}"/>
              </a:ext>
            </a:extLst>
          </p:cNvPr>
          <p:cNvSpPr>
            <a:spLocks noGrp="1"/>
          </p:cNvSpPr>
          <p:nvPr>
            <p:ph type="sldNum" sz="quarter" idx="12"/>
          </p:nvPr>
        </p:nvSpPr>
        <p:spPr>
          <a:xfrm>
            <a:off x="9173497" y="6538916"/>
            <a:ext cx="2743200" cy="365125"/>
          </a:xfrm>
        </p:spPr>
        <p:txBody>
          <a:bodyPr/>
          <a:lstStyle/>
          <a:p>
            <a:fld id="{28E6F07D-F62F-4C3B-A21E-2367E9A39921}" type="slidenum">
              <a:rPr lang="en-US" smtClean="0"/>
              <a:t>26</a:t>
            </a:fld>
            <a:endParaRPr lang="en-US"/>
          </a:p>
        </p:txBody>
      </p:sp>
    </p:spTree>
    <p:extLst>
      <p:ext uri="{BB962C8B-B14F-4D97-AF65-F5344CB8AC3E}">
        <p14:creationId xmlns:p14="http://schemas.microsoft.com/office/powerpoint/2010/main" val="227957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7E6D-55FB-613F-EA26-D9A58B97991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BCF216D-05FC-90B8-F869-BE9245E1BA8B}"/>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EB1F44-B60D-BE31-2B76-F54991DF5A8C}"/>
              </a:ext>
            </a:extLst>
          </p:cNvPr>
          <p:cNvSpPr txBox="1"/>
          <p:nvPr/>
        </p:nvSpPr>
        <p:spPr>
          <a:xfrm>
            <a:off x="638889" y="2081010"/>
            <a:ext cx="10633435" cy="769441"/>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FY 2026 Budget Scenarios</a:t>
            </a:r>
          </a:p>
        </p:txBody>
      </p:sp>
      <p:cxnSp>
        <p:nvCxnSpPr>
          <p:cNvPr id="8" name="Straight Connector 7">
            <a:extLst>
              <a:ext uri="{FF2B5EF4-FFF2-40B4-BE49-F238E27FC236}">
                <a16:creationId xmlns:a16="http://schemas.microsoft.com/office/drawing/2014/main" id="{4E982844-C79B-C012-6A88-A3449284B264}"/>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347FCDB4-7BE0-80C6-93F6-1ACCD9262743}"/>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76CB2813-F2A0-5560-FD97-A304ED317557}"/>
              </a:ext>
            </a:extLst>
          </p:cNvPr>
          <p:cNvSpPr>
            <a:spLocks noGrp="1"/>
          </p:cNvSpPr>
          <p:nvPr>
            <p:ph type="sldNum" sz="quarter" idx="12"/>
          </p:nvPr>
        </p:nvSpPr>
        <p:spPr/>
        <p:txBody>
          <a:bodyPr/>
          <a:lstStyle/>
          <a:p>
            <a:fld id="{28E6F07D-F62F-4C3B-A21E-2367E9A39921}" type="slidenum">
              <a:rPr lang="en-US" smtClean="0"/>
              <a:t>27</a:t>
            </a:fld>
            <a:endParaRPr lang="en-US"/>
          </a:p>
        </p:txBody>
      </p:sp>
    </p:spTree>
    <p:extLst>
      <p:ext uri="{BB962C8B-B14F-4D97-AF65-F5344CB8AC3E}">
        <p14:creationId xmlns:p14="http://schemas.microsoft.com/office/powerpoint/2010/main" val="330252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6C2C-7C13-6539-D326-1BB2DEF2EB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37178A-98F3-E9F1-10F8-8EBB8E753F39}"/>
              </a:ext>
            </a:extLst>
          </p:cNvPr>
          <p:cNvSpPr/>
          <p:nvPr/>
        </p:nvSpPr>
        <p:spPr>
          <a:xfrm>
            <a:off x="109332" y="13652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EEB500"/>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FY26 -  General Fund Preliminary Budget (Various Salary Increases)</a:t>
            </a:r>
          </a:p>
        </p:txBody>
      </p:sp>
      <p:pic>
        <p:nvPicPr>
          <p:cNvPr id="11" name="Picture 10">
            <a:extLst>
              <a:ext uri="{FF2B5EF4-FFF2-40B4-BE49-F238E27FC236}">
                <a16:creationId xmlns:a16="http://schemas.microsoft.com/office/drawing/2014/main" id="{6FDC9614-FF43-F894-0C78-2186C11E397A}"/>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6" name="Slide Number Placeholder 5">
            <a:extLst>
              <a:ext uri="{FF2B5EF4-FFF2-40B4-BE49-F238E27FC236}">
                <a16:creationId xmlns:a16="http://schemas.microsoft.com/office/drawing/2014/main" id="{070CB47F-04A1-EAB9-B30B-9182750276F8}"/>
              </a:ext>
            </a:extLst>
          </p:cNvPr>
          <p:cNvSpPr>
            <a:spLocks noGrp="1"/>
          </p:cNvSpPr>
          <p:nvPr>
            <p:ph type="sldNum" sz="quarter" idx="12"/>
          </p:nvPr>
        </p:nvSpPr>
        <p:spPr>
          <a:xfrm>
            <a:off x="9115096" y="6538916"/>
            <a:ext cx="2743200" cy="365125"/>
          </a:xfrm>
        </p:spPr>
        <p:txBody>
          <a:bodyPr/>
          <a:lstStyle/>
          <a:p>
            <a:fld id="{28E6F07D-F62F-4C3B-A21E-2367E9A39921}" type="slidenum">
              <a:rPr lang="en-US" smtClean="0"/>
              <a:t>28</a:t>
            </a:fld>
            <a:endParaRPr lang="en-US"/>
          </a:p>
        </p:txBody>
      </p:sp>
      <p:pic>
        <p:nvPicPr>
          <p:cNvPr id="4" name="Picture 3">
            <a:extLst>
              <a:ext uri="{FF2B5EF4-FFF2-40B4-BE49-F238E27FC236}">
                <a16:creationId xmlns:a16="http://schemas.microsoft.com/office/drawing/2014/main" id="{473F05E8-5CDF-42D8-AD96-8786DAEA7590}"/>
              </a:ext>
            </a:extLst>
          </p:cNvPr>
          <p:cNvPicPr>
            <a:picLocks noChangeAspect="1"/>
          </p:cNvPicPr>
          <p:nvPr/>
        </p:nvPicPr>
        <p:blipFill>
          <a:blip r:embed="rId4"/>
          <a:stretch>
            <a:fillRect/>
          </a:stretch>
        </p:blipFill>
        <p:spPr>
          <a:xfrm>
            <a:off x="333704" y="1072956"/>
            <a:ext cx="10900353" cy="5702846"/>
          </a:xfrm>
          <a:prstGeom prst="rect">
            <a:avLst/>
          </a:prstGeom>
        </p:spPr>
      </p:pic>
    </p:spTree>
    <p:extLst>
      <p:ext uri="{BB962C8B-B14F-4D97-AF65-F5344CB8AC3E}">
        <p14:creationId xmlns:p14="http://schemas.microsoft.com/office/powerpoint/2010/main" val="192149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A16F-62BB-94D7-8EA3-310AF221E24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5037B49-B89E-8D72-54BB-53D39AE3C0D7}"/>
              </a:ext>
            </a:extLst>
          </p:cNvPr>
          <p:cNvSpPr/>
          <p:nvPr/>
        </p:nvSpPr>
        <p:spPr>
          <a:xfrm>
            <a:off x="109332" y="13652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solidFill>
                  <a:srgbClr val="EEB500"/>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FY26 -  General Fund Preliminary Budget Scenario</a:t>
            </a:r>
          </a:p>
          <a:p>
            <a:r>
              <a:rPr lang="en-US" sz="2400" b="1">
                <a:solidFill>
                  <a:schemeClr val="bg1"/>
                </a:solidFill>
                <a:latin typeface="Arial" panose="020B0604020202020204" pitchFamily="34" charset="0"/>
                <a:cs typeface="Arial" panose="020B0604020202020204" pitchFamily="34" charset="0"/>
              </a:rPr>
              <a:t>(Various Salary Increases and Increase of 1 Mill = $5,908,847)</a:t>
            </a:r>
          </a:p>
        </p:txBody>
      </p:sp>
      <p:pic>
        <p:nvPicPr>
          <p:cNvPr id="11" name="Picture 10">
            <a:extLst>
              <a:ext uri="{FF2B5EF4-FFF2-40B4-BE49-F238E27FC236}">
                <a16:creationId xmlns:a16="http://schemas.microsoft.com/office/drawing/2014/main" id="{D3DE8F02-2213-6315-FB25-68B1DDF7593C}"/>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6" name="Slide Number Placeholder 5">
            <a:extLst>
              <a:ext uri="{FF2B5EF4-FFF2-40B4-BE49-F238E27FC236}">
                <a16:creationId xmlns:a16="http://schemas.microsoft.com/office/drawing/2014/main" id="{5247C72F-9F0D-249E-2FF5-AEAED01A1CA2}"/>
              </a:ext>
            </a:extLst>
          </p:cNvPr>
          <p:cNvSpPr>
            <a:spLocks noGrp="1"/>
          </p:cNvSpPr>
          <p:nvPr>
            <p:ph type="sldNum" sz="quarter" idx="12"/>
          </p:nvPr>
        </p:nvSpPr>
        <p:spPr>
          <a:xfrm>
            <a:off x="9188669" y="6538916"/>
            <a:ext cx="2743200" cy="365125"/>
          </a:xfrm>
        </p:spPr>
        <p:txBody>
          <a:bodyPr/>
          <a:lstStyle/>
          <a:p>
            <a:fld id="{28E6F07D-F62F-4C3B-A21E-2367E9A39921}" type="slidenum">
              <a:rPr lang="en-US" smtClean="0"/>
              <a:t>29</a:t>
            </a:fld>
            <a:endParaRPr lang="en-US"/>
          </a:p>
        </p:txBody>
      </p:sp>
      <p:pic>
        <p:nvPicPr>
          <p:cNvPr id="4" name="Picture 3">
            <a:extLst>
              <a:ext uri="{FF2B5EF4-FFF2-40B4-BE49-F238E27FC236}">
                <a16:creationId xmlns:a16="http://schemas.microsoft.com/office/drawing/2014/main" id="{694B1C2A-F378-4A3D-83D9-BC0BA97E99BF}"/>
              </a:ext>
            </a:extLst>
          </p:cNvPr>
          <p:cNvPicPr>
            <a:picLocks noChangeAspect="1"/>
          </p:cNvPicPr>
          <p:nvPr/>
        </p:nvPicPr>
        <p:blipFill>
          <a:blip r:embed="rId4"/>
          <a:stretch>
            <a:fillRect/>
          </a:stretch>
        </p:blipFill>
        <p:spPr>
          <a:xfrm>
            <a:off x="192715" y="1103399"/>
            <a:ext cx="11739154" cy="5236441"/>
          </a:xfrm>
          <a:prstGeom prst="rect">
            <a:avLst/>
          </a:prstGeom>
        </p:spPr>
      </p:pic>
    </p:spTree>
    <p:extLst>
      <p:ext uri="{BB962C8B-B14F-4D97-AF65-F5344CB8AC3E}">
        <p14:creationId xmlns:p14="http://schemas.microsoft.com/office/powerpoint/2010/main" val="157309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1FAA-3F56-E474-2891-A0DE4460C7BF}"/>
              </a:ext>
            </a:extLst>
          </p:cNvPr>
          <p:cNvSpPr>
            <a:spLocks noGrp="1"/>
          </p:cNvSpPr>
          <p:nvPr>
            <p:ph type="title"/>
          </p:nvPr>
        </p:nvSpPr>
        <p:spPr>
          <a:xfrm>
            <a:off x="380554" y="2908304"/>
            <a:ext cx="3537585" cy="1343656"/>
          </a:xfrm>
        </p:spPr>
        <p:txBody>
          <a:bodyPr>
            <a:normAutofit/>
          </a:bodyPr>
          <a:lstStyle/>
          <a:p>
            <a:r>
              <a:rPr lang="en-US">
                <a:solidFill>
                  <a:srgbClr val="FFC700"/>
                </a:solidFill>
                <a:effectLst>
                  <a:outerShdw blurRad="38100" dist="38100" dir="2700000" algn="tl">
                    <a:srgbClr val="000000">
                      <a:alpha val="43137"/>
                    </a:srgbClr>
                  </a:outerShdw>
                </a:effectLst>
                <a:latin typeface="Trade Gothic Next HvyCd" panose="020B0906040303020004" pitchFamily="34" charset="0"/>
              </a:rPr>
              <a:t>OUR GUIDING PRINCIPLES</a:t>
            </a:r>
          </a:p>
        </p:txBody>
      </p:sp>
      <p:sp>
        <p:nvSpPr>
          <p:cNvPr id="4" name="Content Placeholder 9">
            <a:extLst>
              <a:ext uri="{FF2B5EF4-FFF2-40B4-BE49-F238E27FC236}">
                <a16:creationId xmlns:a16="http://schemas.microsoft.com/office/drawing/2014/main" id="{DFF555DE-DB6B-5E33-732B-D0DF28E9043A}"/>
              </a:ext>
            </a:extLst>
          </p:cNvPr>
          <p:cNvSpPr txBox="1">
            <a:spLocks/>
          </p:cNvSpPr>
          <p:nvPr/>
        </p:nvSpPr>
        <p:spPr>
          <a:xfrm>
            <a:off x="795182" y="4371975"/>
            <a:ext cx="4213672" cy="22370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buFont typeface="Wingdings" panose="05000000000000000000" pitchFamily="2" charset="2"/>
              <a:buChar char="Ø"/>
            </a:pPr>
            <a:r>
              <a:rPr lang="en-US" sz="2200" kern="100">
                <a:latin typeface="Trade Gothic Next HvyCd" panose="020B0906040303020004" pitchFamily="34" charset="0"/>
                <a:ea typeface="Calibri" panose="020F0502020204030204" pitchFamily="34" charset="0"/>
                <a:cs typeface="Arial" panose="020B0604020202020204" pitchFamily="34" charset="0"/>
              </a:rPr>
              <a:t> Personalized Learning</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Collaboration</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Engagement</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Safety</a:t>
            </a:r>
          </a:p>
          <a:p>
            <a:pPr>
              <a:buClr>
                <a:schemeClr val="accent4"/>
              </a:buClr>
              <a:buFont typeface="Wingdings" panose="05000000000000000000" pitchFamily="2" charset="2"/>
              <a:buChar char="Ø"/>
            </a:pPr>
            <a:r>
              <a:rPr lang="en-US" sz="2200">
                <a:latin typeface="Trade Gothic Next HvyCd" panose="020B0906040303020004" pitchFamily="34" charset="0"/>
              </a:rPr>
              <a:t> Effective Leadership</a:t>
            </a:r>
          </a:p>
        </p:txBody>
      </p:sp>
      <p:pic>
        <p:nvPicPr>
          <p:cNvPr id="5" name="Picture 4" descr="A picture containing text, screenshot, font, design">
            <a:extLst>
              <a:ext uri="{FF2B5EF4-FFF2-40B4-BE49-F238E27FC236}">
                <a16:creationId xmlns:a16="http://schemas.microsoft.com/office/drawing/2014/main" id="{7501B1D4-D9B4-D654-5FC3-928AE1A8D3EA}"/>
              </a:ext>
            </a:extLst>
          </p:cNvPr>
          <p:cNvPicPr>
            <a:picLocks noChangeAspect="1"/>
          </p:cNvPicPr>
          <p:nvPr/>
        </p:nvPicPr>
        <p:blipFill rotWithShape="1">
          <a:blip r:embed="rId2">
            <a:extLst>
              <a:ext uri="{28A0092B-C50C-407E-A947-70E740481C1C}">
                <a14:useLocalDpi xmlns:a14="http://schemas.microsoft.com/office/drawing/2010/main" val="0"/>
              </a:ext>
            </a:extLst>
          </a:blip>
          <a:srcRect t="20370" b="24629"/>
          <a:stretch/>
        </p:blipFill>
        <p:spPr>
          <a:xfrm>
            <a:off x="7269737" y="1366837"/>
            <a:ext cx="4644678" cy="5491163"/>
          </a:xfrm>
          <a:prstGeom prst="rect">
            <a:avLst/>
          </a:prstGeom>
        </p:spPr>
      </p:pic>
      <p:pic>
        <p:nvPicPr>
          <p:cNvPr id="7" name="Picture 6">
            <a:extLst>
              <a:ext uri="{FF2B5EF4-FFF2-40B4-BE49-F238E27FC236}">
                <a16:creationId xmlns:a16="http://schemas.microsoft.com/office/drawing/2014/main" id="{F98A7FA9-2814-F59A-7F38-37B487986AAF}"/>
              </a:ext>
            </a:extLst>
          </p:cNvPr>
          <p:cNvPicPr>
            <a:picLocks noChangeAspect="1"/>
          </p:cNvPicPr>
          <p:nvPr/>
        </p:nvPicPr>
        <p:blipFill>
          <a:blip r:embed="rId3"/>
          <a:stretch>
            <a:fillRect/>
          </a:stretch>
        </p:blipFill>
        <p:spPr>
          <a:xfrm>
            <a:off x="4277745" y="164113"/>
            <a:ext cx="3099248" cy="1987902"/>
          </a:xfrm>
          <a:prstGeom prst="rect">
            <a:avLst/>
          </a:prstGeom>
          <a:ln>
            <a:noFill/>
          </a:ln>
          <a:effectLst>
            <a:softEdge rad="12700"/>
          </a:effectLst>
        </p:spPr>
      </p:pic>
      <p:sp>
        <p:nvSpPr>
          <p:cNvPr id="8" name="Title 1">
            <a:extLst>
              <a:ext uri="{FF2B5EF4-FFF2-40B4-BE49-F238E27FC236}">
                <a16:creationId xmlns:a16="http://schemas.microsoft.com/office/drawing/2014/main" id="{42657D71-AE76-97AA-DA0E-D3CD3078A36F}"/>
              </a:ext>
            </a:extLst>
          </p:cNvPr>
          <p:cNvSpPr txBox="1">
            <a:spLocks/>
          </p:cNvSpPr>
          <p:nvPr/>
        </p:nvSpPr>
        <p:spPr>
          <a:xfrm>
            <a:off x="7145790" y="911859"/>
            <a:ext cx="1792352" cy="1024256"/>
          </a:xfrm>
          <a:prstGeom prst="rect">
            <a:avLst/>
          </a:prstGeom>
        </p:spPr>
        <p:txBody>
          <a:bodyPr vert="horz" lIns="91440" tIns="45720" rIns="91440" bIns="45720" rtlCol="0" anchor="b">
            <a:normAutofit fontScale="675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n w="0"/>
                <a:effectLst>
                  <a:outerShdw blurRad="38100" dist="38100" dir="2700000" algn="tl">
                    <a:srgbClr val="000000">
                      <a:alpha val="43137"/>
                    </a:srgbClr>
                  </a:outerShdw>
                </a:effectLst>
                <a:latin typeface="Trade Gothic Next HvyCd" panose="020B0906040303020004" pitchFamily="34" charset="0"/>
              </a:rPr>
              <a:t>LEARNER </a:t>
            </a:r>
            <a:br>
              <a:rPr lang="en-US" sz="4000" b="1">
                <a:ln w="0"/>
                <a:effectLst>
                  <a:outerShdw blurRad="38100" dist="38100" dir="2700000" algn="tl">
                    <a:srgbClr val="000000">
                      <a:alpha val="43137"/>
                    </a:srgbClr>
                  </a:outerShdw>
                </a:effectLst>
                <a:latin typeface="Trade Gothic Next HvyCd" panose="020B0906040303020004" pitchFamily="34" charset="0"/>
              </a:rPr>
            </a:br>
            <a:r>
              <a:rPr lang="en-US" sz="4000" b="1">
                <a:ln w="0"/>
                <a:effectLst>
                  <a:outerShdw blurRad="38100" dist="38100" dir="2700000" algn="tl">
                    <a:srgbClr val="000000">
                      <a:alpha val="43137"/>
                    </a:srgbClr>
                  </a:outerShdw>
                </a:effectLst>
                <a:latin typeface="Trade Gothic Next HvyCd" panose="020B0906040303020004" pitchFamily="34" charset="0"/>
              </a:rPr>
              <a:t>OUTCOMES</a:t>
            </a:r>
          </a:p>
          <a:p>
            <a:endParaRPr lang="en-US" sz="3200" b="1">
              <a:ln w="0"/>
              <a:latin typeface="Trade Gothic Next HvyCd" panose="020B0906040303020004" pitchFamily="34" charset="0"/>
            </a:endParaRPr>
          </a:p>
        </p:txBody>
      </p:sp>
      <p:sp>
        <p:nvSpPr>
          <p:cNvPr id="9" name="Title 1">
            <a:extLst>
              <a:ext uri="{FF2B5EF4-FFF2-40B4-BE49-F238E27FC236}">
                <a16:creationId xmlns:a16="http://schemas.microsoft.com/office/drawing/2014/main" id="{80F9BBDF-2C80-DD54-83B7-9F2B4A0F367A}"/>
              </a:ext>
            </a:extLst>
          </p:cNvPr>
          <p:cNvSpPr txBox="1">
            <a:spLocks/>
          </p:cNvSpPr>
          <p:nvPr/>
        </p:nvSpPr>
        <p:spPr>
          <a:xfrm>
            <a:off x="374839" y="350541"/>
            <a:ext cx="3537585" cy="745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C700"/>
                </a:solidFill>
                <a:effectLst>
                  <a:outerShdw blurRad="38100" dist="38100" dir="2700000" algn="tl">
                    <a:srgbClr val="000000">
                      <a:alpha val="43137"/>
                    </a:srgbClr>
                  </a:outerShdw>
                </a:effectLst>
                <a:latin typeface="Trade Gothic Next HvyCd" panose="020B0906040303020004" pitchFamily="34" charset="0"/>
              </a:rPr>
              <a:t>OUR GOALS</a:t>
            </a:r>
          </a:p>
        </p:txBody>
      </p:sp>
      <p:sp>
        <p:nvSpPr>
          <p:cNvPr id="10" name="Content Placeholder 9">
            <a:extLst>
              <a:ext uri="{FF2B5EF4-FFF2-40B4-BE49-F238E27FC236}">
                <a16:creationId xmlns:a16="http://schemas.microsoft.com/office/drawing/2014/main" id="{22C7A1F4-E378-CECE-21D4-1DF1B81A8468}"/>
              </a:ext>
            </a:extLst>
          </p:cNvPr>
          <p:cNvSpPr txBox="1">
            <a:spLocks/>
          </p:cNvSpPr>
          <p:nvPr/>
        </p:nvSpPr>
        <p:spPr>
          <a:xfrm>
            <a:off x="789467" y="1197608"/>
            <a:ext cx="4213672" cy="13436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buFont typeface="Wingdings" panose="05000000000000000000" pitchFamily="2" charset="2"/>
              <a:buChar char="Ø"/>
            </a:pPr>
            <a:r>
              <a:rPr lang="en-US" sz="2200" kern="100">
                <a:latin typeface="Trade Gothic Next HvyCd" panose="020B0906040303020004" pitchFamily="34" charset="0"/>
                <a:ea typeface="Calibri" panose="020F0502020204030204" pitchFamily="34" charset="0"/>
                <a:cs typeface="Arial" panose="020B0604020202020204" pitchFamily="34" charset="0"/>
              </a:rPr>
              <a:t> Student Achievement</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Staff Effectiveness</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Stakeholder Engagement</a:t>
            </a:r>
          </a:p>
        </p:txBody>
      </p:sp>
      <p:sp>
        <p:nvSpPr>
          <p:cNvPr id="12" name="TextBox 11">
            <a:extLst>
              <a:ext uri="{FF2B5EF4-FFF2-40B4-BE49-F238E27FC236}">
                <a16:creationId xmlns:a16="http://schemas.microsoft.com/office/drawing/2014/main" id="{C44A67C5-BB2D-D4CE-A2B2-3C8E11B6C1A4}"/>
              </a:ext>
            </a:extLst>
          </p:cNvPr>
          <p:cNvSpPr txBox="1"/>
          <p:nvPr/>
        </p:nvSpPr>
        <p:spPr>
          <a:xfrm>
            <a:off x="4587302" y="2476043"/>
            <a:ext cx="3081338" cy="4093428"/>
          </a:xfrm>
          <a:prstGeom prst="rect">
            <a:avLst/>
          </a:prstGeom>
          <a:noFill/>
        </p:spPr>
        <p:txBody>
          <a:bodyPr wrap="square" rtlCol="0">
            <a:spAutoFit/>
          </a:bodyPr>
          <a:lstStyle/>
          <a:p>
            <a:r>
              <a:rPr lang="en-US" sz="2000">
                <a:latin typeface="Trade Gothic Next" panose="020B0503040303020004" pitchFamily="34" charset="0"/>
              </a:rPr>
              <a:t>Each student </a:t>
            </a:r>
          </a:p>
          <a:p>
            <a:r>
              <a:rPr lang="en-US" sz="2000">
                <a:latin typeface="Trade Gothic Next" panose="020B0503040303020004" pitchFamily="34" charset="0"/>
              </a:rPr>
              <a:t>will graduate </a:t>
            </a:r>
            <a:r>
              <a:rPr lang="en-US" sz="2000" b="1" i="1">
                <a:latin typeface="Trade Gothic Next" panose="020B0503040303020004" pitchFamily="34" charset="0"/>
              </a:rPr>
              <a:t>empowered</a:t>
            </a:r>
            <a:r>
              <a:rPr lang="en-US" sz="2000">
                <a:latin typeface="Trade Gothic Next" panose="020B0503040303020004" pitchFamily="34" charset="0"/>
              </a:rPr>
              <a:t> to make a well-informed decision about their next step. They will learn about themselves as they </a:t>
            </a:r>
            <a:r>
              <a:rPr lang="en-US" sz="2000" b="1" i="1">
                <a:latin typeface="Trade Gothic Next" panose="020B0503040303020004" pitchFamily="34" charset="0"/>
              </a:rPr>
              <a:t>engage</a:t>
            </a:r>
            <a:r>
              <a:rPr lang="en-US" sz="2000">
                <a:latin typeface="Trade Gothic Next" panose="020B0503040303020004" pitchFamily="34" charset="0"/>
              </a:rPr>
              <a:t> in rigorous content and gain </a:t>
            </a:r>
            <a:r>
              <a:rPr lang="en-US" sz="2000" b="1" i="1">
                <a:latin typeface="Trade Gothic Next" panose="020B0503040303020004" pitchFamily="34" charset="0"/>
              </a:rPr>
              <a:t>exposure</a:t>
            </a:r>
            <a:r>
              <a:rPr lang="en-US" sz="2000">
                <a:latin typeface="Trade Gothic Next" panose="020B0503040303020004" pitchFamily="34" charset="0"/>
              </a:rPr>
              <a:t> through personalized learning </a:t>
            </a:r>
            <a:r>
              <a:rPr lang="en-US" sz="2000" b="1" i="1">
                <a:latin typeface="Trade Gothic Next" panose="020B0503040303020004" pitchFamily="34" charset="0"/>
              </a:rPr>
              <a:t>experiences</a:t>
            </a:r>
            <a:r>
              <a:rPr lang="en-US" sz="2000">
                <a:latin typeface="Trade Gothic Next" panose="020B0503040303020004" pitchFamily="34" charset="0"/>
              </a:rPr>
              <a:t>, thereby </a:t>
            </a:r>
            <a:r>
              <a:rPr lang="en-US" sz="2000" b="1" i="1">
                <a:latin typeface="Trade Gothic Next" panose="020B0503040303020004" pitchFamily="34" charset="0"/>
              </a:rPr>
              <a:t>enlightening</a:t>
            </a:r>
            <a:r>
              <a:rPr lang="en-US" sz="2000">
                <a:latin typeface="Trade Gothic Next" panose="020B0503040303020004" pitchFamily="34" charset="0"/>
              </a:rPr>
              <a:t> them to choose their most meaningful pathway.</a:t>
            </a:r>
          </a:p>
        </p:txBody>
      </p:sp>
      <p:cxnSp>
        <p:nvCxnSpPr>
          <p:cNvPr id="14" name="Straight Connector 13">
            <a:extLst>
              <a:ext uri="{FF2B5EF4-FFF2-40B4-BE49-F238E27FC236}">
                <a16:creationId xmlns:a16="http://schemas.microsoft.com/office/drawing/2014/main" id="{428808E4-1EC9-EB48-37AA-4B66D2CAE58C}"/>
              </a:ext>
            </a:extLst>
          </p:cNvPr>
          <p:cNvCxnSpPr>
            <a:cxnSpLocks/>
          </p:cNvCxnSpPr>
          <p:nvPr/>
        </p:nvCxnSpPr>
        <p:spPr>
          <a:xfrm>
            <a:off x="4375150" y="2516770"/>
            <a:ext cx="0" cy="3987444"/>
          </a:xfrm>
          <a:prstGeom prst="line">
            <a:avLst/>
          </a:prstGeom>
          <a:ln w="19050">
            <a:solidFill>
              <a:srgbClr val="FFC7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2E784-CA47-8743-40B6-CDD826103EB9}"/>
              </a:ext>
            </a:extLst>
          </p:cNvPr>
          <p:cNvPicPr>
            <a:picLocks noChangeAspect="1"/>
          </p:cNvPicPr>
          <p:nvPr/>
        </p:nvPicPr>
        <p:blipFill rotWithShape="1">
          <a:blip r:embed="rId4"/>
          <a:srcRect l="10026" r="6357" b="12015"/>
          <a:stretch/>
        </p:blipFill>
        <p:spPr>
          <a:xfrm>
            <a:off x="10593926" y="76200"/>
            <a:ext cx="1444436" cy="1513892"/>
          </a:xfrm>
          <a:prstGeom prst="rect">
            <a:avLst/>
          </a:prstGeom>
        </p:spPr>
      </p:pic>
      <p:sp>
        <p:nvSpPr>
          <p:cNvPr id="11" name="Slide Number Placeholder 10">
            <a:extLst>
              <a:ext uri="{FF2B5EF4-FFF2-40B4-BE49-F238E27FC236}">
                <a16:creationId xmlns:a16="http://schemas.microsoft.com/office/drawing/2014/main" id="{1C90FBE4-6B93-4AD1-11C5-7B2A620377DA}"/>
              </a:ext>
            </a:extLst>
          </p:cNvPr>
          <p:cNvSpPr>
            <a:spLocks noGrp="1"/>
          </p:cNvSpPr>
          <p:nvPr>
            <p:ph type="sldNum" sz="quarter" idx="12"/>
          </p:nvPr>
        </p:nvSpPr>
        <p:spPr/>
        <p:txBody>
          <a:bodyPr/>
          <a:lstStyle/>
          <a:p>
            <a:fld id="{28E6F07D-F62F-4C3B-A21E-2367E9A39921}" type="slidenum">
              <a:rPr lang="en-US" smtClean="0"/>
              <a:t>3</a:t>
            </a:fld>
            <a:endParaRPr lang="en-US"/>
          </a:p>
        </p:txBody>
      </p:sp>
    </p:spTree>
    <p:extLst>
      <p:ext uri="{BB962C8B-B14F-4D97-AF65-F5344CB8AC3E}">
        <p14:creationId xmlns:p14="http://schemas.microsoft.com/office/powerpoint/2010/main" val="357442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D600-C464-903E-5777-E1BBF92E648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22DEED1-943A-799D-1A33-BD6B76DF55C4}"/>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9416B3F-C05A-5157-0471-5A16E8D401C3}"/>
              </a:ext>
            </a:extLst>
          </p:cNvPr>
          <p:cNvSpPr txBox="1"/>
          <p:nvPr/>
        </p:nvSpPr>
        <p:spPr>
          <a:xfrm>
            <a:off x="574343" y="736304"/>
            <a:ext cx="10633435" cy="3785652"/>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Historical Trend Analysis and Preliminary Projections – 4 Scenarios Provided</a:t>
            </a:r>
          </a:p>
          <a:p>
            <a:pPr algn="ctr"/>
            <a:r>
              <a:rPr lang="en-US" sz="4000" b="1">
                <a:latin typeface="Arial" panose="020B0604020202020204" pitchFamily="34" charset="0"/>
                <a:cs typeface="Arial" panose="020B0604020202020204" pitchFamily="34" charset="0"/>
              </a:rPr>
              <a:t> </a:t>
            </a:r>
          </a:p>
          <a:p>
            <a:pPr algn="ctr"/>
            <a:r>
              <a:rPr lang="en-US" sz="4000" b="1">
                <a:latin typeface="Arial" panose="020B0604020202020204" pitchFamily="34" charset="0"/>
                <a:cs typeface="Arial" panose="020B0604020202020204" pitchFamily="34" charset="0"/>
              </a:rPr>
              <a:t>FY 25 Approved Budget plus FY 26 – FY30 </a:t>
            </a:r>
          </a:p>
          <a:p>
            <a:pPr algn="ctr"/>
            <a:r>
              <a:rPr lang="en-US" sz="4000" b="1">
                <a:latin typeface="Arial" panose="020B0604020202020204" pitchFamily="34" charset="0"/>
                <a:cs typeface="Arial" panose="020B0604020202020204" pitchFamily="34" charset="0"/>
              </a:rPr>
              <a:t>Assuming minimal revenue, salary, and operational increases</a:t>
            </a:r>
          </a:p>
        </p:txBody>
      </p:sp>
      <p:cxnSp>
        <p:nvCxnSpPr>
          <p:cNvPr id="8" name="Straight Connector 7">
            <a:extLst>
              <a:ext uri="{FF2B5EF4-FFF2-40B4-BE49-F238E27FC236}">
                <a16:creationId xmlns:a16="http://schemas.microsoft.com/office/drawing/2014/main" id="{4122F777-A182-E411-3D20-7C1A86BE4E27}"/>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DF5CA8E9-3B9A-4374-C35C-4A06E651193B}"/>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1326C8AE-5F22-28CD-E378-D9B2DE6975B2}"/>
              </a:ext>
            </a:extLst>
          </p:cNvPr>
          <p:cNvSpPr>
            <a:spLocks noGrp="1"/>
          </p:cNvSpPr>
          <p:nvPr>
            <p:ph type="sldNum" sz="quarter" idx="12"/>
          </p:nvPr>
        </p:nvSpPr>
        <p:spPr/>
        <p:txBody>
          <a:bodyPr/>
          <a:lstStyle/>
          <a:p>
            <a:fld id="{28E6F07D-F62F-4C3B-A21E-2367E9A39921}" type="slidenum">
              <a:rPr lang="en-US" smtClean="0"/>
              <a:t>30</a:t>
            </a:fld>
            <a:endParaRPr lang="en-US"/>
          </a:p>
        </p:txBody>
      </p:sp>
    </p:spTree>
    <p:extLst>
      <p:ext uri="{BB962C8B-B14F-4D97-AF65-F5344CB8AC3E}">
        <p14:creationId xmlns:p14="http://schemas.microsoft.com/office/powerpoint/2010/main" val="2902605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D4AC-6885-D354-CB91-A35E775BC3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8A1A53-5021-6A4C-810D-210F586914DD}"/>
              </a:ext>
            </a:extLst>
          </p:cNvPr>
          <p:cNvSpPr/>
          <p:nvPr/>
        </p:nvSpPr>
        <p:spPr>
          <a:xfrm>
            <a:off x="11009" y="115701"/>
            <a:ext cx="12192000" cy="1270039"/>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Assumptions Used for FY 2026 to FY 2030 General Fund Budget</a:t>
            </a:r>
          </a:p>
          <a:p>
            <a:r>
              <a:rPr lang="en-US" sz="2400" b="1">
                <a:solidFill>
                  <a:schemeClr val="bg1"/>
                </a:solidFill>
                <a:latin typeface="Arial" panose="020B0604020202020204" pitchFamily="34" charset="0"/>
                <a:cs typeface="Arial" panose="020B0604020202020204" pitchFamily="34" charset="0"/>
              </a:rPr>
              <a:t>(If minimal changes are made to the level of expenditures and/or revenues)</a:t>
            </a:r>
          </a:p>
        </p:txBody>
      </p:sp>
      <p:pic>
        <p:nvPicPr>
          <p:cNvPr id="11" name="Picture 10">
            <a:extLst>
              <a:ext uri="{FF2B5EF4-FFF2-40B4-BE49-F238E27FC236}">
                <a16:creationId xmlns:a16="http://schemas.microsoft.com/office/drawing/2014/main" id="{52E1E54D-03ED-553D-8993-1C089DEB045B}"/>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8" name="TextBox 7">
            <a:extLst>
              <a:ext uri="{FF2B5EF4-FFF2-40B4-BE49-F238E27FC236}">
                <a16:creationId xmlns:a16="http://schemas.microsoft.com/office/drawing/2014/main" id="{DE5858F8-9EED-335B-22B7-653A1A60B17B}"/>
              </a:ext>
            </a:extLst>
          </p:cNvPr>
          <p:cNvSpPr txBox="1"/>
          <p:nvPr/>
        </p:nvSpPr>
        <p:spPr>
          <a:xfrm>
            <a:off x="264747" y="1787951"/>
            <a:ext cx="11684524" cy="304698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No changes in the number of facilities in operation</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a:cs typeface="Arial"/>
              </a:rPr>
              <a:t>FTE updated to reflect increased counts for FY 2026 projected</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Operational costs remain at FY 2025 level</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1% Inflation rate applied to revenue and expenses</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CAFDBBE-A607-A989-3809-76800358EDA1}"/>
              </a:ext>
            </a:extLst>
          </p:cNvPr>
          <p:cNvSpPr>
            <a:spLocks noGrp="1"/>
          </p:cNvSpPr>
          <p:nvPr>
            <p:ph type="sldNum" sz="quarter" idx="12"/>
          </p:nvPr>
        </p:nvSpPr>
        <p:spPr/>
        <p:txBody>
          <a:bodyPr/>
          <a:lstStyle/>
          <a:p>
            <a:fld id="{28E6F07D-F62F-4C3B-A21E-2367E9A39921}" type="slidenum">
              <a:rPr lang="en-US" smtClean="0"/>
              <a:t>31</a:t>
            </a:fld>
            <a:endParaRPr lang="en-US"/>
          </a:p>
        </p:txBody>
      </p:sp>
    </p:spTree>
    <p:extLst>
      <p:ext uri="{BB962C8B-B14F-4D97-AF65-F5344CB8AC3E}">
        <p14:creationId xmlns:p14="http://schemas.microsoft.com/office/powerpoint/2010/main" val="370721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84D4-99FF-D8C9-D9DA-F5A9B9A00A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CC5316-7EAF-66F2-E23C-C95247EB29FA}"/>
              </a:ext>
            </a:extLst>
          </p:cNvPr>
          <p:cNvSpPr/>
          <p:nvPr/>
        </p:nvSpPr>
        <p:spPr>
          <a:xfrm>
            <a:off x="92467" y="115702"/>
            <a:ext cx="12110542" cy="9630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Arial" panose="020B0604020202020204" pitchFamily="34" charset="0"/>
                <a:cs typeface="Arial" panose="020B0604020202020204" pitchFamily="34" charset="0"/>
              </a:rPr>
              <a:t>Historical Trend Analysis with minimal increases in revenue, salary, and operational expenses</a:t>
            </a:r>
          </a:p>
        </p:txBody>
      </p:sp>
      <p:pic>
        <p:nvPicPr>
          <p:cNvPr id="11" name="Picture 10">
            <a:extLst>
              <a:ext uri="{FF2B5EF4-FFF2-40B4-BE49-F238E27FC236}">
                <a16:creationId xmlns:a16="http://schemas.microsoft.com/office/drawing/2014/main" id="{C2DB0D08-C09E-0C5C-4EF4-7AFBE76BE11C}"/>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10" name="Slide Number Placeholder 9">
            <a:extLst>
              <a:ext uri="{FF2B5EF4-FFF2-40B4-BE49-F238E27FC236}">
                <a16:creationId xmlns:a16="http://schemas.microsoft.com/office/drawing/2014/main" id="{8D603957-8B9B-77C5-D53E-D5BCAE70C5E9}"/>
              </a:ext>
            </a:extLst>
          </p:cNvPr>
          <p:cNvSpPr>
            <a:spLocks noGrp="1"/>
          </p:cNvSpPr>
          <p:nvPr>
            <p:ph type="sldNum" sz="quarter" idx="12"/>
          </p:nvPr>
        </p:nvSpPr>
        <p:spPr>
          <a:xfrm>
            <a:off x="9115096" y="6559735"/>
            <a:ext cx="2743200" cy="365125"/>
          </a:xfrm>
        </p:spPr>
        <p:txBody>
          <a:bodyPr/>
          <a:lstStyle/>
          <a:p>
            <a:fld id="{28E6F07D-F62F-4C3B-A21E-2367E9A39921}" type="slidenum">
              <a:rPr lang="en-US" smtClean="0"/>
              <a:t>32</a:t>
            </a:fld>
            <a:endParaRPr lang="en-US"/>
          </a:p>
        </p:txBody>
      </p:sp>
      <p:pic>
        <p:nvPicPr>
          <p:cNvPr id="13" name="Picture 12">
            <a:extLst>
              <a:ext uri="{FF2B5EF4-FFF2-40B4-BE49-F238E27FC236}">
                <a16:creationId xmlns:a16="http://schemas.microsoft.com/office/drawing/2014/main" id="{436AB11A-2420-E9F7-1603-BD20921E9276}"/>
              </a:ext>
            </a:extLst>
          </p:cNvPr>
          <p:cNvPicPr>
            <a:picLocks noChangeAspect="1"/>
          </p:cNvPicPr>
          <p:nvPr/>
        </p:nvPicPr>
        <p:blipFill>
          <a:blip r:embed="rId4"/>
          <a:stretch>
            <a:fillRect/>
          </a:stretch>
        </p:blipFill>
        <p:spPr>
          <a:xfrm>
            <a:off x="78827" y="1270822"/>
            <a:ext cx="12034345" cy="4562419"/>
          </a:xfrm>
          <a:prstGeom prst="rect">
            <a:avLst/>
          </a:prstGeom>
        </p:spPr>
      </p:pic>
    </p:spTree>
    <p:extLst>
      <p:ext uri="{BB962C8B-B14F-4D97-AF65-F5344CB8AC3E}">
        <p14:creationId xmlns:p14="http://schemas.microsoft.com/office/powerpoint/2010/main" val="368604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D05C2-B7F0-9401-2F63-24EE2F525C5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58D9C07-3370-D24D-F04B-10BD55D11097}"/>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2613DD9-5890-E229-3652-B212AD26AF92}"/>
              </a:ext>
            </a:extLst>
          </p:cNvPr>
          <p:cNvSpPr txBox="1"/>
          <p:nvPr/>
        </p:nvSpPr>
        <p:spPr>
          <a:xfrm>
            <a:off x="392272" y="257477"/>
            <a:ext cx="11397006" cy="4339650"/>
          </a:xfrm>
          <a:prstGeom prst="rect">
            <a:avLst/>
          </a:prstGeom>
          <a:noFill/>
        </p:spPr>
        <p:txBody>
          <a:bodyPr wrap="square" rtlCol="0">
            <a:spAutoFit/>
          </a:bodyPr>
          <a:lstStyle/>
          <a:p>
            <a:pPr algn="ctr"/>
            <a:endParaRPr lang="en-US" sz="2800" b="1">
              <a:latin typeface="Arial" panose="020B0604020202020204" pitchFamily="34" charset="0"/>
              <a:cs typeface="Arial" panose="020B0604020202020204" pitchFamily="34" charset="0"/>
            </a:endParaRPr>
          </a:p>
          <a:p>
            <a:pPr algn="ctr"/>
            <a:endParaRPr lang="en-US" sz="2800" b="1">
              <a:latin typeface="Arial" panose="020B0604020202020204" pitchFamily="34" charset="0"/>
              <a:cs typeface="Arial" panose="020B0604020202020204" pitchFamily="34" charset="0"/>
            </a:endParaRPr>
          </a:p>
          <a:p>
            <a:pPr algn="ctr"/>
            <a:r>
              <a:rPr lang="en-US" sz="3600" b="1">
                <a:latin typeface="Arial" panose="020B0604020202020204" pitchFamily="34" charset="0"/>
                <a:cs typeface="Arial" panose="020B0604020202020204" pitchFamily="34" charset="0"/>
              </a:rPr>
              <a:t>Historical Trend Analysis and Preliminary Future Projections</a:t>
            </a:r>
          </a:p>
          <a:p>
            <a:pPr algn="ctr"/>
            <a:endParaRPr lang="en-US" sz="36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rPr>
              <a:t>FY 25 Approved Budget plus FY 26 – FY30 </a:t>
            </a:r>
          </a:p>
          <a:p>
            <a:pPr algn="ctr"/>
            <a:endParaRPr lang="en-US" sz="28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rPr>
              <a:t>Assuming minimal revenue changes, 3% salary increase for all staff, not implementing the Classified Salary Study </a:t>
            </a:r>
          </a:p>
        </p:txBody>
      </p:sp>
      <p:cxnSp>
        <p:nvCxnSpPr>
          <p:cNvPr id="8" name="Straight Connector 7">
            <a:extLst>
              <a:ext uri="{FF2B5EF4-FFF2-40B4-BE49-F238E27FC236}">
                <a16:creationId xmlns:a16="http://schemas.microsoft.com/office/drawing/2014/main" id="{2CF772A9-B5D3-4476-6A31-C20B9A41BB84}"/>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F646FBFF-ECD3-0491-9608-D819264BC005}"/>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86D3D67F-149F-EB42-1196-E6AC445BBBF9}"/>
              </a:ext>
            </a:extLst>
          </p:cNvPr>
          <p:cNvSpPr>
            <a:spLocks noGrp="1"/>
          </p:cNvSpPr>
          <p:nvPr>
            <p:ph type="sldNum" sz="quarter" idx="12"/>
          </p:nvPr>
        </p:nvSpPr>
        <p:spPr/>
        <p:txBody>
          <a:bodyPr/>
          <a:lstStyle/>
          <a:p>
            <a:fld id="{28E6F07D-F62F-4C3B-A21E-2367E9A39921}" type="slidenum">
              <a:rPr lang="en-US" smtClean="0"/>
              <a:t>33</a:t>
            </a:fld>
            <a:endParaRPr lang="en-US"/>
          </a:p>
        </p:txBody>
      </p:sp>
    </p:spTree>
    <p:extLst>
      <p:ext uri="{BB962C8B-B14F-4D97-AF65-F5344CB8AC3E}">
        <p14:creationId xmlns:p14="http://schemas.microsoft.com/office/powerpoint/2010/main" val="244904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E997-C3CA-3EA3-F15E-8A4B1A2D8D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5C15F10-7C97-B2D8-4034-8F0CFE85FC63}"/>
              </a:ext>
            </a:extLst>
          </p:cNvPr>
          <p:cNvSpPr/>
          <p:nvPr/>
        </p:nvSpPr>
        <p:spPr>
          <a:xfrm>
            <a:off x="92467" y="115702"/>
            <a:ext cx="12110542" cy="9630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Arial" panose="020B0604020202020204" pitchFamily="34" charset="0"/>
                <a:cs typeface="Arial" panose="020B0604020202020204" pitchFamily="34" charset="0"/>
              </a:rPr>
              <a:t>Historical Trend Analysis and Preliminary Future Projections </a:t>
            </a:r>
          </a:p>
          <a:p>
            <a:r>
              <a:rPr lang="en-US" sz="2400" b="1">
                <a:latin typeface="Arial" panose="020B0604020202020204" pitchFamily="34" charset="0"/>
                <a:cs typeface="Arial" panose="020B0604020202020204" pitchFamily="34" charset="0"/>
              </a:rPr>
              <a:t>with 3% Salary Increases</a:t>
            </a:r>
          </a:p>
        </p:txBody>
      </p:sp>
      <p:pic>
        <p:nvPicPr>
          <p:cNvPr id="11" name="Picture 10">
            <a:extLst>
              <a:ext uri="{FF2B5EF4-FFF2-40B4-BE49-F238E27FC236}">
                <a16:creationId xmlns:a16="http://schemas.microsoft.com/office/drawing/2014/main" id="{9603D469-EA83-C16A-8932-98C4B011EA0A}"/>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7" name="Picture 6">
            <a:extLst>
              <a:ext uri="{FF2B5EF4-FFF2-40B4-BE49-F238E27FC236}">
                <a16:creationId xmlns:a16="http://schemas.microsoft.com/office/drawing/2014/main" id="{0B618EEC-2195-3046-FBEA-6763D74F8EDF}"/>
              </a:ext>
            </a:extLst>
          </p:cNvPr>
          <p:cNvPicPr>
            <a:picLocks noChangeAspect="1"/>
          </p:cNvPicPr>
          <p:nvPr/>
        </p:nvPicPr>
        <p:blipFill>
          <a:blip r:embed="rId4"/>
          <a:stretch>
            <a:fillRect/>
          </a:stretch>
        </p:blipFill>
        <p:spPr>
          <a:xfrm>
            <a:off x="175177" y="1194140"/>
            <a:ext cx="11459775" cy="5548158"/>
          </a:xfrm>
          <a:prstGeom prst="rect">
            <a:avLst/>
          </a:prstGeom>
        </p:spPr>
      </p:pic>
      <p:sp>
        <p:nvSpPr>
          <p:cNvPr id="10" name="Slide Number Placeholder 9">
            <a:extLst>
              <a:ext uri="{FF2B5EF4-FFF2-40B4-BE49-F238E27FC236}">
                <a16:creationId xmlns:a16="http://schemas.microsoft.com/office/drawing/2014/main" id="{70A27FA9-4D6F-15D4-66BD-D7189EB51B85}"/>
              </a:ext>
            </a:extLst>
          </p:cNvPr>
          <p:cNvSpPr>
            <a:spLocks noGrp="1"/>
          </p:cNvSpPr>
          <p:nvPr>
            <p:ph type="sldNum" sz="quarter" idx="12"/>
          </p:nvPr>
        </p:nvSpPr>
        <p:spPr>
          <a:xfrm>
            <a:off x="9273623" y="6492525"/>
            <a:ext cx="2743200" cy="365125"/>
          </a:xfrm>
        </p:spPr>
        <p:txBody>
          <a:bodyPr/>
          <a:lstStyle/>
          <a:p>
            <a:fld id="{28E6F07D-F62F-4C3B-A21E-2367E9A39921}" type="slidenum">
              <a:rPr lang="en-US" smtClean="0"/>
              <a:t>34</a:t>
            </a:fld>
            <a:endParaRPr lang="en-US"/>
          </a:p>
        </p:txBody>
      </p:sp>
    </p:spTree>
    <p:extLst>
      <p:ext uri="{BB962C8B-B14F-4D97-AF65-F5344CB8AC3E}">
        <p14:creationId xmlns:p14="http://schemas.microsoft.com/office/powerpoint/2010/main" val="2438444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C3C0-7CBC-4635-6757-A63727E4507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8C4A072-D622-7303-25DB-CBF5B7FAE81A}"/>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79078F-239B-3752-E030-2FEFC298FC12}"/>
              </a:ext>
            </a:extLst>
          </p:cNvPr>
          <p:cNvSpPr txBox="1"/>
          <p:nvPr/>
        </p:nvSpPr>
        <p:spPr>
          <a:xfrm>
            <a:off x="397497" y="193921"/>
            <a:ext cx="11397006" cy="4339650"/>
          </a:xfrm>
          <a:prstGeom prst="rect">
            <a:avLst/>
          </a:prstGeom>
          <a:noFill/>
        </p:spPr>
        <p:txBody>
          <a:bodyPr wrap="square" rtlCol="0">
            <a:spAutoFit/>
          </a:bodyPr>
          <a:lstStyle/>
          <a:p>
            <a:pPr algn="ctr"/>
            <a:endParaRPr lang="en-US" sz="2800" b="1">
              <a:latin typeface="Arial" panose="020B0604020202020204" pitchFamily="34" charset="0"/>
              <a:cs typeface="Arial" panose="020B0604020202020204" pitchFamily="34" charset="0"/>
            </a:endParaRPr>
          </a:p>
          <a:p>
            <a:pPr algn="ctr"/>
            <a:endParaRPr lang="en-US" sz="2800" b="1">
              <a:latin typeface="Arial" panose="020B0604020202020204" pitchFamily="34" charset="0"/>
              <a:cs typeface="Arial" panose="020B0604020202020204" pitchFamily="34" charset="0"/>
            </a:endParaRPr>
          </a:p>
          <a:p>
            <a:pPr algn="ctr"/>
            <a:r>
              <a:rPr lang="en-US" sz="3600" b="1">
                <a:latin typeface="Arial" panose="020B0604020202020204" pitchFamily="34" charset="0"/>
                <a:cs typeface="Arial" panose="020B0604020202020204" pitchFamily="34" charset="0"/>
              </a:rPr>
              <a:t>Historical Trend Analysis and Preliminary Future Projections</a:t>
            </a:r>
          </a:p>
          <a:p>
            <a:pPr algn="ctr"/>
            <a:endParaRPr lang="en-US" sz="36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rPr>
              <a:t>FY 25 Approved Budget plus FY 26 – FY30 </a:t>
            </a:r>
          </a:p>
          <a:p>
            <a:pPr algn="ctr"/>
            <a:endParaRPr lang="en-US" sz="2800" b="1">
              <a:latin typeface="Arial" panose="020B0604020202020204" pitchFamily="34" charset="0"/>
              <a:cs typeface="Arial" panose="020B0604020202020204" pitchFamily="34" charset="0"/>
            </a:endParaRPr>
          </a:p>
          <a:p>
            <a:pPr algn="ctr"/>
            <a:r>
              <a:rPr lang="en-US" sz="2800" b="1">
                <a:latin typeface="Arial" panose="020B0604020202020204" pitchFamily="34" charset="0"/>
                <a:cs typeface="Arial" panose="020B0604020202020204" pitchFamily="34" charset="0"/>
              </a:rPr>
              <a:t>Assuming minimal revenue changes, 3% salary increase for all Certified, and implementation of the Classified Salary Study</a:t>
            </a:r>
          </a:p>
        </p:txBody>
      </p:sp>
      <p:cxnSp>
        <p:nvCxnSpPr>
          <p:cNvPr id="8" name="Straight Connector 7">
            <a:extLst>
              <a:ext uri="{FF2B5EF4-FFF2-40B4-BE49-F238E27FC236}">
                <a16:creationId xmlns:a16="http://schemas.microsoft.com/office/drawing/2014/main" id="{EF7F046F-8156-AE5A-A5F0-8A38F890240B}"/>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01D0410A-6DDC-3DBB-9A99-9D68DCA38D9E}"/>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4A2C9AD3-6605-1C05-63F8-F9AD21A2104A}"/>
              </a:ext>
            </a:extLst>
          </p:cNvPr>
          <p:cNvSpPr>
            <a:spLocks noGrp="1"/>
          </p:cNvSpPr>
          <p:nvPr>
            <p:ph type="sldNum" sz="quarter" idx="12"/>
          </p:nvPr>
        </p:nvSpPr>
        <p:spPr/>
        <p:txBody>
          <a:bodyPr/>
          <a:lstStyle/>
          <a:p>
            <a:fld id="{28E6F07D-F62F-4C3B-A21E-2367E9A39921}" type="slidenum">
              <a:rPr lang="en-US" smtClean="0"/>
              <a:t>35</a:t>
            </a:fld>
            <a:endParaRPr lang="en-US"/>
          </a:p>
        </p:txBody>
      </p:sp>
    </p:spTree>
    <p:extLst>
      <p:ext uri="{BB962C8B-B14F-4D97-AF65-F5344CB8AC3E}">
        <p14:creationId xmlns:p14="http://schemas.microsoft.com/office/powerpoint/2010/main" val="4022865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A87C0-26B8-934A-3365-A2B0AA8DA3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F4C321A-06D3-EDC0-B0A6-B5EEEC78313F}"/>
              </a:ext>
            </a:extLst>
          </p:cNvPr>
          <p:cNvSpPr/>
          <p:nvPr/>
        </p:nvSpPr>
        <p:spPr>
          <a:xfrm>
            <a:off x="92467" y="115702"/>
            <a:ext cx="12110542" cy="9630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latin typeface="Arial" panose="020B0604020202020204" pitchFamily="34" charset="0"/>
                <a:cs typeface="Arial" panose="020B0604020202020204" pitchFamily="34" charset="0"/>
              </a:rPr>
              <a:t>Historical Trend Analysis and Preliminary Future Projections </a:t>
            </a:r>
          </a:p>
          <a:p>
            <a:r>
              <a:rPr lang="en-US" sz="2000" b="1">
                <a:latin typeface="Arial" panose="020B0604020202020204" pitchFamily="34" charset="0"/>
                <a:cs typeface="Arial" panose="020B0604020202020204" pitchFamily="34" charset="0"/>
              </a:rPr>
              <a:t>with 3% Salary Certified &amp; Classified Salary Study implementation no reductions</a:t>
            </a:r>
          </a:p>
        </p:txBody>
      </p:sp>
      <p:pic>
        <p:nvPicPr>
          <p:cNvPr id="11" name="Picture 10">
            <a:extLst>
              <a:ext uri="{FF2B5EF4-FFF2-40B4-BE49-F238E27FC236}">
                <a16:creationId xmlns:a16="http://schemas.microsoft.com/office/drawing/2014/main" id="{23CA0390-E5EF-440F-84FB-B54FF8C8FC48}"/>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10" name="Picture 9">
            <a:extLst>
              <a:ext uri="{FF2B5EF4-FFF2-40B4-BE49-F238E27FC236}">
                <a16:creationId xmlns:a16="http://schemas.microsoft.com/office/drawing/2014/main" id="{D98BE3F9-E793-5EA6-80FA-DB4021D151D0}"/>
              </a:ext>
            </a:extLst>
          </p:cNvPr>
          <p:cNvPicPr>
            <a:picLocks noChangeAspect="1"/>
          </p:cNvPicPr>
          <p:nvPr/>
        </p:nvPicPr>
        <p:blipFill>
          <a:blip r:embed="rId4"/>
          <a:stretch>
            <a:fillRect/>
          </a:stretch>
        </p:blipFill>
        <p:spPr>
          <a:xfrm>
            <a:off x="92467" y="1204078"/>
            <a:ext cx="11323139" cy="5625615"/>
          </a:xfrm>
          <a:prstGeom prst="rect">
            <a:avLst/>
          </a:prstGeom>
        </p:spPr>
      </p:pic>
      <p:sp>
        <p:nvSpPr>
          <p:cNvPr id="12" name="Slide Number Placeholder 11">
            <a:extLst>
              <a:ext uri="{FF2B5EF4-FFF2-40B4-BE49-F238E27FC236}">
                <a16:creationId xmlns:a16="http://schemas.microsoft.com/office/drawing/2014/main" id="{D1B7BDB9-2781-C309-4A71-5F75B6A0AF0C}"/>
              </a:ext>
            </a:extLst>
          </p:cNvPr>
          <p:cNvSpPr>
            <a:spLocks noGrp="1"/>
          </p:cNvSpPr>
          <p:nvPr>
            <p:ph type="sldNum" sz="quarter" idx="12"/>
          </p:nvPr>
        </p:nvSpPr>
        <p:spPr>
          <a:xfrm>
            <a:off x="9417716" y="6492875"/>
            <a:ext cx="2743200" cy="365125"/>
          </a:xfrm>
        </p:spPr>
        <p:txBody>
          <a:bodyPr/>
          <a:lstStyle/>
          <a:p>
            <a:fld id="{28E6F07D-F62F-4C3B-A21E-2367E9A39921}" type="slidenum">
              <a:rPr lang="en-US" smtClean="0"/>
              <a:t>36</a:t>
            </a:fld>
            <a:endParaRPr lang="en-US"/>
          </a:p>
        </p:txBody>
      </p:sp>
    </p:spTree>
    <p:extLst>
      <p:ext uri="{BB962C8B-B14F-4D97-AF65-F5344CB8AC3E}">
        <p14:creationId xmlns:p14="http://schemas.microsoft.com/office/powerpoint/2010/main" val="175248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B5F5-B24E-8EB5-6D60-76D783A8A85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92663ED-9573-04A0-4146-40C7C8BD9E7A}"/>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3E0ADB-C498-74A7-3133-CC7E0BFF4D13}"/>
              </a:ext>
            </a:extLst>
          </p:cNvPr>
          <p:cNvSpPr txBox="1"/>
          <p:nvPr/>
        </p:nvSpPr>
        <p:spPr>
          <a:xfrm>
            <a:off x="397497" y="193921"/>
            <a:ext cx="11397006" cy="5201424"/>
          </a:xfrm>
          <a:prstGeom prst="rect">
            <a:avLst/>
          </a:prstGeom>
          <a:noFill/>
        </p:spPr>
        <p:txBody>
          <a:bodyPr wrap="square" lIns="91440" tIns="45720" rIns="91440" bIns="45720" rtlCol="0" anchor="t">
            <a:spAutoFit/>
          </a:bodyPr>
          <a:lstStyle/>
          <a:p>
            <a:pPr algn="ctr"/>
            <a:endParaRPr lang="en-US" sz="2800" b="1">
              <a:latin typeface="Arial" panose="020B0604020202020204" pitchFamily="34" charset="0"/>
              <a:cs typeface="Arial" panose="020B0604020202020204" pitchFamily="34" charset="0"/>
            </a:endParaRPr>
          </a:p>
          <a:p>
            <a:pPr algn="ctr"/>
            <a:endParaRPr lang="en-US" sz="2800" b="1">
              <a:latin typeface="Arial" panose="020B0604020202020204" pitchFamily="34" charset="0"/>
              <a:cs typeface="Arial" panose="020B0604020202020204" pitchFamily="34" charset="0"/>
            </a:endParaRPr>
          </a:p>
          <a:p>
            <a:pPr algn="ctr"/>
            <a:r>
              <a:rPr lang="en-US" sz="3600" b="1">
                <a:latin typeface="Arial"/>
                <a:cs typeface="Arial"/>
              </a:rPr>
              <a:t>Historical Trend Analysis and Preliminary Future Projections</a:t>
            </a:r>
          </a:p>
          <a:p>
            <a:pPr algn="ctr"/>
            <a:endParaRPr lang="en-US" sz="3600" b="1">
              <a:latin typeface="Arial" panose="020B0604020202020204" pitchFamily="34" charset="0"/>
              <a:cs typeface="Arial" panose="020B0604020202020204" pitchFamily="34" charset="0"/>
            </a:endParaRPr>
          </a:p>
          <a:p>
            <a:pPr algn="ctr"/>
            <a:r>
              <a:rPr lang="en-US" sz="2800" b="1">
                <a:latin typeface="Arial"/>
                <a:cs typeface="Arial"/>
              </a:rPr>
              <a:t>FY 25 Approved Budget plus FY 26 – FY30 </a:t>
            </a:r>
          </a:p>
          <a:p>
            <a:pPr algn="ctr"/>
            <a:endParaRPr lang="en-US" sz="2800" b="1">
              <a:latin typeface="Arial" panose="020B0604020202020204" pitchFamily="34" charset="0"/>
              <a:cs typeface="Arial" panose="020B0604020202020204" pitchFamily="34" charset="0"/>
            </a:endParaRPr>
          </a:p>
          <a:p>
            <a:pPr algn="ctr"/>
            <a:r>
              <a:rPr lang="en-US" sz="2800" b="1">
                <a:latin typeface="Arial"/>
                <a:cs typeface="Arial"/>
              </a:rPr>
              <a:t>Assuming 1 Mill equivalent increase in revenue, 3% salary increase for all Certified, and implementation of the Classified Salary Study &amp; Reduction of 30 Vacancies </a:t>
            </a:r>
          </a:p>
          <a:p>
            <a:pPr algn="ctr"/>
            <a:r>
              <a:rPr lang="en-US" sz="2800" b="1">
                <a:latin typeface="Arial"/>
                <a:cs typeface="Arial"/>
              </a:rPr>
              <a:t>(23 Certified &amp; 7 Classified)</a:t>
            </a:r>
          </a:p>
        </p:txBody>
      </p:sp>
      <p:cxnSp>
        <p:nvCxnSpPr>
          <p:cNvPr id="8" name="Straight Connector 7">
            <a:extLst>
              <a:ext uri="{FF2B5EF4-FFF2-40B4-BE49-F238E27FC236}">
                <a16:creationId xmlns:a16="http://schemas.microsoft.com/office/drawing/2014/main" id="{991EED06-37FD-F291-558F-283BA17FAF2E}"/>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FA341EE3-7C57-5938-2131-E52529D9408F}"/>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92440AD6-5DCB-912C-32C7-DBDCB3DC7199}"/>
              </a:ext>
            </a:extLst>
          </p:cNvPr>
          <p:cNvSpPr>
            <a:spLocks noGrp="1"/>
          </p:cNvSpPr>
          <p:nvPr>
            <p:ph type="sldNum" sz="quarter" idx="12"/>
          </p:nvPr>
        </p:nvSpPr>
        <p:spPr/>
        <p:txBody>
          <a:bodyPr/>
          <a:lstStyle/>
          <a:p>
            <a:fld id="{28E6F07D-F62F-4C3B-A21E-2367E9A39921}" type="slidenum">
              <a:rPr lang="en-US" smtClean="0"/>
              <a:t>37</a:t>
            </a:fld>
            <a:endParaRPr lang="en-US"/>
          </a:p>
        </p:txBody>
      </p:sp>
    </p:spTree>
    <p:extLst>
      <p:ext uri="{BB962C8B-B14F-4D97-AF65-F5344CB8AC3E}">
        <p14:creationId xmlns:p14="http://schemas.microsoft.com/office/powerpoint/2010/main" val="4205468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FF86-5616-62B4-3F3A-D5C28546ADB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EF19387-377D-CFD4-343A-84CEE397C74E}"/>
              </a:ext>
            </a:extLst>
          </p:cNvPr>
          <p:cNvSpPr/>
          <p:nvPr/>
        </p:nvSpPr>
        <p:spPr>
          <a:xfrm>
            <a:off x="92467" y="115702"/>
            <a:ext cx="12110542" cy="96308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latin typeface="Arial" panose="020B0604020202020204" pitchFamily="34" charset="0"/>
                <a:cs typeface="Arial" panose="020B0604020202020204" pitchFamily="34" charset="0"/>
              </a:rPr>
              <a:t>Historical Trend Analysis and Preliminary Future Projections </a:t>
            </a:r>
          </a:p>
          <a:p>
            <a:r>
              <a:rPr lang="en-US" sz="2000" b="1">
                <a:latin typeface="Arial" panose="020B0604020202020204" pitchFamily="34" charset="0"/>
                <a:cs typeface="Arial" panose="020B0604020202020204" pitchFamily="34" charset="0"/>
              </a:rPr>
              <a:t>1 Mill Equivalent Increase &amp; Certified 3% Increase and Salary Study implementation</a:t>
            </a:r>
          </a:p>
        </p:txBody>
      </p:sp>
      <p:pic>
        <p:nvPicPr>
          <p:cNvPr id="11" name="Picture 10">
            <a:extLst>
              <a:ext uri="{FF2B5EF4-FFF2-40B4-BE49-F238E27FC236}">
                <a16:creationId xmlns:a16="http://schemas.microsoft.com/office/drawing/2014/main" id="{A9FD3B8B-1E37-6679-FCA8-F9F4D338BD88}"/>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8" name="Picture 7">
            <a:extLst>
              <a:ext uri="{FF2B5EF4-FFF2-40B4-BE49-F238E27FC236}">
                <a16:creationId xmlns:a16="http://schemas.microsoft.com/office/drawing/2014/main" id="{16CE5C65-3860-3440-AECB-9035D00740FB}"/>
              </a:ext>
            </a:extLst>
          </p:cNvPr>
          <p:cNvPicPr>
            <a:picLocks noChangeAspect="1"/>
          </p:cNvPicPr>
          <p:nvPr/>
        </p:nvPicPr>
        <p:blipFill>
          <a:blip r:embed="rId4"/>
          <a:stretch>
            <a:fillRect/>
          </a:stretch>
        </p:blipFill>
        <p:spPr>
          <a:xfrm>
            <a:off x="196199" y="1160555"/>
            <a:ext cx="11365181" cy="5576139"/>
          </a:xfrm>
          <a:prstGeom prst="rect">
            <a:avLst/>
          </a:prstGeom>
        </p:spPr>
      </p:pic>
      <p:sp>
        <p:nvSpPr>
          <p:cNvPr id="10" name="Slide Number Placeholder 9">
            <a:extLst>
              <a:ext uri="{FF2B5EF4-FFF2-40B4-BE49-F238E27FC236}">
                <a16:creationId xmlns:a16="http://schemas.microsoft.com/office/drawing/2014/main" id="{052009A0-8C57-A166-8AF9-DA7526365DF2}"/>
              </a:ext>
            </a:extLst>
          </p:cNvPr>
          <p:cNvSpPr>
            <a:spLocks noGrp="1"/>
          </p:cNvSpPr>
          <p:nvPr>
            <p:ph type="sldNum" sz="quarter" idx="12"/>
          </p:nvPr>
        </p:nvSpPr>
        <p:spPr>
          <a:xfrm>
            <a:off x="9437791" y="6554132"/>
            <a:ext cx="2743200" cy="365125"/>
          </a:xfrm>
        </p:spPr>
        <p:txBody>
          <a:bodyPr/>
          <a:lstStyle/>
          <a:p>
            <a:fld id="{28E6F07D-F62F-4C3B-A21E-2367E9A39921}" type="slidenum">
              <a:rPr lang="en-US" smtClean="0"/>
              <a:t>38</a:t>
            </a:fld>
            <a:endParaRPr lang="en-US"/>
          </a:p>
        </p:txBody>
      </p:sp>
    </p:spTree>
    <p:extLst>
      <p:ext uri="{BB962C8B-B14F-4D97-AF65-F5344CB8AC3E}">
        <p14:creationId xmlns:p14="http://schemas.microsoft.com/office/powerpoint/2010/main" val="2925382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11756-662F-09ED-2E8C-7F5E5B7C3AE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F7DBE5E-ABBE-151D-C12C-F0F817E041AC}"/>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C77B4F-0555-2C7B-A2ED-C7B9B9F2086A}"/>
              </a:ext>
            </a:extLst>
          </p:cNvPr>
          <p:cNvSpPr txBox="1"/>
          <p:nvPr/>
        </p:nvSpPr>
        <p:spPr>
          <a:xfrm>
            <a:off x="485605" y="1029642"/>
            <a:ext cx="10633435" cy="6001643"/>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FY 2026 Classified Salary Study Overview</a:t>
            </a:r>
          </a:p>
          <a:p>
            <a:pPr algn="ctr"/>
            <a:r>
              <a:rPr lang="en-US" sz="4400" b="1">
                <a:latin typeface="Arial" panose="020B0604020202020204" pitchFamily="34" charset="0"/>
                <a:cs typeface="Arial" panose="020B0604020202020204" pitchFamily="34" charset="0"/>
              </a:rPr>
              <a:t>&amp; </a:t>
            </a:r>
          </a:p>
          <a:p>
            <a:pPr algn="ctr"/>
            <a:r>
              <a:rPr lang="en-US" sz="4400" b="1">
                <a:latin typeface="Arial" panose="020B0604020202020204" pitchFamily="34" charset="0"/>
                <a:cs typeface="Arial" panose="020B0604020202020204" pitchFamily="34" charset="0"/>
              </a:rPr>
              <a:t>Position Upgrades</a:t>
            </a:r>
          </a:p>
          <a:p>
            <a:pPr algn="ctr"/>
            <a:endParaRPr lang="en-US" sz="4400" b="1">
              <a:latin typeface="Arial" panose="020B0604020202020204" pitchFamily="34" charset="0"/>
              <a:cs typeface="Arial" panose="020B0604020202020204" pitchFamily="34" charset="0"/>
            </a:endParaRPr>
          </a:p>
          <a:p>
            <a:pPr algn="ctr"/>
            <a:endParaRPr lang="en-US" sz="4400" b="1">
              <a:latin typeface="Arial" panose="020B0604020202020204" pitchFamily="34" charset="0"/>
              <a:cs typeface="Arial" panose="020B0604020202020204" pitchFamily="34" charset="0"/>
            </a:endParaRPr>
          </a:p>
          <a:p>
            <a:pPr algn="ctr"/>
            <a:endParaRPr lang="en-US" sz="4400" b="1">
              <a:latin typeface="Arial" panose="020B060402020202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endParaRPr lang="en-US" sz="4400" b="1">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C312FAD5-2407-DAD5-E05C-D4D5194720DF}"/>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11136FC4-3798-4192-31F9-9B96AF9F3C68}"/>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395D327F-E5F2-265D-5C7A-A05B14CD8C8E}"/>
              </a:ext>
            </a:extLst>
          </p:cNvPr>
          <p:cNvSpPr>
            <a:spLocks noGrp="1"/>
          </p:cNvSpPr>
          <p:nvPr>
            <p:ph type="sldNum" sz="quarter" idx="12"/>
          </p:nvPr>
        </p:nvSpPr>
        <p:spPr/>
        <p:txBody>
          <a:bodyPr/>
          <a:lstStyle/>
          <a:p>
            <a:fld id="{28E6F07D-F62F-4C3B-A21E-2367E9A39921}" type="slidenum">
              <a:rPr lang="en-US" smtClean="0"/>
              <a:t>39</a:t>
            </a:fld>
            <a:endParaRPr lang="en-US"/>
          </a:p>
        </p:txBody>
      </p:sp>
    </p:spTree>
    <p:extLst>
      <p:ext uri="{BB962C8B-B14F-4D97-AF65-F5344CB8AC3E}">
        <p14:creationId xmlns:p14="http://schemas.microsoft.com/office/powerpoint/2010/main" val="45489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66408-62B9-17A3-32B4-0700193CF7B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20B67799-19CA-7A13-9FDE-B64F22486055}"/>
              </a:ext>
            </a:extLst>
          </p:cNvPr>
          <p:cNvSpPr>
            <a:spLocks noGrp="1"/>
          </p:cNvSpPr>
          <p:nvPr>
            <p:ph type="sldNum" sz="quarter" idx="12"/>
          </p:nvPr>
        </p:nvSpPr>
        <p:spPr/>
        <p:txBody>
          <a:bodyPr/>
          <a:lstStyle/>
          <a:p>
            <a:fld id="{28E6F07D-F62F-4C3B-A21E-2367E9A39921}" type="slidenum">
              <a:rPr lang="en-US" smtClean="0"/>
              <a:t>4</a:t>
            </a:fld>
            <a:endParaRPr lang="en-US"/>
          </a:p>
        </p:txBody>
      </p:sp>
    </p:spTree>
    <p:extLst>
      <p:ext uri="{BB962C8B-B14F-4D97-AF65-F5344CB8AC3E}">
        <p14:creationId xmlns:p14="http://schemas.microsoft.com/office/powerpoint/2010/main" val="1043070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74FB-13DE-0EF0-0DC0-64B04D178FC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9185586-0FA3-5F8F-08F6-79E51C43CD3D}"/>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348B95-61D1-069E-FC3B-FB475D8B68E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Classified Salary Schedule</a:t>
            </a:r>
          </a:p>
        </p:txBody>
      </p:sp>
      <p:pic>
        <p:nvPicPr>
          <p:cNvPr id="11" name="Picture 10">
            <a:extLst>
              <a:ext uri="{FF2B5EF4-FFF2-40B4-BE49-F238E27FC236}">
                <a16:creationId xmlns:a16="http://schemas.microsoft.com/office/drawing/2014/main" id="{5938BCAD-E05F-88A3-8B13-F3B8E91ABA28}"/>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489DFA97-878C-76C9-8E5B-D9F9C6D52E0B}"/>
              </a:ext>
            </a:extLst>
          </p:cNvPr>
          <p:cNvSpPr txBox="1"/>
          <p:nvPr/>
        </p:nvSpPr>
        <p:spPr>
          <a:xfrm>
            <a:off x="630340" y="1126989"/>
            <a:ext cx="10854813" cy="2308324"/>
          </a:xfrm>
          <a:prstGeom prst="rect">
            <a:avLst/>
          </a:prstGeom>
          <a:noFill/>
        </p:spPr>
        <p:txBody>
          <a:bodyPr wrap="square" rtlCol="0">
            <a:spAutoFit/>
          </a:bodyPr>
          <a:lstStyle/>
          <a:p>
            <a:r>
              <a:rPr lang="en-US" sz="2400"/>
              <a:t>In 2023, we commissioned a classified salary study.  The issues identified in the study are still present in our current Classified Salary Schedule.</a:t>
            </a:r>
          </a:p>
          <a:p>
            <a:pPr marL="800100" lvl="1" indent="-342900">
              <a:buFont typeface="Arial" panose="020B0604020202020204" pitchFamily="34" charset="0"/>
              <a:buChar char="•"/>
            </a:pPr>
            <a:r>
              <a:rPr lang="en-US" sz="2400"/>
              <a:t>The scale is compressed due to the number of available steps.</a:t>
            </a:r>
          </a:p>
          <a:p>
            <a:pPr marL="800100" lvl="1" indent="-342900">
              <a:buFont typeface="Arial" panose="020B0604020202020204" pitchFamily="34" charset="0"/>
              <a:buChar char="•"/>
            </a:pPr>
            <a:r>
              <a:rPr lang="en-US" sz="2400"/>
              <a:t>Beginning with year 10, steps are earned every 3 years.  This contributes to salary compression.</a:t>
            </a:r>
          </a:p>
          <a:p>
            <a:pPr marL="800100" lvl="1" indent="-342900">
              <a:buFont typeface="Arial" panose="020B0604020202020204" pitchFamily="34" charset="0"/>
              <a:buChar char="•"/>
            </a:pPr>
            <a:r>
              <a:rPr lang="en-US" sz="2400"/>
              <a:t>The salary range spread is 11.5%.  The industry average is around 54%.  </a:t>
            </a:r>
          </a:p>
        </p:txBody>
      </p:sp>
      <p:graphicFrame>
        <p:nvGraphicFramePr>
          <p:cNvPr id="13" name="Table 12">
            <a:extLst>
              <a:ext uri="{FF2B5EF4-FFF2-40B4-BE49-F238E27FC236}">
                <a16:creationId xmlns:a16="http://schemas.microsoft.com/office/drawing/2014/main" id="{BC7A6B54-CF03-D2E8-F038-32D2E88E2BF0}"/>
              </a:ext>
            </a:extLst>
          </p:cNvPr>
          <p:cNvGraphicFramePr>
            <a:graphicFrameLocks noGrp="1"/>
          </p:cNvGraphicFramePr>
          <p:nvPr/>
        </p:nvGraphicFramePr>
        <p:xfrm>
          <a:off x="1396552" y="5040131"/>
          <a:ext cx="8946985" cy="1381760"/>
        </p:xfrm>
        <a:graphic>
          <a:graphicData uri="http://schemas.openxmlformats.org/drawingml/2006/table">
            <a:tbl>
              <a:tblPr firstRow="1" bandRow="1">
                <a:tableStyleId>{5C22544A-7EE6-4342-B048-85BDC9FD1C3A}</a:tableStyleId>
              </a:tblPr>
              <a:tblGrid>
                <a:gridCol w="1628037">
                  <a:extLst>
                    <a:ext uri="{9D8B030D-6E8A-4147-A177-3AD203B41FA5}">
                      <a16:colId xmlns:a16="http://schemas.microsoft.com/office/drawing/2014/main" val="872386148"/>
                    </a:ext>
                  </a:extLst>
                </a:gridCol>
                <a:gridCol w="1829737">
                  <a:extLst>
                    <a:ext uri="{9D8B030D-6E8A-4147-A177-3AD203B41FA5}">
                      <a16:colId xmlns:a16="http://schemas.microsoft.com/office/drawing/2014/main" val="3969896176"/>
                    </a:ext>
                  </a:extLst>
                </a:gridCol>
                <a:gridCol w="1829737">
                  <a:extLst>
                    <a:ext uri="{9D8B030D-6E8A-4147-A177-3AD203B41FA5}">
                      <a16:colId xmlns:a16="http://schemas.microsoft.com/office/drawing/2014/main" val="2486110330"/>
                    </a:ext>
                  </a:extLst>
                </a:gridCol>
                <a:gridCol w="1968325">
                  <a:extLst>
                    <a:ext uri="{9D8B030D-6E8A-4147-A177-3AD203B41FA5}">
                      <a16:colId xmlns:a16="http://schemas.microsoft.com/office/drawing/2014/main" val="3564296875"/>
                    </a:ext>
                  </a:extLst>
                </a:gridCol>
                <a:gridCol w="1691149">
                  <a:extLst>
                    <a:ext uri="{9D8B030D-6E8A-4147-A177-3AD203B41FA5}">
                      <a16:colId xmlns:a16="http://schemas.microsoft.com/office/drawing/2014/main" val="2951339837"/>
                    </a:ext>
                  </a:extLst>
                </a:gridCol>
              </a:tblGrid>
              <a:tr h="370840">
                <a:tc>
                  <a:txBody>
                    <a:bodyPr/>
                    <a:lstStyle/>
                    <a:p>
                      <a:pPr algn="ctr"/>
                      <a:r>
                        <a:rPr lang="en-US"/>
                        <a:t>Year</a:t>
                      </a:r>
                    </a:p>
                  </a:txBody>
                  <a:tcPr/>
                </a:tc>
                <a:tc>
                  <a:txBody>
                    <a:bodyPr/>
                    <a:lstStyle/>
                    <a:p>
                      <a:pPr algn="ctr"/>
                      <a:r>
                        <a:rPr lang="en-US"/>
                        <a:t>Survey Minimum       % Difference</a:t>
                      </a:r>
                    </a:p>
                  </a:txBody>
                  <a:tcPr/>
                </a:tc>
                <a:tc>
                  <a:txBody>
                    <a:bodyPr/>
                    <a:lstStyle/>
                    <a:p>
                      <a:pPr algn="ctr"/>
                      <a:r>
                        <a:rPr lang="en-US"/>
                        <a:t>Survey Midpoint        % Difference</a:t>
                      </a:r>
                    </a:p>
                  </a:txBody>
                  <a:tcPr/>
                </a:tc>
                <a:tc>
                  <a:txBody>
                    <a:bodyPr/>
                    <a:lstStyle/>
                    <a:p>
                      <a:pPr algn="ctr"/>
                      <a:r>
                        <a:rPr lang="en-US"/>
                        <a:t>Survey Maximum      % Difference</a:t>
                      </a:r>
                    </a:p>
                  </a:txBody>
                  <a:tcPr/>
                </a:tc>
                <a:tc>
                  <a:txBody>
                    <a:bodyPr/>
                    <a:lstStyle/>
                    <a:p>
                      <a:pPr algn="ctr"/>
                      <a:r>
                        <a:rPr lang="en-US"/>
                        <a:t>Survey Average  Range</a:t>
                      </a:r>
                    </a:p>
                  </a:txBody>
                  <a:tcPr/>
                </a:tc>
                <a:extLst>
                  <a:ext uri="{0D108BD9-81ED-4DB2-BD59-A6C34878D82A}">
                    <a16:rowId xmlns:a16="http://schemas.microsoft.com/office/drawing/2014/main" val="1149794775"/>
                  </a:ext>
                </a:extLst>
              </a:tr>
              <a:tr h="370840">
                <a:tc>
                  <a:txBody>
                    <a:bodyPr/>
                    <a:lstStyle/>
                    <a:p>
                      <a:r>
                        <a:rPr lang="en-US" b="1"/>
                        <a:t>2023</a:t>
                      </a:r>
                    </a:p>
                  </a:txBody>
                  <a:tcPr/>
                </a:tc>
                <a:tc>
                  <a:txBody>
                    <a:bodyPr/>
                    <a:lstStyle/>
                    <a:p>
                      <a:pPr algn="ctr"/>
                      <a:r>
                        <a:rPr lang="en-US" b="1"/>
                        <a:t>12.4%</a:t>
                      </a:r>
                    </a:p>
                  </a:txBody>
                  <a:tcPr/>
                </a:tc>
                <a:tc>
                  <a:txBody>
                    <a:bodyPr/>
                    <a:lstStyle/>
                    <a:p>
                      <a:pPr algn="ctr"/>
                      <a:r>
                        <a:rPr lang="en-US" b="1"/>
                        <a:t>-5.2%</a:t>
                      </a:r>
                    </a:p>
                  </a:txBody>
                  <a:tcPr/>
                </a:tc>
                <a:tc>
                  <a:txBody>
                    <a:bodyPr/>
                    <a:lstStyle/>
                    <a:p>
                      <a:pPr algn="ctr"/>
                      <a:r>
                        <a:rPr lang="en-US" b="1"/>
                        <a:t>-18.4%</a:t>
                      </a:r>
                    </a:p>
                  </a:txBody>
                  <a:tcPr/>
                </a:tc>
                <a:tc>
                  <a:txBody>
                    <a:bodyPr/>
                    <a:lstStyle/>
                    <a:p>
                      <a:pPr algn="ctr"/>
                      <a:r>
                        <a:rPr lang="en-US" b="1"/>
                        <a:t>54.2%</a:t>
                      </a:r>
                    </a:p>
                  </a:txBody>
                  <a:tcPr/>
                </a:tc>
                <a:extLst>
                  <a:ext uri="{0D108BD9-81ED-4DB2-BD59-A6C34878D82A}">
                    <a16:rowId xmlns:a16="http://schemas.microsoft.com/office/drawing/2014/main" val="3642548001"/>
                  </a:ext>
                </a:extLst>
              </a:tr>
              <a:tr h="370840">
                <a:tc>
                  <a:txBody>
                    <a:bodyPr/>
                    <a:lstStyle/>
                    <a:p>
                      <a:r>
                        <a:rPr lang="en-US" b="1"/>
                        <a:t>2025 Update</a:t>
                      </a:r>
                    </a:p>
                  </a:txBody>
                  <a:tcPr/>
                </a:tc>
                <a:tc>
                  <a:txBody>
                    <a:bodyPr/>
                    <a:lstStyle/>
                    <a:p>
                      <a:pPr algn="ctr"/>
                      <a:r>
                        <a:rPr lang="en-US" b="1"/>
                        <a:t>16.7%</a:t>
                      </a:r>
                    </a:p>
                  </a:txBody>
                  <a:tcPr/>
                </a:tc>
                <a:tc>
                  <a:txBody>
                    <a:bodyPr/>
                    <a:lstStyle/>
                    <a:p>
                      <a:pPr algn="ctr"/>
                      <a:r>
                        <a:rPr lang="en-US" b="1"/>
                        <a:t>0.5%</a:t>
                      </a:r>
                    </a:p>
                  </a:txBody>
                  <a:tcPr/>
                </a:tc>
                <a:tc>
                  <a:txBody>
                    <a:bodyPr/>
                    <a:lstStyle/>
                    <a:p>
                      <a:pPr algn="ctr"/>
                      <a:r>
                        <a:rPr lang="en-US" b="1"/>
                        <a:t>-14.7%</a:t>
                      </a:r>
                    </a:p>
                  </a:txBody>
                  <a:tcPr/>
                </a:tc>
                <a:tc>
                  <a:txBody>
                    <a:bodyPr/>
                    <a:lstStyle/>
                    <a:p>
                      <a:pPr algn="ctr"/>
                      <a:r>
                        <a:rPr lang="en-US" b="1"/>
                        <a:t>54%</a:t>
                      </a:r>
                    </a:p>
                  </a:txBody>
                  <a:tcPr/>
                </a:tc>
                <a:extLst>
                  <a:ext uri="{0D108BD9-81ED-4DB2-BD59-A6C34878D82A}">
                    <a16:rowId xmlns:a16="http://schemas.microsoft.com/office/drawing/2014/main" val="4242039308"/>
                  </a:ext>
                </a:extLst>
              </a:tr>
            </a:tbl>
          </a:graphicData>
        </a:graphic>
      </p:graphicFrame>
      <p:sp>
        <p:nvSpPr>
          <p:cNvPr id="5" name="TextBox 4">
            <a:extLst>
              <a:ext uri="{FF2B5EF4-FFF2-40B4-BE49-F238E27FC236}">
                <a16:creationId xmlns:a16="http://schemas.microsoft.com/office/drawing/2014/main" id="{B13EC913-9B59-38EA-CC31-9C725C611DD2}"/>
              </a:ext>
            </a:extLst>
          </p:cNvPr>
          <p:cNvSpPr txBox="1"/>
          <p:nvPr/>
        </p:nvSpPr>
        <p:spPr>
          <a:xfrm>
            <a:off x="706847" y="3429000"/>
            <a:ext cx="10854813" cy="1569660"/>
          </a:xfrm>
          <a:prstGeom prst="rect">
            <a:avLst/>
          </a:prstGeom>
          <a:noFill/>
        </p:spPr>
        <p:txBody>
          <a:bodyPr wrap="square" rtlCol="0">
            <a:spAutoFit/>
          </a:bodyPr>
          <a:lstStyle/>
          <a:p>
            <a:r>
              <a:rPr lang="en-US" sz="2400"/>
              <a:t>For most positions, the earned salary is competitive at the minimum and midpoint levels.  That is not the case when looking at the maximum salary levels.  The maximum salary levels is impacted by the issues listed above, which decreases the earning potential when compared to similar positions at peer organizations.  </a:t>
            </a:r>
          </a:p>
        </p:txBody>
      </p:sp>
      <p:sp>
        <p:nvSpPr>
          <p:cNvPr id="6" name="Slide Number Placeholder 5">
            <a:extLst>
              <a:ext uri="{FF2B5EF4-FFF2-40B4-BE49-F238E27FC236}">
                <a16:creationId xmlns:a16="http://schemas.microsoft.com/office/drawing/2014/main" id="{076F43A4-8DBB-0A4B-A9B1-CA53A8AAC4BF}"/>
              </a:ext>
            </a:extLst>
          </p:cNvPr>
          <p:cNvSpPr>
            <a:spLocks noGrp="1"/>
          </p:cNvSpPr>
          <p:nvPr>
            <p:ph type="sldNum" sz="quarter" idx="12"/>
          </p:nvPr>
        </p:nvSpPr>
        <p:spPr/>
        <p:txBody>
          <a:bodyPr/>
          <a:lstStyle/>
          <a:p>
            <a:fld id="{28E6F07D-F62F-4C3B-A21E-2367E9A39921}" type="slidenum">
              <a:rPr lang="en-US" smtClean="0"/>
              <a:t>40</a:t>
            </a:fld>
            <a:endParaRPr lang="en-US"/>
          </a:p>
        </p:txBody>
      </p:sp>
    </p:spTree>
    <p:extLst>
      <p:ext uri="{BB962C8B-B14F-4D97-AF65-F5344CB8AC3E}">
        <p14:creationId xmlns:p14="http://schemas.microsoft.com/office/powerpoint/2010/main" val="1251735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90C51-146D-F06C-2278-F993DFC903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16EF42F-2062-ED5E-9EA5-FCEB9BB86677}"/>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9FA3DC-91B4-F293-5EC4-81DD67F91514}"/>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Classified Salary Schedule</a:t>
            </a:r>
          </a:p>
        </p:txBody>
      </p:sp>
      <p:pic>
        <p:nvPicPr>
          <p:cNvPr id="11" name="Picture 10">
            <a:extLst>
              <a:ext uri="{FF2B5EF4-FFF2-40B4-BE49-F238E27FC236}">
                <a16:creationId xmlns:a16="http://schemas.microsoft.com/office/drawing/2014/main" id="{5693BEC4-E6AF-B1C0-3D28-D882D8F49458}"/>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7FA7A14B-53DC-5E8F-1325-BDBA0EB4339E}"/>
              </a:ext>
            </a:extLst>
          </p:cNvPr>
          <p:cNvSpPr txBox="1"/>
          <p:nvPr/>
        </p:nvSpPr>
        <p:spPr>
          <a:xfrm>
            <a:off x="630340" y="1126989"/>
            <a:ext cx="10854813" cy="4154984"/>
          </a:xfrm>
          <a:prstGeom prst="rect">
            <a:avLst/>
          </a:prstGeom>
          <a:noFill/>
        </p:spPr>
        <p:txBody>
          <a:bodyPr wrap="square" lIns="91440" tIns="45720" rIns="91440" bIns="45720" rtlCol="0" anchor="t">
            <a:spAutoFit/>
          </a:bodyPr>
          <a:lstStyle/>
          <a:p>
            <a:r>
              <a:rPr lang="en-US" sz="2400"/>
              <a:t>If implemented, the classified schedule could curb the number of long-term, veteran employees leaving the District for higher paying positions with other employers.</a:t>
            </a:r>
          </a:p>
          <a:p>
            <a:endParaRPr lang="en-US" sz="2400"/>
          </a:p>
          <a:p>
            <a:pPr marL="800100" lvl="1" indent="-342900">
              <a:buFont typeface="Arial" panose="020B0604020202020204" pitchFamily="34" charset="0"/>
              <a:buChar char="•"/>
            </a:pPr>
            <a:r>
              <a:rPr lang="en-US" sz="2400"/>
              <a:t>The schedule would have 20 steps and would allow employees to earn a step every 2 years through Year 36. </a:t>
            </a:r>
            <a:endParaRPr lang="en-US" sz="2400">
              <a:ea typeface="Calibri"/>
              <a:cs typeface="Calibri"/>
            </a:endParaRPr>
          </a:p>
          <a:p>
            <a:pPr marL="800100" lvl="1" indent="-342900">
              <a:buFont typeface="Arial" panose="020B0604020202020204" pitchFamily="34" charset="0"/>
              <a:buChar char="•"/>
            </a:pPr>
            <a:r>
              <a:rPr lang="en-US" sz="2400"/>
              <a:t>The average salary adjustment would be $1,585. </a:t>
            </a:r>
          </a:p>
          <a:p>
            <a:pPr marL="800100" lvl="1" indent="-342900">
              <a:buFont typeface="Arial" panose="020B0604020202020204" pitchFamily="34" charset="0"/>
              <a:buChar char="•"/>
            </a:pPr>
            <a:r>
              <a:rPr lang="en-US" sz="2400"/>
              <a:t>The primary implementation method is based on employee years of experience, so the percentage increase would be different for each employee.</a:t>
            </a:r>
          </a:p>
          <a:p>
            <a:pPr marL="800100" lvl="1" indent="-342900">
              <a:buFont typeface="Arial" panose="020B0604020202020204" pitchFamily="34" charset="0"/>
              <a:buChar char="•"/>
            </a:pPr>
            <a:r>
              <a:rPr lang="en-US" sz="2400"/>
              <a:t>Some employees would see a minimal increase (less than 2%) because they have fewer years of experience, and where the position salary falls in relation to peer organizations. </a:t>
            </a:r>
          </a:p>
        </p:txBody>
      </p:sp>
      <p:sp>
        <p:nvSpPr>
          <p:cNvPr id="5" name="Slide Number Placeholder 4">
            <a:extLst>
              <a:ext uri="{FF2B5EF4-FFF2-40B4-BE49-F238E27FC236}">
                <a16:creationId xmlns:a16="http://schemas.microsoft.com/office/drawing/2014/main" id="{F302DF3C-EBF6-320C-A0C8-1BB80BE07B11}"/>
              </a:ext>
            </a:extLst>
          </p:cNvPr>
          <p:cNvSpPr>
            <a:spLocks noGrp="1"/>
          </p:cNvSpPr>
          <p:nvPr>
            <p:ph type="sldNum" sz="quarter" idx="12"/>
          </p:nvPr>
        </p:nvSpPr>
        <p:spPr/>
        <p:txBody>
          <a:bodyPr/>
          <a:lstStyle/>
          <a:p>
            <a:fld id="{28E6F07D-F62F-4C3B-A21E-2367E9A39921}" type="slidenum">
              <a:rPr lang="en-US" smtClean="0"/>
              <a:t>41</a:t>
            </a:fld>
            <a:endParaRPr lang="en-US"/>
          </a:p>
        </p:txBody>
      </p:sp>
    </p:spTree>
    <p:extLst>
      <p:ext uri="{BB962C8B-B14F-4D97-AF65-F5344CB8AC3E}">
        <p14:creationId xmlns:p14="http://schemas.microsoft.com/office/powerpoint/2010/main" val="1815711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9D24-FE4A-EC03-0FCB-EA65F40568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C8FEDE-8F74-081A-1C33-08728AE0E3F3}"/>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D8695D3-C9F3-9873-BB92-35697E659025}"/>
              </a:ext>
            </a:extLst>
          </p:cNvPr>
          <p:cNvSpPr txBox="1"/>
          <p:nvPr/>
        </p:nvSpPr>
        <p:spPr>
          <a:xfrm>
            <a:off x="225240" y="165515"/>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Budget Priorities and Other Considerations</a:t>
            </a:r>
          </a:p>
        </p:txBody>
      </p:sp>
      <p:pic>
        <p:nvPicPr>
          <p:cNvPr id="11" name="Picture 10">
            <a:extLst>
              <a:ext uri="{FF2B5EF4-FFF2-40B4-BE49-F238E27FC236}">
                <a16:creationId xmlns:a16="http://schemas.microsoft.com/office/drawing/2014/main" id="{DE53EB17-8F18-033E-D1A8-95C8BEB512B9}"/>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Rectangle 1">
            <a:extLst>
              <a:ext uri="{FF2B5EF4-FFF2-40B4-BE49-F238E27FC236}">
                <a16:creationId xmlns:a16="http://schemas.microsoft.com/office/drawing/2014/main" id="{16260FA8-2EA6-7348-F429-A89A7A1336B0}"/>
              </a:ext>
            </a:extLst>
          </p:cNvPr>
          <p:cNvSpPr>
            <a:spLocks noChangeArrowheads="1"/>
          </p:cNvSpPr>
          <p:nvPr/>
        </p:nvSpPr>
        <p:spPr bwMode="auto">
          <a:xfrm>
            <a:off x="-776706" y="115702"/>
            <a:ext cx="215107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3803E629-DBF5-137F-803F-ABFAB1CDC77A}"/>
              </a:ext>
            </a:extLst>
          </p:cNvPr>
          <p:cNvGraphicFramePr>
            <a:graphicFrameLocks noGrp="1"/>
          </p:cNvGraphicFramePr>
          <p:nvPr>
            <p:extLst>
              <p:ext uri="{D42A27DB-BD31-4B8C-83A1-F6EECF244321}">
                <p14:modId xmlns:p14="http://schemas.microsoft.com/office/powerpoint/2010/main" val="569753668"/>
              </p:ext>
            </p:extLst>
          </p:nvPr>
        </p:nvGraphicFramePr>
        <p:xfrm>
          <a:off x="3764" y="939747"/>
          <a:ext cx="12169016" cy="6163610"/>
        </p:xfrm>
        <a:graphic>
          <a:graphicData uri="http://schemas.openxmlformats.org/drawingml/2006/table">
            <a:tbl>
              <a:tblPr/>
              <a:tblGrid>
                <a:gridCol w="2640904">
                  <a:extLst>
                    <a:ext uri="{9D8B030D-6E8A-4147-A177-3AD203B41FA5}">
                      <a16:colId xmlns:a16="http://schemas.microsoft.com/office/drawing/2014/main" val="3149900016"/>
                    </a:ext>
                  </a:extLst>
                </a:gridCol>
                <a:gridCol w="1597062">
                  <a:extLst>
                    <a:ext uri="{9D8B030D-6E8A-4147-A177-3AD203B41FA5}">
                      <a16:colId xmlns:a16="http://schemas.microsoft.com/office/drawing/2014/main" val="708287697"/>
                    </a:ext>
                  </a:extLst>
                </a:gridCol>
                <a:gridCol w="7931050">
                  <a:extLst>
                    <a:ext uri="{9D8B030D-6E8A-4147-A177-3AD203B41FA5}">
                      <a16:colId xmlns:a16="http://schemas.microsoft.com/office/drawing/2014/main" val="3900405301"/>
                    </a:ext>
                  </a:extLst>
                </a:gridCol>
              </a:tblGrid>
              <a:tr h="315935">
                <a:tc>
                  <a:txBody>
                    <a:bodyPr/>
                    <a:lstStyle/>
                    <a:p>
                      <a:pPr algn="l" rtl="0" fontAlgn="base">
                        <a:lnSpc>
                          <a:spcPts val="1875"/>
                        </a:lnSpc>
                        <a:buNone/>
                      </a:pPr>
                      <a:r>
                        <a:rPr lang="en-US" sz="1400" b="1" i="0">
                          <a:solidFill>
                            <a:srgbClr val="FFFFFF"/>
                          </a:solidFill>
                          <a:effectLst/>
                          <a:latin typeface="Calibri"/>
                        </a:rPr>
                        <a:t>Budget Need​</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tc>
                  <a:txBody>
                    <a:bodyPr/>
                    <a:lstStyle/>
                    <a:p>
                      <a:pPr algn="l" rtl="0" fontAlgn="base">
                        <a:lnSpc>
                          <a:spcPts val="1875"/>
                        </a:lnSpc>
                        <a:buNone/>
                      </a:pPr>
                      <a:r>
                        <a:rPr lang="en-US" sz="1400" b="1" i="0">
                          <a:solidFill>
                            <a:srgbClr val="FFFFFF"/>
                          </a:solidFill>
                          <a:effectLst/>
                          <a:latin typeface="Calibri"/>
                        </a:rPr>
                        <a:t>Amount​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tc>
                  <a:txBody>
                    <a:bodyPr/>
                    <a:lstStyle/>
                    <a:p>
                      <a:pPr algn="l" rtl="0" fontAlgn="base">
                        <a:lnSpc>
                          <a:spcPts val="1875"/>
                        </a:lnSpc>
                        <a:buNone/>
                      </a:pPr>
                      <a:r>
                        <a:rPr lang="en-US" sz="1400" b="1" i="0">
                          <a:solidFill>
                            <a:srgbClr val="FFFFFF"/>
                          </a:solidFill>
                          <a:effectLst/>
                          <a:latin typeface="Calibri"/>
                        </a:rPr>
                        <a:t>Rationale ​</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772573456"/>
                  </a:ext>
                </a:extLst>
              </a:tr>
              <a:tr h="315935">
                <a:tc>
                  <a:txBody>
                    <a:bodyPr/>
                    <a:lstStyle/>
                    <a:p>
                      <a:pPr algn="l" rtl="0" fontAlgn="base">
                        <a:lnSpc>
                          <a:spcPts val="1875"/>
                        </a:lnSpc>
                        <a:buNone/>
                      </a:pPr>
                      <a:r>
                        <a:rPr lang="en-US" sz="1400" b="0" i="0">
                          <a:solidFill>
                            <a:srgbClr val="000000"/>
                          </a:solidFill>
                          <a:effectLst/>
                          <a:latin typeface="Calibri"/>
                        </a:rPr>
                        <a:t>Truancy Specialist​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~$70,795 + benefits​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auto">
                        <a:lnSpc>
                          <a:spcPts val="1875"/>
                        </a:lnSpc>
                        <a:buNone/>
                      </a:pPr>
                      <a:r>
                        <a:rPr lang="en-US" sz="1400" b="0" i="0">
                          <a:solidFill>
                            <a:srgbClr val="000000"/>
                          </a:solidFill>
                          <a:effectLst/>
                          <a:latin typeface="Calibri"/>
                        </a:rPr>
                        <a:t>​This aligns with a critical priority and current gap in the system where chronic absenteeism persists. This position would function more on the ground with schools to provide much-needed consistency in addressing community challenges with chronic absenteeism. </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396908977"/>
                  </a:ext>
                </a:extLst>
              </a:tr>
              <a:tr h="542794">
                <a:tc>
                  <a:txBody>
                    <a:bodyPr/>
                    <a:lstStyle/>
                    <a:p>
                      <a:pPr algn="l" rtl="0" fontAlgn="base">
                        <a:lnSpc>
                          <a:spcPts val="1875"/>
                        </a:lnSpc>
                        <a:buNone/>
                      </a:pPr>
                      <a:r>
                        <a:rPr lang="en-US" sz="1400" b="0" i="0">
                          <a:solidFill>
                            <a:srgbClr val="000000"/>
                          </a:solidFill>
                          <a:effectLst/>
                          <a:latin typeface="Calibri"/>
                        </a:rPr>
                        <a:t>Implement Salary Schedule for Classified/Certified Employees​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auto">
                        <a:lnSpc>
                          <a:spcPts val="1875"/>
                        </a:lnSpc>
                        <a:buNone/>
                      </a:pPr>
                      <a:r>
                        <a:rPr lang="en-US" sz="1400" b="0" i="0">
                          <a:solidFill>
                            <a:srgbClr val="000000"/>
                          </a:solidFill>
                          <a:effectLst/>
                          <a:latin typeface="Calibri"/>
                        </a:rPr>
                        <a: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650"/>
                        </a:lnSpc>
                        <a:buNone/>
                      </a:pPr>
                      <a:r>
                        <a:rPr lang="en-US" sz="1400" b="0" i="0" u="none" strike="noStrike">
                          <a:solidFill>
                            <a:srgbClr val="000000"/>
                          </a:solidFill>
                          <a:effectLst/>
                          <a:latin typeface="Calibri"/>
                        </a:rPr>
                        <a:t>The classified schedule could curb the number of long-term, veteran employees leaving the District for higher paying positions with other employers.</a:t>
                      </a:r>
                      <a:r>
                        <a:rPr lang="en-US" sz="1400" b="0" i="0">
                          <a:solidFill>
                            <a:srgbClr val="000000"/>
                          </a:solidFill>
                          <a:effectLst/>
                          <a:latin typeface="Calibri"/>
                        </a:rPr>
                        <a: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10377551"/>
                  </a:ext>
                </a:extLst>
              </a:tr>
              <a:tr h="579214">
                <a:tc>
                  <a:txBody>
                    <a:bodyPr/>
                    <a:lstStyle/>
                    <a:p>
                      <a:pPr algn="l" rtl="0" fontAlgn="base">
                        <a:lnSpc>
                          <a:spcPts val="1875"/>
                        </a:lnSpc>
                        <a:buNone/>
                      </a:pPr>
                      <a:r>
                        <a:rPr lang="en-US" sz="1400" b="0" i="0">
                          <a:solidFill>
                            <a:srgbClr val="000000"/>
                          </a:solidFill>
                          <a:effectLst/>
                          <a:latin typeface="Calibri"/>
                        </a:rPr>
                        <a:t>Provide 3% raise for Certified Employees​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auto">
                        <a:lnSpc>
                          <a:spcPts val="1875"/>
                        </a:lnSpc>
                        <a:buNone/>
                      </a:pPr>
                      <a:r>
                        <a:rPr lang="en-US" sz="1400" b="0" i="0">
                          <a:solidFill>
                            <a:srgbClr val="000000"/>
                          </a:solidFill>
                          <a:effectLst/>
                          <a:latin typeface="Calibri"/>
                        </a:rPr>
                        <a:t>​$5,478,551</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A three % increase further supports our teachers and educators to recruit and retain the best​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831645136"/>
                  </a:ext>
                </a:extLst>
              </a:tr>
              <a:tr h="1748174">
                <a:tc>
                  <a:txBody>
                    <a:bodyPr/>
                    <a:lstStyle/>
                    <a:p>
                      <a:pPr algn="l" rtl="0" fontAlgn="base">
                        <a:lnSpc>
                          <a:spcPts val="1875"/>
                        </a:lnSpc>
                        <a:buNone/>
                      </a:pPr>
                      <a:r>
                        <a:rPr lang="en-US" sz="1400" b="0" i="0">
                          <a:solidFill>
                            <a:srgbClr val="000000"/>
                          </a:solidFill>
                          <a:effectLst/>
                          <a:latin typeface="Calibri"/>
                        </a:rPr>
                        <a:t>Leadership Coaching and Support (for leaders and academic coaches)​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lvl="0" algn="l">
                        <a:lnSpc>
                          <a:spcPts val="1875"/>
                        </a:lnSpc>
                        <a:buNone/>
                      </a:pPr>
                      <a:r>
                        <a:rPr lang="en-US" sz="1400" b="0" i="0">
                          <a:solidFill>
                            <a:srgbClr val="000000"/>
                          </a:solidFill>
                          <a:effectLst/>
                          <a:latin typeface="Calibri"/>
                        </a:rPr>
                        <a:t>~$141,000 + benefits </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u="none" strike="noStrike">
                          <a:solidFill>
                            <a:srgbClr val="000000"/>
                          </a:solidFill>
                          <a:effectLst/>
                          <a:latin typeface="Calibri"/>
                        </a:rPr>
                        <a:t>This would provide another individual in the Office of School Leadership and Supports to coach principals and assistant principals after instructional rounds and to help co-create a strong internal leadership pipeline. </a:t>
                      </a:r>
                      <a:r>
                        <a:rPr lang="en-US" sz="1400" b="0" i="0">
                          <a:solidFill>
                            <a:srgbClr val="000000"/>
                          </a:solidFill>
                          <a:effectLst/>
                          <a:latin typeface="Calibri"/>
                        </a:rPr>
                        <a:t>​This would also provide for uniformity of leadership and application with academic coaches at the school level, working closely with Teaching and Learning in this respect. Emphasis would be placed on newer principals and spaces/schools where differentiated support is needed while strengthening the day-to-day experiences for leaders, offering a more hands-on and consistent level of guidance needed for accelerated school improvement outcomes.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05387422"/>
                  </a:ext>
                </a:extLst>
              </a:tr>
              <a:tr h="1326923">
                <a:tc>
                  <a:txBody>
                    <a:bodyPr/>
                    <a:lstStyle/>
                    <a:p>
                      <a:pPr algn="l" rtl="0" fontAlgn="base">
                        <a:lnSpc>
                          <a:spcPts val="1875"/>
                        </a:lnSpc>
                        <a:buNone/>
                      </a:pPr>
                      <a:r>
                        <a:rPr lang="en-US" sz="1400" b="0" i="0">
                          <a:solidFill>
                            <a:srgbClr val="000000"/>
                          </a:solidFill>
                          <a:effectLst/>
                          <a:latin typeface="Calibri"/>
                        </a:rPr>
                        <a:t>Assistant Athletic Director​</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$83,500 + benefits​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ct val="100000"/>
                        </a:lnSpc>
                        <a:buNone/>
                      </a:pPr>
                      <a:r>
                        <a:rPr lang="en-US" sz="1400" b="0" i="0" u="none" strike="noStrike">
                          <a:solidFill>
                            <a:srgbClr val="000000"/>
                          </a:solidFill>
                          <a:effectLst/>
                          <a:latin typeface="Calibri"/>
                        </a:rPr>
                        <a:t>The Athletic Department continues to evolve as it provides support to student-athletes, Athletic Directors, and their coaches. As the demands on the district’s athletic department continue to grow, this is a strategic move to enhance operational efficiency, compliance, student-athlete support, district compliance with GHSA rules and continued overall program development. </a:t>
                      </a:r>
                      <a:r>
                        <a:rPr lang="en-US" sz="1400" b="0" i="0">
                          <a:solidFill>
                            <a:srgbClr val="000000"/>
                          </a:solidFill>
                          <a:effectLst/>
                          <a:latin typeface="Calibri"/>
                        </a:rPr>
                        <a:t>​This also aligns us with similar districts and their support structure, where we are the only district without full-time school-based athletic directors. This structure is significantly less than what it would cost to budget for full-time Athletic Directors. </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76886977"/>
                  </a:ext>
                </a:extLst>
              </a:tr>
              <a:tr h="863555">
                <a:tc>
                  <a:txBody>
                    <a:bodyPr/>
                    <a:lstStyle/>
                    <a:p>
                      <a:pPr algn="l" rtl="0" fontAlgn="base">
                        <a:lnSpc>
                          <a:spcPts val="1875"/>
                        </a:lnSpc>
                        <a:buNone/>
                      </a:pPr>
                      <a:r>
                        <a:rPr lang="en-US" sz="1400" b="0" i="0">
                          <a:solidFill>
                            <a:srgbClr val="000000"/>
                          </a:solidFill>
                          <a:effectLst/>
                          <a:latin typeface="Calibri"/>
                        </a:rPr>
                        <a:t>Reduce Media Clerk allocation from 800 students to 600 students​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a:solidFill>
                            <a:srgbClr val="000000"/>
                          </a:solidFill>
                          <a:effectLst/>
                          <a:latin typeface="Calibri"/>
                        </a:rPr>
                        <a:t>$108,000 + benefits​</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u="none" strike="noStrike">
                          <a:solidFill>
                            <a:srgbClr val="000000"/>
                          </a:solidFill>
                          <a:effectLst/>
                          <a:latin typeface="Calibri"/>
                        </a:rPr>
                        <a:t>Elementary schools are allotted a half-time clerk unless their student population reaches 800. We have middle and high schools that are similar and even smaller in size to some elementary populations.</a:t>
                      </a:r>
                      <a:r>
                        <a:rPr lang="en-US" sz="1400" b="0" i="0">
                          <a:solidFill>
                            <a:srgbClr val="000000"/>
                          </a:solidFill>
                          <a:effectLst/>
                          <a:latin typeface="Calibri"/>
                        </a:rPr>
                        <a:t>​</a:t>
                      </a:r>
                    </a:p>
                  </a:txBody>
                  <a:tcPr marL="61638" marR="61638" marT="30819" marB="30819">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673018186"/>
                  </a:ext>
                </a:extLst>
              </a:tr>
            </a:tbl>
          </a:graphicData>
        </a:graphic>
      </p:graphicFrame>
      <p:sp>
        <p:nvSpPr>
          <p:cNvPr id="9" name="Slide Number Placeholder 8">
            <a:extLst>
              <a:ext uri="{FF2B5EF4-FFF2-40B4-BE49-F238E27FC236}">
                <a16:creationId xmlns:a16="http://schemas.microsoft.com/office/drawing/2014/main" id="{8D0A2046-C3EA-12A9-C513-3FF0CC832644}"/>
              </a:ext>
            </a:extLst>
          </p:cNvPr>
          <p:cNvSpPr>
            <a:spLocks noGrp="1"/>
          </p:cNvSpPr>
          <p:nvPr>
            <p:ph type="sldNum" sz="quarter" idx="12"/>
          </p:nvPr>
        </p:nvSpPr>
        <p:spPr/>
        <p:txBody>
          <a:bodyPr/>
          <a:lstStyle/>
          <a:p>
            <a:fld id="{28E6F07D-F62F-4C3B-A21E-2367E9A39921}" type="slidenum">
              <a:rPr lang="en-US" smtClean="0"/>
              <a:t>42</a:t>
            </a:fld>
            <a:endParaRPr lang="en-US"/>
          </a:p>
        </p:txBody>
      </p:sp>
    </p:spTree>
    <p:extLst>
      <p:ext uri="{BB962C8B-B14F-4D97-AF65-F5344CB8AC3E}">
        <p14:creationId xmlns:p14="http://schemas.microsoft.com/office/powerpoint/2010/main" val="1058236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9B95C-141E-8938-B103-17884FB2B4E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24180DF-9879-9C61-E5CA-29AA5054A170}"/>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ACD881-768D-B0C7-5B96-28F8684D846B}"/>
              </a:ext>
            </a:extLst>
          </p:cNvPr>
          <p:cNvSpPr txBox="1"/>
          <p:nvPr/>
        </p:nvSpPr>
        <p:spPr>
          <a:xfrm>
            <a:off x="225240" y="165515"/>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Budget Priorities and Other Considerations</a:t>
            </a:r>
          </a:p>
        </p:txBody>
      </p:sp>
      <p:pic>
        <p:nvPicPr>
          <p:cNvPr id="11" name="Picture 10">
            <a:extLst>
              <a:ext uri="{FF2B5EF4-FFF2-40B4-BE49-F238E27FC236}">
                <a16:creationId xmlns:a16="http://schemas.microsoft.com/office/drawing/2014/main" id="{F02BC9DB-12D0-5836-3A0C-95F020879C4B}"/>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Rectangle 1">
            <a:extLst>
              <a:ext uri="{FF2B5EF4-FFF2-40B4-BE49-F238E27FC236}">
                <a16:creationId xmlns:a16="http://schemas.microsoft.com/office/drawing/2014/main" id="{60E0A1FE-6FB2-C1BE-EBDB-66CC956276CC}"/>
              </a:ext>
            </a:extLst>
          </p:cNvPr>
          <p:cNvSpPr>
            <a:spLocks noChangeArrowheads="1"/>
          </p:cNvSpPr>
          <p:nvPr/>
        </p:nvSpPr>
        <p:spPr bwMode="auto">
          <a:xfrm>
            <a:off x="-776706" y="115702"/>
            <a:ext cx="215107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9C35DD2-A0E6-B561-B01F-B05656022C61}"/>
              </a:ext>
            </a:extLst>
          </p:cNvPr>
          <p:cNvGraphicFramePr>
            <a:graphicFrameLocks noGrp="1"/>
          </p:cNvGraphicFramePr>
          <p:nvPr>
            <p:extLst>
              <p:ext uri="{D42A27DB-BD31-4B8C-83A1-F6EECF244321}">
                <p14:modId xmlns:p14="http://schemas.microsoft.com/office/powerpoint/2010/main" val="2941960863"/>
              </p:ext>
            </p:extLst>
          </p:nvPr>
        </p:nvGraphicFramePr>
        <p:xfrm>
          <a:off x="31315" y="939452"/>
          <a:ext cx="12174635" cy="5903850"/>
        </p:xfrm>
        <a:graphic>
          <a:graphicData uri="http://schemas.openxmlformats.org/drawingml/2006/table">
            <a:tbl>
              <a:tblPr/>
              <a:tblGrid>
                <a:gridCol w="4116241">
                  <a:extLst>
                    <a:ext uri="{9D8B030D-6E8A-4147-A177-3AD203B41FA5}">
                      <a16:colId xmlns:a16="http://schemas.microsoft.com/office/drawing/2014/main" val="528627854"/>
                    </a:ext>
                  </a:extLst>
                </a:gridCol>
                <a:gridCol w="1249994">
                  <a:extLst>
                    <a:ext uri="{9D8B030D-6E8A-4147-A177-3AD203B41FA5}">
                      <a16:colId xmlns:a16="http://schemas.microsoft.com/office/drawing/2014/main" val="1303211176"/>
                    </a:ext>
                  </a:extLst>
                </a:gridCol>
                <a:gridCol w="6808400">
                  <a:extLst>
                    <a:ext uri="{9D8B030D-6E8A-4147-A177-3AD203B41FA5}">
                      <a16:colId xmlns:a16="http://schemas.microsoft.com/office/drawing/2014/main" val="1691539845"/>
                    </a:ext>
                  </a:extLst>
                </a:gridCol>
              </a:tblGrid>
              <a:tr h="443926">
                <a:tc>
                  <a:txBody>
                    <a:bodyPr/>
                    <a:lstStyle/>
                    <a:p>
                      <a:pPr algn="l" rtl="0" fontAlgn="base">
                        <a:lnSpc>
                          <a:spcPts val="1875"/>
                        </a:lnSpc>
                        <a:buNone/>
                      </a:pPr>
                      <a:r>
                        <a:rPr lang="en-US" sz="1400" b="1" i="0">
                          <a:solidFill>
                            <a:srgbClr val="FFFFFF"/>
                          </a:solidFill>
                          <a:effectLst/>
                          <a:latin typeface="Calibri"/>
                        </a:rPr>
                        <a:t>Budget Need​</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tc>
                  <a:txBody>
                    <a:bodyPr/>
                    <a:lstStyle/>
                    <a:p>
                      <a:pPr algn="l" rtl="0" fontAlgn="base">
                        <a:lnSpc>
                          <a:spcPts val="1875"/>
                        </a:lnSpc>
                        <a:buNone/>
                      </a:pPr>
                      <a:r>
                        <a:rPr lang="en-US" sz="1400" b="1" i="0">
                          <a:solidFill>
                            <a:srgbClr val="FFFFFF"/>
                          </a:solidFill>
                          <a:effectLst/>
                          <a:latin typeface="Calibri"/>
                        </a:rPr>
                        <a:t>Amount​</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tc>
                  <a:txBody>
                    <a:bodyPr/>
                    <a:lstStyle/>
                    <a:p>
                      <a:pPr algn="l" rtl="0" fontAlgn="base">
                        <a:lnSpc>
                          <a:spcPts val="1875"/>
                        </a:lnSpc>
                        <a:buNone/>
                      </a:pPr>
                      <a:r>
                        <a:rPr lang="en-US" sz="1400" b="1" i="0">
                          <a:solidFill>
                            <a:srgbClr val="FFFFFF"/>
                          </a:solidFill>
                          <a:effectLst/>
                          <a:latin typeface="Calibri"/>
                        </a:rPr>
                        <a:t>Rationale ​</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33338"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320695728"/>
                  </a:ext>
                </a:extLst>
              </a:tr>
              <a:tr h="908992">
                <a:tc>
                  <a:txBody>
                    <a:bodyPr/>
                    <a:lstStyle/>
                    <a:p>
                      <a:pPr algn="l" rtl="0" fontAlgn="base">
                        <a:lnSpc>
                          <a:spcPts val="1875"/>
                        </a:lnSpc>
                        <a:buNone/>
                      </a:pPr>
                      <a:r>
                        <a:rPr lang="en-US" sz="1400" b="0" i="0">
                          <a:solidFill>
                            <a:srgbClr val="000000"/>
                          </a:solidFill>
                          <a:effectLst/>
                          <a:latin typeface="Calibri"/>
                        </a:rPr>
                        <a:t>Reclassify Director of Elementary Services to Executive Director​</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$16,237.00 + benefits​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u="none" strike="noStrike">
                          <a:solidFill>
                            <a:srgbClr val="000000"/>
                          </a:solidFill>
                          <a:effectLst/>
                          <a:latin typeface="Calibri"/>
                        </a:rPr>
                        <a:t>This recommendation reflects both the expanded scope of district-level instructional leadership and the fact that the majority of current duties already align with executive-level expectations. </a:t>
                      </a:r>
                      <a:r>
                        <a:rPr lang="en-US" sz="1400" b="0" i="0">
                          <a:solidFill>
                            <a:srgbClr val="000000"/>
                          </a:solidFill>
                          <a:effectLst/>
                          <a:latin typeface="Calibri"/>
                        </a:rPr>
                        <a:t>​</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33338"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313908285"/>
                  </a:ext>
                </a:extLst>
              </a:tr>
              <a:tr h="908992">
                <a:tc>
                  <a:txBody>
                    <a:bodyPr/>
                    <a:lstStyle/>
                    <a:p>
                      <a:pPr algn="l" rtl="0" fontAlgn="base">
                        <a:lnSpc>
                          <a:spcPts val="1875"/>
                        </a:lnSpc>
                        <a:buNone/>
                      </a:pPr>
                      <a:r>
                        <a:rPr lang="en-US" sz="1400" b="0" i="0">
                          <a:solidFill>
                            <a:srgbClr val="000000"/>
                          </a:solidFill>
                          <a:effectLst/>
                          <a:latin typeface="Calibri"/>
                        </a:rPr>
                        <a:t>Reclassify Director of Maintenance position to Executive Director​</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a:solidFill>
                            <a:srgbClr val="000000"/>
                          </a:solidFill>
                          <a:effectLst/>
                          <a:latin typeface="Calibri"/>
                        </a:rPr>
                        <a:t>$16,237.00 + benefits​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u="none" strike="noStrike">
                          <a:solidFill>
                            <a:srgbClr val="000000"/>
                          </a:solidFill>
                          <a:effectLst/>
                          <a:latin typeface="Calibri"/>
                        </a:rPr>
                        <a:t>This change acknowledges the expanded strategic leadership, operational oversight, and critical infrastructure responsibilities now associated with this role.</a:t>
                      </a:r>
                      <a:r>
                        <a:rPr lang="en-US" sz="1400" b="0" i="0">
                          <a:solidFill>
                            <a:srgbClr val="000000"/>
                          </a:solidFill>
                          <a:effectLst/>
                          <a:latin typeface="Calibri"/>
                        </a:rPr>
                        <a:t>​</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193071662"/>
                  </a:ext>
                </a:extLst>
              </a:tr>
              <a:tr h="908992">
                <a:tc>
                  <a:txBody>
                    <a:bodyPr/>
                    <a:lstStyle/>
                    <a:p>
                      <a:pPr algn="l" rtl="0" fontAlgn="base">
                        <a:lnSpc>
                          <a:spcPts val="1875"/>
                        </a:lnSpc>
                        <a:buNone/>
                      </a:pPr>
                      <a:r>
                        <a:rPr lang="en-US" sz="1400" b="0" i="0">
                          <a:solidFill>
                            <a:srgbClr val="000000"/>
                          </a:solidFill>
                          <a:effectLst/>
                          <a:latin typeface="Calibri"/>
                        </a:rPr>
                        <a:t>Eliminate 4 hard-to-fill part-time custodial positions with 2 Custodial Site Support Specialists​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$27,818.92 + benefits​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To closer support custodians, we are recommending ​</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475504663"/>
                  </a:ext>
                </a:extLst>
              </a:tr>
              <a:tr h="623611">
                <a:tc>
                  <a:txBody>
                    <a:bodyPr/>
                    <a:lstStyle/>
                    <a:p>
                      <a:pPr algn="l" rtl="0" fontAlgn="base">
                        <a:lnSpc>
                          <a:spcPts val="1875"/>
                        </a:lnSpc>
                        <a:buNone/>
                      </a:pPr>
                      <a:r>
                        <a:rPr lang="en-US" sz="1400" b="0" i="0">
                          <a:solidFill>
                            <a:srgbClr val="000000"/>
                          </a:solidFill>
                          <a:effectLst/>
                          <a:latin typeface="Calibri"/>
                        </a:rPr>
                        <a:t>K-5 ELA School Improvement Coordinator​</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a:solidFill>
                            <a:srgbClr val="000000"/>
                          </a:solidFill>
                          <a:effectLst/>
                          <a:latin typeface="Calibri"/>
                        </a:rPr>
                        <a:t>$81,329 + benefits​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a:solidFill>
                            <a:srgbClr val="000000"/>
                          </a:solidFill>
                          <a:effectLst/>
                          <a:latin typeface="Calibri"/>
                        </a:rPr>
                        <a:t>This recommendation fills a critical need in literacy, an area we currently do not have a coordinator position for. ​</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49751215"/>
                  </a:ext>
                </a:extLst>
              </a:tr>
              <a:tr h="1183803">
                <a:tc>
                  <a:txBody>
                    <a:bodyPr/>
                    <a:lstStyle/>
                    <a:p>
                      <a:pPr algn="l" rtl="0" fontAlgn="base">
                        <a:lnSpc>
                          <a:spcPts val="1875"/>
                        </a:lnSpc>
                        <a:buNone/>
                      </a:pPr>
                      <a:r>
                        <a:rPr lang="en-US" sz="1400" b="0" i="0">
                          <a:solidFill>
                            <a:srgbClr val="000000"/>
                          </a:solidFill>
                          <a:effectLst/>
                          <a:latin typeface="Calibri"/>
                        </a:rPr>
                        <a:t>Reclassify Accounting Clerk IV to Accountant​</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$14,111.13​</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tc>
                  <a:txBody>
                    <a:bodyPr/>
                    <a:lstStyle/>
                    <a:p>
                      <a:pPr algn="l" rtl="0" fontAlgn="base">
                        <a:lnSpc>
                          <a:spcPts val="1875"/>
                        </a:lnSpc>
                        <a:buNone/>
                      </a:pPr>
                      <a:r>
                        <a:rPr lang="en-US" sz="1400" b="0" i="0">
                          <a:solidFill>
                            <a:srgbClr val="000000"/>
                          </a:solidFill>
                          <a:effectLst/>
                          <a:latin typeface="Calibri"/>
                        </a:rPr>
                        <a:t>Due to increased duties and responsibilities including accounting for and managing all student activity account, this position also provides continuous training to Principals, Secretaries, Clerks, Bookkeepers, and many others to ensure compliance with district policy.​</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287553626"/>
                  </a:ext>
                </a:extLst>
              </a:tr>
              <a:tr h="919562">
                <a:tc>
                  <a:txBody>
                    <a:bodyPr/>
                    <a:lstStyle/>
                    <a:p>
                      <a:pPr algn="l" rtl="0" fontAlgn="base">
                        <a:lnSpc>
                          <a:spcPts val="1875"/>
                        </a:lnSpc>
                        <a:buNone/>
                      </a:pPr>
                      <a:r>
                        <a:rPr lang="en-US" sz="1400" b="0" i="0">
                          <a:solidFill>
                            <a:srgbClr val="000000"/>
                          </a:solidFill>
                          <a:effectLst/>
                          <a:latin typeface="Calibri"/>
                        </a:rPr>
                        <a:t>Reclassify Student Information System Manager to Coordinator​</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ts val="1875"/>
                        </a:lnSpc>
                        <a:buNone/>
                      </a:pPr>
                      <a:r>
                        <a:rPr lang="en-US" sz="1400" b="0" i="0">
                          <a:solidFill>
                            <a:srgbClr val="000000"/>
                          </a:solidFill>
                          <a:effectLst/>
                          <a:latin typeface="Calibri"/>
                        </a:rPr>
                        <a:t>$10,183.47 + benefits​</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tc>
                  <a:txBody>
                    <a:bodyPr/>
                    <a:lstStyle/>
                    <a:p>
                      <a:pPr algn="l" rtl="0" fontAlgn="base">
                        <a:lnSpc>
                          <a:spcPct val="100000"/>
                        </a:lnSpc>
                        <a:buNone/>
                      </a:pPr>
                      <a:r>
                        <a:rPr lang="en-US" sz="1400" b="0" i="0" u="none" strike="noStrike">
                          <a:solidFill>
                            <a:srgbClr val="000000"/>
                          </a:solidFill>
                          <a:effectLst/>
                          <a:latin typeface="Calibri"/>
                        </a:rPr>
                        <a:t>Due to the GaDOE initiative to develop the State Reporting System, it is essential to hire technically skilled experts. Compared to other positions in our district and similar roles in other districts, our SIS Manager position needs an upgrade to match their technical proficiency. Upgrade to SIS Manager</a:t>
                      </a:r>
                      <a:r>
                        <a:rPr lang="en-US" sz="1400" b="0" i="0">
                          <a:solidFill>
                            <a:srgbClr val="000000"/>
                          </a:solidFill>
                          <a:effectLst/>
                          <a:latin typeface="Calibri"/>
                        </a:rPr>
                        <a:t>​</a:t>
                      </a:r>
                    </a:p>
                  </a:txBody>
                  <a:tcPr marL="72093" marR="72093" marT="36047" marB="36047">
                    <a:lnL w="11106" cap="flat" cmpd="sng" algn="ctr">
                      <a:solidFill>
                        <a:srgbClr val="FFFFFF"/>
                      </a:solidFill>
                      <a:prstDash val="solid"/>
                      <a:round/>
                      <a:headEnd type="none" w="med" len="med"/>
                      <a:tailEnd type="none" w="med" len="med"/>
                    </a:lnL>
                    <a:lnR w="11106" cap="flat" cmpd="sng" algn="ctr">
                      <a:solidFill>
                        <a:srgbClr val="FFFFFF"/>
                      </a:solidFill>
                      <a:prstDash val="solid"/>
                      <a:round/>
                      <a:headEnd type="none" w="med" len="med"/>
                      <a:tailEnd type="none" w="med" len="med"/>
                    </a:lnR>
                    <a:lnT w="11106" cap="flat" cmpd="sng" algn="ctr">
                      <a:solidFill>
                        <a:srgbClr val="FFFFFF"/>
                      </a:solidFill>
                      <a:prstDash val="solid"/>
                      <a:round/>
                      <a:headEnd type="none" w="med" len="med"/>
                      <a:tailEnd type="none" w="med" len="med"/>
                    </a:lnT>
                    <a:lnB w="111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814682779"/>
                  </a:ext>
                </a:extLst>
              </a:tr>
            </a:tbl>
          </a:graphicData>
        </a:graphic>
      </p:graphicFrame>
      <p:sp>
        <p:nvSpPr>
          <p:cNvPr id="5" name="Slide Number Placeholder 4">
            <a:extLst>
              <a:ext uri="{FF2B5EF4-FFF2-40B4-BE49-F238E27FC236}">
                <a16:creationId xmlns:a16="http://schemas.microsoft.com/office/drawing/2014/main" id="{0C31A8AE-3688-6558-4B50-408472866403}"/>
              </a:ext>
            </a:extLst>
          </p:cNvPr>
          <p:cNvSpPr>
            <a:spLocks noGrp="1"/>
          </p:cNvSpPr>
          <p:nvPr>
            <p:ph type="sldNum" sz="quarter" idx="12"/>
          </p:nvPr>
        </p:nvSpPr>
        <p:spPr>
          <a:xfrm>
            <a:off x="9148482" y="6509922"/>
            <a:ext cx="2743200" cy="365125"/>
          </a:xfrm>
        </p:spPr>
        <p:txBody>
          <a:bodyPr/>
          <a:lstStyle/>
          <a:p>
            <a:fld id="{28E6F07D-F62F-4C3B-A21E-2367E9A39921}" type="slidenum">
              <a:rPr lang="en-US" smtClean="0"/>
              <a:t>43</a:t>
            </a:fld>
            <a:endParaRPr lang="en-US"/>
          </a:p>
        </p:txBody>
      </p:sp>
    </p:spTree>
    <p:extLst>
      <p:ext uri="{BB962C8B-B14F-4D97-AF65-F5344CB8AC3E}">
        <p14:creationId xmlns:p14="http://schemas.microsoft.com/office/powerpoint/2010/main" val="2857373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B1BA-B2FF-CCC1-EBD4-8E8F4E96BB8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1832556-A009-2824-C767-ED980A9A529D}"/>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3D5A39-4872-68EB-863B-A1E0873CC0C8}"/>
              </a:ext>
            </a:extLst>
          </p:cNvPr>
          <p:cNvSpPr txBox="1"/>
          <p:nvPr/>
        </p:nvSpPr>
        <p:spPr>
          <a:xfrm>
            <a:off x="563585" y="946682"/>
            <a:ext cx="10633435" cy="3785652"/>
          </a:xfrm>
          <a:prstGeom prst="rect">
            <a:avLst/>
          </a:prstGeom>
          <a:noFill/>
        </p:spPr>
        <p:txBody>
          <a:bodyPr wrap="square" lIns="91440" tIns="45720" rIns="91440" bIns="45720" rtlCol="0" anchor="t">
            <a:spAutoFit/>
          </a:bodyPr>
          <a:lstStyle/>
          <a:p>
            <a:pPr algn="ctr"/>
            <a:r>
              <a:rPr lang="en-US" sz="4400" b="1">
                <a:latin typeface="Arial"/>
                <a:cs typeface="Arial"/>
              </a:rPr>
              <a:t>FY 2026 Detailed Budget Report</a:t>
            </a:r>
          </a:p>
          <a:p>
            <a:pPr algn="ctr"/>
            <a:endParaRPr lang="en-US" sz="4400" b="1">
              <a:latin typeface="Arial" panose="020B0604020202020204" pitchFamily="34" charset="0"/>
              <a:cs typeface="Arial" panose="020B0604020202020204" pitchFamily="34" charset="0"/>
            </a:endParaRPr>
          </a:p>
          <a:p>
            <a:pPr algn="ctr"/>
            <a:r>
              <a:rPr lang="en-US" sz="4400" b="1">
                <a:latin typeface="Arial"/>
                <a:cs typeface="Arial"/>
              </a:rPr>
              <a:t> </a:t>
            </a:r>
            <a:r>
              <a:rPr lang="en-US" sz="3200" b="1">
                <a:latin typeface="Arial"/>
                <a:cs typeface="Arial"/>
              </a:rPr>
              <a:t>3% salary increase for all Certified, Implementation of the Classified Salary Study &amp; Reduction of 30 Vacancies (23 Certified &amp; 7 Classified)</a:t>
            </a:r>
          </a:p>
          <a:p>
            <a:pPr algn="ctr"/>
            <a:endParaRPr lang="en-US" sz="4400" b="1">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B4DE188-1036-DE7E-0A45-F9D9F3EAD94F}"/>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0CD0AD9C-FD65-D693-FF03-087AF3F4CD85}"/>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443A0250-B783-DE5B-F585-1DFA0EBB132C}"/>
              </a:ext>
            </a:extLst>
          </p:cNvPr>
          <p:cNvSpPr>
            <a:spLocks noGrp="1"/>
          </p:cNvSpPr>
          <p:nvPr>
            <p:ph type="sldNum" sz="quarter" idx="12"/>
          </p:nvPr>
        </p:nvSpPr>
        <p:spPr/>
        <p:txBody>
          <a:bodyPr/>
          <a:lstStyle/>
          <a:p>
            <a:fld id="{28E6F07D-F62F-4C3B-A21E-2367E9A39921}" type="slidenum">
              <a:rPr lang="en-US" smtClean="0"/>
              <a:t>44</a:t>
            </a:fld>
            <a:endParaRPr lang="en-US"/>
          </a:p>
        </p:txBody>
      </p:sp>
    </p:spTree>
    <p:extLst>
      <p:ext uri="{BB962C8B-B14F-4D97-AF65-F5344CB8AC3E}">
        <p14:creationId xmlns:p14="http://schemas.microsoft.com/office/powerpoint/2010/main" val="1504040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5020-4E28-D34D-BF15-2D571BE8169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876BD3-935C-3DB2-2449-E6F2F3FEDDD9}"/>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Elementary Schools FY26 Budget (GaDOE Base Elementary Size = 450 Students) </a:t>
            </a:r>
          </a:p>
          <a:p>
            <a:r>
              <a:rPr lang="en-US" sz="2400" b="1"/>
              <a:t>				Those in </a:t>
            </a:r>
            <a:r>
              <a:rPr lang="en-US" sz="2400" b="1">
                <a:solidFill>
                  <a:srgbClr val="FF0000"/>
                </a:solidFill>
              </a:rPr>
              <a:t>Red</a:t>
            </a:r>
            <a:r>
              <a:rPr lang="en-US" sz="2400" b="1"/>
              <a:t> are Under the Base Size</a:t>
            </a:r>
          </a:p>
        </p:txBody>
      </p:sp>
      <p:pic>
        <p:nvPicPr>
          <p:cNvPr id="11" name="Picture 10">
            <a:extLst>
              <a:ext uri="{FF2B5EF4-FFF2-40B4-BE49-F238E27FC236}">
                <a16:creationId xmlns:a16="http://schemas.microsoft.com/office/drawing/2014/main" id="{C0F3ED71-13F6-9BB6-7D28-1AFD50978879}"/>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Slide Number Placeholder 3">
            <a:extLst>
              <a:ext uri="{FF2B5EF4-FFF2-40B4-BE49-F238E27FC236}">
                <a16:creationId xmlns:a16="http://schemas.microsoft.com/office/drawing/2014/main" id="{BA723DE6-DB52-0B00-A650-076BB1D716F4}"/>
              </a:ext>
            </a:extLst>
          </p:cNvPr>
          <p:cNvSpPr>
            <a:spLocks noGrp="1"/>
          </p:cNvSpPr>
          <p:nvPr>
            <p:ph type="sldNum" sz="quarter" idx="12"/>
          </p:nvPr>
        </p:nvSpPr>
        <p:spPr>
          <a:xfrm>
            <a:off x="9094076" y="6492875"/>
            <a:ext cx="2743200" cy="365125"/>
          </a:xfrm>
        </p:spPr>
        <p:txBody>
          <a:bodyPr/>
          <a:lstStyle/>
          <a:p>
            <a:fld id="{28E6F07D-F62F-4C3B-A21E-2367E9A39921}" type="slidenum">
              <a:rPr lang="en-US" smtClean="0"/>
              <a:t>45</a:t>
            </a:fld>
            <a:endParaRPr lang="en-US"/>
          </a:p>
        </p:txBody>
      </p:sp>
      <p:pic>
        <p:nvPicPr>
          <p:cNvPr id="6" name="Picture 5">
            <a:extLst>
              <a:ext uri="{FF2B5EF4-FFF2-40B4-BE49-F238E27FC236}">
                <a16:creationId xmlns:a16="http://schemas.microsoft.com/office/drawing/2014/main" id="{2B661075-6A88-3A56-A11C-71B6EC0F41FB}"/>
              </a:ext>
            </a:extLst>
          </p:cNvPr>
          <p:cNvPicPr>
            <a:picLocks noChangeAspect="1"/>
          </p:cNvPicPr>
          <p:nvPr/>
        </p:nvPicPr>
        <p:blipFill>
          <a:blip r:embed="rId4"/>
          <a:stretch>
            <a:fillRect/>
          </a:stretch>
        </p:blipFill>
        <p:spPr>
          <a:xfrm>
            <a:off x="0" y="1126989"/>
            <a:ext cx="12192000" cy="5365886"/>
          </a:xfrm>
          <a:prstGeom prst="rect">
            <a:avLst/>
          </a:prstGeom>
        </p:spPr>
      </p:pic>
    </p:spTree>
    <p:extLst>
      <p:ext uri="{BB962C8B-B14F-4D97-AF65-F5344CB8AC3E}">
        <p14:creationId xmlns:p14="http://schemas.microsoft.com/office/powerpoint/2010/main" val="2586325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34F3-C3C5-5FB7-6B39-F6D488C6CB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C4C99F-427B-BB7B-51BE-2C623F1D2982}"/>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Middle Schools FY 25 Budget (GaDOE Base Middle School Size = 624 Students) Those in </a:t>
            </a:r>
            <a:r>
              <a:rPr lang="en-US" b="1">
                <a:solidFill>
                  <a:srgbClr val="FF0000"/>
                </a:solidFill>
              </a:rPr>
              <a:t>Red</a:t>
            </a:r>
            <a:r>
              <a:rPr lang="en-US" b="1"/>
              <a:t> are Under the Base Size</a:t>
            </a:r>
          </a:p>
          <a:p>
            <a:r>
              <a:rPr lang="en-US" b="1"/>
              <a:t>High Schools FY 25 Budget (GaDOE Base High School Size = 970 Students)  Those in </a:t>
            </a:r>
            <a:r>
              <a:rPr lang="en-US" b="1">
                <a:solidFill>
                  <a:srgbClr val="FF0000"/>
                </a:solidFill>
              </a:rPr>
              <a:t>Red</a:t>
            </a:r>
            <a:r>
              <a:rPr lang="en-US" b="1"/>
              <a:t> are Under the Base </a:t>
            </a:r>
            <a:r>
              <a:rPr lang="en-US" sz="2000"/>
              <a:t>Size</a:t>
            </a:r>
          </a:p>
        </p:txBody>
      </p:sp>
      <p:pic>
        <p:nvPicPr>
          <p:cNvPr id="11" name="Picture 10">
            <a:extLst>
              <a:ext uri="{FF2B5EF4-FFF2-40B4-BE49-F238E27FC236}">
                <a16:creationId xmlns:a16="http://schemas.microsoft.com/office/drawing/2014/main" id="{C82AE45F-F035-846A-56F4-DF27DD4D57F1}"/>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8" name="Picture 7">
            <a:extLst>
              <a:ext uri="{FF2B5EF4-FFF2-40B4-BE49-F238E27FC236}">
                <a16:creationId xmlns:a16="http://schemas.microsoft.com/office/drawing/2014/main" id="{6CE9A16B-116F-BE8A-578B-11EE42BF6271}"/>
              </a:ext>
            </a:extLst>
          </p:cNvPr>
          <p:cNvPicPr>
            <a:picLocks noChangeAspect="1"/>
          </p:cNvPicPr>
          <p:nvPr/>
        </p:nvPicPr>
        <p:blipFill>
          <a:blip r:embed="rId4"/>
          <a:stretch>
            <a:fillRect/>
          </a:stretch>
        </p:blipFill>
        <p:spPr>
          <a:xfrm>
            <a:off x="-11009" y="982360"/>
            <a:ext cx="12192000" cy="654964"/>
          </a:xfrm>
          <a:prstGeom prst="rect">
            <a:avLst/>
          </a:prstGeom>
        </p:spPr>
      </p:pic>
      <p:sp>
        <p:nvSpPr>
          <p:cNvPr id="2" name="Slide Number Placeholder 1">
            <a:extLst>
              <a:ext uri="{FF2B5EF4-FFF2-40B4-BE49-F238E27FC236}">
                <a16:creationId xmlns:a16="http://schemas.microsoft.com/office/drawing/2014/main" id="{F98A5AAA-B870-749A-AE80-196142D2F7AD}"/>
              </a:ext>
            </a:extLst>
          </p:cNvPr>
          <p:cNvSpPr>
            <a:spLocks noGrp="1"/>
          </p:cNvSpPr>
          <p:nvPr>
            <p:ph type="sldNum" sz="quarter" idx="12"/>
          </p:nvPr>
        </p:nvSpPr>
        <p:spPr>
          <a:xfrm>
            <a:off x="9335813" y="6559736"/>
            <a:ext cx="2743200" cy="365125"/>
          </a:xfrm>
        </p:spPr>
        <p:txBody>
          <a:bodyPr/>
          <a:lstStyle/>
          <a:p>
            <a:fld id="{28E6F07D-F62F-4C3B-A21E-2367E9A39921}" type="slidenum">
              <a:rPr lang="en-US" smtClean="0"/>
              <a:t>46</a:t>
            </a:fld>
            <a:endParaRPr lang="en-US"/>
          </a:p>
        </p:txBody>
      </p:sp>
      <p:pic>
        <p:nvPicPr>
          <p:cNvPr id="4" name="Picture 3">
            <a:extLst>
              <a:ext uri="{FF2B5EF4-FFF2-40B4-BE49-F238E27FC236}">
                <a16:creationId xmlns:a16="http://schemas.microsoft.com/office/drawing/2014/main" id="{997F9729-F0B7-BA39-D7B6-772F4BD55B35}"/>
              </a:ext>
            </a:extLst>
          </p:cNvPr>
          <p:cNvPicPr>
            <a:picLocks noChangeAspect="1"/>
          </p:cNvPicPr>
          <p:nvPr/>
        </p:nvPicPr>
        <p:blipFill>
          <a:blip r:embed="rId5"/>
          <a:stretch>
            <a:fillRect/>
          </a:stretch>
        </p:blipFill>
        <p:spPr>
          <a:xfrm>
            <a:off x="0" y="1646562"/>
            <a:ext cx="12192000" cy="4913174"/>
          </a:xfrm>
          <a:prstGeom prst="rect">
            <a:avLst/>
          </a:prstGeom>
        </p:spPr>
      </p:pic>
    </p:spTree>
    <p:extLst>
      <p:ext uri="{BB962C8B-B14F-4D97-AF65-F5344CB8AC3E}">
        <p14:creationId xmlns:p14="http://schemas.microsoft.com/office/powerpoint/2010/main" val="265450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E547-FE31-336C-FEF7-BDE7E9A07F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BDB1D2-1A67-F26E-BDBF-E80ACE899A6D}"/>
              </a:ext>
            </a:extLst>
          </p:cNvPr>
          <p:cNvSpPr/>
          <p:nvPr/>
        </p:nvSpPr>
        <p:spPr>
          <a:xfrm>
            <a:off x="11009" y="96847"/>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System Level FY 25 Budget by Department</a:t>
            </a:r>
          </a:p>
        </p:txBody>
      </p:sp>
      <p:pic>
        <p:nvPicPr>
          <p:cNvPr id="11" name="Picture 10">
            <a:extLst>
              <a:ext uri="{FF2B5EF4-FFF2-40B4-BE49-F238E27FC236}">
                <a16:creationId xmlns:a16="http://schemas.microsoft.com/office/drawing/2014/main" id="{1F5D2337-F959-D5DE-C358-E1077EFBD1EB}"/>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8" name="Picture 7">
            <a:extLst>
              <a:ext uri="{FF2B5EF4-FFF2-40B4-BE49-F238E27FC236}">
                <a16:creationId xmlns:a16="http://schemas.microsoft.com/office/drawing/2014/main" id="{F07A7247-6883-1F66-D279-0BE25EF0AB72}"/>
              </a:ext>
            </a:extLst>
          </p:cNvPr>
          <p:cNvPicPr>
            <a:picLocks noChangeAspect="1"/>
          </p:cNvPicPr>
          <p:nvPr/>
        </p:nvPicPr>
        <p:blipFill>
          <a:blip r:embed="rId4"/>
          <a:stretch>
            <a:fillRect/>
          </a:stretch>
        </p:blipFill>
        <p:spPr>
          <a:xfrm>
            <a:off x="-11009" y="916102"/>
            <a:ext cx="12192000" cy="886869"/>
          </a:xfrm>
          <a:prstGeom prst="rect">
            <a:avLst/>
          </a:prstGeom>
        </p:spPr>
      </p:pic>
      <p:sp>
        <p:nvSpPr>
          <p:cNvPr id="9" name="Slide Number Placeholder 8">
            <a:extLst>
              <a:ext uri="{FF2B5EF4-FFF2-40B4-BE49-F238E27FC236}">
                <a16:creationId xmlns:a16="http://schemas.microsoft.com/office/drawing/2014/main" id="{1B54E7CB-5BFE-6523-818B-E0BFBA3190D4}"/>
              </a:ext>
            </a:extLst>
          </p:cNvPr>
          <p:cNvSpPr>
            <a:spLocks noGrp="1"/>
          </p:cNvSpPr>
          <p:nvPr>
            <p:ph type="sldNum" sz="quarter" idx="12"/>
          </p:nvPr>
        </p:nvSpPr>
        <p:spPr>
          <a:xfrm>
            <a:off x="9009993" y="6578590"/>
            <a:ext cx="2743200" cy="365125"/>
          </a:xfrm>
        </p:spPr>
        <p:txBody>
          <a:bodyPr/>
          <a:lstStyle/>
          <a:p>
            <a:fld id="{28E6F07D-F62F-4C3B-A21E-2367E9A39921}" type="slidenum">
              <a:rPr lang="en-US" smtClean="0"/>
              <a:t>47</a:t>
            </a:fld>
            <a:endParaRPr lang="en-US"/>
          </a:p>
        </p:txBody>
      </p:sp>
      <p:pic>
        <p:nvPicPr>
          <p:cNvPr id="10" name="Picture 9">
            <a:extLst>
              <a:ext uri="{FF2B5EF4-FFF2-40B4-BE49-F238E27FC236}">
                <a16:creationId xmlns:a16="http://schemas.microsoft.com/office/drawing/2014/main" id="{EDBF70D0-3C3C-C3E2-59F1-26A4B0EEDC72}"/>
              </a:ext>
            </a:extLst>
          </p:cNvPr>
          <p:cNvPicPr>
            <a:picLocks noChangeAspect="1"/>
          </p:cNvPicPr>
          <p:nvPr/>
        </p:nvPicPr>
        <p:blipFill>
          <a:blip r:embed="rId5"/>
          <a:stretch>
            <a:fillRect/>
          </a:stretch>
        </p:blipFill>
        <p:spPr>
          <a:xfrm>
            <a:off x="0" y="1802971"/>
            <a:ext cx="12192000" cy="4775619"/>
          </a:xfrm>
          <a:prstGeom prst="rect">
            <a:avLst/>
          </a:prstGeom>
        </p:spPr>
      </p:pic>
    </p:spTree>
    <p:extLst>
      <p:ext uri="{BB962C8B-B14F-4D97-AF65-F5344CB8AC3E}">
        <p14:creationId xmlns:p14="http://schemas.microsoft.com/office/powerpoint/2010/main" val="777810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91501-9BF6-E57B-ADE2-2FA7DD4EE88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275CCE-BA8E-2345-2457-C7858575588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System Level FY 25 Budget by Department</a:t>
            </a:r>
          </a:p>
        </p:txBody>
      </p:sp>
      <p:pic>
        <p:nvPicPr>
          <p:cNvPr id="11" name="Picture 10">
            <a:extLst>
              <a:ext uri="{FF2B5EF4-FFF2-40B4-BE49-F238E27FC236}">
                <a16:creationId xmlns:a16="http://schemas.microsoft.com/office/drawing/2014/main" id="{257A0651-BEBD-A81B-6911-B2BB3090E737}"/>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2" name="Picture 1">
            <a:extLst>
              <a:ext uri="{FF2B5EF4-FFF2-40B4-BE49-F238E27FC236}">
                <a16:creationId xmlns:a16="http://schemas.microsoft.com/office/drawing/2014/main" id="{EB70B6C0-F519-241E-C77C-97CE37C1025D}"/>
              </a:ext>
            </a:extLst>
          </p:cNvPr>
          <p:cNvPicPr>
            <a:picLocks noChangeAspect="1"/>
          </p:cNvPicPr>
          <p:nvPr/>
        </p:nvPicPr>
        <p:blipFill>
          <a:blip r:embed="rId4"/>
          <a:stretch>
            <a:fillRect/>
          </a:stretch>
        </p:blipFill>
        <p:spPr>
          <a:xfrm>
            <a:off x="0" y="928639"/>
            <a:ext cx="12192000" cy="890016"/>
          </a:xfrm>
          <a:prstGeom prst="rect">
            <a:avLst/>
          </a:prstGeom>
        </p:spPr>
      </p:pic>
      <p:sp>
        <p:nvSpPr>
          <p:cNvPr id="7" name="Slide Number Placeholder 6">
            <a:extLst>
              <a:ext uri="{FF2B5EF4-FFF2-40B4-BE49-F238E27FC236}">
                <a16:creationId xmlns:a16="http://schemas.microsoft.com/office/drawing/2014/main" id="{316BEEA1-9E77-1D5D-F04C-950E287A3E84}"/>
              </a:ext>
            </a:extLst>
          </p:cNvPr>
          <p:cNvSpPr>
            <a:spLocks noGrp="1"/>
          </p:cNvSpPr>
          <p:nvPr>
            <p:ph type="sldNum" sz="quarter" idx="12"/>
          </p:nvPr>
        </p:nvSpPr>
        <p:spPr>
          <a:xfrm>
            <a:off x="9417716" y="6559736"/>
            <a:ext cx="2743200" cy="365125"/>
          </a:xfrm>
        </p:spPr>
        <p:txBody>
          <a:bodyPr/>
          <a:lstStyle/>
          <a:p>
            <a:fld id="{28E6F07D-F62F-4C3B-A21E-2367E9A39921}" type="slidenum">
              <a:rPr lang="en-US" smtClean="0"/>
              <a:t>48</a:t>
            </a:fld>
            <a:endParaRPr lang="en-US"/>
          </a:p>
        </p:txBody>
      </p:sp>
      <p:pic>
        <p:nvPicPr>
          <p:cNvPr id="9" name="Picture 8">
            <a:extLst>
              <a:ext uri="{FF2B5EF4-FFF2-40B4-BE49-F238E27FC236}">
                <a16:creationId xmlns:a16="http://schemas.microsoft.com/office/drawing/2014/main" id="{7A104D15-0DDD-DA50-62C6-A201E11F45CB}"/>
              </a:ext>
            </a:extLst>
          </p:cNvPr>
          <p:cNvPicPr>
            <a:picLocks noChangeAspect="1"/>
          </p:cNvPicPr>
          <p:nvPr/>
        </p:nvPicPr>
        <p:blipFill>
          <a:blip r:embed="rId5"/>
          <a:stretch>
            <a:fillRect/>
          </a:stretch>
        </p:blipFill>
        <p:spPr>
          <a:xfrm>
            <a:off x="0" y="1818655"/>
            <a:ext cx="12192000" cy="4741081"/>
          </a:xfrm>
          <a:prstGeom prst="rect">
            <a:avLst/>
          </a:prstGeom>
        </p:spPr>
      </p:pic>
    </p:spTree>
    <p:extLst>
      <p:ext uri="{BB962C8B-B14F-4D97-AF65-F5344CB8AC3E}">
        <p14:creationId xmlns:p14="http://schemas.microsoft.com/office/powerpoint/2010/main" val="1457363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2F90E-7382-181E-D747-B07FE32590F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47CCDC6-7D44-BCD5-C207-DE1512D09941}"/>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80F719-A9A0-B118-B51E-E7F67A7C9DA6}"/>
              </a:ext>
            </a:extLst>
          </p:cNvPr>
          <p:cNvSpPr txBox="1"/>
          <p:nvPr/>
        </p:nvSpPr>
        <p:spPr>
          <a:xfrm>
            <a:off x="392272" y="1384793"/>
            <a:ext cx="11397006" cy="2492990"/>
          </a:xfrm>
          <a:prstGeom prst="rect">
            <a:avLst/>
          </a:prstGeom>
          <a:noFill/>
        </p:spPr>
        <p:txBody>
          <a:bodyPr wrap="square" rtlCol="0">
            <a:spAutoFit/>
          </a:bodyPr>
          <a:lstStyle/>
          <a:p>
            <a:pPr algn="ctr"/>
            <a:endParaRPr lang="en-US" sz="2800" b="1">
              <a:latin typeface="Arial" panose="020B0604020202020204" pitchFamily="34" charset="0"/>
              <a:cs typeface="Arial" panose="020B0604020202020204" pitchFamily="34" charset="0"/>
            </a:endParaRPr>
          </a:p>
          <a:p>
            <a:pPr algn="ctr"/>
            <a:endParaRPr lang="en-US" sz="2800" b="1">
              <a:latin typeface="Arial" panose="020B0604020202020204" pitchFamily="34" charset="0"/>
              <a:cs typeface="Arial" panose="020B0604020202020204" pitchFamily="34" charset="0"/>
            </a:endParaRPr>
          </a:p>
          <a:p>
            <a:pPr algn="ctr"/>
            <a:r>
              <a:rPr lang="en-US" sz="3600" b="1">
                <a:latin typeface="Arial" panose="020B0604020202020204" pitchFamily="34" charset="0"/>
                <a:cs typeface="Arial" panose="020B0604020202020204" pitchFamily="34" charset="0"/>
              </a:rPr>
              <a:t>Historical Millage Information and Comparisons with Surrounding and Similar Sized Districts</a:t>
            </a:r>
          </a:p>
          <a:p>
            <a:pPr algn="ctr"/>
            <a:endParaRPr lang="en-US" sz="2800" b="1">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AEE4C6A0-D97B-81C8-43C8-747D50BBD33F}"/>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65D23A3E-116A-39A2-CD79-87A8D9BAE698}"/>
              </a:ext>
            </a:extLst>
          </p:cNvPr>
          <p:cNvPicPr>
            <a:picLocks noChangeAspect="1"/>
          </p:cNvPicPr>
          <p:nvPr/>
        </p:nvPicPr>
        <p:blipFill rotWithShape="1">
          <a:blip r:embed="rId2">
            <a:extLst>
              <a:ext uri="{28A0092B-C50C-407E-A947-70E740481C1C}">
                <a14:useLocalDpi xmlns:a14="http://schemas.microsoft.com/office/drawing/2010/main" val="0"/>
              </a:ext>
            </a:extLst>
          </a:blip>
          <a:srcRect l="7845" t="5605" r="8368" b="12452"/>
          <a:stretch/>
        </p:blipFill>
        <p:spPr>
          <a:xfrm>
            <a:off x="10557426" y="4932648"/>
            <a:ext cx="1498104" cy="1465118"/>
          </a:xfrm>
          <a:prstGeom prst="rect">
            <a:avLst/>
          </a:prstGeom>
        </p:spPr>
      </p:pic>
      <p:sp>
        <p:nvSpPr>
          <p:cNvPr id="4" name="Slide Number Placeholder 3">
            <a:extLst>
              <a:ext uri="{FF2B5EF4-FFF2-40B4-BE49-F238E27FC236}">
                <a16:creationId xmlns:a16="http://schemas.microsoft.com/office/drawing/2014/main" id="{6C0B8EDD-C8BE-0714-15F2-351F996C44EB}"/>
              </a:ext>
            </a:extLst>
          </p:cNvPr>
          <p:cNvSpPr>
            <a:spLocks noGrp="1"/>
          </p:cNvSpPr>
          <p:nvPr>
            <p:ph type="sldNum" sz="quarter" idx="12"/>
          </p:nvPr>
        </p:nvSpPr>
        <p:spPr/>
        <p:txBody>
          <a:bodyPr/>
          <a:lstStyle/>
          <a:p>
            <a:fld id="{28E6F07D-F62F-4C3B-A21E-2367E9A39921}" type="slidenum">
              <a:rPr lang="en-US" smtClean="0"/>
              <a:t>49</a:t>
            </a:fld>
            <a:endParaRPr lang="en-US"/>
          </a:p>
        </p:txBody>
      </p:sp>
    </p:spTree>
    <p:extLst>
      <p:ext uri="{BB962C8B-B14F-4D97-AF65-F5344CB8AC3E}">
        <p14:creationId xmlns:p14="http://schemas.microsoft.com/office/powerpoint/2010/main" val="323088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45A6C-CB48-C89C-3D8A-4CE1FC0E317F}"/>
              </a:ext>
            </a:extLst>
          </p:cNvPr>
          <p:cNvSpPr>
            <a:spLocks noGrp="1"/>
          </p:cNvSpPr>
          <p:nvPr>
            <p:ph idx="1"/>
          </p:nvPr>
        </p:nvSpPr>
        <p:spPr>
          <a:xfrm>
            <a:off x="543415" y="1241875"/>
            <a:ext cx="11145230" cy="5472118"/>
          </a:xfrm>
          <a:noFill/>
        </p:spPr>
        <p:txBody>
          <a:bodyPr vert="horz" lIns="91440" tIns="45720" rIns="91440" bIns="45720" rtlCol="0" anchor="t">
            <a:noAutofit/>
          </a:bodyPr>
          <a:lstStyle/>
          <a:p>
            <a:pPr marL="0" indent="0">
              <a:lnSpc>
                <a:spcPct val="100000"/>
              </a:lnSpc>
              <a:spcBef>
                <a:spcPts val="0"/>
              </a:spcBef>
              <a:buNone/>
            </a:pPr>
            <a:r>
              <a:rPr lang="en-US" sz="3000" cap="all">
                <a:effectLst>
                  <a:outerShdw blurRad="38100" dist="38100" dir="2700000" algn="tl">
                    <a:srgbClr val="000000">
                      <a:alpha val="43137"/>
                    </a:srgbClr>
                  </a:outerShdw>
                </a:effectLst>
                <a:latin typeface="Trade Gothic Next HvyCd" panose="020B0906040303020004" pitchFamily="34" charset="0"/>
              </a:rPr>
              <a:t>Overview</a:t>
            </a:r>
          </a:p>
          <a:p>
            <a:pPr marL="0" indent="0">
              <a:lnSpc>
                <a:spcPct val="100000"/>
              </a:lnSpc>
              <a:spcBef>
                <a:spcPts val="0"/>
              </a:spcBef>
              <a:buNone/>
            </a:pPr>
            <a:r>
              <a:rPr lang="en-US" sz="2200">
                <a:latin typeface="Arial Narrow"/>
              </a:rPr>
              <a:t>The purpose of this presentation is to provide an initial financial outlook and preliminary budget calculations for the FY2026 budget given current available information and receive feedback from the Board of Education.  </a:t>
            </a:r>
          </a:p>
          <a:p>
            <a:pPr marL="0" indent="0">
              <a:lnSpc>
                <a:spcPct val="100000"/>
              </a:lnSpc>
              <a:spcBef>
                <a:spcPts val="0"/>
              </a:spcBef>
              <a:buNone/>
            </a:pPr>
            <a:endParaRPr lang="en-US" sz="2200">
              <a:latin typeface="Arial Narrow" panose="020B0606020202030204" pitchFamily="34" charset="0"/>
            </a:endParaRPr>
          </a:p>
          <a:p>
            <a:pPr marL="0" indent="0">
              <a:lnSpc>
                <a:spcPct val="100000"/>
              </a:lnSpc>
              <a:spcBef>
                <a:spcPts val="0"/>
              </a:spcBef>
              <a:buNone/>
            </a:pPr>
            <a:r>
              <a:rPr lang="en-US" sz="3000" cap="all">
                <a:effectLst>
                  <a:outerShdw blurRad="38100" dist="38100" dir="2700000" algn="tl">
                    <a:srgbClr val="000000">
                      <a:alpha val="43137"/>
                    </a:srgbClr>
                  </a:outerShdw>
                </a:effectLst>
                <a:latin typeface="Trade Gothic Next HvyCd" panose="020B0906040303020004" pitchFamily="34" charset="0"/>
              </a:rPr>
              <a:t>Roadmap</a:t>
            </a:r>
          </a:p>
          <a:p>
            <a:pPr marL="0" indent="0">
              <a:lnSpc>
                <a:spcPct val="100000"/>
              </a:lnSpc>
              <a:spcBef>
                <a:spcPts val="0"/>
              </a:spcBef>
              <a:buNone/>
            </a:pPr>
            <a:r>
              <a:rPr lang="en-US" sz="2200">
                <a:latin typeface="Arial Narrow" panose="020B0606020202030204" pitchFamily="34" charset="0"/>
              </a:rPr>
              <a:t>This presentation will cover the budget process including enrollment projections, staffing allocations, estimated salary and benefit cost, operational cost by facility/department, as well as estimated revenues. </a:t>
            </a:r>
          </a:p>
          <a:p>
            <a:pPr marL="0" indent="0">
              <a:lnSpc>
                <a:spcPct val="100000"/>
              </a:lnSpc>
              <a:spcBef>
                <a:spcPts val="0"/>
              </a:spcBef>
              <a:buNone/>
            </a:pPr>
            <a:r>
              <a:rPr lang="en-US" sz="2200">
                <a:latin typeface="Arial Narrow" panose="020B0606020202030204" pitchFamily="34" charset="0"/>
              </a:rPr>
              <a:t>We will also discuss budget concerns and have time for questions. </a:t>
            </a:r>
          </a:p>
          <a:p>
            <a:pPr marL="0" indent="0">
              <a:lnSpc>
                <a:spcPct val="100000"/>
              </a:lnSpc>
              <a:spcBef>
                <a:spcPts val="0"/>
              </a:spcBef>
              <a:buNone/>
            </a:pPr>
            <a:endParaRPr lang="en-US" sz="2200">
              <a:latin typeface="Arial Narrow" panose="020B0606020202030204" pitchFamily="34" charset="0"/>
            </a:endParaRPr>
          </a:p>
          <a:p>
            <a:pPr marL="0" indent="0">
              <a:lnSpc>
                <a:spcPct val="100000"/>
              </a:lnSpc>
              <a:spcBef>
                <a:spcPts val="0"/>
              </a:spcBef>
              <a:buNone/>
            </a:pPr>
            <a:r>
              <a:rPr lang="en-US" sz="3000" b="1" cap="all">
                <a:effectLst>
                  <a:outerShdw blurRad="38100" dist="38100" dir="2700000" algn="tl">
                    <a:srgbClr val="000000">
                      <a:alpha val="43137"/>
                    </a:srgbClr>
                  </a:outerShdw>
                </a:effectLst>
                <a:latin typeface="Trade Gothic Next HvyCd" panose="020B0906040303020004" pitchFamily="34" charset="0"/>
              </a:rPr>
              <a:t>Takeaway</a:t>
            </a:r>
          </a:p>
          <a:p>
            <a:pPr marL="0" indent="0">
              <a:lnSpc>
                <a:spcPct val="100000"/>
              </a:lnSpc>
              <a:spcBef>
                <a:spcPts val="0"/>
              </a:spcBef>
              <a:buNone/>
            </a:pPr>
            <a:r>
              <a:rPr lang="en-US" sz="2200">
                <a:latin typeface="Arial Narrow"/>
              </a:rPr>
              <a:t>The Board will be provided with updated budget information to make an informed Tentative adoption of the FY 2026 budget on May 15, 2025.</a:t>
            </a:r>
            <a:endParaRPr lang="en-US" sz="2200">
              <a:latin typeface="Arial Narrow" panose="020B0606020202030204" pitchFamily="34" charset="0"/>
            </a:endParaRPr>
          </a:p>
          <a:p>
            <a:pPr marL="0" indent="0">
              <a:lnSpc>
                <a:spcPct val="100000"/>
              </a:lnSpc>
              <a:spcBef>
                <a:spcPts val="0"/>
              </a:spcBef>
              <a:buNone/>
            </a:pPr>
            <a:endParaRPr lang="en-US" sz="2200">
              <a:latin typeface="Arial Narrow" panose="020B0606020202030204" pitchFamily="34" charset="0"/>
            </a:endParaRPr>
          </a:p>
        </p:txBody>
      </p:sp>
      <p:sp>
        <p:nvSpPr>
          <p:cNvPr id="8" name="Rectangle 7">
            <a:extLst>
              <a:ext uri="{FF2B5EF4-FFF2-40B4-BE49-F238E27FC236}">
                <a16:creationId xmlns:a16="http://schemas.microsoft.com/office/drawing/2014/main" id="{2D70F42F-1BA5-2F35-D91F-26B4E1D5BC3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26AB5F-2E5D-B4AC-1EB2-17846C0D548B}"/>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AGENDA</a:t>
            </a:r>
          </a:p>
        </p:txBody>
      </p:sp>
      <p:pic>
        <p:nvPicPr>
          <p:cNvPr id="4" name="Picture 3">
            <a:extLst>
              <a:ext uri="{FF2B5EF4-FFF2-40B4-BE49-F238E27FC236}">
                <a16:creationId xmlns:a16="http://schemas.microsoft.com/office/drawing/2014/main" id="{5DC17A9B-5A54-4C2C-6BED-D6D27A812786}"/>
              </a:ext>
            </a:extLst>
          </p:cNvPr>
          <p:cNvPicPr>
            <a:picLocks noChangeAspect="1"/>
          </p:cNvPicPr>
          <p:nvPr/>
        </p:nvPicPr>
        <p:blipFill>
          <a:blip r:embed="rId3"/>
          <a:stretch>
            <a:fillRect/>
          </a:stretch>
        </p:blipFill>
        <p:spPr>
          <a:xfrm>
            <a:off x="10789320" y="-76332"/>
            <a:ext cx="1391675" cy="1386174"/>
          </a:xfrm>
          <a:prstGeom prst="rect">
            <a:avLst/>
          </a:prstGeom>
        </p:spPr>
      </p:pic>
      <p:sp>
        <p:nvSpPr>
          <p:cNvPr id="5" name="Slide Number Placeholder 4">
            <a:extLst>
              <a:ext uri="{FF2B5EF4-FFF2-40B4-BE49-F238E27FC236}">
                <a16:creationId xmlns:a16="http://schemas.microsoft.com/office/drawing/2014/main" id="{6C60C726-C095-B0EE-EF7D-420C47DD1C54}"/>
              </a:ext>
            </a:extLst>
          </p:cNvPr>
          <p:cNvSpPr>
            <a:spLocks noGrp="1"/>
          </p:cNvSpPr>
          <p:nvPr>
            <p:ph type="sldNum" sz="quarter" idx="12"/>
          </p:nvPr>
        </p:nvSpPr>
        <p:spPr/>
        <p:txBody>
          <a:bodyPr/>
          <a:lstStyle/>
          <a:p>
            <a:fld id="{28E6F07D-F62F-4C3B-A21E-2367E9A39921}" type="slidenum">
              <a:rPr lang="en-US" smtClean="0"/>
              <a:t>5</a:t>
            </a:fld>
            <a:endParaRPr lang="en-US"/>
          </a:p>
        </p:txBody>
      </p:sp>
    </p:spTree>
    <p:extLst>
      <p:ext uri="{BB962C8B-B14F-4D97-AF65-F5344CB8AC3E}">
        <p14:creationId xmlns:p14="http://schemas.microsoft.com/office/powerpoint/2010/main" val="270082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295F-D71E-6C47-3F0E-013ACD6AFEA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B757443-5BFD-B359-A74F-22559599A39C}"/>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Bibb County Millage Rate and History of Taxes Levied</a:t>
            </a:r>
          </a:p>
        </p:txBody>
      </p:sp>
      <p:pic>
        <p:nvPicPr>
          <p:cNvPr id="11" name="Picture 10">
            <a:extLst>
              <a:ext uri="{FF2B5EF4-FFF2-40B4-BE49-F238E27FC236}">
                <a16:creationId xmlns:a16="http://schemas.microsoft.com/office/drawing/2014/main" id="{0357D5A7-47AC-679D-F659-3A786B7BA7C7}"/>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0B3AA738-BAC8-479E-A6D5-573BDE79143F}"/>
              </a:ext>
            </a:extLst>
          </p:cNvPr>
          <p:cNvPicPr>
            <a:picLocks noChangeAspect="1"/>
          </p:cNvPicPr>
          <p:nvPr/>
        </p:nvPicPr>
        <p:blipFill>
          <a:blip r:embed="rId4"/>
          <a:stretch>
            <a:fillRect/>
          </a:stretch>
        </p:blipFill>
        <p:spPr>
          <a:xfrm>
            <a:off x="766916" y="979052"/>
            <a:ext cx="10353368" cy="5767942"/>
          </a:xfrm>
          <a:prstGeom prst="rect">
            <a:avLst/>
          </a:prstGeom>
        </p:spPr>
      </p:pic>
      <p:sp>
        <p:nvSpPr>
          <p:cNvPr id="2" name="Slide Number Placeholder 1">
            <a:extLst>
              <a:ext uri="{FF2B5EF4-FFF2-40B4-BE49-F238E27FC236}">
                <a16:creationId xmlns:a16="http://schemas.microsoft.com/office/drawing/2014/main" id="{C6BD10EF-FA88-1A9A-4F1E-545FD9C2058D}"/>
              </a:ext>
            </a:extLst>
          </p:cNvPr>
          <p:cNvSpPr>
            <a:spLocks noGrp="1"/>
          </p:cNvSpPr>
          <p:nvPr>
            <p:ph type="sldNum" sz="quarter" idx="12"/>
          </p:nvPr>
        </p:nvSpPr>
        <p:spPr>
          <a:xfrm>
            <a:off x="9136117" y="6377174"/>
            <a:ext cx="2743200" cy="365125"/>
          </a:xfrm>
        </p:spPr>
        <p:txBody>
          <a:bodyPr/>
          <a:lstStyle/>
          <a:p>
            <a:fld id="{28E6F07D-F62F-4C3B-A21E-2367E9A39921}" type="slidenum">
              <a:rPr lang="en-US" smtClean="0"/>
              <a:t>50</a:t>
            </a:fld>
            <a:endParaRPr lang="en-US"/>
          </a:p>
        </p:txBody>
      </p:sp>
    </p:spTree>
    <p:extLst>
      <p:ext uri="{BB962C8B-B14F-4D97-AF65-F5344CB8AC3E}">
        <p14:creationId xmlns:p14="http://schemas.microsoft.com/office/powerpoint/2010/main" val="849127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468F-B33B-9966-0D5F-126C72D3466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C101D8C-0182-5D5E-B9FB-447EBDDB22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Comparison of Enrollment and Tax Digest Values for Select Counties </a:t>
            </a:r>
          </a:p>
        </p:txBody>
      </p:sp>
      <p:pic>
        <p:nvPicPr>
          <p:cNvPr id="11" name="Picture 10">
            <a:extLst>
              <a:ext uri="{FF2B5EF4-FFF2-40B4-BE49-F238E27FC236}">
                <a16:creationId xmlns:a16="http://schemas.microsoft.com/office/drawing/2014/main" id="{68701DEC-A2AD-6074-4979-0621FFF5458D}"/>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0BD9D541-94A8-A7EC-80C5-9E6FB753B333}"/>
              </a:ext>
            </a:extLst>
          </p:cNvPr>
          <p:cNvPicPr>
            <a:picLocks noChangeAspect="1"/>
          </p:cNvPicPr>
          <p:nvPr/>
        </p:nvPicPr>
        <p:blipFill>
          <a:blip r:embed="rId4"/>
          <a:stretch>
            <a:fillRect/>
          </a:stretch>
        </p:blipFill>
        <p:spPr>
          <a:xfrm>
            <a:off x="161771" y="1376362"/>
            <a:ext cx="11553825" cy="4105275"/>
          </a:xfrm>
          <a:prstGeom prst="rect">
            <a:avLst/>
          </a:prstGeom>
        </p:spPr>
      </p:pic>
      <p:sp>
        <p:nvSpPr>
          <p:cNvPr id="2" name="Slide Number Placeholder 1">
            <a:extLst>
              <a:ext uri="{FF2B5EF4-FFF2-40B4-BE49-F238E27FC236}">
                <a16:creationId xmlns:a16="http://schemas.microsoft.com/office/drawing/2014/main" id="{5907B441-2255-8451-1950-1E34CC8F6AF1}"/>
              </a:ext>
            </a:extLst>
          </p:cNvPr>
          <p:cNvSpPr>
            <a:spLocks noGrp="1"/>
          </p:cNvSpPr>
          <p:nvPr>
            <p:ph type="sldNum" sz="quarter" idx="12"/>
          </p:nvPr>
        </p:nvSpPr>
        <p:spPr/>
        <p:txBody>
          <a:bodyPr/>
          <a:lstStyle/>
          <a:p>
            <a:fld id="{28E6F07D-F62F-4C3B-A21E-2367E9A39921}" type="slidenum">
              <a:rPr lang="en-US" smtClean="0"/>
              <a:t>51</a:t>
            </a:fld>
            <a:endParaRPr lang="en-US"/>
          </a:p>
        </p:txBody>
      </p:sp>
    </p:spTree>
    <p:extLst>
      <p:ext uri="{BB962C8B-B14F-4D97-AF65-F5344CB8AC3E}">
        <p14:creationId xmlns:p14="http://schemas.microsoft.com/office/powerpoint/2010/main" val="3557961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7BE9-6966-250E-F842-97D7CD0542A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D0FEB6-6CA3-C7DA-382E-D71C166F50C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Comparison of Taxes Levied for Select Counties Including Per Student Amounts</a:t>
            </a:r>
          </a:p>
        </p:txBody>
      </p:sp>
      <p:pic>
        <p:nvPicPr>
          <p:cNvPr id="11" name="Picture 10">
            <a:extLst>
              <a:ext uri="{FF2B5EF4-FFF2-40B4-BE49-F238E27FC236}">
                <a16:creationId xmlns:a16="http://schemas.microsoft.com/office/drawing/2014/main" id="{651DB6F4-58BD-0E76-2B0A-D0B120686289}"/>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TextBox 6">
            <a:extLst>
              <a:ext uri="{FF2B5EF4-FFF2-40B4-BE49-F238E27FC236}">
                <a16:creationId xmlns:a16="http://schemas.microsoft.com/office/drawing/2014/main" id="{1F88296C-B5F8-9FFB-4111-9727F6D619C4}"/>
              </a:ext>
            </a:extLst>
          </p:cNvPr>
          <p:cNvSpPr txBox="1"/>
          <p:nvPr/>
        </p:nvSpPr>
        <p:spPr>
          <a:xfrm>
            <a:off x="643897" y="1040984"/>
            <a:ext cx="5353781" cy="646331"/>
          </a:xfrm>
          <a:prstGeom prst="rect">
            <a:avLst/>
          </a:prstGeom>
          <a:noFill/>
        </p:spPr>
        <p:txBody>
          <a:bodyPr wrap="square" rtlCol="0">
            <a:spAutoFit/>
          </a:bodyPr>
          <a:lstStyle/>
          <a:p>
            <a:r>
              <a:rPr lang="en-US"/>
              <a:t>Value of 1 Mil in Bibb County CY 2024 = $5,908,847</a:t>
            </a:r>
          </a:p>
          <a:p>
            <a:r>
              <a:rPr lang="en-US"/>
              <a:t>						CY 2023 = $5,600,754</a:t>
            </a:r>
          </a:p>
        </p:txBody>
      </p:sp>
      <p:pic>
        <p:nvPicPr>
          <p:cNvPr id="2" name="Picture 1">
            <a:extLst>
              <a:ext uri="{FF2B5EF4-FFF2-40B4-BE49-F238E27FC236}">
                <a16:creationId xmlns:a16="http://schemas.microsoft.com/office/drawing/2014/main" id="{4F74DA50-0D8D-71A7-5A8E-C093FA7C7AED}"/>
              </a:ext>
            </a:extLst>
          </p:cNvPr>
          <p:cNvPicPr>
            <a:picLocks noChangeAspect="1"/>
          </p:cNvPicPr>
          <p:nvPr/>
        </p:nvPicPr>
        <p:blipFill>
          <a:blip r:embed="rId4"/>
          <a:stretch>
            <a:fillRect/>
          </a:stretch>
        </p:blipFill>
        <p:spPr>
          <a:xfrm>
            <a:off x="1476068" y="1793343"/>
            <a:ext cx="10570852" cy="4371962"/>
          </a:xfrm>
          <a:prstGeom prst="rect">
            <a:avLst/>
          </a:prstGeom>
        </p:spPr>
      </p:pic>
      <p:pic>
        <p:nvPicPr>
          <p:cNvPr id="9" name="Picture 8">
            <a:extLst>
              <a:ext uri="{FF2B5EF4-FFF2-40B4-BE49-F238E27FC236}">
                <a16:creationId xmlns:a16="http://schemas.microsoft.com/office/drawing/2014/main" id="{C8D63001-E92E-E7CB-DAC2-550F8D4C3BFB}"/>
              </a:ext>
            </a:extLst>
          </p:cNvPr>
          <p:cNvPicPr>
            <a:picLocks noChangeAspect="1"/>
          </p:cNvPicPr>
          <p:nvPr/>
        </p:nvPicPr>
        <p:blipFill>
          <a:blip r:embed="rId5"/>
          <a:stretch>
            <a:fillRect/>
          </a:stretch>
        </p:blipFill>
        <p:spPr>
          <a:xfrm>
            <a:off x="0" y="1793343"/>
            <a:ext cx="1485900" cy="4371961"/>
          </a:xfrm>
          <a:prstGeom prst="rect">
            <a:avLst/>
          </a:prstGeom>
        </p:spPr>
      </p:pic>
      <p:sp>
        <p:nvSpPr>
          <p:cNvPr id="5" name="Slide Number Placeholder 4">
            <a:extLst>
              <a:ext uri="{FF2B5EF4-FFF2-40B4-BE49-F238E27FC236}">
                <a16:creationId xmlns:a16="http://schemas.microsoft.com/office/drawing/2014/main" id="{E13E4845-452D-C4EA-60A2-58E2014E6DB2}"/>
              </a:ext>
            </a:extLst>
          </p:cNvPr>
          <p:cNvSpPr>
            <a:spLocks noGrp="1"/>
          </p:cNvSpPr>
          <p:nvPr>
            <p:ph type="sldNum" sz="quarter" idx="12"/>
          </p:nvPr>
        </p:nvSpPr>
        <p:spPr/>
        <p:txBody>
          <a:bodyPr/>
          <a:lstStyle/>
          <a:p>
            <a:fld id="{28E6F07D-F62F-4C3B-A21E-2367E9A39921}" type="slidenum">
              <a:rPr lang="en-US" smtClean="0"/>
              <a:t>52</a:t>
            </a:fld>
            <a:endParaRPr lang="en-US"/>
          </a:p>
        </p:txBody>
      </p:sp>
    </p:spTree>
    <p:extLst>
      <p:ext uri="{BB962C8B-B14F-4D97-AF65-F5344CB8AC3E}">
        <p14:creationId xmlns:p14="http://schemas.microsoft.com/office/powerpoint/2010/main" val="746997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4974C-40CD-70B3-7606-FD0FDB8963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B1A314B-7138-955D-71A9-F6A354D874FB}"/>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t>Comparison of Tax Revenue per FTE for Select Counties </a:t>
            </a:r>
          </a:p>
        </p:txBody>
      </p:sp>
      <p:pic>
        <p:nvPicPr>
          <p:cNvPr id="11" name="Picture 10">
            <a:extLst>
              <a:ext uri="{FF2B5EF4-FFF2-40B4-BE49-F238E27FC236}">
                <a16:creationId xmlns:a16="http://schemas.microsoft.com/office/drawing/2014/main" id="{FF04D187-2579-2AA3-5FA3-21EDD5B44087}"/>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2" name="Picture 1">
            <a:extLst>
              <a:ext uri="{FF2B5EF4-FFF2-40B4-BE49-F238E27FC236}">
                <a16:creationId xmlns:a16="http://schemas.microsoft.com/office/drawing/2014/main" id="{C6F36F86-3B8D-533A-FFB2-4E4646EFB2CF}"/>
              </a:ext>
            </a:extLst>
          </p:cNvPr>
          <p:cNvPicPr>
            <a:picLocks noChangeAspect="1"/>
          </p:cNvPicPr>
          <p:nvPr/>
        </p:nvPicPr>
        <p:blipFill>
          <a:blip r:embed="rId4"/>
          <a:stretch>
            <a:fillRect/>
          </a:stretch>
        </p:blipFill>
        <p:spPr>
          <a:xfrm>
            <a:off x="193250" y="1512173"/>
            <a:ext cx="11805500" cy="4102045"/>
          </a:xfrm>
          <a:prstGeom prst="rect">
            <a:avLst/>
          </a:prstGeom>
        </p:spPr>
      </p:pic>
      <p:sp>
        <p:nvSpPr>
          <p:cNvPr id="5" name="Slide Number Placeholder 4">
            <a:extLst>
              <a:ext uri="{FF2B5EF4-FFF2-40B4-BE49-F238E27FC236}">
                <a16:creationId xmlns:a16="http://schemas.microsoft.com/office/drawing/2014/main" id="{CC20D46F-EB7C-5B5B-4194-9832C75E2CB9}"/>
              </a:ext>
            </a:extLst>
          </p:cNvPr>
          <p:cNvSpPr>
            <a:spLocks noGrp="1"/>
          </p:cNvSpPr>
          <p:nvPr>
            <p:ph type="sldNum" sz="quarter" idx="12"/>
          </p:nvPr>
        </p:nvSpPr>
        <p:spPr/>
        <p:txBody>
          <a:bodyPr/>
          <a:lstStyle/>
          <a:p>
            <a:fld id="{28E6F07D-F62F-4C3B-A21E-2367E9A39921}" type="slidenum">
              <a:rPr lang="en-US" smtClean="0"/>
              <a:t>53</a:t>
            </a:fld>
            <a:endParaRPr lang="en-US"/>
          </a:p>
        </p:txBody>
      </p:sp>
    </p:spTree>
    <p:extLst>
      <p:ext uri="{BB962C8B-B14F-4D97-AF65-F5344CB8AC3E}">
        <p14:creationId xmlns:p14="http://schemas.microsoft.com/office/powerpoint/2010/main" val="1436784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B8A13-5454-0B86-0382-7028791E789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1903DA3-4F38-9DEB-7EDD-337ED2A388E9}"/>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Next Steps – Tentative Adoption of the FY 2026 Budget </a:t>
            </a:r>
            <a:endParaRPr lang="en-US" sz="2400" b="1">
              <a:solidFill>
                <a:srgbClr val="EEB5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CD3E6ED-C27A-CA11-0237-217AA9E35BB4}"/>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9" name="TextBox 8">
            <a:extLst>
              <a:ext uri="{FF2B5EF4-FFF2-40B4-BE49-F238E27FC236}">
                <a16:creationId xmlns:a16="http://schemas.microsoft.com/office/drawing/2014/main" id="{4E33654A-DC65-ED70-1806-760BFDE21528}"/>
              </a:ext>
            </a:extLst>
          </p:cNvPr>
          <p:cNvSpPr txBox="1"/>
          <p:nvPr/>
        </p:nvSpPr>
        <p:spPr>
          <a:xfrm>
            <a:off x="5083404" y="1501875"/>
            <a:ext cx="6188696" cy="4524315"/>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A tentative budget is adopted in May. Two public hearings are then held in June for public input into the budget. </a:t>
            </a:r>
          </a:p>
          <a:p>
            <a:pPr algn="just"/>
            <a:endParaRPr lang="en-US" sz="3600">
              <a:latin typeface="Arial" panose="020B0604020202020204" pitchFamily="34" charset="0"/>
              <a:cs typeface="Arial" panose="020B0604020202020204" pitchFamily="34" charset="0"/>
            </a:endParaRPr>
          </a:p>
          <a:p>
            <a:pPr algn="just"/>
            <a:r>
              <a:rPr lang="en-US" sz="3600">
                <a:latin typeface="Arial" panose="020B0604020202020204" pitchFamily="34" charset="0"/>
                <a:cs typeface="Arial" panose="020B0604020202020204" pitchFamily="34" charset="0"/>
              </a:rPr>
              <a:t>The Board may request final revisions prior to June adoption. </a:t>
            </a:r>
          </a:p>
        </p:txBody>
      </p:sp>
      <p:pic>
        <p:nvPicPr>
          <p:cNvPr id="8" name="Picture 7" descr="A brick building with a sign on the front&#10;&#10;AI-generated content may be incorrect.">
            <a:extLst>
              <a:ext uri="{FF2B5EF4-FFF2-40B4-BE49-F238E27FC236}">
                <a16:creationId xmlns:a16="http://schemas.microsoft.com/office/drawing/2014/main" id="{250AB53E-83C0-C47F-3010-7ADD29D9E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71" y="1133547"/>
            <a:ext cx="3983569" cy="2050176"/>
          </a:xfrm>
          <a:prstGeom prst="rect">
            <a:avLst/>
          </a:prstGeom>
        </p:spPr>
      </p:pic>
      <p:pic>
        <p:nvPicPr>
          <p:cNvPr id="13" name="Picture 12" descr="A school building with a flag&#10;&#10;AI-generated content may be incorrect.">
            <a:extLst>
              <a:ext uri="{FF2B5EF4-FFF2-40B4-BE49-F238E27FC236}">
                <a16:creationId xmlns:a16="http://schemas.microsoft.com/office/drawing/2014/main" id="{1F315424-D2CD-E265-A9AA-081F28171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20" y="3637919"/>
            <a:ext cx="4084320" cy="2722879"/>
          </a:xfrm>
          <a:prstGeom prst="rect">
            <a:avLst/>
          </a:prstGeom>
        </p:spPr>
      </p:pic>
      <p:sp>
        <p:nvSpPr>
          <p:cNvPr id="4" name="Slide Number Placeholder 3">
            <a:extLst>
              <a:ext uri="{FF2B5EF4-FFF2-40B4-BE49-F238E27FC236}">
                <a16:creationId xmlns:a16="http://schemas.microsoft.com/office/drawing/2014/main" id="{5C366AA5-BA01-807B-2948-D3611E6B2571}"/>
              </a:ext>
            </a:extLst>
          </p:cNvPr>
          <p:cNvSpPr>
            <a:spLocks noGrp="1"/>
          </p:cNvSpPr>
          <p:nvPr>
            <p:ph type="sldNum" sz="quarter" idx="12"/>
          </p:nvPr>
        </p:nvSpPr>
        <p:spPr/>
        <p:txBody>
          <a:bodyPr/>
          <a:lstStyle/>
          <a:p>
            <a:fld id="{28E6F07D-F62F-4C3B-A21E-2367E9A39921}" type="slidenum">
              <a:rPr lang="en-US" smtClean="0"/>
              <a:t>54</a:t>
            </a:fld>
            <a:endParaRPr lang="en-US"/>
          </a:p>
        </p:txBody>
      </p:sp>
    </p:spTree>
    <p:extLst>
      <p:ext uri="{BB962C8B-B14F-4D97-AF65-F5344CB8AC3E}">
        <p14:creationId xmlns:p14="http://schemas.microsoft.com/office/powerpoint/2010/main" val="137856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DBF36-9E52-39EF-8431-D25A1757B2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5F019E8-31D3-ADEF-4AB2-591067D01412}"/>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anose="020B0604020202020204" pitchFamily="34" charset="0"/>
                <a:cs typeface="Arial" panose="020B0604020202020204" pitchFamily="34" charset="0"/>
              </a:rPr>
              <a:t>Next Steps -  Final adoption of Budget.                                                                                				 Approval of millage rate and public hearings if required.</a:t>
            </a:r>
          </a:p>
        </p:txBody>
      </p:sp>
      <p:pic>
        <p:nvPicPr>
          <p:cNvPr id="11" name="Picture 10">
            <a:extLst>
              <a:ext uri="{FF2B5EF4-FFF2-40B4-BE49-F238E27FC236}">
                <a16:creationId xmlns:a16="http://schemas.microsoft.com/office/drawing/2014/main" id="{40A517F2-5A28-7615-575B-DDCED453715D}"/>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9" name="TextBox 8">
            <a:extLst>
              <a:ext uri="{FF2B5EF4-FFF2-40B4-BE49-F238E27FC236}">
                <a16:creationId xmlns:a16="http://schemas.microsoft.com/office/drawing/2014/main" id="{6528E188-E4BD-4608-A296-2BDAB1F26CEB}"/>
              </a:ext>
            </a:extLst>
          </p:cNvPr>
          <p:cNvSpPr txBox="1"/>
          <p:nvPr/>
        </p:nvSpPr>
        <p:spPr>
          <a:xfrm>
            <a:off x="460710" y="1439216"/>
            <a:ext cx="8717436" cy="4524315"/>
          </a:xfrm>
          <a:prstGeom prst="rect">
            <a:avLst/>
          </a:prstGeom>
          <a:noFill/>
        </p:spPr>
        <p:txBody>
          <a:bodyPr wrap="square">
            <a:spAutoFit/>
          </a:bodyPr>
          <a:lstStyle/>
          <a:p>
            <a:pPr algn="just"/>
            <a:r>
              <a:rPr lang="en-US" sz="3600">
                <a:latin typeface="Arial" panose="020B0604020202020204" pitchFamily="34" charset="0"/>
                <a:cs typeface="Arial" panose="020B0604020202020204" pitchFamily="34" charset="0"/>
              </a:rPr>
              <a:t>Following the public hearings, the Board must adopt a final budget by June 30</a:t>
            </a:r>
            <a:r>
              <a:rPr lang="en-US" sz="3600" baseline="30000">
                <a:latin typeface="Arial" panose="020B0604020202020204" pitchFamily="34" charset="0"/>
                <a:cs typeface="Arial" panose="020B0604020202020204" pitchFamily="34" charset="0"/>
              </a:rPr>
              <a:t>th</a:t>
            </a:r>
            <a:r>
              <a:rPr lang="en-US" sz="3600">
                <a:latin typeface="Arial" panose="020B0604020202020204" pitchFamily="34" charset="0"/>
                <a:cs typeface="Arial" panose="020B0604020202020204" pitchFamily="34" charset="0"/>
              </a:rPr>
              <a:t> or adopt a spending resolution until a budget has been adopted.</a:t>
            </a:r>
          </a:p>
          <a:p>
            <a:pPr algn="just"/>
            <a:endParaRPr lang="en-US" sz="3600">
              <a:latin typeface="Arial" panose="020B0604020202020204" pitchFamily="34" charset="0"/>
              <a:cs typeface="Arial" panose="020B0604020202020204" pitchFamily="34" charset="0"/>
            </a:endParaRPr>
          </a:p>
          <a:p>
            <a:pPr algn="just"/>
            <a:r>
              <a:rPr lang="en-US" sz="3600">
                <a:latin typeface="Arial" panose="020B0604020202020204" pitchFamily="34" charset="0"/>
                <a:cs typeface="Arial" panose="020B0604020202020204" pitchFamily="34" charset="0"/>
              </a:rPr>
              <a:t>Tax millage rates are determined, and public hearing meetings are held if required by law.</a:t>
            </a:r>
          </a:p>
        </p:txBody>
      </p:sp>
      <p:pic>
        <p:nvPicPr>
          <p:cNvPr id="2" name="Picture 1" descr="A picture containing text">
            <a:extLst>
              <a:ext uri="{FF2B5EF4-FFF2-40B4-BE49-F238E27FC236}">
                <a16:creationId xmlns:a16="http://schemas.microsoft.com/office/drawing/2014/main" id="{4C4A76DF-E242-00ED-3DA6-8D357F91770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317836">
            <a:off x="9490584" y="2541199"/>
            <a:ext cx="2334959" cy="1325067"/>
          </a:xfrm>
          <a:prstGeom prst="rect">
            <a:avLst/>
          </a:prstGeom>
        </p:spPr>
      </p:pic>
      <p:sp>
        <p:nvSpPr>
          <p:cNvPr id="5" name="Slide Number Placeholder 4">
            <a:extLst>
              <a:ext uri="{FF2B5EF4-FFF2-40B4-BE49-F238E27FC236}">
                <a16:creationId xmlns:a16="http://schemas.microsoft.com/office/drawing/2014/main" id="{0A629E19-07EA-ADA1-B84E-D9FA005A85D8}"/>
              </a:ext>
            </a:extLst>
          </p:cNvPr>
          <p:cNvSpPr>
            <a:spLocks noGrp="1"/>
          </p:cNvSpPr>
          <p:nvPr>
            <p:ph type="sldNum" sz="quarter" idx="12"/>
          </p:nvPr>
        </p:nvSpPr>
        <p:spPr/>
        <p:txBody>
          <a:bodyPr/>
          <a:lstStyle/>
          <a:p>
            <a:fld id="{28E6F07D-F62F-4C3B-A21E-2367E9A39921}" type="slidenum">
              <a:rPr lang="en-US" smtClean="0"/>
              <a:t>55</a:t>
            </a:fld>
            <a:endParaRPr lang="en-US"/>
          </a:p>
        </p:txBody>
      </p:sp>
    </p:spTree>
    <p:extLst>
      <p:ext uri="{BB962C8B-B14F-4D97-AF65-F5344CB8AC3E}">
        <p14:creationId xmlns:p14="http://schemas.microsoft.com/office/powerpoint/2010/main" val="309841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36DA-29AB-53CA-CF0C-EB6C3C68A6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C7D40B5-7758-67C1-E98A-DD22EECDFBDD}"/>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chemeClr val="bg1"/>
                </a:solidFill>
                <a:latin typeface="Arial" panose="020B0604020202020204" pitchFamily="34" charset="0"/>
                <a:cs typeface="Arial" panose="020B0604020202020204" pitchFamily="34" charset="0"/>
              </a:rPr>
              <a:t>Next Steps – Budget and Millage Rate</a:t>
            </a:r>
          </a:p>
        </p:txBody>
      </p:sp>
      <p:pic>
        <p:nvPicPr>
          <p:cNvPr id="11" name="Picture 10">
            <a:extLst>
              <a:ext uri="{FF2B5EF4-FFF2-40B4-BE49-F238E27FC236}">
                <a16:creationId xmlns:a16="http://schemas.microsoft.com/office/drawing/2014/main" id="{AD1D2E05-24A8-5BC9-860C-C7588CB52849}"/>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Slide Number Placeholder 3">
            <a:extLst>
              <a:ext uri="{FF2B5EF4-FFF2-40B4-BE49-F238E27FC236}">
                <a16:creationId xmlns:a16="http://schemas.microsoft.com/office/drawing/2014/main" id="{AFA3CDD6-C22A-D1F5-C3EC-2B7EB368425C}"/>
              </a:ext>
            </a:extLst>
          </p:cNvPr>
          <p:cNvSpPr>
            <a:spLocks noGrp="1"/>
          </p:cNvSpPr>
          <p:nvPr>
            <p:ph type="sldNum" sz="quarter" idx="12"/>
          </p:nvPr>
        </p:nvSpPr>
        <p:spPr>
          <a:xfrm>
            <a:off x="9417716" y="6433025"/>
            <a:ext cx="2743200" cy="365125"/>
          </a:xfrm>
        </p:spPr>
        <p:txBody>
          <a:bodyPr/>
          <a:lstStyle/>
          <a:p>
            <a:fld id="{28E6F07D-F62F-4C3B-A21E-2367E9A39921}" type="slidenum">
              <a:rPr lang="en-US" smtClean="0"/>
              <a:t>56</a:t>
            </a:fld>
            <a:endParaRPr lang="en-US"/>
          </a:p>
        </p:txBody>
      </p:sp>
      <p:pic>
        <p:nvPicPr>
          <p:cNvPr id="7" name="Picture 6">
            <a:extLst>
              <a:ext uri="{FF2B5EF4-FFF2-40B4-BE49-F238E27FC236}">
                <a16:creationId xmlns:a16="http://schemas.microsoft.com/office/drawing/2014/main" id="{C3956EC0-7B72-5A47-57CA-DCC51CB11382}"/>
              </a:ext>
            </a:extLst>
          </p:cNvPr>
          <p:cNvPicPr>
            <a:picLocks noChangeAspect="1"/>
          </p:cNvPicPr>
          <p:nvPr/>
        </p:nvPicPr>
        <p:blipFill>
          <a:blip r:embed="rId4"/>
          <a:stretch>
            <a:fillRect/>
          </a:stretch>
        </p:blipFill>
        <p:spPr>
          <a:xfrm>
            <a:off x="219075" y="1124836"/>
            <a:ext cx="11647104" cy="5118309"/>
          </a:xfrm>
          <a:prstGeom prst="rect">
            <a:avLst/>
          </a:prstGeom>
        </p:spPr>
      </p:pic>
    </p:spTree>
    <p:extLst>
      <p:ext uri="{BB962C8B-B14F-4D97-AF65-F5344CB8AC3E}">
        <p14:creationId xmlns:p14="http://schemas.microsoft.com/office/powerpoint/2010/main" val="2353916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Q&amp;A</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descr="A yellow question mark in a bubble&#10;&#10;Description automatically generated with low confidence">
            <a:extLst>
              <a:ext uri="{FF2B5EF4-FFF2-40B4-BE49-F238E27FC236}">
                <a16:creationId xmlns:a16="http://schemas.microsoft.com/office/drawing/2014/main" id="{33C66EF9-7B98-2577-311D-497AF00CBBCC}"/>
              </a:ext>
            </a:extLst>
          </p:cNvPr>
          <p:cNvPicPr>
            <a:picLocks noChangeAspect="1"/>
          </p:cNvPicPr>
          <p:nvPr/>
        </p:nvPicPr>
        <p:blipFill rotWithShape="1">
          <a:blip r:embed="rId4">
            <a:extLst>
              <a:ext uri="{28A0092B-C50C-407E-A947-70E740481C1C}">
                <a14:useLocalDpi xmlns:a14="http://schemas.microsoft.com/office/drawing/2010/main" val="0"/>
              </a:ext>
            </a:extLst>
          </a:blip>
          <a:srcRect l="14859" t="14088" r="17703" b="9357"/>
          <a:stretch/>
        </p:blipFill>
        <p:spPr>
          <a:xfrm>
            <a:off x="3049589" y="1624338"/>
            <a:ext cx="5688021" cy="4565178"/>
          </a:xfrm>
          <a:prstGeom prst="rect">
            <a:avLst/>
          </a:prstGeom>
        </p:spPr>
      </p:pic>
      <p:sp>
        <p:nvSpPr>
          <p:cNvPr id="6" name="Slide Number Placeholder 5">
            <a:extLst>
              <a:ext uri="{FF2B5EF4-FFF2-40B4-BE49-F238E27FC236}">
                <a16:creationId xmlns:a16="http://schemas.microsoft.com/office/drawing/2014/main" id="{80D58B3E-9693-809F-E631-00EFC0B173EE}"/>
              </a:ext>
            </a:extLst>
          </p:cNvPr>
          <p:cNvSpPr>
            <a:spLocks noGrp="1"/>
          </p:cNvSpPr>
          <p:nvPr>
            <p:ph type="sldNum" sz="quarter" idx="12"/>
          </p:nvPr>
        </p:nvSpPr>
        <p:spPr/>
        <p:txBody>
          <a:bodyPr/>
          <a:lstStyle/>
          <a:p>
            <a:fld id="{28E6F07D-F62F-4C3B-A21E-2367E9A39921}" type="slidenum">
              <a:rPr lang="en-US" smtClean="0"/>
              <a:t>57</a:t>
            </a:fld>
            <a:endParaRPr lang="en-US"/>
          </a:p>
        </p:txBody>
      </p:sp>
    </p:spTree>
    <p:extLst>
      <p:ext uri="{BB962C8B-B14F-4D97-AF65-F5344CB8AC3E}">
        <p14:creationId xmlns:p14="http://schemas.microsoft.com/office/powerpoint/2010/main" val="2204643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yellow logo with a graduation cap&#10;&#10;Description automatically generated with low confidence">
            <a:extLst>
              <a:ext uri="{FF2B5EF4-FFF2-40B4-BE49-F238E27FC236}">
                <a16:creationId xmlns:a16="http://schemas.microsoft.com/office/drawing/2014/main" id="{2C96D13A-50C8-7515-A4F4-A65DB3713D1A}"/>
              </a:ext>
            </a:extLst>
          </p:cNvPr>
          <p:cNvPicPr>
            <a:picLocks noChangeAspect="1"/>
          </p:cNvPicPr>
          <p:nvPr/>
        </p:nvPicPr>
        <p:blipFill rotWithShape="1">
          <a:blip r:embed="rId3">
            <a:extLst>
              <a:ext uri="{28A0092B-C50C-407E-A947-70E740481C1C}">
                <a14:useLocalDpi xmlns:a14="http://schemas.microsoft.com/office/drawing/2010/main" val="0"/>
              </a:ext>
            </a:extLst>
          </a:blip>
          <a:srcRect l="77" r="-128" b="-294"/>
          <a:stretch/>
        </p:blipFill>
        <p:spPr>
          <a:xfrm>
            <a:off x="2192393" y="809582"/>
            <a:ext cx="7866303" cy="3903232"/>
          </a:xfrm>
          <a:prstGeom prst="rect">
            <a:avLst/>
          </a:prstGeom>
        </p:spPr>
      </p:pic>
      <p:sp>
        <p:nvSpPr>
          <p:cNvPr id="2" name="Rectangle 1">
            <a:extLst>
              <a:ext uri="{FF2B5EF4-FFF2-40B4-BE49-F238E27FC236}">
                <a16:creationId xmlns:a16="http://schemas.microsoft.com/office/drawing/2014/main" id="{6E43ECD2-B840-6524-D696-42A5B7DD8535}"/>
              </a:ext>
            </a:extLst>
          </p:cNvPr>
          <p:cNvSpPr/>
          <p:nvPr/>
        </p:nvSpPr>
        <p:spPr>
          <a:xfrm>
            <a:off x="-10450" y="5540413"/>
            <a:ext cx="12197225"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E18203-ED93-24BE-9F57-00D0DD946266}"/>
              </a:ext>
            </a:extLst>
          </p:cNvPr>
          <p:cNvPicPr>
            <a:picLocks noChangeAspect="1"/>
          </p:cNvPicPr>
          <p:nvPr/>
        </p:nvPicPr>
        <p:blipFill>
          <a:blip r:embed="rId4"/>
          <a:stretch>
            <a:fillRect/>
          </a:stretch>
        </p:blipFill>
        <p:spPr>
          <a:xfrm>
            <a:off x="10795100" y="5540413"/>
            <a:ext cx="1391675" cy="1386174"/>
          </a:xfrm>
          <a:prstGeom prst="rect">
            <a:avLst/>
          </a:prstGeom>
        </p:spPr>
      </p:pic>
      <p:sp>
        <p:nvSpPr>
          <p:cNvPr id="6" name="Slide Number Placeholder 5">
            <a:extLst>
              <a:ext uri="{FF2B5EF4-FFF2-40B4-BE49-F238E27FC236}">
                <a16:creationId xmlns:a16="http://schemas.microsoft.com/office/drawing/2014/main" id="{A08E8950-90A1-9414-6FBA-B2AE75A8A151}"/>
              </a:ext>
            </a:extLst>
          </p:cNvPr>
          <p:cNvSpPr>
            <a:spLocks noGrp="1"/>
          </p:cNvSpPr>
          <p:nvPr>
            <p:ph type="sldNum" sz="quarter" idx="12"/>
          </p:nvPr>
        </p:nvSpPr>
        <p:spPr/>
        <p:txBody>
          <a:bodyPr/>
          <a:lstStyle/>
          <a:p>
            <a:fld id="{28E6F07D-F62F-4C3B-A21E-2367E9A39921}" type="slidenum">
              <a:rPr lang="en-US" smtClean="0"/>
              <a:t>58</a:t>
            </a:fld>
            <a:endParaRPr lang="en-US"/>
          </a:p>
        </p:txBody>
      </p:sp>
    </p:spTree>
    <p:extLst>
      <p:ext uri="{BB962C8B-B14F-4D97-AF65-F5344CB8AC3E}">
        <p14:creationId xmlns:p14="http://schemas.microsoft.com/office/powerpoint/2010/main" val="333744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555F-663C-A0B5-D214-F5038EAFEEF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8D4C6F0-D197-C24C-EE35-902C31F03F9F}"/>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66B22B-63C0-0F0E-3E05-40CF258FDC21}"/>
              </a:ext>
            </a:extLst>
          </p:cNvPr>
          <p:cNvSpPr txBox="1"/>
          <p:nvPr/>
        </p:nvSpPr>
        <p:spPr>
          <a:xfrm>
            <a:off x="86193" y="140607"/>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Who and How we serve and support Macon-Bibb</a:t>
            </a:r>
            <a:endPar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A631B14F-22FB-2962-4F1F-D4C83FEDD27B}"/>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Content Placeholder 6">
            <a:extLst>
              <a:ext uri="{FF2B5EF4-FFF2-40B4-BE49-F238E27FC236}">
                <a16:creationId xmlns:a16="http://schemas.microsoft.com/office/drawing/2014/main" id="{75A64DFC-9452-244C-4EAA-B9713CB06E41}"/>
              </a:ext>
            </a:extLst>
          </p:cNvPr>
          <p:cNvSpPr>
            <a:spLocks noGrp="1"/>
          </p:cNvSpPr>
          <p:nvPr/>
        </p:nvSpPr>
        <p:spPr>
          <a:xfrm>
            <a:off x="273716" y="1179147"/>
            <a:ext cx="10515600" cy="5238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ea typeface="Calibri"/>
              <a:cs typeface="Calibri"/>
            </a:endParaRPr>
          </a:p>
        </p:txBody>
      </p:sp>
      <p:sp>
        <p:nvSpPr>
          <p:cNvPr id="6" name="TextBox 5">
            <a:extLst>
              <a:ext uri="{FF2B5EF4-FFF2-40B4-BE49-F238E27FC236}">
                <a16:creationId xmlns:a16="http://schemas.microsoft.com/office/drawing/2014/main" id="{4F7D4CD9-663C-3A18-A483-AC557B107B4C}"/>
              </a:ext>
            </a:extLst>
          </p:cNvPr>
          <p:cNvSpPr txBox="1"/>
          <p:nvPr/>
        </p:nvSpPr>
        <p:spPr>
          <a:xfrm>
            <a:off x="86193" y="959862"/>
            <a:ext cx="11532066" cy="7263527"/>
          </a:xfrm>
          <a:prstGeom prst="rect">
            <a:avLst/>
          </a:prstGeom>
          <a:noFill/>
        </p:spPr>
        <p:txBody>
          <a:bodyPr wrap="square" lIns="91440" tIns="45720" rIns="91440" bIns="45720" rtlCol="0" anchor="t">
            <a:spAutoFit/>
          </a:bodyPr>
          <a:lstStyle/>
          <a:p>
            <a:pPr algn="ctr"/>
            <a:r>
              <a:rPr lang="en-US" sz="2000" b="1" i="1"/>
              <a:t>The primary purpose of public education is to provide a free and equitable education to </a:t>
            </a:r>
            <a:r>
              <a:rPr lang="en-US" sz="2000" b="1" i="1" u="sng"/>
              <a:t>all</a:t>
            </a:r>
            <a:r>
              <a:rPr lang="en-US" sz="2000" b="1" i="1"/>
              <a:t> children, regardless of their background, to prepare them for a successful life.  </a:t>
            </a:r>
            <a:endParaRPr lang="en-US" i="1"/>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a:t>Bibb County Schools serves approximately 21,400 students via six high schools, six middle schools, 21 elementary school, 2 CTAE facilities, 1 Virtual Academy, 1 early education program, 1 special education site, along with inclusion classes, 1 alternative education facility, and 2 professional learning sites to support our staff and offer continuous training throughout the year. </a:t>
            </a:r>
          </a:p>
          <a:p>
            <a:pPr marL="285750" indent="-285750">
              <a:buFont typeface="Arial" panose="020B0604020202020204" pitchFamily="34" charset="0"/>
              <a:buChar char="•"/>
            </a:pPr>
            <a:r>
              <a:rPr lang="en-US"/>
              <a:t>Thanks to the generosity of our community, our Education Special Purpose Local Option Sales Tax (ESPLOST) provides the district with first in class facilities and technology.  Including new and renovated schools, state of the art sporting venues, a fine arts auditorium at each high school and providing 1 to 1 technology for our students.  </a:t>
            </a:r>
            <a:endParaRPr lang="en-US">
              <a:ea typeface="Calibri"/>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provide small classrooms and dozens of services such as EIP, REP, Gifted, Special Education, ESOL and many others to support ALL our students.</a:t>
            </a:r>
            <a:endParaRPr lang="en-US">
              <a:ea typeface="Calibri"/>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have opportunities to study not only the core classes, but have vast opportunities to participate in theater, chorus, orchestra, band, fine arts, physical education, foreign languages, and countless other clubs and student activities.  </a:t>
            </a:r>
            <a:endParaRPr lang="en-US">
              <a:ea typeface="Calibri"/>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are the best of the best when it comes to providing secondary opportunities, including CTAE, IB, AP, Dual Enrollment, and JROTC, just to name a few.  These programs provide students with the opportunities and exposure necessary to set them on a tract for future success.</a:t>
            </a:r>
            <a:endParaRPr lang="en-US">
              <a:ea typeface="Calibri"/>
              <a:cs typeface="Calibri"/>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p:txBody>
      </p:sp>
      <p:sp>
        <p:nvSpPr>
          <p:cNvPr id="7" name="Slide Number Placeholder 6">
            <a:extLst>
              <a:ext uri="{FF2B5EF4-FFF2-40B4-BE49-F238E27FC236}">
                <a16:creationId xmlns:a16="http://schemas.microsoft.com/office/drawing/2014/main" id="{8249838D-5D56-D9CB-1C53-7867FEF8BF38}"/>
              </a:ext>
            </a:extLst>
          </p:cNvPr>
          <p:cNvSpPr>
            <a:spLocks noGrp="1"/>
          </p:cNvSpPr>
          <p:nvPr>
            <p:ph type="sldNum" sz="quarter" idx="12"/>
          </p:nvPr>
        </p:nvSpPr>
        <p:spPr/>
        <p:txBody>
          <a:bodyPr/>
          <a:lstStyle/>
          <a:p>
            <a:fld id="{28E6F07D-F62F-4C3B-A21E-2367E9A39921}" type="slidenum">
              <a:rPr lang="en-US" smtClean="0"/>
              <a:t>6</a:t>
            </a:fld>
            <a:endParaRPr lang="en-US"/>
          </a:p>
        </p:txBody>
      </p:sp>
    </p:spTree>
    <p:extLst>
      <p:ext uri="{BB962C8B-B14F-4D97-AF65-F5344CB8AC3E}">
        <p14:creationId xmlns:p14="http://schemas.microsoft.com/office/powerpoint/2010/main" val="290905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77A1A-7A63-59E8-40ED-97D78C29F7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03DF175-F344-AA54-32D3-21FCDD64D846}"/>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37E17F1-9602-04F6-FC40-7A83DF77C5AD}"/>
              </a:ext>
            </a:extLst>
          </p:cNvPr>
          <p:cNvSpPr txBox="1"/>
          <p:nvPr/>
        </p:nvSpPr>
        <p:spPr>
          <a:xfrm>
            <a:off x="86193" y="140607"/>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Who and How we serve and support Macon-Bibb</a:t>
            </a:r>
            <a:endPar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E1866908-3F91-194F-21E1-C132DBFE823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Content Placeholder 6">
            <a:extLst>
              <a:ext uri="{FF2B5EF4-FFF2-40B4-BE49-F238E27FC236}">
                <a16:creationId xmlns:a16="http://schemas.microsoft.com/office/drawing/2014/main" id="{A15B6FF8-1943-DAB8-61CD-21FEBB2D32BE}"/>
              </a:ext>
            </a:extLst>
          </p:cNvPr>
          <p:cNvSpPr>
            <a:spLocks noGrp="1"/>
          </p:cNvSpPr>
          <p:nvPr/>
        </p:nvSpPr>
        <p:spPr>
          <a:xfrm>
            <a:off x="273716" y="1179147"/>
            <a:ext cx="10515600" cy="52381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ea typeface="Calibri"/>
              <a:cs typeface="Calibri"/>
            </a:endParaRPr>
          </a:p>
        </p:txBody>
      </p:sp>
      <p:sp>
        <p:nvSpPr>
          <p:cNvPr id="6" name="TextBox 5">
            <a:extLst>
              <a:ext uri="{FF2B5EF4-FFF2-40B4-BE49-F238E27FC236}">
                <a16:creationId xmlns:a16="http://schemas.microsoft.com/office/drawing/2014/main" id="{57D5AB14-A97C-EA4F-2DF7-EE6DF2058E5F}"/>
              </a:ext>
            </a:extLst>
          </p:cNvPr>
          <p:cNvSpPr txBox="1"/>
          <p:nvPr/>
        </p:nvSpPr>
        <p:spPr>
          <a:xfrm>
            <a:off x="86192" y="1030752"/>
            <a:ext cx="11832091" cy="6247864"/>
          </a:xfrm>
          <a:prstGeom prst="rect">
            <a:avLst/>
          </a:prstGeom>
          <a:noFill/>
        </p:spPr>
        <p:txBody>
          <a:bodyPr wrap="square" lIns="91440" tIns="45720" rIns="91440" bIns="45720" rtlCol="0" anchor="t">
            <a:spAutoFit/>
          </a:bodyPr>
          <a:lstStyle/>
          <a:p>
            <a:pPr algn="ctr"/>
            <a:r>
              <a:rPr lang="en-US" sz="2000" b="1" i="1">
                <a:ea typeface="Calibri"/>
                <a:cs typeface="Calibri"/>
              </a:rPr>
              <a:t>The primary purpose of public education is to provide a free and equitable education to </a:t>
            </a:r>
            <a:r>
              <a:rPr lang="en-US" sz="2000" b="1" i="1" u="sng">
                <a:ea typeface="Calibri"/>
                <a:cs typeface="Calibri"/>
              </a:rPr>
              <a:t>all</a:t>
            </a:r>
            <a:r>
              <a:rPr lang="en-US" sz="2000" b="1" i="1">
                <a:ea typeface="Calibri"/>
                <a:cs typeface="Calibri"/>
              </a:rPr>
              <a:t> children, regardless of their background, to prepare them for a successful life. </a:t>
            </a:r>
            <a:endParaRPr lang="en-US">
              <a:ea typeface="Calibri" panose="020F0502020204030204"/>
              <a:cs typeface="Calibri" panose="020F0502020204030204"/>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We transport over 8,500 students to and from their homes each day.</a:t>
            </a:r>
            <a:endParaRPr lang="en-US" sz="2000">
              <a:ea typeface="Calibri"/>
              <a:cs typeface="Calibri"/>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We provide breakfast, lunch, and snacks totaling approximately 26,000 meals a day to our students and staff.</a:t>
            </a:r>
            <a:endParaRPr lang="en-US" sz="2000">
              <a:ea typeface="Calibri"/>
              <a:cs typeface="Calibri"/>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Our sports programs are also home to the best in the state, with recent state contenders this year including Northeast High School Football and Southwest High School Basketball. </a:t>
            </a:r>
            <a:endParaRPr lang="en-US" sz="2000">
              <a:ea typeface="Calibri"/>
              <a:cs typeface="Calibri"/>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Afterschool programs in most of our schools give students the ability to continue engaging in activities and learning beyond the bell. </a:t>
            </a:r>
            <a:endParaRPr lang="en-US" sz="2000">
              <a:ea typeface="Calibri"/>
              <a:cs typeface="Calibri"/>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Our operational staff does a tremendous job supporting and protecting our students, faculty and staff, maintaining our 40 plus facilities, our fleet of 206 buses, and ensuring that our employees and vendors are paid on time.  We also ensure that all our local, state, and federal regulations are met, as well as managing and reporting on large amounts of student data and supporting over 30,000 devices to providing top-tier technology and instruction.</a:t>
            </a:r>
            <a:endParaRPr lang="en-US" sz="2000">
              <a:ea typeface="Calibri"/>
              <a:cs typeface="Calibri"/>
            </a:endParaRP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p:txBody>
      </p:sp>
      <p:sp>
        <p:nvSpPr>
          <p:cNvPr id="7" name="Slide Number Placeholder 6">
            <a:extLst>
              <a:ext uri="{FF2B5EF4-FFF2-40B4-BE49-F238E27FC236}">
                <a16:creationId xmlns:a16="http://schemas.microsoft.com/office/drawing/2014/main" id="{7E420016-8747-C0AB-7E21-DAEE20F95EB5}"/>
              </a:ext>
            </a:extLst>
          </p:cNvPr>
          <p:cNvSpPr>
            <a:spLocks noGrp="1"/>
          </p:cNvSpPr>
          <p:nvPr>
            <p:ph type="sldNum" sz="quarter" idx="12"/>
          </p:nvPr>
        </p:nvSpPr>
        <p:spPr/>
        <p:txBody>
          <a:bodyPr/>
          <a:lstStyle/>
          <a:p>
            <a:fld id="{28E6F07D-F62F-4C3B-A21E-2367E9A39921}" type="slidenum">
              <a:rPr lang="en-US" smtClean="0"/>
              <a:t>7</a:t>
            </a:fld>
            <a:endParaRPr lang="en-US"/>
          </a:p>
        </p:txBody>
      </p:sp>
    </p:spTree>
    <p:extLst>
      <p:ext uri="{BB962C8B-B14F-4D97-AF65-F5344CB8AC3E}">
        <p14:creationId xmlns:p14="http://schemas.microsoft.com/office/powerpoint/2010/main" val="422281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86193" y="140607"/>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Superintendent’s Budget Priorities for FY 26</a:t>
            </a:r>
            <a:endPar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Content Placeholder 6">
            <a:extLst>
              <a:ext uri="{FF2B5EF4-FFF2-40B4-BE49-F238E27FC236}">
                <a16:creationId xmlns:a16="http://schemas.microsoft.com/office/drawing/2014/main" id="{C8F81430-4A7F-D563-217A-08D71EF1B005}"/>
              </a:ext>
            </a:extLst>
          </p:cNvPr>
          <p:cNvSpPr>
            <a:spLocks noGrp="1"/>
          </p:cNvSpPr>
          <p:nvPr/>
        </p:nvSpPr>
        <p:spPr>
          <a:xfrm>
            <a:off x="218769" y="1113613"/>
            <a:ext cx="11455052" cy="5628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Recruitment/Retention</a:t>
            </a:r>
          </a:p>
          <a:p>
            <a:pPr lvl="1"/>
            <a:r>
              <a:rPr lang="en-US"/>
              <a:t>Continue to offer competitive salaries and refine salary schedules</a:t>
            </a:r>
          </a:p>
          <a:p>
            <a:pPr lvl="2"/>
            <a:r>
              <a:rPr lang="en-US" sz="1800"/>
              <a:t>Provide a 3% Certified Increase and implement the recent School Leadership and Classified employee Salary Schedule.   Ensure that our salaries for both Certified and Classified personnel are competitive and allow for greater retention.   </a:t>
            </a:r>
            <a:endParaRPr lang="en-US" sz="1800">
              <a:ea typeface="Calibri"/>
              <a:cs typeface="Calibri"/>
            </a:endParaRPr>
          </a:p>
          <a:p>
            <a:r>
              <a:rPr lang="en-US" b="1"/>
              <a:t>Literacy</a:t>
            </a:r>
            <a:endParaRPr lang="en-US" b="1">
              <a:ea typeface="Calibri"/>
              <a:cs typeface="Calibri"/>
            </a:endParaRPr>
          </a:p>
          <a:p>
            <a:pPr lvl="1"/>
            <a:r>
              <a:rPr lang="en-US"/>
              <a:t>Engage programming for sustained impact on student literacy outcomes, human and otherwise</a:t>
            </a:r>
          </a:p>
          <a:p>
            <a:pPr marL="1257300" lvl="2" indent="-342900">
              <a:buSzPts val="1000"/>
              <a:buFont typeface="Symbol" panose="05050102010706020507" pitchFamily="18" charset="2"/>
              <a:buChar char=""/>
              <a:tabLst>
                <a:tab pos="457200" algn="l"/>
              </a:tabLst>
            </a:pPr>
            <a:r>
              <a:rPr lang="en-US"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Continue professional learning and programming for sustained impact on literacy and numeracy outcomes, teacher development and improvement, and leader growth and development.</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US"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Sustain efforts to increase student literacy and teacher efficacy resulting in improved Lexile scores and the ability of all BCSD students to read on or above grade level. </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US"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Continue providing access to literacy and numeracy tools (Amira, Wonders, and LETRs) designed to increase and enhance learning outcomes matched with state expectations around the Science of Reading.</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1257300" lvl="2" indent="-342900">
              <a:buSzPts val="1000"/>
              <a:buFont typeface="Symbol" panose="05050102010706020507" pitchFamily="18" charset="2"/>
              <a:buChar char=""/>
              <a:tabLst>
                <a:tab pos="457200" algn="l"/>
              </a:tabLst>
            </a:pPr>
            <a:r>
              <a:rPr lang="en-US" sz="1800">
                <a:solidFill>
                  <a:srgbClr val="000000"/>
                </a:solidFill>
                <a:effectLst/>
                <a:latin typeface="Aptos" panose="020B0004020202020204" pitchFamily="34" charset="0"/>
                <a:ea typeface="Times New Roman" panose="02020603050405020304" pitchFamily="18" charset="0"/>
                <a:cs typeface="Aptos" panose="020B0004020202020204" pitchFamily="34" charset="0"/>
              </a:rPr>
              <a:t>Create a K-5 English Language Arts Coordinator position with the goal of increasing support for elementary teachers and leaders to accelerate student literacy improvement.</a:t>
            </a: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p:txBody>
      </p:sp>
      <p:sp>
        <p:nvSpPr>
          <p:cNvPr id="6" name="Slide Number Placeholder 5">
            <a:extLst>
              <a:ext uri="{FF2B5EF4-FFF2-40B4-BE49-F238E27FC236}">
                <a16:creationId xmlns:a16="http://schemas.microsoft.com/office/drawing/2014/main" id="{D9653F02-7D5C-F552-B7A3-CBA3037811F0}"/>
              </a:ext>
            </a:extLst>
          </p:cNvPr>
          <p:cNvSpPr>
            <a:spLocks noGrp="1"/>
          </p:cNvSpPr>
          <p:nvPr>
            <p:ph type="sldNum" sz="quarter" idx="12"/>
          </p:nvPr>
        </p:nvSpPr>
        <p:spPr/>
        <p:txBody>
          <a:bodyPr/>
          <a:lstStyle/>
          <a:p>
            <a:fld id="{28E6F07D-F62F-4C3B-A21E-2367E9A39921}" type="slidenum">
              <a:rPr lang="en-US" smtClean="0"/>
              <a:t>8</a:t>
            </a:fld>
            <a:endParaRPr lang="en-US"/>
          </a:p>
        </p:txBody>
      </p:sp>
    </p:spTree>
    <p:extLst>
      <p:ext uri="{BB962C8B-B14F-4D97-AF65-F5344CB8AC3E}">
        <p14:creationId xmlns:p14="http://schemas.microsoft.com/office/powerpoint/2010/main" val="148973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68D4DD-E0B1-4389-F16B-9EEDE4290A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ACB557-E79C-A0E7-250E-CD4FD8D86789}"/>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79FD6A-5B5A-F64D-2ED3-7BBC39450E1D}"/>
              </a:ext>
            </a:extLst>
          </p:cNvPr>
          <p:cNvSpPr txBox="1"/>
          <p:nvPr/>
        </p:nvSpPr>
        <p:spPr>
          <a:xfrm>
            <a:off x="86193" y="140607"/>
            <a:ext cx="10627939" cy="769441"/>
          </a:xfrm>
          <a:prstGeom prst="rect">
            <a:avLst/>
          </a:prstGeom>
          <a:noFill/>
        </p:spPr>
        <p:txBody>
          <a:bodyPr wrap="square" lIns="91440" tIns="45720" rIns="91440" bIns="45720" rtlCol="0" anchor="t">
            <a:spAutoFit/>
          </a:bodyPr>
          <a:lstStyle/>
          <a:p>
            <a:r>
              <a:rPr lang="en-US" sz="4400">
                <a:solidFill>
                  <a:schemeClr val="bg1"/>
                </a:solidFill>
                <a:effectLst>
                  <a:outerShdw blurRad="38100" dist="38100" dir="2700000" algn="tl">
                    <a:srgbClr val="000000">
                      <a:alpha val="43137"/>
                    </a:srgbClr>
                  </a:outerShdw>
                </a:effectLst>
                <a:latin typeface="Trade Gothic Next HvyCd"/>
              </a:rPr>
              <a:t>Superintendent’s Budget Priorities for FY 26</a:t>
            </a:r>
            <a:endPar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endParaRPr>
          </a:p>
        </p:txBody>
      </p:sp>
      <p:pic>
        <p:nvPicPr>
          <p:cNvPr id="11" name="Picture 10">
            <a:extLst>
              <a:ext uri="{FF2B5EF4-FFF2-40B4-BE49-F238E27FC236}">
                <a16:creationId xmlns:a16="http://schemas.microsoft.com/office/drawing/2014/main" id="{6034D1C7-32A0-4BB4-D75C-73D11514A61B}"/>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Content Placeholder 6">
            <a:extLst>
              <a:ext uri="{FF2B5EF4-FFF2-40B4-BE49-F238E27FC236}">
                <a16:creationId xmlns:a16="http://schemas.microsoft.com/office/drawing/2014/main" id="{60D527C1-C187-4F20-FA7D-0FC0CFDBCBAD}"/>
              </a:ext>
            </a:extLst>
          </p:cNvPr>
          <p:cNvSpPr>
            <a:spLocks noGrp="1"/>
          </p:cNvSpPr>
          <p:nvPr/>
        </p:nvSpPr>
        <p:spPr>
          <a:xfrm>
            <a:off x="424320" y="1037896"/>
            <a:ext cx="10515600" cy="55904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Attendance</a:t>
            </a:r>
            <a:endParaRPr lang="en-US" b="1">
              <a:ea typeface="Calibri"/>
              <a:cs typeface="Calibri"/>
            </a:endParaRPr>
          </a:p>
          <a:p>
            <a:pPr lvl="1"/>
            <a:r>
              <a:rPr lang="en-US"/>
              <a:t>Deepen efforts to improve attendance with an emphasis on chronically absent families</a:t>
            </a:r>
            <a:endParaRPr lang="en-US">
              <a:highlight>
                <a:srgbClr val="FFFF00"/>
              </a:highlight>
            </a:endParaRPr>
          </a:p>
          <a:p>
            <a:pPr lvl="2">
              <a:buFont typeface="Wingdings" panose="020B0604020202020204" pitchFamily="34" charset="0"/>
              <a:buChar char="§"/>
            </a:pPr>
            <a:r>
              <a:rPr lang="en-US"/>
              <a:t>Hire</a:t>
            </a:r>
            <a:r>
              <a:rPr lang="en-US">
                <a:ea typeface="Calibri"/>
                <a:cs typeface="Calibri"/>
              </a:rPr>
              <a:t> a truancy specialist to focus on community efforts and support for improving attendance. Also, use this role to strengthen truancy efforts districtwide in collaboration with county authorities. </a:t>
            </a:r>
          </a:p>
          <a:p>
            <a:pPr lvl="2">
              <a:buFont typeface="Wingdings" panose="020B0604020202020204" pitchFamily="34" charset="0"/>
              <a:buChar char="§"/>
            </a:pPr>
            <a:endParaRPr lang="en-US">
              <a:highlight>
                <a:srgbClr val="FFFF00"/>
              </a:highlight>
              <a:ea typeface="Calibri"/>
              <a:cs typeface="Calibri"/>
            </a:endParaRPr>
          </a:p>
          <a:p>
            <a:r>
              <a:rPr lang="en-US" b="1"/>
              <a:t>Leader/Teacher Quality</a:t>
            </a:r>
            <a:endParaRPr lang="en-US" b="1">
              <a:ea typeface="Calibri"/>
              <a:cs typeface="Calibri"/>
            </a:endParaRPr>
          </a:p>
          <a:p>
            <a:pPr lvl="1"/>
            <a:r>
              <a:rPr lang="en-US"/>
              <a:t>Improve staff effectiveness through coaching and feedback provided to classrooms and building-level leadership. </a:t>
            </a:r>
            <a:endParaRPr lang="en-US">
              <a:ea typeface="Calibri"/>
              <a:cs typeface="Calibri"/>
            </a:endParaRPr>
          </a:p>
          <a:p>
            <a:pPr lvl="2">
              <a:buFont typeface="Wingdings,Sans-Serif" panose="020B0604020202020204" pitchFamily="34" charset="0"/>
              <a:buChar char="§"/>
            </a:pPr>
            <a:r>
              <a:rPr lang="en-US">
                <a:ea typeface="Calibri"/>
                <a:cs typeface="Calibri"/>
              </a:rPr>
              <a:t>Create a position to increase leadership and academic coaching quality in order to improved school leadership and teacher quality, leading to improved school outcomes.</a:t>
            </a:r>
          </a:p>
          <a:p>
            <a:pPr lvl="2">
              <a:buFont typeface="Wingdings,Sans-Serif" panose="020B0604020202020204" pitchFamily="34" charset="0"/>
              <a:buChar char="§"/>
            </a:pPr>
            <a:r>
              <a:rPr lang="en-US">
                <a:ea typeface="Calibri"/>
                <a:cs typeface="Calibri"/>
              </a:rPr>
              <a:t>Allocate for coaching support for each school. </a:t>
            </a:r>
          </a:p>
        </p:txBody>
      </p:sp>
      <p:sp>
        <p:nvSpPr>
          <p:cNvPr id="6" name="Slide Number Placeholder 5">
            <a:extLst>
              <a:ext uri="{FF2B5EF4-FFF2-40B4-BE49-F238E27FC236}">
                <a16:creationId xmlns:a16="http://schemas.microsoft.com/office/drawing/2014/main" id="{F79B09AD-2BC1-2D47-B878-9073B8D367A2}"/>
              </a:ext>
            </a:extLst>
          </p:cNvPr>
          <p:cNvSpPr>
            <a:spLocks noGrp="1"/>
          </p:cNvSpPr>
          <p:nvPr>
            <p:ph type="sldNum" sz="quarter" idx="12"/>
          </p:nvPr>
        </p:nvSpPr>
        <p:spPr/>
        <p:txBody>
          <a:bodyPr/>
          <a:lstStyle/>
          <a:p>
            <a:fld id="{28E6F07D-F62F-4C3B-A21E-2367E9A39921}" type="slidenum">
              <a:rPr lang="en-US" smtClean="0"/>
              <a:t>9</a:t>
            </a:fld>
            <a:endParaRPr lang="en-US"/>
          </a:p>
        </p:txBody>
      </p:sp>
    </p:spTree>
    <p:extLst>
      <p:ext uri="{BB962C8B-B14F-4D97-AF65-F5344CB8AC3E}">
        <p14:creationId xmlns:p14="http://schemas.microsoft.com/office/powerpoint/2010/main" val="2172579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3236</Words>
  <Application>Microsoft Office PowerPoint</Application>
  <PresentationFormat>Widescreen</PresentationFormat>
  <Paragraphs>383</Paragraphs>
  <Slides>58</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Aptos</vt:lpstr>
      <vt:lpstr>Arial</vt:lpstr>
      <vt:lpstr>Arial Narrow</vt:lpstr>
      <vt:lpstr>Calibri</vt:lpstr>
      <vt:lpstr>Calibri Light</vt:lpstr>
      <vt:lpstr>Symbol</vt:lpstr>
      <vt:lpstr>Times New Roman</vt:lpstr>
      <vt:lpstr>Trade Gothic Next</vt:lpstr>
      <vt:lpstr>Trade Gothic Next Cond</vt:lpstr>
      <vt:lpstr>Trade Gothic Next HvyCd</vt:lpstr>
      <vt:lpstr>Wingdings</vt:lpstr>
      <vt:lpstr>Wingdings,Sans-Serif</vt:lpstr>
      <vt:lpstr>Office Theme</vt:lpstr>
      <vt:lpstr>PowerPoint Presentation</vt:lpstr>
      <vt:lpstr>OUR MISSION</vt:lpstr>
      <vt:lpstr>OUR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Lovett, Katika</dc:creator>
  <cp:lastModifiedBy>Everidge, Tiffany</cp:lastModifiedBy>
  <cp:revision>4</cp:revision>
  <cp:lastPrinted>2025-05-05T20:09:49Z</cp:lastPrinted>
  <dcterms:created xsi:type="dcterms:W3CDTF">2023-05-01T16:02:45Z</dcterms:created>
  <dcterms:modified xsi:type="dcterms:W3CDTF">2025-05-05T20:32:51Z</dcterms:modified>
</cp:coreProperties>
</file>