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093" autoAdjust="0"/>
  </p:normalViewPr>
  <p:slideViewPr>
    <p:cSldViewPr snapToGrid="0">
      <p:cViewPr varScale="1">
        <p:scale>
          <a:sx n="60" d="100"/>
          <a:sy n="60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659C6-385E-4343-8204-6D1FE89CD60D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B46FD-0177-4BD2-95BA-82EBE824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16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October</a:t>
            </a:r>
            <a:r>
              <a:rPr lang="en-US" baseline="0" dirty="0"/>
              <a:t> 2015—</a:t>
            </a:r>
            <a:r>
              <a:rPr lang="en-US" dirty="0"/>
              <a:t>As System</a:t>
            </a:r>
            <a:r>
              <a:rPr lang="en-US" baseline="0" dirty="0"/>
              <a:t> Test Coordinator, Jennie Persinger completed and submitted the Georgia School District Testing Inventory that was designed to collect information on the various district-level assessments that are conducted (did not include state-mandated assessments or SLOs).</a:t>
            </a:r>
          </a:p>
          <a:p>
            <a:endParaRPr lang="en-US" baseline="0" dirty="0"/>
          </a:p>
          <a:p>
            <a:r>
              <a:rPr lang="en-US" baseline="0" dirty="0"/>
              <a:t>September 2016—BCSS volunteered to participate in the pilot because we felt that it was valuable work that would help us improve our testing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6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District Assessment</a:t>
            </a:r>
            <a:r>
              <a:rPr lang="en-US" baseline="0" dirty="0"/>
              <a:t> </a:t>
            </a:r>
            <a:r>
              <a:rPr lang="en-US" dirty="0"/>
              <a:t>Team</a:t>
            </a:r>
            <a:r>
              <a:rPr lang="en-US" baseline="0" dirty="0"/>
              <a:t> consisted of district leaders and reps from all school levels (chosen by principals).</a:t>
            </a:r>
          </a:p>
          <a:p>
            <a:r>
              <a:rPr lang="en-US" baseline="0" dirty="0"/>
              <a:t>The Inventory was compiled by reps from all schools.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8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Definition: We understand</a:t>
            </a:r>
            <a:r>
              <a:rPr lang="en-US" baseline="0" dirty="0"/>
              <a:t> that there is a difference in “assessment” and “testing.”  Assessment is ongoing; testing is an event. Our time and money estimates reflect 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49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Rationales:</a:t>
            </a:r>
          </a:p>
          <a:p>
            <a:r>
              <a:rPr lang="en-US" dirty="0"/>
              <a:t>-ELA common assessments:</a:t>
            </a:r>
            <a:r>
              <a:rPr lang="en-US" baseline="0" dirty="0"/>
              <a:t> they provide redundant data; the data needed will be provided through the use of reading (</a:t>
            </a:r>
            <a:r>
              <a:rPr lang="en-US" baseline="0" dirty="0" err="1"/>
              <a:t>Dibels</a:t>
            </a:r>
            <a:r>
              <a:rPr lang="en-US" baseline="0" dirty="0"/>
              <a:t>, TRC) and practice writing assessments.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</a:t>
            </a:r>
            <a:r>
              <a:rPr lang="en-US" baseline="0" dirty="0" err="1"/>
              <a:t>Dibels</a:t>
            </a:r>
            <a:r>
              <a:rPr lang="en-US" baseline="0" dirty="0"/>
              <a:t>: process has revealed redundancy with 3</a:t>
            </a:r>
            <a:r>
              <a:rPr lang="en-US" baseline="30000" dirty="0"/>
              <a:t>rd</a:t>
            </a:r>
            <a:r>
              <a:rPr lang="en-US" baseline="0" dirty="0"/>
              <a:t> grade </a:t>
            </a:r>
            <a:r>
              <a:rPr lang="en-US" baseline="0" dirty="0" err="1"/>
              <a:t>Dibels</a:t>
            </a:r>
            <a:r>
              <a:rPr lang="en-US" baseline="0" dirty="0"/>
              <a:t> and TRC. </a:t>
            </a:r>
            <a:r>
              <a:rPr lang="en-US" baseline="0" dirty="0" err="1"/>
              <a:t>Dibels</a:t>
            </a:r>
            <a:r>
              <a:rPr lang="en-US" baseline="0" dirty="0"/>
              <a:t> could still be used with struggling students.</a:t>
            </a:r>
          </a:p>
          <a:p>
            <a:r>
              <a:rPr lang="en-US" baseline="0" dirty="0"/>
              <a:t>-Practice writing: will allow for more opportunities for teachers to collaborate in order to provide the best feedback and instruction for all students in the county. A common testing calendar will allow for student movement between schools.</a:t>
            </a:r>
          </a:p>
          <a:p>
            <a:r>
              <a:rPr lang="en-US" baseline="0" dirty="0"/>
              <a:t>-Math screener: we have a need to screen students in math. </a:t>
            </a:r>
          </a:p>
          <a:p>
            <a:r>
              <a:rPr lang="en-US" baseline="0" dirty="0"/>
              <a:t>-Math common assessments: contingent on the adoption of a math universal screened. The common assessments are not used to change instruction, but rather as summative assessments. They are not well designed and not implemented consistently across the district.</a:t>
            </a:r>
          </a:p>
          <a:p>
            <a:r>
              <a:rPr lang="en-US" baseline="0" dirty="0"/>
              <a:t>-MS Finals: data from existing finals is redundant with EOGs. Allows students to show mastery of standards without sitting through another paper/pencil test.</a:t>
            </a:r>
          </a:p>
          <a:p>
            <a:r>
              <a:rPr lang="en-US" baseline="0" dirty="0"/>
              <a:t>-MS Reading: data indicate a lack of data in reading at MS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8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working on a monitoring plan to evaluate</a:t>
            </a:r>
            <a:r>
              <a:rPr lang="en-US" baseline="0" dirty="0"/>
              <a:t> the effectiveness of these recommendations. </a:t>
            </a:r>
          </a:p>
          <a:p>
            <a:endParaRPr lang="en-US" dirty="0"/>
          </a:p>
          <a:p>
            <a:r>
              <a:rPr lang="en-US" dirty="0"/>
              <a:t>Rationales:</a:t>
            </a:r>
          </a:p>
          <a:p>
            <a:r>
              <a:rPr lang="en-US" baseline="0" dirty="0"/>
              <a:t>-HS mid-terms: created for year-long schedules and take time from instruction.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</a:t>
            </a:r>
            <a:r>
              <a:rPr lang="en-US" baseline="0" dirty="0" err="1"/>
              <a:t>MobyMax</a:t>
            </a:r>
            <a:r>
              <a:rPr lang="en-US" baseline="0" dirty="0"/>
              <a:t>: is a good practice tool, but less effective as </a:t>
            </a:r>
            <a:r>
              <a:rPr lang="en-US" baseline="0"/>
              <a:t>an assessment tool.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group is meeting in February to look at two possible solutions for math and reading.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Share with SGTs</a:t>
            </a:r>
            <a:r>
              <a:rPr lang="en-US" baseline="0" dirty="0"/>
              <a:t> in February.</a:t>
            </a:r>
          </a:p>
          <a:p>
            <a:r>
              <a:rPr lang="en-US" baseline="0" dirty="0"/>
              <a:t>Item of Information at February BOE work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46FD-0177-4BD2-95BA-82EBE82497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1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6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8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8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9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0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79738"/>
            <a:ext cx="9144000" cy="2387600"/>
          </a:xfrm>
        </p:spPr>
        <p:txBody>
          <a:bodyPr/>
          <a:lstStyle/>
          <a:p>
            <a:r>
              <a:rPr lang="en-US" dirty="0"/>
              <a:t>Assessment Inventory Description and Next Steps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" y="361950"/>
            <a:ext cx="1954530" cy="19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9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tools to fill the gaps we identified (math screener, reading assessment for middle school)</a:t>
            </a:r>
          </a:p>
          <a:p>
            <a:r>
              <a:rPr lang="en-US" dirty="0"/>
              <a:t>Flesh out a monitoring tool to evaluate the effectiveness of the recommendations.</a:t>
            </a:r>
          </a:p>
          <a:p>
            <a:r>
              <a:rPr lang="en-US" dirty="0"/>
              <a:t>Develop a communication plan to inform all stakeholder groups:</a:t>
            </a:r>
          </a:p>
          <a:p>
            <a:pPr lvl="1"/>
            <a:r>
              <a:rPr lang="en-US" dirty="0"/>
              <a:t>SGTs</a:t>
            </a:r>
          </a:p>
          <a:p>
            <a:pPr lvl="1"/>
            <a:r>
              <a:rPr lang="en-US" dirty="0"/>
              <a:t>Board of Education</a:t>
            </a:r>
          </a:p>
          <a:p>
            <a:pPr lvl="1"/>
            <a:r>
              <a:rPr lang="en-US" dirty="0"/>
              <a:t>School personnel</a:t>
            </a:r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Parents</a:t>
            </a:r>
          </a:p>
          <a:p>
            <a:pPr lvl="1"/>
            <a:r>
              <a:rPr lang="en-US" dirty="0"/>
              <a:t>Community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59575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840"/>
            <a:ext cx="10515600" cy="4885373"/>
          </a:xfrm>
        </p:spPr>
        <p:txBody>
          <a:bodyPr>
            <a:normAutofit/>
          </a:bodyPr>
          <a:lstStyle/>
          <a:p>
            <a:r>
              <a:rPr lang="en-US" dirty="0"/>
              <a:t>October 2015—US Department of Education encouraged states to examine the amount of time testing impacts the instructional school year.</a:t>
            </a:r>
          </a:p>
          <a:p>
            <a:r>
              <a:rPr lang="en-US" dirty="0"/>
              <a:t>October 2015—</a:t>
            </a:r>
            <a:r>
              <a:rPr lang="en-US" dirty="0" err="1"/>
              <a:t>GaDOE</a:t>
            </a:r>
            <a:r>
              <a:rPr lang="en-US" dirty="0"/>
              <a:t> began a project with the Georgia Partnership for Excellence in Education (GPEE) to conduct an inventory of local district assessment requirements and practices.</a:t>
            </a:r>
          </a:p>
          <a:p>
            <a:r>
              <a:rPr lang="en-US" dirty="0"/>
              <a:t>September 2016—5 districts began Phase 2 of the project with a facilitator from GPEE. The purpose of this phase is to examine the package of assessments given to students over the course of a school year to help clarify purposes, identify potential redundancies, and evaluate the district’s testing program.</a:t>
            </a:r>
          </a:p>
        </p:txBody>
      </p:sp>
    </p:spTree>
    <p:extLst>
      <p:ext uri="{BB962C8B-B14F-4D97-AF65-F5344CB8AC3E}">
        <p14:creationId xmlns:p14="http://schemas.microsoft.com/office/powerpoint/2010/main" val="7237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2016—District Assessment Team met to set the context for the work.</a:t>
            </a:r>
          </a:p>
          <a:p>
            <a:r>
              <a:rPr lang="en-US" dirty="0"/>
              <a:t>October 2016—School reps began conducting the inventory.</a:t>
            </a:r>
          </a:p>
          <a:p>
            <a:r>
              <a:rPr lang="en-US" dirty="0"/>
              <a:t>November 2016—Facilitator met with 5 focus groups: district leaders, school leaders, ES students, MS/HS students, parents.</a:t>
            </a:r>
          </a:p>
          <a:p>
            <a:r>
              <a:rPr lang="en-US" dirty="0"/>
              <a:t>January 2017—Assessment Team reconvened to analyze all collected data and draft recommendations.</a:t>
            </a:r>
          </a:p>
          <a:p>
            <a:r>
              <a:rPr lang="en-US" dirty="0"/>
              <a:t>Future—Team will create a comprehensive communication plan and a professional development plan based on the recommendations.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3875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 of Assessment—tasks designed to measure what students know and are able to do.</a:t>
            </a:r>
          </a:p>
          <a:p>
            <a:r>
              <a:rPr lang="en-US" dirty="0"/>
              <a:t>The typical student spends 1.5-2.5% of instructional time in testing over the course of a school year. The overall average was 1.74%. </a:t>
            </a:r>
          </a:p>
          <a:p>
            <a:r>
              <a:rPr lang="en-US" dirty="0"/>
              <a:t>Testing expenditures represent about 3% of the non-personnel budget (about 0.35% of total operating budget).</a:t>
            </a:r>
          </a:p>
          <a:p>
            <a:r>
              <a:rPr lang="en-US" dirty="0"/>
              <a:t>Teachers and parents reported that testing was more time consuming and less valuable than the students themselves perceive them to be.</a:t>
            </a:r>
          </a:p>
          <a:p>
            <a:r>
              <a:rPr lang="en-US" dirty="0"/>
              <a:t>There is a need for a consistent and comprehensive assessment program across all schools and levels in BCSS.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11519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Percentage of Total Instructional Time Used for District Based Broad Assessments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783410"/>
              </p:ext>
            </p:extLst>
          </p:nvPr>
        </p:nvGraphicFramePr>
        <p:xfrm>
          <a:off x="986790" y="1291590"/>
          <a:ext cx="10511791" cy="522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755">
                  <a:extLst>
                    <a:ext uri="{9D8B030D-6E8A-4147-A177-3AD203B41FA5}">
                      <a16:colId xmlns:a16="http://schemas.microsoft.com/office/drawing/2014/main" val="3677728249"/>
                    </a:ext>
                  </a:extLst>
                </a:gridCol>
                <a:gridCol w="1792187">
                  <a:extLst>
                    <a:ext uri="{9D8B030D-6E8A-4147-A177-3AD203B41FA5}">
                      <a16:colId xmlns:a16="http://schemas.microsoft.com/office/drawing/2014/main" val="2346672771"/>
                    </a:ext>
                  </a:extLst>
                </a:gridCol>
                <a:gridCol w="3014672">
                  <a:extLst>
                    <a:ext uri="{9D8B030D-6E8A-4147-A177-3AD203B41FA5}">
                      <a16:colId xmlns:a16="http://schemas.microsoft.com/office/drawing/2014/main" val="2563836742"/>
                    </a:ext>
                  </a:extLst>
                </a:gridCol>
                <a:gridCol w="3964177">
                  <a:extLst>
                    <a:ext uri="{9D8B030D-6E8A-4147-A177-3AD203B41FA5}">
                      <a16:colId xmlns:a16="http://schemas.microsoft.com/office/drawing/2014/main" val="77634287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Hours of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Percentage of Total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Assessments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819544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WSO, Speech Screener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970993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GKIDS, Dibels Next, TRC, DRI, IDI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1756982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Dibels Next, TRC, DRI, IDI, ELA/Math Common Assessments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623159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Dibels Next, TRC, DRI, IDI, ELA/Math Common Assessments, COGAT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853025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ELA/Math, Dibels Next, TRC, ELA/Math Common Assessments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7336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ELA/Math, TRC, ELA/Math Common Assessments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29349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E, M, SCI, SS, TRC,</a:t>
                      </a:r>
                      <a:r>
                        <a:rPr lang="it-IT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ELA/Math Common Assesssments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8946135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ELA/Math, Mock Writing, Midterms, Finals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257768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ELA/Math, Mock Writing, Midterms, Finals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554756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EOG - E, M, SCI, SS, Mock Writing, Midterms, Finals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729947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EOC - 9LIT, ALG, PHY, Midterms, Finals,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4034439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EOC - GEO, BIO, Midterms, Finals, PSAT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100663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EOC - AMLIT, USH, Midterms, Finals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125664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EOC - ECO, Midterms, Finals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5475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02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Total Expense on Testing FY17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2624891"/>
              </p:ext>
            </p:extLst>
          </p:nvPr>
        </p:nvGraphicFramePr>
        <p:xfrm>
          <a:off x="838200" y="1825625"/>
          <a:ext cx="5181600" cy="235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8848518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459411965"/>
                    </a:ext>
                  </a:extLst>
                </a:gridCol>
              </a:tblGrid>
              <a:tr h="5894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</a:t>
                      </a:r>
                    </a:p>
                  </a:txBody>
                  <a:tcPr marL="55270" marR="55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Expense</a:t>
                      </a:r>
                    </a:p>
                  </a:txBody>
                  <a:tcPr marL="55270" marR="55270"/>
                </a:tc>
                <a:extLst>
                  <a:ext uri="{0D108BD9-81ED-4DB2-BD59-A6C34878D82A}">
                    <a16:rowId xmlns:a16="http://schemas.microsoft.com/office/drawing/2014/main" val="3874494609"/>
                  </a:ext>
                </a:extLst>
              </a:tr>
              <a:tr h="5894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District Paid Expenses</a:t>
                      </a:r>
                    </a:p>
                  </a:txBody>
                  <a:tcPr marL="55270" marR="55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$325,967</a:t>
                      </a:r>
                    </a:p>
                  </a:txBody>
                  <a:tcPr marL="55270" marR="55270"/>
                </a:tc>
                <a:extLst>
                  <a:ext uri="{0D108BD9-81ED-4DB2-BD59-A6C34878D82A}">
                    <a16:rowId xmlns:a16="http://schemas.microsoft.com/office/drawing/2014/main" val="510190940"/>
                  </a:ext>
                </a:extLst>
              </a:tr>
              <a:tr h="589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School Specific (Sum)</a:t>
                      </a:r>
                    </a:p>
                  </a:txBody>
                  <a:tcPr marL="55270" marR="55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$71,214</a:t>
                      </a:r>
                    </a:p>
                  </a:txBody>
                  <a:tcPr marL="55270" marR="55270"/>
                </a:tc>
                <a:extLst>
                  <a:ext uri="{0D108BD9-81ED-4DB2-BD59-A6C34878D82A}">
                    <a16:rowId xmlns:a16="http://schemas.microsoft.com/office/drawing/2014/main" val="1288248820"/>
                  </a:ext>
                </a:extLst>
              </a:tr>
              <a:tr h="5894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for BCSS</a:t>
                      </a:r>
                    </a:p>
                  </a:txBody>
                  <a:tcPr marL="55270" marR="55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$397,181</a:t>
                      </a:r>
                    </a:p>
                  </a:txBody>
                  <a:tcPr marL="55270" marR="55270"/>
                </a:tc>
                <a:extLst>
                  <a:ext uri="{0D108BD9-81ED-4DB2-BD59-A6C34878D82A}">
                    <a16:rowId xmlns:a16="http://schemas.microsoft.com/office/drawing/2014/main" val="350819839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Non personnel (salary + benefits) budget for BCSS in FY17 was $13,308,206. </a:t>
            </a:r>
          </a:p>
          <a:p>
            <a:r>
              <a:rPr lang="en-US" dirty="0"/>
              <a:t>Testing represents 3.0% of non-personnel budget, and represents 0.35% of total operating budget.</a:t>
            </a:r>
          </a:p>
          <a:p>
            <a:r>
              <a:rPr lang="en-US" dirty="0"/>
              <a:t>Figures does NOT include labor costs and opportunity costs related to time.</a:t>
            </a:r>
          </a:p>
        </p:txBody>
      </p:sp>
    </p:spTree>
    <p:extLst>
      <p:ext uri="{BB962C8B-B14F-4D97-AF65-F5344CB8AC3E}">
        <p14:creationId xmlns:p14="http://schemas.microsoft.com/office/powerpoint/2010/main" val="98203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05413"/>
          </a:xfrm>
        </p:spPr>
        <p:txBody>
          <a:bodyPr>
            <a:noAutofit/>
          </a:bodyPr>
          <a:lstStyle/>
          <a:p>
            <a:r>
              <a:rPr lang="en-US" dirty="0"/>
              <a:t>Early reading and literacy assessments are fairly strong and good predictors of later learning.</a:t>
            </a:r>
          </a:p>
          <a:p>
            <a:r>
              <a:rPr lang="en-US" dirty="0"/>
              <a:t>We have room for improvement in our math assessments (K-8) and in middle school reading assessments.</a:t>
            </a:r>
          </a:p>
          <a:p>
            <a:r>
              <a:rPr lang="en-US" dirty="0"/>
              <a:t>We have a need for greater district investment in professional learning related to proper use of assessment and the use of assessment data to drive instruction.</a:t>
            </a:r>
          </a:p>
          <a:p>
            <a:r>
              <a:rPr lang="en-US" dirty="0"/>
              <a:t>There is room for increased accountability for teachers and leaders in implementing the assessment program with fidelity.</a:t>
            </a:r>
          </a:p>
          <a:p>
            <a:r>
              <a:rPr lang="en-US" dirty="0"/>
              <a:t>BCSS could increase opportunities to communicate &amp; collaborate with parents on the assessments their children take, the purposes &amp; uses of those assessments, &amp; how they can use those results to help students at home (particularly at middle &amp; high school).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4127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18726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elementary ELA common assessments.</a:t>
            </a:r>
          </a:p>
          <a:p>
            <a:r>
              <a:rPr lang="en-US" dirty="0"/>
              <a:t>Eliminate DIBELS for 3</a:t>
            </a:r>
            <a:r>
              <a:rPr lang="en-US" baseline="30000" dirty="0"/>
              <a:t>rd</a:t>
            </a:r>
            <a:r>
              <a:rPr lang="en-US" dirty="0"/>
              <a:t> grade.</a:t>
            </a:r>
          </a:p>
          <a:p>
            <a:r>
              <a:rPr lang="en-US" dirty="0"/>
              <a:t>Create consistency across elementary and middle schools with the practice writing administration and evaluation.</a:t>
            </a:r>
          </a:p>
          <a:p>
            <a:r>
              <a:rPr lang="en-US" dirty="0"/>
              <a:t>Find and adopt a math universal screener.</a:t>
            </a:r>
          </a:p>
          <a:p>
            <a:r>
              <a:rPr lang="en-US" dirty="0"/>
              <a:t>Eliminate elementary math common assessments.</a:t>
            </a:r>
          </a:p>
          <a:p>
            <a:r>
              <a:rPr lang="en-US" dirty="0"/>
              <a:t>Restructure MS final exams in EOG courses as performance-based assessments.</a:t>
            </a:r>
          </a:p>
          <a:p>
            <a:r>
              <a:rPr lang="en-US" dirty="0"/>
              <a:t>Identify a comprehensive reading assessment at the MS level.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3125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the mid-term exam requirement for all HS courses.</a:t>
            </a:r>
          </a:p>
          <a:p>
            <a:r>
              <a:rPr lang="en-US" dirty="0"/>
              <a:t>Explore how PSAT data is used and determine if we can better use results to make decisions for student scheduling and future testing.</a:t>
            </a:r>
          </a:p>
          <a:p>
            <a:r>
              <a:rPr lang="en-US" dirty="0"/>
              <a:t>Provide professional learning on the use of </a:t>
            </a:r>
            <a:r>
              <a:rPr lang="en-US" dirty="0" err="1"/>
              <a:t>MobyMax</a:t>
            </a:r>
            <a:r>
              <a:rPr lang="en-US" dirty="0"/>
              <a:t> as a practice tool, not as a primary diagnostic or progress monitoring tool.</a:t>
            </a:r>
          </a:p>
          <a:p>
            <a:r>
              <a:rPr lang="en-US" dirty="0"/>
              <a:t>Provide professional learning on assessment development, implementation, and usage.</a:t>
            </a:r>
          </a:p>
          <a:p>
            <a:r>
              <a:rPr lang="en-US" dirty="0"/>
              <a:t>Explore ways to increase the opportunities for screening students for potential gifted eligibility.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4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0973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1322</Words>
  <Application>Microsoft Office PowerPoint</Application>
  <PresentationFormat>Widescreen</PresentationFormat>
  <Paragraphs>150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Assessment Inventory Description and Next Steps</vt:lpstr>
      <vt:lpstr>Timeline</vt:lpstr>
      <vt:lpstr>Phase 2</vt:lpstr>
      <vt:lpstr>Key Findings</vt:lpstr>
      <vt:lpstr>Percentage of Total Instructional Time Used for District Based Broad Assessments</vt:lpstr>
      <vt:lpstr>Total Expense on Testing FY17</vt:lpstr>
      <vt:lpstr>Key Findings</vt:lpstr>
      <vt:lpstr>Recommendations</vt:lpstr>
      <vt:lpstr>Recommendations</vt:lpstr>
      <vt:lpstr>Next Steps</vt:lpstr>
    </vt:vector>
  </TitlesOfParts>
  <Company>Barrow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Inventory Results</dc:title>
  <dc:creator>Matt Thompson</dc:creator>
  <cp:lastModifiedBy>Suzanne Black</cp:lastModifiedBy>
  <cp:revision>31</cp:revision>
  <dcterms:created xsi:type="dcterms:W3CDTF">2017-01-04T20:37:20Z</dcterms:created>
  <dcterms:modified xsi:type="dcterms:W3CDTF">2017-03-21T19:29:53Z</dcterms:modified>
</cp:coreProperties>
</file>