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39175DE-5BF2-4F6A-B63A-221AD2A846B2}">
  <a:tblStyle styleId="{039175DE-5BF2-4F6A-B63A-221AD2A846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Incidents per 1000 Stude</a:t>
            </a:r>
            <a:r>
              <a:rPr lang="en-US" baseline="0" dirty="0" smtClean="0"/>
              <a:t>nts SY2017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DB-4D08-8BC0-9A7E8CC2F131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DDB-4D08-8BC0-9A7E8CC2F1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Barrow</c:v>
                </c:pt>
                <c:pt idx="1">
                  <c:v>Georgia</c:v>
                </c:pt>
                <c:pt idx="2">
                  <c:v>Comparison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8.4</c:v>
                </c:pt>
                <c:pt idx="1">
                  <c:v>9.1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B-4D08-8BC0-9A7E8CC2F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-27"/>
        <c:axId val="30731728"/>
        <c:axId val="27282016"/>
      </c:barChart>
      <c:catAx>
        <c:axId val="307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82016"/>
        <c:crosses val="autoZero"/>
        <c:auto val="1"/>
        <c:lblAlgn val="ctr"/>
        <c:lblOffset val="100"/>
        <c:noMultiLvlLbl val="0"/>
      </c:catAx>
      <c:valAx>
        <c:axId val="27282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Incidents per 1000 Stude</a:t>
            </a:r>
            <a:r>
              <a:rPr lang="en-US" baseline="0" dirty="0" smtClean="0"/>
              <a:t>nts SY2017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DB-4D08-8BC0-9A7E8CC2F131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DDB-4D08-8BC0-9A7E8CC2F1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Barrow</c:v>
                </c:pt>
                <c:pt idx="1">
                  <c:v>Georgia</c:v>
                </c:pt>
                <c:pt idx="2">
                  <c:v>Comparison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12.8</c:v>
                </c:pt>
                <c:pt idx="1">
                  <c:v>12.8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B-4D08-8BC0-9A7E8CC2F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-27"/>
        <c:axId val="30731728"/>
        <c:axId val="27282016"/>
      </c:barChart>
      <c:catAx>
        <c:axId val="307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82016"/>
        <c:crosses val="autoZero"/>
        <c:auto val="1"/>
        <c:lblAlgn val="ctr"/>
        <c:lblOffset val="100"/>
        <c:noMultiLvlLbl val="0"/>
      </c:catAx>
      <c:valAx>
        <c:axId val="27282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Incidents per 1000 Stude</a:t>
            </a:r>
            <a:r>
              <a:rPr lang="en-US" baseline="0" dirty="0" smtClean="0"/>
              <a:t>nts SY2017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DB-4D08-8BC0-9A7E8CC2F131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DDB-4D08-8BC0-9A7E8CC2F1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Barrow</c:v>
                </c:pt>
                <c:pt idx="1">
                  <c:v>Georgia</c:v>
                </c:pt>
                <c:pt idx="2">
                  <c:v>Comparison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123</c:v>
                </c:pt>
                <c:pt idx="1">
                  <c:v>225.6</c:v>
                </c:pt>
                <c:pt idx="2">
                  <c:v>183.3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B-4D08-8BC0-9A7E8CC2F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-27"/>
        <c:axId val="30731728"/>
        <c:axId val="27282016"/>
      </c:barChart>
      <c:catAx>
        <c:axId val="307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82016"/>
        <c:crosses val="autoZero"/>
        <c:auto val="1"/>
        <c:lblAlgn val="ctr"/>
        <c:lblOffset val="100"/>
        <c:noMultiLvlLbl val="0"/>
      </c:catAx>
      <c:valAx>
        <c:axId val="27282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Incidents per 1000 Stude</a:t>
            </a:r>
            <a:r>
              <a:rPr lang="en-US" baseline="0" dirty="0" smtClean="0"/>
              <a:t>nts SY2017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DB-4D08-8BC0-9A7E8CC2F131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DDB-4D08-8BC0-9A7E8CC2F1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Barrow</c:v>
                </c:pt>
                <c:pt idx="1">
                  <c:v>Georgia</c:v>
                </c:pt>
                <c:pt idx="2">
                  <c:v>Comparison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31.9</c:v>
                </c:pt>
                <c:pt idx="1">
                  <c:v>39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B-4D08-8BC0-9A7E8CC2F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-27"/>
        <c:axId val="30731728"/>
        <c:axId val="27282016"/>
      </c:barChart>
      <c:catAx>
        <c:axId val="307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82016"/>
        <c:crosses val="autoZero"/>
        <c:auto val="1"/>
        <c:lblAlgn val="ctr"/>
        <c:lblOffset val="100"/>
        <c:noMultiLvlLbl val="0"/>
      </c:catAx>
      <c:valAx>
        <c:axId val="27282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Incidents per 1000 Stude</a:t>
            </a:r>
            <a:r>
              <a:rPr lang="en-US" baseline="0" dirty="0" smtClean="0"/>
              <a:t>nts SY2017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054457642433225E-2"/>
          <c:y val="0.23758895438223968"/>
          <c:w val="0.87703100841658366"/>
          <c:h val="0.661047606226048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DB-4D08-8BC0-9A7E8CC2F131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DDB-4D08-8BC0-9A7E8CC2F1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Barrow</c:v>
                </c:pt>
                <c:pt idx="1">
                  <c:v>Georgia</c:v>
                </c:pt>
                <c:pt idx="2">
                  <c:v>Comparison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54.7</c:v>
                </c:pt>
                <c:pt idx="1">
                  <c:v>61.4</c:v>
                </c:pt>
                <c:pt idx="2">
                  <c:v>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B-4D08-8BC0-9A7E8CC2F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-27"/>
        <c:axId val="30731728"/>
        <c:axId val="27282016"/>
      </c:barChart>
      <c:catAx>
        <c:axId val="307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82016"/>
        <c:crosses val="autoZero"/>
        <c:auto val="1"/>
        <c:lblAlgn val="ctr"/>
        <c:lblOffset val="100"/>
        <c:noMultiLvlLbl val="0"/>
      </c:catAx>
      <c:valAx>
        <c:axId val="27282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Incidents per 1000 Stude</a:t>
            </a:r>
            <a:r>
              <a:rPr lang="en-US" baseline="0" dirty="0" smtClean="0"/>
              <a:t>nts SY2017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054457642433225E-2"/>
          <c:y val="0.23758895438223968"/>
          <c:w val="0.87703100841658366"/>
          <c:h val="0.661047606226048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DB-4D08-8BC0-9A7E8CC2F131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DDB-4D08-8BC0-9A7E8CC2F1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Barrow</c:v>
                </c:pt>
                <c:pt idx="1">
                  <c:v>Georgia</c:v>
                </c:pt>
                <c:pt idx="2">
                  <c:v>Comparison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232.3</c:v>
                </c:pt>
                <c:pt idx="1">
                  <c:v>373.4</c:v>
                </c:pt>
                <c:pt idx="2">
                  <c:v>306.8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B-4D08-8BC0-9A7E8CC2F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-27"/>
        <c:axId val="30731728"/>
        <c:axId val="27282016"/>
      </c:barChart>
      <c:catAx>
        <c:axId val="307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82016"/>
        <c:crosses val="autoZero"/>
        <c:auto val="1"/>
        <c:lblAlgn val="ctr"/>
        <c:lblOffset val="100"/>
        <c:noMultiLvlLbl val="0"/>
      </c:catAx>
      <c:valAx>
        <c:axId val="27282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3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Matt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Shape 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52400" y="3779125"/>
            <a:ext cx="1211975" cy="12119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174196" y="1869792"/>
            <a:ext cx="8520600" cy="86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/>
              <a:t>Disciplinary </a:t>
            </a:r>
            <a:r>
              <a:rPr lang="en-US" sz="4400" dirty="0" smtClean="0"/>
              <a:t>Trends for Barrow County School System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2000" dirty="0" smtClean="0"/>
              <a:t>2015 to 2017</a:t>
            </a:r>
            <a:endParaRPr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2707" y="1416288"/>
            <a:ext cx="8399593" cy="2984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Subjectivity in disciplinary reporting between schools and districts can be a factor in comparisons</a:t>
            </a:r>
          </a:p>
          <a:p>
            <a:r>
              <a:rPr lang="en-US" dirty="0"/>
              <a:t>	</a:t>
            </a:r>
            <a:r>
              <a:rPr lang="en-US" dirty="0" smtClean="0"/>
              <a:t>  - This is particularly true in areas where the definition is more personal (i.e. disrespect may 	     mean different things to different people whereas a knife or weapon is fairly consistent in 	     most people’s understanding)</a:t>
            </a:r>
          </a:p>
          <a:p>
            <a:pPr marL="285750" lvl="4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The number of students in a school or district matters (more students typically equals more incidents) so raw numbers have to be adjusted for size</a:t>
            </a:r>
          </a:p>
          <a:p>
            <a:pPr lvl="2"/>
            <a:r>
              <a:rPr lang="en-US" dirty="0" smtClean="0"/>
              <a:t>                     - We utilize incidents per 1000 students as an adjustment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For data to be meaningful they have to be honest (the quickest way to improve these measures is to not report what is happening)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9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&amp; Weapons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knives, firearms, alcohol, tobacco, drugs, and any other weapon or illicit substance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15752825"/>
              </p:ext>
            </p:extLst>
          </p:nvPr>
        </p:nvGraphicFramePr>
        <p:xfrm>
          <a:off x="4586872" y="1017725"/>
          <a:ext cx="4245428" cy="339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787980" y="2715013"/>
            <a:ext cx="2155372" cy="1183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Comparison group includes: Bartow, Lowndes, Walton, &amp; Whitfield Counties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3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Interpersonal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bullying, sexual harassment, &amp; threats/harassment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898894425"/>
              </p:ext>
            </p:extLst>
          </p:nvPr>
        </p:nvGraphicFramePr>
        <p:xfrm>
          <a:off x="4586872" y="1017725"/>
          <a:ext cx="4245428" cy="339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41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Violations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disorderly conduct, student incivility, abusive language, theft, vandalism, and disrupting class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10673711"/>
              </p:ext>
            </p:extLst>
          </p:nvPr>
        </p:nvGraphicFramePr>
        <p:xfrm>
          <a:off x="4586872" y="1017725"/>
          <a:ext cx="4245428" cy="339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178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Violent Offenses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battery, fighting, arson, and serious bodily injury. 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03417962"/>
              </p:ext>
            </p:extLst>
          </p:nvPr>
        </p:nvGraphicFramePr>
        <p:xfrm>
          <a:off x="4586872" y="1017725"/>
          <a:ext cx="4245428" cy="339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50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Violations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attendance violations, </a:t>
            </a:r>
            <a:r>
              <a:rPr lang="en-US" dirty="0" err="1" smtClean="0"/>
              <a:t>tardies</a:t>
            </a:r>
            <a:r>
              <a:rPr lang="en-US" dirty="0" smtClean="0"/>
              <a:t>, dress code violations, parking violations, &amp; electronic device infractions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21741517"/>
              </p:ext>
            </p:extLst>
          </p:nvPr>
        </p:nvGraphicFramePr>
        <p:xfrm>
          <a:off x="4586872" y="1017725"/>
          <a:ext cx="4245428" cy="339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06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Disciplinary Incident Rate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all state reportable offenses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88552082"/>
              </p:ext>
            </p:extLst>
          </p:nvPr>
        </p:nvGraphicFramePr>
        <p:xfrm>
          <a:off x="4586872" y="1017725"/>
          <a:ext cx="4245428" cy="339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394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32754"/>
            <a:ext cx="8520600" cy="572700"/>
          </a:xfrm>
        </p:spPr>
        <p:txBody>
          <a:bodyPr/>
          <a:lstStyle/>
          <a:p>
            <a:r>
              <a:rPr lang="en-US" dirty="0" smtClean="0"/>
              <a:t>Trend for Barrow: 2015 to 2017 (All Incidents)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514146"/>
              </p:ext>
            </p:extLst>
          </p:nvPr>
        </p:nvGraphicFramePr>
        <p:xfrm>
          <a:off x="1963511" y="1077689"/>
          <a:ext cx="5380264" cy="2163532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2111242">
                  <a:extLst>
                    <a:ext uri="{9D8B030D-6E8A-4147-A177-3AD203B41FA5}">
                      <a16:colId xmlns:a16="http://schemas.microsoft.com/office/drawing/2014/main" val="3942526244"/>
                    </a:ext>
                  </a:extLst>
                </a:gridCol>
                <a:gridCol w="1089674">
                  <a:extLst>
                    <a:ext uri="{9D8B030D-6E8A-4147-A177-3AD203B41FA5}">
                      <a16:colId xmlns:a16="http://schemas.microsoft.com/office/drawing/2014/main" val="1181897625"/>
                    </a:ext>
                  </a:extLst>
                </a:gridCol>
                <a:gridCol w="1089674">
                  <a:extLst>
                    <a:ext uri="{9D8B030D-6E8A-4147-A177-3AD203B41FA5}">
                      <a16:colId xmlns:a16="http://schemas.microsoft.com/office/drawing/2014/main" val="490607003"/>
                    </a:ext>
                  </a:extLst>
                </a:gridCol>
                <a:gridCol w="1089674">
                  <a:extLst>
                    <a:ext uri="{9D8B030D-6E8A-4147-A177-3AD203B41FA5}">
                      <a16:colId xmlns:a16="http://schemas.microsoft.com/office/drawing/2014/main" val="1454146198"/>
                    </a:ext>
                  </a:extLst>
                </a:gridCol>
              </a:tblGrid>
              <a:tr h="309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Category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SY2015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SY2016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SY2017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384730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Drugs/Weapons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7330134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Interpersonal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747661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Minor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192.9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239.7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276.5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4332654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Order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264.0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215.7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5062466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Violent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5365174"/>
                  </a:ext>
                </a:extLst>
              </a:tr>
              <a:tr h="309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Incident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566.1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553.1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9249567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474028" y="3595099"/>
            <a:ext cx="4478111" cy="140425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Note: Rates are higher on this slide as many incidents are not reported to the state (e.g. horseplay, arguing with classmates, non-chronic </a:t>
            </a:r>
            <a:r>
              <a:rPr lang="en-US" sz="1200" dirty="0" err="1" smtClean="0"/>
              <a:t>tardies</a:t>
            </a:r>
            <a:r>
              <a:rPr lang="en-US" sz="1200" dirty="0" smtClean="0"/>
              <a:t>, PDA) and thus can’t be used when making comparisons to other districts. This slide includes all disciplinary events occurring in BCSS regardless of severity.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6646135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2732</TotalTime>
  <Words>255</Words>
  <Application>Microsoft Office PowerPoint</Application>
  <PresentationFormat>On-screen Show (16:9)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Simple Light</vt:lpstr>
      <vt:lpstr>Disciplinary Trends for Barrow County School System   2015 to 2017</vt:lpstr>
      <vt:lpstr>Cautions</vt:lpstr>
      <vt:lpstr>Drugs &amp; Weapons</vt:lpstr>
      <vt:lpstr>Interpersonal Issues</vt:lpstr>
      <vt:lpstr>Order Violations</vt:lpstr>
      <vt:lpstr>Violent Offenses</vt:lpstr>
      <vt:lpstr>Minor Violations</vt:lpstr>
      <vt:lpstr>Overall Disciplinary Incident Rate</vt:lpstr>
      <vt:lpstr>Trend for Barrow: 2015 to 2017 (All Incidents)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Disciplinary Trends  2015 to 2017</dc:title>
  <dc:creator>Matt Thompson</dc:creator>
  <cp:lastModifiedBy>Matt Thompson</cp:lastModifiedBy>
  <cp:revision>10</cp:revision>
  <dcterms:modified xsi:type="dcterms:W3CDTF">2018-03-21T16:40:31Z</dcterms:modified>
</cp:coreProperties>
</file>