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8"/>
  </p:notesMasterIdLst>
  <p:handoutMasterIdLst>
    <p:handoutMasterId r:id="rId19"/>
  </p:handoutMasterIdLst>
  <p:sldIdLst>
    <p:sldId id="4446" r:id="rId2"/>
    <p:sldId id="4454" r:id="rId3"/>
    <p:sldId id="4453" r:id="rId4"/>
    <p:sldId id="4447" r:id="rId5"/>
    <p:sldId id="4456" r:id="rId6"/>
    <p:sldId id="4457" r:id="rId7"/>
    <p:sldId id="4458" r:id="rId8"/>
    <p:sldId id="4465" r:id="rId9"/>
    <p:sldId id="4413" r:id="rId10"/>
    <p:sldId id="4462" r:id="rId11"/>
    <p:sldId id="4459" r:id="rId12"/>
    <p:sldId id="4464" r:id="rId13"/>
    <p:sldId id="4460" r:id="rId14"/>
    <p:sldId id="4434" r:id="rId15"/>
    <p:sldId id="4463" r:id="rId16"/>
    <p:sldId id="4461" r:id="rId17"/>
  </p:sldIdLst>
  <p:sldSz cx="24377650" cy="13716000"/>
  <p:notesSz cx="7010400" cy="92964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75B8A"/>
    <a:srgbClr val="EFF1F8"/>
    <a:srgbClr val="F2F2F2"/>
    <a:srgbClr val="373737"/>
    <a:srgbClr val="445469"/>
    <a:srgbClr val="5A5A66"/>
    <a:srgbClr val="626162"/>
    <a:srgbClr val="C4D4E2"/>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0" autoAdjust="0"/>
    <p:restoredTop sz="60046" autoAdjust="0"/>
  </p:normalViewPr>
  <p:slideViewPr>
    <p:cSldViewPr snapToGrid="0" snapToObjects="1">
      <p:cViewPr varScale="1">
        <p:scale>
          <a:sx n="21" d="100"/>
          <a:sy n="21" d="100"/>
        </p:scale>
        <p:origin x="1520" y="30"/>
      </p:cViewPr>
      <p:guideLst/>
    </p:cSldViewPr>
  </p:slideViewPr>
  <p:notesTextViewPr>
    <p:cViewPr>
      <p:scale>
        <a:sx n="3" d="2"/>
        <a:sy n="3" d="2"/>
      </p:scale>
      <p:origin x="0" y="0"/>
    </p:cViewPr>
  </p:notesTextViewPr>
  <p:sorterViewPr>
    <p:cViewPr>
      <p:scale>
        <a:sx n="50" d="100"/>
        <a:sy n="50" d="100"/>
      </p:scale>
      <p:origin x="0" y="0"/>
    </p:cViewPr>
  </p:sorterViewPr>
  <p:notesViewPr>
    <p:cSldViewPr snapToGrid="0" snapToObjects="1" showGuides="1">
      <p:cViewPr varScale="1">
        <p:scale>
          <a:sx n="85" d="100"/>
          <a:sy n="85" d="100"/>
        </p:scale>
        <p:origin x="316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CB2612-1913-41FE-864C-3528716A7F50}" type="datetimeFigureOut">
              <a:rPr lang="en-US" smtClean="0"/>
              <a:t>12/13/2022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5D84AD-2BA7-4F67-BC52-858808ACB02C}" type="slidenum">
              <a:rPr lang="en-US" smtClean="0"/>
              <a:t>‹#›</a:t>
            </a:fld>
            <a:endParaRPr lang="en-US"/>
          </a:p>
        </p:txBody>
      </p:sp>
    </p:spTree>
    <p:extLst>
      <p:ext uri="{BB962C8B-B14F-4D97-AF65-F5344CB8AC3E}">
        <p14:creationId xmlns:p14="http://schemas.microsoft.com/office/powerpoint/2010/main" val="215869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68" tIns="46584" rIns="93168" bIns="46584" rtlCol="0"/>
          <a:lstStyle>
            <a:lvl1pPr algn="l">
              <a:defRPr sz="1300" b="0" i="0">
                <a:latin typeface="Montserrat Light" charset="0"/>
              </a:defRPr>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3168" tIns="46584" rIns="93168" bIns="46584" rtlCol="0"/>
          <a:lstStyle>
            <a:lvl1pPr algn="r">
              <a:defRPr sz="1300" b="0" i="0">
                <a:latin typeface="Montserrat Light" charset="0"/>
              </a:defRPr>
            </a:lvl1pPr>
          </a:lstStyle>
          <a:p>
            <a:fld id="{EFC10EE1-B198-C942-8235-326C972CBB30}" type="datetimeFigureOut">
              <a:rPr lang="en-US" smtClean="0"/>
              <a:pPr/>
              <a:t>12/13/2022</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168" tIns="46584" rIns="93168"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4820"/>
          </a:xfrm>
          <a:prstGeom prst="rect">
            <a:avLst/>
          </a:prstGeom>
        </p:spPr>
        <p:txBody>
          <a:bodyPr vert="horz" lIns="93168" tIns="46584" rIns="93168" bIns="46584" rtlCol="0" anchor="b"/>
          <a:lstStyle>
            <a:lvl1pPr algn="l">
              <a:defRPr sz="13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970939" y="8829970"/>
            <a:ext cx="3037840" cy="464820"/>
          </a:xfrm>
          <a:prstGeom prst="rect">
            <a:avLst/>
          </a:prstGeom>
        </p:spPr>
        <p:txBody>
          <a:bodyPr vert="horz" lIns="93168" tIns="46584" rIns="93168" bIns="46584" rtlCol="0" anchor="b"/>
          <a:lstStyle>
            <a:lvl1pPr algn="r">
              <a:defRPr sz="13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Good evening Board President, Board of Trustees and Superintendent </a:t>
            </a:r>
            <a:r>
              <a:rPr lang="en-US" sz="2000" dirty="0" smtClean="0"/>
              <a:t>Meredith. </a:t>
            </a:r>
            <a:r>
              <a:rPr lang="en-US" sz="2000" dirty="0"/>
              <a:t>Tonight I bring before you the </a:t>
            </a:r>
            <a:r>
              <a:rPr lang="en-US" sz="2000" dirty="0" smtClean="0"/>
              <a:t>2022-23 </a:t>
            </a:r>
            <a:r>
              <a:rPr lang="en-US" sz="2000" dirty="0"/>
              <a:t>First Interim Budget report for review and certification</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22679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Let’s talk about the staffing assumptions that are part of 1</a:t>
            </a:r>
            <a:r>
              <a:rPr lang="en-US" sz="2000" baseline="30000" dirty="0" smtClean="0"/>
              <a:t>st</a:t>
            </a:r>
            <a:r>
              <a:rPr lang="en-US" sz="2000" dirty="0" smtClean="0"/>
              <a:t> Interim,</a:t>
            </a:r>
            <a:r>
              <a:rPr lang="en-US" sz="2000" baseline="0" dirty="0" smtClean="0"/>
              <a:t> this one snapshot in time, that has carried over from budget adoption. With the understanding that staffing will be reevaluated over the next interim reporting period based on updated enrollment projections and plans for spending new one-time funding that has already been appropriated and granted to districts.</a:t>
            </a:r>
          </a:p>
          <a:p>
            <a:endParaRPr lang="en-US" sz="2000" baseline="0" dirty="0" smtClean="0"/>
          </a:p>
          <a:p>
            <a:r>
              <a:rPr lang="en-US" sz="2000" dirty="0" smtClean="0"/>
              <a:t>Reminder that staffing </a:t>
            </a:r>
            <a:r>
              <a:rPr lang="en-US" sz="2000" dirty="0"/>
              <a:t>is a large component of the budget. Currently, staffing is </a:t>
            </a:r>
            <a:r>
              <a:rPr lang="en-US" sz="2000" dirty="0">
                <a:solidFill>
                  <a:srgbClr val="000000"/>
                </a:solidFill>
                <a:latin typeface="Montserrat Light"/>
                <a:ea typeface="Roboto Light" panose="02000000000000000000" pitchFamily="2" charset="0"/>
                <a:cs typeface="Roboto Light" panose="02000000000000000000" pitchFamily="2" charset="0"/>
              </a:rPr>
              <a:t>comprise </a:t>
            </a:r>
            <a:r>
              <a:rPr lang="en-US" sz="2000" dirty="0" smtClean="0">
                <a:solidFill>
                  <a:srgbClr val="000000"/>
                </a:solidFill>
                <a:latin typeface="Montserrat Light"/>
                <a:ea typeface="Roboto Light" panose="02000000000000000000" pitchFamily="2" charset="0"/>
                <a:cs typeface="Roboto Light" panose="02000000000000000000" pitchFamily="2" charset="0"/>
              </a:rPr>
              <a:t>82% </a:t>
            </a:r>
            <a:r>
              <a:rPr lang="en-US" sz="2000" dirty="0">
                <a:solidFill>
                  <a:srgbClr val="000000"/>
                </a:solidFill>
                <a:latin typeface="Montserrat Light"/>
                <a:ea typeface="Roboto Light" panose="02000000000000000000" pitchFamily="2" charset="0"/>
                <a:cs typeface="Roboto Light" panose="02000000000000000000" pitchFamily="2" charset="0"/>
              </a:rPr>
              <a:t>of the current year unrestricted budget expenditures. </a:t>
            </a:r>
            <a:r>
              <a:rPr lang="en-US" sz="2000" dirty="0" smtClean="0"/>
              <a:t>The </a:t>
            </a:r>
            <a:r>
              <a:rPr lang="en-US" sz="2000" dirty="0"/>
              <a:t>adjustments </a:t>
            </a:r>
            <a:r>
              <a:rPr lang="en-US" sz="2000" dirty="0" smtClean="0"/>
              <a:t>projected for 1</a:t>
            </a:r>
            <a:r>
              <a:rPr lang="en-US" sz="2000" baseline="30000" dirty="0" smtClean="0"/>
              <a:t>st</a:t>
            </a:r>
            <a:r>
              <a:rPr lang="en-US" sz="2000" dirty="0" smtClean="0"/>
              <a:t> Interim from </a:t>
            </a:r>
            <a:r>
              <a:rPr lang="en-US" sz="2000" dirty="0"/>
              <a:t>year to year have been made based on </a:t>
            </a:r>
            <a:r>
              <a:rPr lang="en-US" sz="2000" dirty="0" smtClean="0"/>
              <a:t>enrollment projections at the time, </a:t>
            </a:r>
            <a:r>
              <a:rPr lang="en-US" sz="2000" dirty="0"/>
              <a:t>and reduction of </a:t>
            </a:r>
            <a:r>
              <a:rPr lang="en-US" sz="2000" dirty="0" smtClean="0"/>
              <a:t>one-time COVID funds being fully expended.</a:t>
            </a:r>
          </a:p>
          <a:p>
            <a:endParaRPr lang="en-US" sz="2000" dirty="0" smtClean="0"/>
          </a:p>
          <a:p>
            <a:r>
              <a:rPr lang="en-US" sz="2000" dirty="0" smtClean="0"/>
              <a:t>Again, a</a:t>
            </a:r>
            <a:r>
              <a:rPr lang="en-US" sz="2000" baseline="0" dirty="0" smtClean="0"/>
              <a:t> snapshot in time that will be reevaluated but as presented there is projected staffing reduction of 11.75 full time equivalent staffing positions removed from the budget. At this time last year </a:t>
            </a:r>
            <a:r>
              <a:rPr lang="en-US" sz="2000" dirty="0" smtClean="0"/>
              <a:t>there was </a:t>
            </a:r>
            <a:r>
              <a:rPr lang="en-US" sz="2000" dirty="0"/>
              <a:t>a </a:t>
            </a:r>
            <a:r>
              <a:rPr lang="en-US" sz="2000" dirty="0" smtClean="0"/>
              <a:t>projected</a:t>
            </a:r>
            <a:r>
              <a:rPr lang="en-US" sz="2000" baseline="0" dirty="0" smtClean="0"/>
              <a:t> </a:t>
            </a:r>
            <a:r>
              <a:rPr lang="en-US" sz="2000" dirty="0" smtClean="0"/>
              <a:t>reduction </a:t>
            </a:r>
            <a:r>
              <a:rPr lang="en-US" sz="2000" dirty="0"/>
              <a:t>of 17.93 Full Time Equivalent positions. Taking the district from almost 190.5 FTE to 172.76 </a:t>
            </a:r>
            <a:r>
              <a:rPr lang="en-US" sz="2000" dirty="0" smtClean="0"/>
              <a:t>FTE over a two year period. </a:t>
            </a:r>
            <a:endParaRPr lang="en-US" sz="2000" dirty="0"/>
          </a:p>
          <a:p>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367666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Montserrat Light"/>
              </a:rPr>
              <a:t>The MYP is the basis for the certification of the Interim Reports.</a:t>
            </a:r>
          </a:p>
          <a:p>
            <a:endParaRPr lang="en-US" sz="1900" dirty="0">
              <a:solidFill>
                <a:srgbClr val="000000"/>
              </a:solidFill>
              <a:latin typeface="Montserrat Light"/>
            </a:endParaRPr>
          </a:p>
          <a:p>
            <a:r>
              <a:rPr lang="en-US" sz="1900" dirty="0">
                <a:solidFill>
                  <a:srgbClr val="000000"/>
                </a:solidFill>
                <a:latin typeface="Montserrat Light"/>
              </a:rPr>
              <a:t>You will find the detailed MYP in the 1</a:t>
            </a:r>
            <a:r>
              <a:rPr lang="en-US" sz="1900" baseline="30000" dirty="0">
                <a:solidFill>
                  <a:srgbClr val="000000"/>
                </a:solidFill>
                <a:latin typeface="Montserrat Light"/>
              </a:rPr>
              <a:t>st</a:t>
            </a:r>
            <a:r>
              <a:rPr lang="en-US" sz="1900" dirty="0">
                <a:solidFill>
                  <a:srgbClr val="000000"/>
                </a:solidFill>
                <a:latin typeface="Montserrat Light"/>
              </a:rPr>
              <a:t> interim report packet on pages </a:t>
            </a:r>
            <a:r>
              <a:rPr lang="en-US" sz="1900" dirty="0" smtClean="0">
                <a:solidFill>
                  <a:srgbClr val="000000"/>
                </a:solidFill>
                <a:latin typeface="Montserrat Light"/>
              </a:rPr>
              <a:t>44-46</a:t>
            </a:r>
            <a:endParaRPr lang="en-US" sz="1900" dirty="0">
              <a:solidFill>
                <a:srgbClr val="000000"/>
              </a:solidFill>
              <a:latin typeface="Montserrat Light"/>
            </a:endParaRPr>
          </a:p>
          <a:p>
            <a:endParaRPr lang="en-US" sz="1900" dirty="0">
              <a:solidFill>
                <a:srgbClr val="000000"/>
              </a:solidFill>
              <a:latin typeface="Montserrat Light"/>
            </a:endParaRPr>
          </a:p>
          <a:p>
            <a:r>
              <a:rPr lang="en-US" sz="1900" dirty="0">
                <a:solidFill>
                  <a:srgbClr val="000000"/>
                </a:solidFill>
                <a:latin typeface="Montserrat Light"/>
              </a:rPr>
              <a:t>Some points to note that </a:t>
            </a:r>
          </a:p>
          <a:p>
            <a:pPr marL="349378" indent="-349378">
              <a:buFont typeface="Arial" panose="020B0604020202020204" pitchFamily="34" charset="0"/>
              <a:buChar char="•"/>
            </a:pPr>
            <a:r>
              <a:rPr lang="en-US" sz="1900" dirty="0">
                <a:solidFill>
                  <a:srgbClr val="000000"/>
                </a:solidFill>
                <a:latin typeface="Montserrat Light"/>
              </a:rPr>
              <a:t>The MYP is not a forecast nor is it a prediction of the future</a:t>
            </a:r>
          </a:p>
          <a:p>
            <a:pPr marL="349378" indent="-349378">
              <a:buFont typeface="Arial" panose="020B0604020202020204" pitchFamily="34" charset="0"/>
              <a:buChar char="•"/>
            </a:pPr>
            <a:r>
              <a:rPr lang="en-US" sz="1900" dirty="0">
                <a:solidFill>
                  <a:srgbClr val="000000"/>
                </a:solidFill>
                <a:latin typeface="Montserrat Light"/>
              </a:rPr>
              <a:t>It is built on assumptions at a given point in time</a:t>
            </a:r>
          </a:p>
          <a:p>
            <a:pPr marL="349378" indent="-349378">
              <a:buFont typeface="Arial" panose="020B0604020202020204" pitchFamily="34" charset="0"/>
              <a:buChar char="•"/>
            </a:pPr>
            <a:r>
              <a:rPr lang="en-US" sz="1900" dirty="0">
                <a:solidFill>
                  <a:srgbClr val="000000"/>
                </a:solidFill>
                <a:latin typeface="Montserrat Light"/>
              </a:rPr>
              <a:t>And as shown throughout the presentation, the MYP includes current year and the subsequent two years.</a:t>
            </a:r>
          </a:p>
          <a:p>
            <a:endParaRPr lang="en-US" sz="1900" dirty="0">
              <a:solidFill>
                <a:srgbClr val="000000"/>
              </a:solidFill>
              <a:latin typeface="Montserrat Light"/>
            </a:endParaRPr>
          </a:p>
          <a:p>
            <a:r>
              <a:rPr lang="en-US" sz="1900" dirty="0">
                <a:solidFill>
                  <a:srgbClr val="000000"/>
                </a:solidFill>
                <a:latin typeface="Montserrat Light"/>
              </a:rPr>
              <a:t>The District </a:t>
            </a:r>
            <a:r>
              <a:rPr lang="en-US" sz="1900" dirty="0" smtClean="0">
                <a:solidFill>
                  <a:srgbClr val="000000"/>
                </a:solidFill>
                <a:latin typeface="Montserrat Light"/>
              </a:rPr>
              <a:t>revenue</a:t>
            </a:r>
            <a:r>
              <a:rPr lang="en-US" sz="1900" baseline="0" dirty="0" smtClean="0">
                <a:solidFill>
                  <a:srgbClr val="000000"/>
                </a:solidFill>
                <a:latin typeface="Montserrat Light"/>
              </a:rPr>
              <a:t> at 1</a:t>
            </a:r>
            <a:r>
              <a:rPr lang="en-US" sz="1900" baseline="30000" dirty="0" smtClean="0">
                <a:solidFill>
                  <a:srgbClr val="000000"/>
                </a:solidFill>
                <a:latin typeface="Montserrat Light"/>
              </a:rPr>
              <a:t>st</a:t>
            </a:r>
            <a:r>
              <a:rPr lang="en-US" sz="1900" baseline="0" dirty="0" smtClean="0">
                <a:solidFill>
                  <a:srgbClr val="000000"/>
                </a:solidFill>
                <a:latin typeface="Montserrat Light"/>
              </a:rPr>
              <a:t> Interim is projected to be higher compared to budgeted expenses in the current and first subsequent year. With expenses exceeding projected revenue in the second subsequent year. </a:t>
            </a:r>
            <a:r>
              <a:rPr lang="en-US" sz="1900" dirty="0" smtClean="0">
                <a:solidFill>
                  <a:srgbClr val="000000"/>
                </a:solidFill>
                <a:latin typeface="Montserrat Light"/>
              </a:rPr>
              <a:t>A </a:t>
            </a:r>
            <a:r>
              <a:rPr lang="en-US" sz="1900" dirty="0">
                <a:solidFill>
                  <a:srgbClr val="000000"/>
                </a:solidFill>
                <a:latin typeface="Montserrat Light"/>
              </a:rPr>
              <a:t>structural deficit, where </a:t>
            </a:r>
            <a:r>
              <a:rPr lang="en-US" sz="1900" dirty="0" smtClean="0">
                <a:solidFill>
                  <a:srgbClr val="000000"/>
                </a:solidFill>
                <a:latin typeface="Montserrat Light"/>
              </a:rPr>
              <a:t>ongoing expenditures </a:t>
            </a:r>
            <a:r>
              <a:rPr lang="en-US" sz="1900" dirty="0">
                <a:solidFill>
                  <a:srgbClr val="000000"/>
                </a:solidFill>
                <a:latin typeface="Montserrat Light"/>
              </a:rPr>
              <a:t>are more, compared to the income received. This results in the ending fund balance being reduced </a:t>
            </a:r>
            <a:r>
              <a:rPr lang="en-US" sz="1900" dirty="0" smtClean="0">
                <a:solidFill>
                  <a:srgbClr val="000000"/>
                </a:solidFill>
                <a:latin typeface="Montserrat Light"/>
              </a:rPr>
              <a:t>in 2024-25 by</a:t>
            </a:r>
            <a:r>
              <a:rPr lang="en-US" sz="1900" baseline="0" dirty="0" smtClean="0">
                <a:solidFill>
                  <a:srgbClr val="000000"/>
                </a:solidFill>
                <a:latin typeface="Montserrat Light"/>
              </a:rPr>
              <a:t> almost $527,000</a:t>
            </a:r>
            <a:r>
              <a:rPr lang="en-US" sz="1900" dirty="0" smtClean="0">
                <a:solidFill>
                  <a:srgbClr val="000000"/>
                </a:solidFill>
                <a:latin typeface="Montserrat Light"/>
              </a:rPr>
              <a:t>. Although,</a:t>
            </a:r>
            <a:r>
              <a:rPr lang="en-US" sz="1900" baseline="0" dirty="0" smtClean="0">
                <a:solidFill>
                  <a:srgbClr val="000000"/>
                </a:solidFill>
                <a:latin typeface="Montserrat Light"/>
              </a:rPr>
              <a:t> at this time, there is a fund balance to cover this deficit. Over the three year period of the multi-year projection the fund balance maintains around $8 million.</a:t>
            </a:r>
          </a:p>
          <a:p>
            <a:endParaRPr lang="en-US" sz="1900" baseline="0" dirty="0" smtClean="0">
              <a:solidFill>
                <a:srgbClr val="000000"/>
              </a:solidFill>
              <a:latin typeface="Montserrat Light"/>
            </a:endParaRPr>
          </a:p>
          <a:p>
            <a:r>
              <a:rPr lang="en-US" sz="1900" baseline="0" dirty="0" smtClean="0">
                <a:solidFill>
                  <a:srgbClr val="000000"/>
                </a:solidFill>
                <a:latin typeface="Montserrat Light"/>
              </a:rPr>
              <a:t>The $8 million in fund balance does comprise both unrestricted and restricted funds. Restricted reserves make up over $2.6 million of the $8 million. The other unrestricted designated reserves are for LCFF Supplemental funds (almost $450,000), cash in the district checking accounts held at Exchange Bank ($9,000), and $200,000 in reserve for Textbook purchases. </a:t>
            </a:r>
          </a:p>
          <a:p>
            <a:endParaRPr lang="en-US" sz="1900" baseline="0" dirty="0" smtClean="0">
              <a:solidFill>
                <a:srgbClr val="000000"/>
              </a:solidFill>
              <a:latin typeface="Montserrat Light"/>
            </a:endParaRPr>
          </a:p>
          <a:p>
            <a:pPr marL="0" marR="0" indent="0" algn="l" defTabSz="914217" rtl="0" eaLnBrk="1" fontAlgn="auto" latinLnBrk="0" hangingPunct="1">
              <a:lnSpc>
                <a:spcPct val="100000"/>
              </a:lnSpc>
              <a:spcBef>
                <a:spcPts val="0"/>
              </a:spcBef>
              <a:spcAft>
                <a:spcPts val="0"/>
              </a:spcAft>
              <a:buClrTx/>
              <a:buSzTx/>
              <a:buFontTx/>
              <a:buNone/>
              <a:tabLst/>
              <a:defRPr/>
            </a:pPr>
            <a:r>
              <a:rPr lang="en-US" sz="1900" dirty="0" smtClean="0">
                <a:solidFill>
                  <a:srgbClr val="000000"/>
                </a:solidFill>
                <a:latin typeface="Montserrat Light"/>
              </a:rPr>
              <a:t>Plus, the District will meet the 3% reserve for economic uncertainty. Which is a statutory requirement calculated based on the District’s General Fund expenses.</a:t>
            </a:r>
          </a:p>
          <a:p>
            <a:endParaRPr lang="en-US" sz="1900" baseline="0" dirty="0" smtClean="0">
              <a:solidFill>
                <a:srgbClr val="000000"/>
              </a:solidFill>
              <a:latin typeface="Montserrat Light"/>
            </a:endParaRPr>
          </a:p>
          <a:p>
            <a:r>
              <a:rPr lang="en-US" sz="1900" baseline="0" dirty="0" smtClean="0">
                <a:solidFill>
                  <a:srgbClr val="000000"/>
                </a:solidFill>
                <a:latin typeface="Montserrat Light"/>
              </a:rPr>
              <a:t>District administration does recommend that as part of the 1</a:t>
            </a:r>
            <a:r>
              <a:rPr lang="en-US" sz="1900" baseline="30000" dirty="0" smtClean="0">
                <a:solidFill>
                  <a:srgbClr val="000000"/>
                </a:solidFill>
                <a:latin typeface="Montserrat Light"/>
              </a:rPr>
              <a:t>st</a:t>
            </a:r>
            <a:r>
              <a:rPr lang="en-US" sz="1900" baseline="0" dirty="0" smtClean="0">
                <a:solidFill>
                  <a:srgbClr val="000000"/>
                </a:solidFill>
                <a:latin typeface="Montserrat Light"/>
              </a:rPr>
              <a:t> interim report, to further assign $500,000 for a Special Education reserve. This will allow for true transparency in setting aside funds to unforeseen Special Education costs that could occur, compared to budgeting the funds in Special Education and having it fall out at the end of the year during the unaudited actual process.</a:t>
            </a:r>
          </a:p>
          <a:p>
            <a:endParaRPr lang="en-US" sz="1900" baseline="0" dirty="0" smtClean="0">
              <a:solidFill>
                <a:srgbClr val="000000"/>
              </a:solidFill>
              <a:latin typeface="Montserrat Light"/>
            </a:endParaRPr>
          </a:p>
          <a:p>
            <a:r>
              <a:rPr lang="en-US" sz="1900" baseline="0" dirty="0" smtClean="0">
                <a:solidFill>
                  <a:srgbClr val="000000"/>
                </a:solidFill>
                <a:latin typeface="Montserrat Light"/>
              </a:rPr>
              <a:t>Once all ending fund balance assignments have been made, including the Reserve for Special Education, the district projects an unappropriated fund balance of $3.4 million in the current year, and a continued unappropriated amount in the two subsequent years.</a:t>
            </a:r>
          </a:p>
          <a:p>
            <a:endParaRPr lang="en-US" sz="1900" baseline="0" dirty="0" smtClean="0">
              <a:solidFill>
                <a:srgbClr val="000000"/>
              </a:solidFill>
              <a:latin typeface="Montserrat Light"/>
            </a:endParaRPr>
          </a:p>
          <a:p>
            <a:r>
              <a:rPr lang="en-US" sz="1900" baseline="0" dirty="0" smtClean="0">
                <a:solidFill>
                  <a:srgbClr val="000000"/>
                </a:solidFill>
                <a:latin typeface="Montserrat Light"/>
              </a:rPr>
              <a:t>One note of the 3% reserve for economic uncertainty, although 3% is the minimum requirement, which is just over $900,000 each year. The Board at a future meeting should address increasing the economic uncertainty reserve as 3% may be too low should there be an economic downturn. A note of interest is that one month of current payroll (regular and supplemental) is just over $2.1 million. </a:t>
            </a:r>
            <a:endParaRPr lang="en-US" sz="2000" dirty="0">
              <a:latin typeface="Montserrat Light"/>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235544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488">
              <a:defRPr/>
            </a:pPr>
            <a:r>
              <a:rPr lang="en-US" baseline="0" dirty="0" smtClean="0"/>
              <a:t>As a last component of 1</a:t>
            </a:r>
            <a:r>
              <a:rPr lang="en-US" baseline="30000" dirty="0" smtClean="0"/>
              <a:t>st</a:t>
            </a:r>
            <a:r>
              <a:rPr lang="en-US" baseline="0" dirty="0" smtClean="0"/>
              <a:t> interim, and an additional factor for a positive certification, is the district’s cash flow. Cash is an additional measure of fiscal solvency. The district needs cash to ensure that payroll can be paid, along with all other bills. </a:t>
            </a:r>
          </a:p>
          <a:p>
            <a:pPr defTabSz="931488">
              <a:defRPr/>
            </a:pPr>
            <a:endParaRPr lang="en-US" baseline="0" dirty="0" smtClean="0"/>
          </a:p>
          <a:p>
            <a:pPr defTabSz="931488">
              <a:defRPr/>
            </a:pPr>
            <a:r>
              <a:rPr lang="en-US" baseline="0" dirty="0" smtClean="0"/>
              <a:t>The district is dependent on the State and Federal governments to receive cash to meet District obligations. As the district waits to receive the cash due, there are a few times throughout the year that cash is negative or close to it. This is around November and March, and then property tax payments are received in December and April. The district does have a line of credit with the County Treasury to cover the times when cash is negative. </a:t>
            </a:r>
          </a:p>
          <a:p>
            <a:pPr defTabSz="931488">
              <a:defRPr/>
            </a:pPr>
            <a:endParaRPr lang="en-US" baseline="0" dirty="0" smtClean="0"/>
          </a:p>
          <a:p>
            <a:pPr defTabSz="931488">
              <a:defRPr/>
            </a:pPr>
            <a:r>
              <a:rPr lang="en-US" baseline="0" dirty="0" smtClean="0"/>
              <a:t>Based on all information currently available, the District appears to be able to meet its cash needs in the current fiscal year. </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296973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Tonight, I provided the Board with an overview of where the district stands financially at 1</a:t>
            </a:r>
            <a:r>
              <a:rPr lang="en-US" sz="2000" baseline="30000" dirty="0"/>
              <a:t>st</a:t>
            </a:r>
            <a:r>
              <a:rPr lang="en-US" sz="2000" dirty="0"/>
              <a:t> Interim. As the budget cycle continues, I will continue to bring the Board monthly budget revisions for approval. In January the Governor will release his January budget (current reports from Sacramento look positive, but we will need continue to wait and see what comes about in January). The Governor’s budget proposal will help shape budget assumptions for the upcoming fiscal years. Typically, the audit for the prior year is presented in January, but due to COVID, audits are not due to the State until the end of January, and in February the report will come to the Board. The audit covers all funds except the Bond and Parcel Tax Fund which is not due to the state until the end of March.</a:t>
            </a:r>
          </a:p>
          <a:p>
            <a:endParaRPr lang="en-US" sz="2000" dirty="0"/>
          </a:p>
          <a:p>
            <a:r>
              <a:rPr lang="en-US" sz="2000" dirty="0"/>
              <a:t>2</a:t>
            </a:r>
            <a:r>
              <a:rPr lang="en-US" sz="2000" baseline="30000" dirty="0"/>
              <a:t>nd</a:t>
            </a:r>
            <a:r>
              <a:rPr lang="en-US" sz="2000" dirty="0"/>
              <a:t> Interim will be presented to the Board in March which we will go thought the same processes as 1</a:t>
            </a:r>
            <a:r>
              <a:rPr lang="en-US" sz="2000" baseline="30000" dirty="0"/>
              <a:t>st</a:t>
            </a:r>
            <a:r>
              <a:rPr lang="en-US" sz="2000" dirty="0"/>
              <a:t> interim.</a:t>
            </a:r>
          </a:p>
          <a:p>
            <a:endParaRPr lang="en-US" sz="2000" dirty="0"/>
          </a:p>
          <a:p>
            <a:r>
              <a:rPr lang="en-US" sz="2000" dirty="0"/>
              <a:t>In preparation for budget development for the 2022-23 school year, throughout the Spring, work will be done on LCAP and other budget processes, in anticipation of the Governor’s May revise, providing the district with any updates to the budget assumptions. And in June we will bring before the Board, the 2022-23 budget and LCAP for approval.</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826152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As we prepare for the upcoming budget cycle, some additional thoughts to ponder of what is ahead.</a:t>
            </a:r>
          </a:p>
          <a:p>
            <a:endParaRPr lang="en-US" sz="1900" dirty="0"/>
          </a:p>
          <a:p>
            <a:r>
              <a:rPr lang="en-US" sz="1900" dirty="0"/>
              <a:t>The issue of declining enrollment, because this impacts the district funding and the multi year projections</a:t>
            </a:r>
          </a:p>
          <a:p>
            <a:endParaRPr lang="en-US" sz="1900" dirty="0"/>
          </a:p>
          <a:p>
            <a:r>
              <a:rPr lang="en-US" sz="1900" dirty="0"/>
              <a:t>The districts structural deficit</a:t>
            </a:r>
          </a:p>
          <a:p>
            <a:endParaRPr lang="en-US" sz="1900" dirty="0"/>
          </a:p>
          <a:p>
            <a:r>
              <a:rPr lang="en-US" sz="1900" dirty="0"/>
              <a:t>Continued increases to operational costs</a:t>
            </a:r>
          </a:p>
          <a:p>
            <a:endParaRPr lang="en-US" sz="1900" dirty="0"/>
          </a:p>
          <a:p>
            <a:r>
              <a:rPr lang="en-US" sz="1900" dirty="0"/>
              <a:t>Addressing any necessary expenditure reductions</a:t>
            </a:r>
          </a:p>
          <a:p>
            <a:endParaRPr lang="en-US" sz="1900" dirty="0"/>
          </a:p>
          <a:p>
            <a:r>
              <a:rPr lang="en-US" sz="1900" dirty="0"/>
              <a:t>Waiting on the State budget adoption process, to build the district budget</a:t>
            </a:r>
          </a:p>
          <a:p>
            <a:endParaRPr lang="en-US" sz="1900" dirty="0"/>
          </a:p>
          <a:p>
            <a:r>
              <a:rPr lang="en-US" sz="1900" dirty="0"/>
              <a:t>Labor partner negotiations</a:t>
            </a:r>
          </a:p>
          <a:p>
            <a:endParaRPr lang="en-US" sz="1900" dirty="0"/>
          </a:p>
          <a:p>
            <a:r>
              <a:rPr lang="en-US" sz="1900" dirty="0"/>
              <a:t>And Special Education program transfers for the 22-23 school year, and any potential cost savings to the district</a:t>
            </a:r>
          </a:p>
          <a:p>
            <a:endParaRPr lang="en-US" sz="1900" dirty="0"/>
          </a:p>
          <a:p>
            <a:endParaRPr lang="en-US" sz="19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539657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everything presented</a:t>
            </a:r>
            <a:r>
              <a:rPr lang="en-US" baseline="0" dirty="0" smtClean="0"/>
              <a:t> tonight, I turn it back to the Board for questions, and again the recommendation to certify the 2021-22 1</a:t>
            </a:r>
            <a:r>
              <a:rPr lang="en-US" baseline="30000" dirty="0" smtClean="0"/>
              <a:t>st</a:t>
            </a:r>
            <a:r>
              <a:rPr lang="en-US" baseline="0" dirty="0" smtClean="0"/>
              <a:t> Interim Financial Report with a positive certification.</a:t>
            </a:r>
          </a:p>
          <a:p>
            <a:endParaRPr lang="en-US" baseline="0" dirty="0" smtClean="0"/>
          </a:p>
          <a:p>
            <a:r>
              <a:rPr lang="en-US" baseline="0" dirty="0" smtClean="0"/>
              <a:t>Thank you.</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99260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348488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Some background information regarding first interim, and I want to start with certification and staff recommendation. </a:t>
            </a:r>
          </a:p>
          <a:p>
            <a:endParaRPr lang="en-US" sz="2000" dirty="0"/>
          </a:p>
          <a:p>
            <a:r>
              <a:rPr lang="en-US" sz="2000" dirty="0"/>
              <a:t>First interim covers a snap shot in time of financial activity from July 1, through October 31, </a:t>
            </a:r>
            <a:r>
              <a:rPr lang="en-US" sz="2000" dirty="0" smtClean="0"/>
              <a:t>2022. </a:t>
            </a:r>
            <a:r>
              <a:rPr lang="en-US" sz="2000" dirty="0"/>
              <a:t>Upon review of the financial reports, the board must certify either positive, qualified, or negative based on whether the district can meet its financial obligations for the current and two subsequent fiscal years. The certification is derived from projections and assumptions that build the current budget and the multi year projection. </a:t>
            </a:r>
          </a:p>
          <a:p>
            <a:endParaRPr lang="en-US" sz="2000" dirty="0"/>
          </a:p>
          <a:p>
            <a:r>
              <a:rPr lang="en-US" sz="2000" dirty="0"/>
              <a:t>The three certifications of:</a:t>
            </a:r>
          </a:p>
          <a:p>
            <a:endParaRPr lang="en-US" sz="2000" dirty="0"/>
          </a:p>
          <a:p>
            <a:r>
              <a:rPr lang="en-US" sz="2000" dirty="0"/>
              <a:t>POSITIVE – meaning the district will meet its financial obligations for current and two subsequent years. </a:t>
            </a:r>
          </a:p>
          <a:p>
            <a:endParaRPr lang="en-US" sz="2000" dirty="0"/>
          </a:p>
          <a:p>
            <a:r>
              <a:rPr lang="en-US" sz="2000" dirty="0"/>
              <a:t>QUALIFIED – may not meet the financial obligation within the current or two subsequent years.</a:t>
            </a:r>
          </a:p>
          <a:p>
            <a:endParaRPr lang="en-US" sz="2000" dirty="0"/>
          </a:p>
          <a:p>
            <a:r>
              <a:rPr lang="en-US" sz="2000" dirty="0"/>
              <a:t>NEGATIVE – the district will not meet the financial obligations for the current and subsequent years.</a:t>
            </a:r>
          </a:p>
          <a:p>
            <a:endParaRPr lang="en-US" sz="2000" dirty="0"/>
          </a:p>
          <a:p>
            <a:r>
              <a:rPr lang="en-US" sz="2000" dirty="0"/>
              <a:t>Tonight, I bring to you the First Interim certification recommendation of POSITIVE, based on the financial information as of October 31, </a:t>
            </a:r>
            <a:r>
              <a:rPr lang="en-US" sz="2000" dirty="0" smtClean="0"/>
              <a:t>2022. </a:t>
            </a:r>
            <a:endParaRPr lang="en-US" sz="2000" dirty="0"/>
          </a:p>
          <a:p>
            <a:endParaRPr lang="en-US"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83569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1</a:t>
            </a:r>
            <a:r>
              <a:rPr lang="en-US" baseline="30000" dirty="0" smtClean="0"/>
              <a:t>st</a:t>
            </a:r>
            <a:r>
              <a:rPr lang="en-US" dirty="0" smtClean="0"/>
              <a:t> Interim</a:t>
            </a:r>
            <a:r>
              <a:rPr lang="en-US" baseline="0" dirty="0" smtClean="0"/>
              <a:t> covers financial activities through October 31, the remainder of the fiscal year, through June 30, 2023, are estimates based on projections and information known at the time. </a:t>
            </a:r>
          </a:p>
          <a:p>
            <a:endParaRPr lang="en-US" baseline="0" dirty="0" smtClean="0"/>
          </a:p>
          <a:p>
            <a:r>
              <a:rPr lang="en-US" baseline="0" dirty="0" smtClean="0"/>
              <a:t>With the board approval of the 1</a:t>
            </a:r>
            <a:r>
              <a:rPr lang="en-US" baseline="30000" dirty="0" smtClean="0"/>
              <a:t>st</a:t>
            </a:r>
            <a:r>
              <a:rPr lang="en-US" baseline="0" dirty="0" smtClean="0"/>
              <a:t> Interim and positive certification, the report is submitted to the County Office of Education for their review, and their submission to the California Department of Education</a:t>
            </a:r>
          </a:p>
          <a:p>
            <a:endParaRPr lang="en-US" baseline="0" dirty="0" smtClean="0"/>
          </a:p>
          <a:p>
            <a:r>
              <a:rPr lang="en-US" dirty="0" smtClean="0"/>
              <a:t>In</a:t>
            </a:r>
            <a:r>
              <a:rPr lang="en-US" baseline="0" dirty="0" smtClean="0"/>
              <a:t> preparation of first interim, the Board receives and approves monthly budget revisions. Which have included the booking of prior year carryover, adjustments to revenue based on current information, the updating of salaries expenditures to actual compared to estimated costs, review and adjustment to other expenditures based on actual and projections through the end of the fiscal year.</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47982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000" dirty="0" smtClean="0"/>
              <a:t>To</a:t>
            </a:r>
            <a:r>
              <a:rPr lang="en-US" sz="2000" baseline="0" dirty="0" smtClean="0"/>
              <a:t> note here as we move into talk about enrollment projections. </a:t>
            </a:r>
            <a:r>
              <a:rPr lang="en-US" sz="2000" dirty="0" smtClean="0"/>
              <a:t>1</a:t>
            </a:r>
            <a:r>
              <a:rPr lang="en-US" sz="2000" baseline="30000" dirty="0" smtClean="0"/>
              <a:t>st</a:t>
            </a:r>
            <a:r>
              <a:rPr lang="en-US" sz="2000" dirty="0" smtClean="0"/>
              <a:t> Interim enrollment projections are not as optimistic as at budget adoptions</a:t>
            </a:r>
            <a:r>
              <a:rPr lang="en-US" sz="2000" baseline="0" dirty="0" smtClean="0"/>
              <a:t> as we needed to adjust assumptions to c</a:t>
            </a:r>
            <a:r>
              <a:rPr lang="en-US" sz="2000" dirty="0" smtClean="0"/>
              <a:t>urrent trends at the time. Prior assumptions were not materializing</a:t>
            </a:r>
            <a:r>
              <a:rPr lang="en-US" sz="2000" baseline="0" dirty="0" smtClean="0"/>
              <a:t> as projected. To have a more accurate enrollment projection based on population trends in the district, the Board approved in November to have a demographic study conducted. The study will provide a third point reference to student population trends into the future. </a:t>
            </a:r>
            <a:r>
              <a:rPr lang="en-US" sz="2000" dirty="0" smtClean="0"/>
              <a:t>At 2</a:t>
            </a:r>
            <a:r>
              <a:rPr lang="en-US" sz="2000" baseline="30000" dirty="0" smtClean="0"/>
              <a:t>nd</a:t>
            </a:r>
            <a:r>
              <a:rPr lang="en-US" sz="2000" dirty="0" smtClean="0"/>
              <a:t> Interim enrollment projections will be updated to reflect any new enrollment information at the time. </a:t>
            </a:r>
          </a:p>
          <a:p>
            <a:r>
              <a:rPr lang="en-US" sz="2000" dirty="0" smtClean="0"/>
              <a:t/>
            </a:r>
            <a:br>
              <a:rPr lang="en-US" sz="2000" dirty="0" smtClean="0"/>
            </a:br>
            <a:r>
              <a:rPr lang="en-US" sz="2000" dirty="0" smtClean="0"/>
              <a:t>As enrollment </a:t>
            </a:r>
            <a:r>
              <a:rPr lang="en-US" sz="2000" dirty="0"/>
              <a:t>is a key component of the budget as it drives the Local Control Funding Formula revenue, based on average daily attendance or ADA. </a:t>
            </a:r>
            <a:r>
              <a:rPr lang="en-US" sz="2000" dirty="0" smtClean="0"/>
              <a:t>At, 1</a:t>
            </a:r>
            <a:r>
              <a:rPr lang="en-US" sz="2000" baseline="30000" dirty="0" smtClean="0"/>
              <a:t>st</a:t>
            </a:r>
            <a:r>
              <a:rPr lang="en-US" sz="2000" dirty="0" smtClean="0"/>
              <a:t> Interim the </a:t>
            </a:r>
            <a:r>
              <a:rPr lang="en-US" sz="2000" dirty="0"/>
              <a:t>District is </a:t>
            </a:r>
            <a:r>
              <a:rPr lang="en-US" sz="2000" dirty="0" smtClean="0"/>
              <a:t>projected to be funded </a:t>
            </a:r>
            <a:r>
              <a:rPr lang="en-US" sz="2000" dirty="0"/>
              <a:t>at </a:t>
            </a:r>
            <a:r>
              <a:rPr lang="en-US" sz="2000" dirty="0" smtClean="0"/>
              <a:t>91.9</a:t>
            </a:r>
            <a:r>
              <a:rPr lang="en-US" sz="2000" dirty="0"/>
              <a:t>% of students enrolled. </a:t>
            </a:r>
            <a:r>
              <a:rPr lang="en-US" sz="2000" dirty="0" smtClean="0"/>
              <a:t>A shift in assumptions from budget adoption of 92.4%, as 91.9% is more in line with the observed trends</a:t>
            </a:r>
            <a:r>
              <a:rPr lang="en-US" sz="2000" baseline="0" dirty="0" smtClean="0"/>
              <a:t> when we look at the past 3 years.</a:t>
            </a:r>
            <a:endParaRPr lang="en-US" sz="2000" dirty="0"/>
          </a:p>
          <a:p>
            <a:endParaRPr lang="en-US" sz="2000" dirty="0"/>
          </a:p>
          <a:p>
            <a:pPr defTabSz="912754">
              <a:defRPr/>
            </a:pPr>
            <a:r>
              <a:rPr lang="en-US" sz="2000" dirty="0"/>
              <a:t>New projections were based on Fall Census Day numbers for both the district and our feeder districts. These projections have been applied to each budget year, with the assumption that </a:t>
            </a:r>
            <a:r>
              <a:rPr lang="en-US" sz="2000" dirty="0" smtClean="0"/>
              <a:t>65% </a:t>
            </a:r>
            <a:r>
              <a:rPr lang="en-US" sz="2000" dirty="0"/>
              <a:t>of 8</a:t>
            </a:r>
            <a:r>
              <a:rPr lang="en-US" sz="2000" baseline="30000" dirty="0"/>
              <a:t>th</a:t>
            </a:r>
            <a:r>
              <a:rPr lang="en-US" sz="2000" dirty="0"/>
              <a:t> graders will enroll in the district</a:t>
            </a:r>
            <a:r>
              <a:rPr lang="en-US" sz="2000" dirty="0" smtClean="0"/>
              <a:t>. A shift in assumptions from budget adoptions of 80% historically used, but the 65% is more inline with the past few year trends. Additionally, the projections include</a:t>
            </a:r>
            <a:r>
              <a:rPr lang="en-US" sz="2000" baseline="0" dirty="0" smtClean="0"/>
              <a:t> the</a:t>
            </a:r>
            <a:r>
              <a:rPr lang="en-US" sz="2000" dirty="0" smtClean="0"/>
              <a:t> </a:t>
            </a:r>
            <a:r>
              <a:rPr lang="en-US" sz="2000" dirty="0"/>
              <a:t>Sonoma County Office of Educations recommendation to add in a 5% enrollment loss factor due to overall declining enrollment in the County. </a:t>
            </a:r>
            <a:endParaRPr lang="en-US" sz="2000" dirty="0" smtClean="0"/>
          </a:p>
          <a:p>
            <a:pPr defTabSz="912754">
              <a:defRPr/>
            </a:pPr>
            <a:endParaRPr lang="en-US" sz="2000" dirty="0" smtClean="0"/>
          </a:p>
          <a:p>
            <a:pPr defTabSz="912754">
              <a:defRPr/>
            </a:pPr>
            <a:r>
              <a:rPr lang="en-US" sz="2000" dirty="0" smtClean="0"/>
              <a:t>With the</a:t>
            </a:r>
            <a:r>
              <a:rPr lang="en-US" sz="2000" baseline="0" dirty="0" smtClean="0"/>
              <a:t> updated assumptions for enrollment and average daily attendance, we see a continued decline in enrollment moving into future school year. </a:t>
            </a:r>
          </a:p>
          <a:p>
            <a:pPr defTabSz="912754">
              <a:defRPr/>
            </a:pPr>
            <a:endParaRPr lang="en-US" sz="2000" baseline="0" dirty="0" smtClean="0"/>
          </a:p>
          <a:p>
            <a:pPr defTabSz="912754">
              <a:defRPr/>
            </a:pPr>
            <a:r>
              <a:rPr lang="en-US" sz="2000" baseline="0" dirty="0" smtClean="0"/>
              <a:t>As districts are funded on average daily attendance, there was a recent legislative changes that added an additional funding option based on a 3-year rolling average, compared to only two funding options of the higher of current or prior year average daily attendance. The new 3-year average helps the district gradually adjust to revenue losses due to declining enrollment. You can see how the 3-year average helps as we are funded at a much higher level compared to if we only the higher of current year or prior year funding options. Our funded ADA level with the 3-year average, which continues to included two years of COVID hold-harmless ADA counts in this year, and only one in next year, but the hold-harmless counts are no longer a factor in 2024-25’s 3-year average, and that will have an impact on revenue as enrollment is projected to continue to decline. </a:t>
            </a:r>
            <a:endParaRPr lang="en-US" sz="2000" dirty="0"/>
          </a:p>
          <a:p>
            <a:pPr defTabSz="912754">
              <a:defRPr/>
            </a:pPr>
            <a:endParaRPr lang="en-US" sz="2000" dirty="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65091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smtClean="0"/>
              <a:t>Taking the</a:t>
            </a:r>
            <a:r>
              <a:rPr lang="en-US" sz="1900" baseline="0" dirty="0" smtClean="0"/>
              <a:t> updated enrollment projections, the </a:t>
            </a:r>
            <a:r>
              <a:rPr lang="en-US" sz="1900" dirty="0" smtClean="0"/>
              <a:t>Local Control Funding Formula (LCFF) has been recalculated </a:t>
            </a:r>
            <a:r>
              <a:rPr lang="en-US" sz="1900" dirty="0"/>
              <a:t>with the updated enrollment </a:t>
            </a:r>
            <a:r>
              <a:rPr lang="en-US" sz="1900" dirty="0" smtClean="0"/>
              <a:t>numbers and ADA assumptions. The final State</a:t>
            </a:r>
            <a:r>
              <a:rPr lang="en-US" sz="1900" baseline="0" dirty="0" smtClean="0"/>
              <a:t> adopted budget provided an additional 3.41% to the final cost of living adjustment percentage bringing it to 13.26% for current year. You can see that when you look at year-over-year funding from this year to last year, there was $1.76 million in new LCFF funding. The projection for 2023-24 shows we basically stay at flat funding with help from the 3-year average in ADA funding, and a projected 3.38% cost of living adjustment. As we move into 24-25, with the continue decline in enrollment, as projected at this time, we start to see the impacts of enrollment decline on our LCFF funding even with a projected 4.02% cost of living adjustment.</a:t>
            </a:r>
            <a:endParaRPr lang="en-US" sz="1900" dirty="0"/>
          </a:p>
          <a:p>
            <a:endParaRPr lang="en-US" sz="19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042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Looking at the overall revenues for the General </a:t>
            </a:r>
            <a:r>
              <a:rPr lang="en-US" sz="1900" dirty="0" smtClean="0"/>
              <a:t>Fund (made up of both district and consortium</a:t>
            </a:r>
            <a:r>
              <a:rPr lang="en-US" sz="1900" baseline="0" dirty="0" smtClean="0"/>
              <a:t> funding)</a:t>
            </a:r>
            <a:r>
              <a:rPr lang="en-US" sz="1900" dirty="0" smtClean="0"/>
              <a:t>, </a:t>
            </a:r>
            <a:r>
              <a:rPr lang="en-US" sz="1900" dirty="0"/>
              <a:t>comprised of a combination of both unrestricted and restricted revenue. Where the unrestricted is the LCFF entitlement, Education Protection Account, and unrestricted lottery. And restricted revenues, are the Federal Title programs, Special Education and one time COVID funds, </a:t>
            </a:r>
            <a:r>
              <a:rPr lang="en-US" sz="1900" dirty="0" smtClean="0"/>
              <a:t>additional legislative-approved</a:t>
            </a:r>
            <a:r>
              <a:rPr lang="en-US" sz="1900" baseline="0" dirty="0" smtClean="0"/>
              <a:t> one-time funding such as the Learning Recovery Emergency Block Grant, </a:t>
            </a:r>
            <a:r>
              <a:rPr lang="en-US" sz="1900" dirty="0" smtClean="0"/>
              <a:t>and </a:t>
            </a:r>
            <a:r>
              <a:rPr lang="en-US" sz="1900" dirty="0"/>
              <a:t>restricted donations. We see </a:t>
            </a:r>
            <a:r>
              <a:rPr lang="en-US" sz="1900" dirty="0" smtClean="0"/>
              <a:t>increasing revenue this year particularly in LCFF due to</a:t>
            </a:r>
            <a:r>
              <a:rPr lang="en-US" sz="1900" baseline="0" dirty="0" smtClean="0"/>
              <a:t> the high cost of living adjustment. We are spending the last of the Federal and State COVID dollars so you see a drop in revenue in 2023-24, an almost 9% decrease from 2022-23. In 2024-25, as discussed before, we start to see the impacts of projected declining enrollment </a:t>
            </a:r>
            <a:r>
              <a:rPr lang="en-US" sz="1900" dirty="0" smtClean="0"/>
              <a:t>in revenue.</a:t>
            </a:r>
            <a:endParaRPr lang="en-US" sz="19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428729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Looking at </a:t>
            </a:r>
            <a:r>
              <a:rPr lang="en-US" sz="2000" dirty="0" smtClean="0"/>
              <a:t>combined expenditures for both unrestricted</a:t>
            </a:r>
            <a:r>
              <a:rPr lang="en-US" sz="2000" baseline="0" dirty="0" smtClean="0"/>
              <a:t> and restricted funds</a:t>
            </a:r>
            <a:r>
              <a:rPr lang="en-US" sz="2000" dirty="0" smtClean="0"/>
              <a:t>, </a:t>
            </a:r>
            <a:r>
              <a:rPr lang="en-US" sz="2000" dirty="0"/>
              <a:t>the salaries and benefits comprise about </a:t>
            </a:r>
            <a:r>
              <a:rPr lang="en-US" sz="2000" dirty="0" smtClean="0"/>
              <a:t>$23.4 </a:t>
            </a:r>
            <a:r>
              <a:rPr lang="en-US" sz="2000" dirty="0"/>
              <a:t>million for the current year, </a:t>
            </a:r>
            <a:r>
              <a:rPr lang="en-US" sz="2000" dirty="0" smtClean="0"/>
              <a:t>almost</a:t>
            </a:r>
            <a:r>
              <a:rPr lang="en-US" sz="2000" baseline="0" dirty="0" smtClean="0"/>
              <a:t> $23.1 in 2023-24 with projected staffing reductions from budget development, step and column movement, and a 6% negotiated raise. In 2024-25 the projection show staffing and benefits to cost about $23.3, considering step and column, and a reduction for </a:t>
            </a:r>
            <a:r>
              <a:rPr lang="en-US" sz="2000" dirty="0" smtClean="0"/>
              <a:t>enrollment decline. We</a:t>
            </a:r>
            <a:r>
              <a:rPr lang="en-US" sz="2000" baseline="0" dirty="0" smtClean="0"/>
              <a:t> will discuss staffing in a few moments.</a:t>
            </a:r>
            <a:endParaRPr lang="en-US" sz="2000" dirty="0"/>
          </a:p>
          <a:p>
            <a:endParaRPr lang="en-US" sz="2000" dirty="0"/>
          </a:p>
          <a:p>
            <a:r>
              <a:rPr lang="en-US" sz="2000" dirty="0"/>
              <a:t>Books and supplies have been adjusted as carryover is applied from prior year, and budgets adjusted accordingly. And the budgets for books and supplies in the out years are reduced.</a:t>
            </a:r>
          </a:p>
          <a:p>
            <a:endParaRPr lang="en-US" sz="2000" dirty="0"/>
          </a:p>
          <a:p>
            <a:r>
              <a:rPr lang="en-US" sz="2000" dirty="0"/>
              <a:t>Services and other operating expenses for the year have increases as programs have been put in place using one time COVID funds to support student social and emotional wellbeing, plus there are increased costs related to Special Education.</a:t>
            </a:r>
          </a:p>
          <a:p>
            <a:endParaRPr lang="en-US" sz="2000" dirty="0"/>
          </a:p>
          <a:p>
            <a:pPr defTabSz="912754">
              <a:defRPr/>
            </a:pPr>
            <a:r>
              <a:rPr lang="en-US" sz="2000" dirty="0"/>
              <a:t>Current year expenditures are $</a:t>
            </a:r>
            <a:r>
              <a:rPr lang="en-US" sz="2000" dirty="0" smtClean="0"/>
              <a:t>31.4 </a:t>
            </a:r>
            <a:r>
              <a:rPr lang="en-US" sz="2000" dirty="0"/>
              <a:t>million, projected to be reduced by about </a:t>
            </a:r>
            <a:r>
              <a:rPr lang="en-US" sz="2000" dirty="0" smtClean="0"/>
              <a:t>$1.46 </a:t>
            </a:r>
            <a:r>
              <a:rPr lang="en-US" sz="2000" dirty="0"/>
              <a:t>million through 2023-24. </a:t>
            </a:r>
            <a:r>
              <a:rPr lang="en-US" sz="2000" dirty="0" smtClean="0"/>
              <a:t>With</a:t>
            </a:r>
            <a:r>
              <a:rPr lang="en-US" sz="2000" baseline="0" dirty="0" smtClean="0"/>
              <a:t> increasing costs in services particularly related to Special Education, the district is projected to be deficit spending in 2024-25 by about $527,000.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services and other operating expenses includes utilities, maintenance services for facility and equipment repairs, staff professional development services (conference registrations), software licenses for operational functions such as website hosting services, ZOOM, DocuSign, Frontline – our employee absence reporting system) and educational services software (Aeries the student information software, Follett Library software, Math, and AG online curriculum) to name a few.</a:t>
            </a:r>
          </a:p>
          <a:p>
            <a:endParaRPr lang="en-US" sz="2000" dirty="0"/>
          </a:p>
          <a:p>
            <a:r>
              <a:rPr lang="en-US" sz="2000" dirty="0"/>
              <a:t>Special Education Non Public School and Non Public Agency costs are also in the services expenditures. This year the district has four additional student placements in non-public schools compared to last year, each placement can average $100,000 to $150,000. There is an increase in Special Education SCOE costs of about $160,000, and an increase in district Consortium costs for services provided to the district of about $100,000. The overall cost of Special Education services this year increased by about $922,000. For 2</a:t>
            </a:r>
            <a:r>
              <a:rPr lang="en-US" sz="2000" baseline="30000" dirty="0"/>
              <a:t>nd</a:t>
            </a:r>
            <a:r>
              <a:rPr lang="en-US" sz="2000" dirty="0"/>
              <a:t> interim the Special Education Program Takebacks will be included in the budget projections. </a:t>
            </a:r>
          </a:p>
          <a:p>
            <a:endParaRPr lang="en-US" sz="2000" dirty="0"/>
          </a:p>
          <a:p>
            <a:r>
              <a:rPr lang="en-US" sz="2000" dirty="0"/>
              <a:t>Additionally this year there has been an increase of about $290,000 in counseling services provided to our students from outside agencies which is also included in the services budget.  10,000 Degrees, Keeping Kids in School, </a:t>
            </a:r>
            <a:r>
              <a:rPr lang="en-US" sz="2000" dirty="0" err="1"/>
              <a:t>Mela</a:t>
            </a:r>
            <a:r>
              <a:rPr lang="en-US" sz="2000" dirty="0"/>
              <a:t>, </a:t>
            </a:r>
            <a:r>
              <a:rPr lang="en-US" sz="2000" dirty="0" err="1"/>
              <a:t>Naviance</a:t>
            </a:r>
            <a:r>
              <a:rPr lang="en-US" sz="2000" dirty="0"/>
              <a:t>, Petaluma Learning, WC Community</a:t>
            </a:r>
          </a:p>
          <a:p>
            <a:endParaRPr lang="en-US" sz="2000" dirty="0"/>
          </a:p>
          <a:p>
            <a:r>
              <a:rPr lang="en-US" sz="2000" dirty="0"/>
              <a:t>The Special Education increases and additional counseling services, comprise the majority of the increase in the services budget. The other increases come from increases for one time expenditures (such as the West County Cafeteria tent rental, CBO Search), staff development, maintenance and operation services, and software licensing</a:t>
            </a:r>
          </a:p>
          <a:p>
            <a:endParaRPr lang="en-US" sz="2000" dirty="0"/>
          </a:p>
          <a:p>
            <a:r>
              <a:rPr lang="en-US" sz="2000" dirty="0"/>
              <a:t>Although expenditures have been adjusted for the out years, the district continues to have expenditures that outpace incoming revenue causing a structural deficit.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81647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solidFill>
                  <a:srgbClr val="000000"/>
                </a:solidFill>
              </a:rPr>
              <a:t>Additionally the district has General Fund expenses reflective of the transfer in and out to support programs. To help meet the routine restricted maintenance program requirements, funds are transferred into the General Fund from the capital outlay fund, Fund 40. The transfer out is to help support the Food Service Program. </a:t>
            </a:r>
            <a:r>
              <a:rPr lang="en-US" sz="2000" dirty="0" smtClean="0">
                <a:solidFill>
                  <a:srgbClr val="000000"/>
                </a:solidFill>
              </a:rPr>
              <a:t>Meaning </a:t>
            </a:r>
            <a:r>
              <a:rPr lang="en-US" sz="2000" dirty="0">
                <a:solidFill>
                  <a:srgbClr val="000000"/>
                </a:solidFill>
              </a:rPr>
              <a:t>the General Fund, fund balance is being expended to cover other operational costs outside of the General Fund</a:t>
            </a:r>
            <a:r>
              <a:rPr lang="en-US" sz="2000" dirty="0" smtClean="0">
                <a:solidFill>
                  <a:srgbClr val="000000"/>
                </a:solidFill>
              </a:rPr>
              <a:t>. It is the hope that with Universal</a:t>
            </a:r>
            <a:r>
              <a:rPr lang="en-US" sz="2000" baseline="0" dirty="0" smtClean="0">
                <a:solidFill>
                  <a:srgbClr val="000000"/>
                </a:solidFill>
              </a:rPr>
              <a:t> Meals program funded by the State the contribution will not need to be made to Food Service, but revenue in Food Service is highly dependent on student participation, and the continued funding for universal meals in the State budget. With continued increasing costs in operation, the budget reflects for the potential of a contribution being made to Food Service. </a:t>
            </a:r>
            <a:endParaRPr lang="en-US" sz="2000" dirty="0">
              <a:solidFill>
                <a:srgbClr val="000000"/>
              </a:solidFill>
            </a:endParaRPr>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08618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building the budget for the 1</a:t>
            </a:r>
            <a:r>
              <a:rPr lang="en-US" baseline="30000" dirty="0" smtClean="0"/>
              <a:t>st</a:t>
            </a:r>
            <a:r>
              <a:rPr lang="en-US" baseline="0" dirty="0" smtClean="0"/>
              <a:t> Interim report, the current and subsequent years are built on a set of assumptions to develop the budget and the Multi-Year Projection.</a:t>
            </a:r>
          </a:p>
          <a:p>
            <a:endParaRPr lang="en-US" baseline="0" dirty="0" smtClean="0"/>
          </a:p>
          <a:p>
            <a:r>
              <a:rPr lang="en-US" baseline="0" dirty="0" smtClean="0"/>
              <a:t>As part of these assumptions there are projections for </a:t>
            </a:r>
          </a:p>
          <a:p>
            <a:endParaRPr lang="en-US" baseline="0" dirty="0" smtClean="0"/>
          </a:p>
          <a:p>
            <a:r>
              <a:rPr lang="en-US" baseline="0" dirty="0" smtClean="0"/>
              <a:t>Increased COLA to current and subsequent years</a:t>
            </a:r>
          </a:p>
          <a:p>
            <a:endParaRPr lang="en-US" baseline="0" dirty="0" smtClean="0"/>
          </a:p>
          <a:p>
            <a:r>
              <a:rPr lang="en-US" baseline="0" dirty="0" smtClean="0"/>
              <a:t>Step and column salary movement is applied to salaries </a:t>
            </a:r>
          </a:p>
          <a:p>
            <a:endParaRPr lang="en-US" baseline="0" dirty="0" smtClean="0"/>
          </a:p>
          <a:p>
            <a:r>
              <a:rPr lang="en-US" baseline="0" dirty="0" smtClean="0"/>
              <a:t>Increases to statutory benefits are applied to salaries. In particular increases to the district contribution for STRS and PERS . </a:t>
            </a:r>
          </a:p>
          <a:p>
            <a:endParaRPr lang="en-US" baseline="0" dirty="0" smtClean="0"/>
          </a:p>
          <a:p>
            <a:r>
              <a:rPr lang="en-US" baseline="0" dirty="0" smtClean="0"/>
              <a:t>Although books and supplies budgets are reduced, a small calculation is provided to allow for cost of goods increasing, but supply funds may be strained by continued rise in cost of good.</a:t>
            </a:r>
          </a:p>
          <a:p>
            <a:endParaRPr lang="en-US" baseline="0" dirty="0" smtClean="0"/>
          </a:p>
          <a:p>
            <a:r>
              <a:rPr lang="en-US" baseline="0" dirty="0" smtClean="0"/>
              <a:t>Services and operations increase for special education costs, and increase in the Food Service contribution.</a:t>
            </a:r>
          </a:p>
          <a:p>
            <a:endParaRPr lang="en-US" baseline="0" dirty="0" smtClean="0"/>
          </a:p>
          <a:p>
            <a:r>
              <a:rPr lang="en-US" baseline="0" dirty="0" smtClean="0"/>
              <a:t>And the removal of onetime funds in the out years as they are fully </a:t>
            </a:r>
            <a:r>
              <a:rPr lang="en-US" baseline="0" dirty="0" err="1" smtClean="0"/>
              <a:t>expened</a:t>
            </a:r>
            <a:r>
              <a:rPr lang="en-US" baseline="0" dirty="0" smtClean="0"/>
              <a: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69358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22611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36CF907-990B-C04D-962C-4E985A02DEED}"/>
              </a:ext>
            </a:extLst>
          </p:cNvPr>
          <p:cNvSpPr>
            <a:spLocks noGrp="1"/>
          </p:cNvSpPr>
          <p:nvPr>
            <p:ph type="pic" sz="quarter" idx="14"/>
          </p:nvPr>
        </p:nvSpPr>
        <p:spPr>
          <a:xfrm>
            <a:off x="-276644" y="-261256"/>
            <a:ext cx="24930938" cy="14238512"/>
          </a:xfrm>
          <a:prstGeom prst="rect">
            <a:avLst/>
          </a:prstGeom>
          <a:solidFill>
            <a:schemeClr val="bg1">
              <a:lumMod val="95000"/>
            </a:schemeClr>
          </a:solidFill>
        </p:spPr>
        <p:txBody>
          <a:bodyPr>
            <a:normAutofit/>
          </a:bodyPr>
          <a:lstStyle>
            <a:lvl1pPr>
              <a:defRPr sz="2101"/>
            </a:lvl1pPr>
          </a:lstStyle>
          <a:p>
            <a:endParaRPr lang="en-US"/>
          </a:p>
        </p:txBody>
      </p:sp>
      <p:sp>
        <p:nvSpPr>
          <p:cNvPr id="3" name="Date Placeholder 2"/>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75274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36CF907-990B-C04D-962C-4E985A02DEED}"/>
              </a:ext>
            </a:extLst>
          </p:cNvPr>
          <p:cNvSpPr>
            <a:spLocks noGrp="1"/>
          </p:cNvSpPr>
          <p:nvPr>
            <p:ph type="pic" sz="quarter" idx="14"/>
          </p:nvPr>
        </p:nvSpPr>
        <p:spPr>
          <a:xfrm>
            <a:off x="8672052" y="4365523"/>
            <a:ext cx="15982242" cy="7299102"/>
          </a:xfrm>
          <a:prstGeom prst="rect">
            <a:avLst/>
          </a:prstGeom>
          <a:solidFill>
            <a:schemeClr val="bg1">
              <a:lumMod val="95000"/>
            </a:schemeClr>
          </a:solidFill>
        </p:spPr>
        <p:txBody>
          <a:bodyPr>
            <a:normAutofit/>
          </a:bodyPr>
          <a:lstStyle>
            <a:lvl1pPr>
              <a:defRPr sz="2101"/>
            </a:lvl1pPr>
          </a:lstStyle>
          <a:p>
            <a:endParaRPr lang="en-US"/>
          </a:p>
        </p:txBody>
      </p:sp>
      <p:sp>
        <p:nvSpPr>
          <p:cNvPr id="3" name="Date Placeholder 2"/>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22296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636CF907-990B-C04D-962C-4E985A02DEED}"/>
              </a:ext>
            </a:extLst>
          </p:cNvPr>
          <p:cNvSpPr>
            <a:spLocks noGrp="1"/>
          </p:cNvSpPr>
          <p:nvPr>
            <p:ph type="pic" sz="quarter" idx="14"/>
          </p:nvPr>
        </p:nvSpPr>
        <p:spPr>
          <a:xfrm>
            <a:off x="-359229" y="4255966"/>
            <a:ext cx="25013523" cy="9786605"/>
          </a:xfrm>
          <a:prstGeom prst="rect">
            <a:avLst/>
          </a:prstGeom>
          <a:solidFill>
            <a:schemeClr val="bg1">
              <a:lumMod val="95000"/>
            </a:schemeClr>
          </a:solidFill>
        </p:spPr>
        <p:txBody>
          <a:bodyPr>
            <a:normAutofit/>
          </a:bodyPr>
          <a:lstStyle>
            <a:lvl1pPr>
              <a:defRPr sz="2101"/>
            </a:lvl1pPr>
          </a:lstStyle>
          <a:p>
            <a:endParaRPr lang="en-US"/>
          </a:p>
        </p:txBody>
      </p:sp>
      <p:sp>
        <p:nvSpPr>
          <p:cNvPr id="3" name="Date Placeholder 2"/>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4329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4" name="Freeform 31">
            <a:extLst>
              <a:ext uri="{FF2B5EF4-FFF2-40B4-BE49-F238E27FC236}">
                <a16:creationId xmlns:a16="http://schemas.microsoft.com/office/drawing/2014/main" id="{0775C1F6-096B-AF49-8B40-2750AF020983}"/>
              </a:ext>
            </a:extLst>
          </p:cNvPr>
          <p:cNvSpPr>
            <a:spLocks noGrp="1"/>
          </p:cNvSpPr>
          <p:nvPr>
            <p:ph type="pic" sz="quarter" idx="14"/>
          </p:nvPr>
        </p:nvSpPr>
        <p:spPr>
          <a:xfrm>
            <a:off x="8634771" y="4982295"/>
            <a:ext cx="7098156" cy="15295377"/>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bg1">
              <a:lumMod val="95000"/>
            </a:schemeClr>
          </a:solidFill>
        </p:spPr>
        <p:txBody>
          <a:bodyPr wrap="square">
            <a:noAutofit/>
          </a:bodyPr>
          <a:lstStyle>
            <a:lvl1pPr>
              <a:defRPr sz="2101"/>
            </a:lvl1pPr>
          </a:lstStyle>
          <a:p>
            <a:endParaRPr lang="en-US" dirty="0"/>
          </a:p>
        </p:txBody>
      </p:sp>
      <p:sp>
        <p:nvSpPr>
          <p:cNvPr id="2" name="Date Placeholder 1"/>
          <p:cNvSpPr>
            <a:spLocks noGrp="1"/>
          </p:cNvSpPr>
          <p:nvPr>
            <p:ph type="dt" sz="half" idx="15"/>
          </p:nvPr>
        </p:nvSpPr>
        <p:spPr/>
        <p:txBody>
          <a:bodyPr/>
          <a:lstStyle/>
          <a:p>
            <a:endParaRPr lang="en-US" dirty="0"/>
          </a:p>
        </p:txBody>
      </p:sp>
      <p:sp>
        <p:nvSpPr>
          <p:cNvPr id="3" name="Footer Placeholder 2"/>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49678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3FECDCB2-2ED1-3B4B-8741-BEEB883D8D03}"/>
              </a:ext>
            </a:extLst>
          </p:cNvPr>
          <p:cNvSpPr>
            <a:spLocks noGrp="1"/>
          </p:cNvSpPr>
          <p:nvPr>
            <p:ph type="pic" sz="quarter" idx="14"/>
          </p:nvPr>
        </p:nvSpPr>
        <p:spPr>
          <a:xfrm>
            <a:off x="-359229" y="4255966"/>
            <a:ext cx="16123481" cy="9786605"/>
          </a:xfrm>
          <a:prstGeom prst="rect">
            <a:avLst/>
          </a:prstGeom>
          <a:solidFill>
            <a:schemeClr val="bg1">
              <a:lumMod val="95000"/>
            </a:schemeClr>
          </a:solidFill>
        </p:spPr>
        <p:txBody>
          <a:bodyPr>
            <a:normAutofit/>
          </a:bodyPr>
          <a:lstStyle>
            <a:lvl1pPr>
              <a:defRPr sz="2101"/>
            </a:lvl1pPr>
          </a:lstStyle>
          <a:p>
            <a:endParaRPr lang="en-US"/>
          </a:p>
        </p:txBody>
      </p:sp>
      <p:sp>
        <p:nvSpPr>
          <p:cNvPr id="2" name="Date Placeholder 1"/>
          <p:cNvSpPr>
            <a:spLocks noGrp="1"/>
          </p:cNvSpPr>
          <p:nvPr>
            <p:ph type="dt" sz="half" idx="15"/>
          </p:nvPr>
        </p:nvSpPr>
        <p:spPr/>
        <p:txBody>
          <a:bodyPr/>
          <a:lstStyle/>
          <a:p>
            <a:endParaRPr lang="en-US" dirty="0"/>
          </a:p>
        </p:txBody>
      </p:sp>
      <p:sp>
        <p:nvSpPr>
          <p:cNvPr id="3" name="Footer Placeholder 2"/>
          <p:cNvSpPr>
            <a:spLocks noGrp="1"/>
          </p:cNvSpPr>
          <p:nvPr>
            <p:ph type="ftr" sz="quarter" idx="16"/>
          </p:nvPr>
        </p:nvSpPr>
        <p:spPr/>
        <p:txBody>
          <a:bodyPr/>
          <a:lstStyle/>
          <a:p>
            <a:endParaRPr lang="en-US" dirty="0"/>
          </a:p>
        </p:txBody>
      </p:sp>
      <p:sp>
        <p:nvSpPr>
          <p:cNvPr id="4" name="Slide Number Placeholder 3"/>
          <p:cNvSpPr>
            <a:spLocks noGrp="1"/>
          </p:cNvSpPr>
          <p:nvPr>
            <p:ph type="sldNum" sz="quarter" idx="17"/>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5972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3DEB66A-4246-BD47-A452-F13F7B7FC906}"/>
              </a:ext>
            </a:extLst>
          </p:cNvPr>
          <p:cNvSpPr>
            <a:spLocks noGrp="1"/>
          </p:cNvSpPr>
          <p:nvPr>
            <p:ph type="pic" sz="quarter" idx="15"/>
          </p:nvPr>
        </p:nvSpPr>
        <p:spPr>
          <a:xfrm>
            <a:off x="12846158" y="1733800"/>
            <a:ext cx="3005712" cy="3005706"/>
          </a:xfrm>
          <a:prstGeom prst="ellipse">
            <a:avLst/>
          </a:prstGeom>
          <a:solidFill>
            <a:schemeClr val="bg1">
              <a:lumMod val="95000"/>
            </a:schemeClr>
          </a:solidFill>
        </p:spPr>
        <p:txBody>
          <a:bodyPr>
            <a:normAutofit/>
          </a:bodyPr>
          <a:lstStyle>
            <a:lvl1pPr>
              <a:defRPr sz="2101"/>
            </a:lvl1pPr>
          </a:lstStyle>
          <a:p>
            <a:endParaRPr lang="en-US" dirty="0"/>
          </a:p>
        </p:txBody>
      </p:sp>
      <p:sp>
        <p:nvSpPr>
          <p:cNvPr id="8" name="Picture Placeholder 8">
            <a:extLst>
              <a:ext uri="{FF2B5EF4-FFF2-40B4-BE49-F238E27FC236}">
                <a16:creationId xmlns:a16="http://schemas.microsoft.com/office/drawing/2014/main" id="{474813D0-E68D-2E43-B326-89B3DE6FC634}"/>
              </a:ext>
            </a:extLst>
          </p:cNvPr>
          <p:cNvSpPr>
            <a:spLocks noGrp="1"/>
          </p:cNvSpPr>
          <p:nvPr>
            <p:ph type="pic" sz="quarter" idx="16"/>
          </p:nvPr>
        </p:nvSpPr>
        <p:spPr>
          <a:xfrm>
            <a:off x="12846158" y="5383903"/>
            <a:ext cx="3005712" cy="3005706"/>
          </a:xfrm>
          <a:prstGeom prst="ellipse">
            <a:avLst/>
          </a:prstGeom>
          <a:solidFill>
            <a:schemeClr val="bg1">
              <a:lumMod val="95000"/>
            </a:schemeClr>
          </a:solidFill>
        </p:spPr>
        <p:txBody>
          <a:bodyPr>
            <a:normAutofit/>
          </a:bodyPr>
          <a:lstStyle>
            <a:lvl1pPr>
              <a:defRPr sz="2101"/>
            </a:lvl1pPr>
          </a:lstStyle>
          <a:p>
            <a:endParaRPr lang="en-US" dirty="0"/>
          </a:p>
        </p:txBody>
      </p:sp>
      <p:sp>
        <p:nvSpPr>
          <p:cNvPr id="9" name="Picture Placeholder 8">
            <a:extLst>
              <a:ext uri="{FF2B5EF4-FFF2-40B4-BE49-F238E27FC236}">
                <a16:creationId xmlns:a16="http://schemas.microsoft.com/office/drawing/2014/main" id="{5F662A0E-E4AF-7F46-BEEA-4D648CF1B296}"/>
              </a:ext>
            </a:extLst>
          </p:cNvPr>
          <p:cNvSpPr>
            <a:spLocks noGrp="1"/>
          </p:cNvSpPr>
          <p:nvPr>
            <p:ph type="pic" sz="quarter" idx="17"/>
          </p:nvPr>
        </p:nvSpPr>
        <p:spPr>
          <a:xfrm>
            <a:off x="12846158" y="8976492"/>
            <a:ext cx="3005712" cy="3005706"/>
          </a:xfrm>
          <a:prstGeom prst="ellipse">
            <a:avLst/>
          </a:prstGeom>
          <a:solidFill>
            <a:schemeClr val="bg1">
              <a:lumMod val="95000"/>
            </a:schemeClr>
          </a:solidFill>
        </p:spPr>
        <p:txBody>
          <a:bodyPr>
            <a:normAutofit/>
          </a:bodyPr>
          <a:lstStyle>
            <a:lvl1pPr>
              <a:defRPr sz="2101"/>
            </a:lvl1pPr>
          </a:lstStyle>
          <a:p>
            <a:endParaRPr lang="en-US" dirty="0"/>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04014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4377650" cy="1750907"/>
          </a:xfrm>
          <a:custGeom>
            <a:avLst/>
            <a:gdLst/>
            <a:ahLst/>
            <a:cxnLst/>
            <a:rect l="l" t="t" r="r" b="b"/>
            <a:pathLst>
              <a:path w="9144000" h="656590">
                <a:moveTo>
                  <a:pt x="0" y="656399"/>
                </a:moveTo>
                <a:lnTo>
                  <a:pt x="9143999" y="656399"/>
                </a:lnTo>
                <a:lnTo>
                  <a:pt x="9143999" y="0"/>
                </a:lnTo>
                <a:lnTo>
                  <a:pt x="0" y="0"/>
                </a:lnTo>
                <a:lnTo>
                  <a:pt x="0" y="656399"/>
                </a:lnTo>
                <a:close/>
              </a:path>
            </a:pathLst>
          </a:custGeom>
          <a:solidFill>
            <a:srgbClr val="4285F4"/>
          </a:solidFill>
        </p:spPr>
        <p:txBody>
          <a:bodyPr wrap="square" lIns="0" tIns="0" rIns="0" bIns="0" rtlCol="0"/>
          <a:lstStyle/>
          <a:p>
            <a:endParaRPr sz="9598"/>
          </a:p>
        </p:txBody>
      </p:sp>
      <p:sp>
        <p:nvSpPr>
          <p:cNvPr id="17" name="bk object 17"/>
          <p:cNvSpPr/>
          <p:nvPr/>
        </p:nvSpPr>
        <p:spPr>
          <a:xfrm>
            <a:off x="0" y="1750401"/>
            <a:ext cx="24377650" cy="11966787"/>
          </a:xfrm>
          <a:custGeom>
            <a:avLst/>
            <a:gdLst/>
            <a:ahLst/>
            <a:cxnLst/>
            <a:rect l="l" t="t" r="r" b="b"/>
            <a:pathLst>
              <a:path w="9144000" h="4487545">
                <a:moveTo>
                  <a:pt x="0" y="4487099"/>
                </a:moveTo>
                <a:lnTo>
                  <a:pt x="9143999" y="4487099"/>
                </a:lnTo>
                <a:lnTo>
                  <a:pt x="9143999" y="0"/>
                </a:lnTo>
                <a:lnTo>
                  <a:pt x="0" y="0"/>
                </a:lnTo>
                <a:lnTo>
                  <a:pt x="0" y="4487099"/>
                </a:lnTo>
                <a:close/>
              </a:path>
            </a:pathLst>
          </a:custGeom>
          <a:solidFill>
            <a:srgbClr val="FAFAFA"/>
          </a:solidFill>
        </p:spPr>
        <p:txBody>
          <a:bodyPr wrap="square" lIns="0" tIns="0" rIns="0" bIns="0" rtlCol="0"/>
          <a:lstStyle/>
          <a:p>
            <a:endParaRPr sz="9598"/>
          </a:p>
        </p:txBody>
      </p:sp>
      <p:sp>
        <p:nvSpPr>
          <p:cNvPr id="18" name="bk object 18"/>
          <p:cNvSpPr/>
          <p:nvPr/>
        </p:nvSpPr>
        <p:spPr>
          <a:xfrm>
            <a:off x="2" y="1750268"/>
            <a:ext cx="24377647" cy="289597"/>
          </a:xfrm>
          <a:prstGeom prst="rect">
            <a:avLst/>
          </a:prstGeom>
          <a:blipFill>
            <a:blip r:embed="rId2" cstate="print"/>
            <a:stretch>
              <a:fillRect/>
            </a:stretch>
          </a:blipFill>
        </p:spPr>
        <p:txBody>
          <a:bodyPr wrap="square" lIns="0" tIns="0" rIns="0" bIns="0" rtlCol="0"/>
          <a:lstStyle/>
          <a:p>
            <a:endParaRPr sz="9598"/>
          </a:p>
        </p:txBody>
      </p:sp>
      <p:sp>
        <p:nvSpPr>
          <p:cNvPr id="2" name="Holder 2"/>
          <p:cNvSpPr>
            <a:spLocks noGrp="1"/>
          </p:cNvSpPr>
          <p:nvPr>
            <p:ph type="title"/>
          </p:nvPr>
        </p:nvSpPr>
        <p:spPr/>
        <p:txBody>
          <a:bodyPr lIns="0" tIns="0" rIns="0" bIns="0"/>
          <a:lstStyle>
            <a:lvl1pPr>
              <a:defRPr sz="6398" b="0"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8271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Lst>
  <p:timing>
    <p:tnLst>
      <p:par>
        <p:cTn id="1" dur="indefinite" restart="never" nodeType="tmRoot"/>
      </p:par>
    </p:tnLst>
  </p:timing>
  <p:hf hdr="0" ft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kern="1200">
          <a:solidFill>
            <a:schemeClr val="tx1"/>
          </a:solidFill>
          <a:latin typeface="+mn-lt"/>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kern="1200">
          <a:solidFill>
            <a:schemeClr val="tx1"/>
          </a:solidFill>
          <a:latin typeface="+mn-lt"/>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kern="1200">
          <a:solidFill>
            <a:schemeClr val="tx1"/>
          </a:solidFill>
          <a:latin typeface="+mn-lt"/>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1788"/>
            <a:ext cx="24377647" cy="13712425"/>
          </a:xfrm>
          <a:prstGeom prst="rect">
            <a:avLst/>
          </a:prstGeom>
          <a:blipFill>
            <a:blip r:embed="rId3" cstate="print"/>
            <a:stretch>
              <a:fillRect/>
            </a:stretch>
          </a:blipFill>
        </p:spPr>
        <p:txBody>
          <a:bodyPr wrap="square" lIns="0" tIns="0" rIns="0" bIns="0" rtlCol="0"/>
          <a:lstStyle/>
          <a:p>
            <a:endParaRPr sz="9598"/>
          </a:p>
        </p:txBody>
      </p:sp>
      <p:sp>
        <p:nvSpPr>
          <p:cNvPr id="3" name="object 3"/>
          <p:cNvSpPr/>
          <p:nvPr/>
        </p:nvSpPr>
        <p:spPr>
          <a:xfrm>
            <a:off x="1061925" y="3773368"/>
            <a:ext cx="6037358" cy="6037358"/>
          </a:xfrm>
          <a:prstGeom prst="rect">
            <a:avLst/>
          </a:prstGeom>
          <a:blipFill>
            <a:blip r:embed="rId4" cstate="print"/>
            <a:stretch>
              <a:fillRect/>
            </a:stretch>
          </a:blipFill>
        </p:spPr>
        <p:txBody>
          <a:bodyPr wrap="square" lIns="0" tIns="0" rIns="0" bIns="0" rtlCol="0"/>
          <a:lstStyle/>
          <a:p>
            <a:endParaRPr sz="9598"/>
          </a:p>
        </p:txBody>
      </p:sp>
      <p:sp>
        <p:nvSpPr>
          <p:cNvPr id="4" name="object 4"/>
          <p:cNvSpPr txBox="1">
            <a:spLocks noGrp="1"/>
          </p:cNvSpPr>
          <p:nvPr>
            <p:ph type="title"/>
          </p:nvPr>
        </p:nvSpPr>
        <p:spPr>
          <a:xfrm>
            <a:off x="7674430" y="1745964"/>
            <a:ext cx="15708084" cy="10000702"/>
          </a:xfrm>
          <a:prstGeom prst="rect">
            <a:avLst/>
          </a:prstGeom>
        </p:spPr>
        <p:txBody>
          <a:bodyPr vert="horz" wrap="square" lIns="0" tIns="23700" rIns="0" bIns="0" rtlCol="0" anchor="ctr">
            <a:spAutoFit/>
          </a:bodyPr>
          <a:lstStyle/>
          <a:p>
            <a:pPr marL="1257832" marR="1220585" algn="ctr">
              <a:lnSpc>
                <a:spcPct val="100699"/>
              </a:lnSpc>
              <a:spcBef>
                <a:spcPts val="187"/>
              </a:spcBef>
            </a:pPr>
            <a:r>
              <a:rPr sz="9598" b="1" dirty="0" smtClean="0">
                <a:solidFill>
                  <a:srgbClr val="F3F3F3"/>
                </a:solidFill>
              </a:rPr>
              <a:t>W</a:t>
            </a:r>
            <a:r>
              <a:rPr lang="en-US" sz="9598" b="1" dirty="0" smtClean="0">
                <a:solidFill>
                  <a:srgbClr val="F3F3F3"/>
                </a:solidFill>
              </a:rPr>
              <a:t>est </a:t>
            </a:r>
            <a:r>
              <a:rPr sz="9598" b="1" dirty="0" smtClean="0">
                <a:solidFill>
                  <a:srgbClr val="F3F3F3"/>
                </a:solidFill>
              </a:rPr>
              <a:t>S</a:t>
            </a:r>
            <a:r>
              <a:rPr lang="en-US" sz="9598" b="1" dirty="0" smtClean="0">
                <a:solidFill>
                  <a:srgbClr val="F3F3F3"/>
                </a:solidFill>
              </a:rPr>
              <a:t>onoma </a:t>
            </a:r>
            <a:r>
              <a:rPr sz="9598" b="1" dirty="0" smtClean="0">
                <a:solidFill>
                  <a:srgbClr val="F3F3F3"/>
                </a:solidFill>
              </a:rPr>
              <a:t>C</a:t>
            </a:r>
            <a:r>
              <a:rPr lang="en-US" sz="9598" b="1" dirty="0" smtClean="0">
                <a:solidFill>
                  <a:srgbClr val="F3F3F3"/>
                </a:solidFill>
              </a:rPr>
              <a:t>ounty </a:t>
            </a:r>
            <a:r>
              <a:rPr sz="9598" b="1" dirty="0" smtClean="0">
                <a:solidFill>
                  <a:srgbClr val="F3F3F3"/>
                </a:solidFill>
              </a:rPr>
              <a:t>U</a:t>
            </a:r>
            <a:r>
              <a:rPr lang="en-US" sz="9598" b="1" dirty="0" smtClean="0">
                <a:solidFill>
                  <a:srgbClr val="F3F3F3"/>
                </a:solidFill>
              </a:rPr>
              <a:t>nion </a:t>
            </a:r>
            <a:r>
              <a:rPr sz="9598" b="1" dirty="0" smtClean="0">
                <a:solidFill>
                  <a:srgbClr val="F3F3F3"/>
                </a:solidFill>
              </a:rPr>
              <a:t>H</a:t>
            </a:r>
            <a:r>
              <a:rPr lang="en-US" sz="9598" b="1" dirty="0" smtClean="0">
                <a:solidFill>
                  <a:srgbClr val="F3F3F3"/>
                </a:solidFill>
              </a:rPr>
              <a:t>igh</a:t>
            </a:r>
            <a:r>
              <a:rPr lang="en-US" sz="9598" b="1" dirty="0">
                <a:solidFill>
                  <a:srgbClr val="F3F3F3"/>
                </a:solidFill>
              </a:rPr>
              <a:t> </a:t>
            </a:r>
            <a:r>
              <a:rPr lang="en-US" sz="9598" b="1" dirty="0" smtClean="0">
                <a:solidFill>
                  <a:srgbClr val="F3F3F3"/>
                </a:solidFill>
              </a:rPr>
              <a:t>School </a:t>
            </a:r>
            <a:r>
              <a:rPr sz="9598" b="1" dirty="0" smtClean="0">
                <a:solidFill>
                  <a:srgbClr val="F3F3F3"/>
                </a:solidFill>
              </a:rPr>
              <a:t>D</a:t>
            </a:r>
            <a:r>
              <a:rPr lang="en-US" sz="9598" b="1" dirty="0" smtClean="0">
                <a:solidFill>
                  <a:srgbClr val="F3F3F3"/>
                </a:solidFill>
              </a:rPr>
              <a:t>istrict</a:t>
            </a:r>
            <a:endParaRPr sz="9598" dirty="0"/>
          </a:p>
          <a:p>
            <a:pPr marL="33858" marR="13543" algn="ctr">
              <a:lnSpc>
                <a:spcPct val="100699"/>
              </a:lnSpc>
            </a:pPr>
            <a:r>
              <a:rPr lang="en-US" sz="9598" b="1" spc="-27" dirty="0" smtClean="0">
                <a:solidFill>
                  <a:srgbClr val="F3F3F3"/>
                </a:solidFill>
              </a:rPr>
              <a:t>First Interim </a:t>
            </a:r>
            <a:r>
              <a:rPr sz="9598" b="1" spc="-27" dirty="0" smtClean="0">
                <a:solidFill>
                  <a:srgbClr val="F3F3F3"/>
                </a:solidFill>
              </a:rPr>
              <a:t>Budget</a:t>
            </a:r>
            <a:r>
              <a:rPr lang="en-US" sz="9598" b="1" spc="-27" dirty="0" smtClean="0">
                <a:solidFill>
                  <a:srgbClr val="F3F3F3"/>
                </a:solidFill>
              </a:rPr>
              <a:t> Report</a:t>
            </a:r>
            <a:r>
              <a:rPr sz="9598" b="1" spc="-253" dirty="0" smtClean="0">
                <a:solidFill>
                  <a:srgbClr val="F3F3F3"/>
                </a:solidFill>
              </a:rPr>
              <a:t> </a:t>
            </a:r>
            <a:r>
              <a:rPr sz="9598" b="1" spc="-27" dirty="0" smtClean="0">
                <a:solidFill>
                  <a:srgbClr val="F3F3F3"/>
                </a:solidFill>
              </a:rPr>
              <a:t>  </a:t>
            </a:r>
            <a:r>
              <a:rPr lang="en-US" sz="9598" b="1" spc="-27" dirty="0" smtClean="0">
                <a:solidFill>
                  <a:srgbClr val="F3F3F3"/>
                </a:solidFill>
              </a:rPr>
              <a:t/>
            </a:r>
            <a:br>
              <a:rPr lang="en-US" sz="9598" b="1" spc="-27" dirty="0" smtClean="0">
                <a:solidFill>
                  <a:srgbClr val="F3F3F3"/>
                </a:solidFill>
              </a:rPr>
            </a:br>
            <a:r>
              <a:rPr lang="en-US" sz="9598" b="1" spc="-27" dirty="0" smtClean="0">
                <a:solidFill>
                  <a:srgbClr val="F3F3F3"/>
                </a:solidFill>
              </a:rPr>
              <a:t>2022-23</a:t>
            </a:r>
            <a:br>
              <a:rPr lang="en-US" sz="9598" b="1" spc="-27" dirty="0" smtClean="0">
                <a:solidFill>
                  <a:srgbClr val="F3F3F3"/>
                </a:solidFill>
              </a:rPr>
            </a:br>
            <a:r>
              <a:rPr lang="en-US" sz="5400" b="1" dirty="0" smtClean="0">
                <a:solidFill>
                  <a:srgbClr val="F3F3F3"/>
                </a:solidFill>
              </a:rPr>
              <a:t>Board of Trustees Meeting - December</a:t>
            </a:r>
            <a:r>
              <a:rPr sz="5400" b="1" dirty="0" smtClean="0">
                <a:solidFill>
                  <a:srgbClr val="F3F3F3"/>
                </a:solidFill>
              </a:rPr>
              <a:t> </a:t>
            </a:r>
            <a:r>
              <a:rPr lang="en-US" sz="5400" b="1" dirty="0" smtClean="0">
                <a:solidFill>
                  <a:srgbClr val="F3F3F3"/>
                </a:solidFill>
              </a:rPr>
              <a:t>14</a:t>
            </a:r>
            <a:r>
              <a:rPr sz="5400" b="1" dirty="0" smtClean="0">
                <a:solidFill>
                  <a:srgbClr val="F3F3F3"/>
                </a:solidFill>
              </a:rPr>
              <a:t>,</a:t>
            </a:r>
            <a:r>
              <a:rPr sz="5400" b="1" spc="-120" dirty="0" smtClean="0">
                <a:solidFill>
                  <a:srgbClr val="F3F3F3"/>
                </a:solidFill>
              </a:rPr>
              <a:t> </a:t>
            </a:r>
            <a:r>
              <a:rPr sz="5400" b="1" dirty="0">
                <a:solidFill>
                  <a:srgbClr val="F3F3F3"/>
                </a:solidFill>
              </a:rPr>
              <a:t>20</a:t>
            </a:r>
            <a:r>
              <a:rPr lang="en-US" sz="5400" b="1" dirty="0" smtClean="0">
                <a:solidFill>
                  <a:srgbClr val="F3F3F3"/>
                </a:solidFill>
              </a:rPr>
              <a:t>22</a:t>
            </a:r>
            <a:br>
              <a:rPr lang="en-US" sz="5400" b="1" dirty="0" smtClean="0">
                <a:solidFill>
                  <a:srgbClr val="F3F3F3"/>
                </a:solidFill>
              </a:rPr>
            </a:br>
            <a:r>
              <a:rPr lang="en-US" sz="5400" b="1" dirty="0" smtClean="0">
                <a:solidFill>
                  <a:srgbClr val="F3F3F3"/>
                </a:solidFill>
              </a:rPr>
              <a:t>Presented by</a:t>
            </a:r>
            <a:br>
              <a:rPr lang="en-US" sz="5400" b="1" dirty="0" smtClean="0">
                <a:solidFill>
                  <a:srgbClr val="F3F3F3"/>
                </a:solidFill>
              </a:rPr>
            </a:br>
            <a:r>
              <a:rPr lang="en-US" sz="5400" b="1" dirty="0" smtClean="0">
                <a:solidFill>
                  <a:srgbClr val="F3F3F3"/>
                </a:solidFill>
              </a:rPr>
              <a:t>Andrew Soliz, Chief Business Official</a:t>
            </a:r>
            <a:endParaRPr sz="5400" dirty="0"/>
          </a:p>
        </p:txBody>
      </p:sp>
      <p:sp>
        <p:nvSpPr>
          <p:cNvPr id="5" name="Slide Number Placeholder 4"/>
          <p:cNvSpPr>
            <a:spLocks noGrp="1"/>
          </p:cNvSpPr>
          <p:nvPr>
            <p:ph type="sldNum" sz="quarter" idx="7"/>
          </p:nvPr>
        </p:nvSpPr>
        <p:spPr/>
        <p:txBody>
          <a:bodyPr/>
          <a:lstStyle/>
          <a:p>
            <a:fld id="{B6F15528-21DE-4FAA-801E-634DDDAF4B2B}" type="slidenum">
              <a:rPr lang="en-US" smtClean="0"/>
              <a:t>1</a:t>
            </a:fld>
            <a:endParaRPr lang="en-US"/>
          </a:p>
        </p:txBody>
      </p:sp>
    </p:spTree>
    <p:extLst>
      <p:ext uri="{BB962C8B-B14F-4D97-AF65-F5344CB8AC3E}">
        <p14:creationId xmlns:p14="http://schemas.microsoft.com/office/powerpoint/2010/main" val="174825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3" y="1492671"/>
            <a:ext cx="14265804"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Assumptions - Staffing</a:t>
            </a: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5172408" y="2101512"/>
            <a:ext cx="9205242" cy="190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5987092A-4C1A-614C-865C-5BFC45EE96D6}"/>
              </a:ext>
            </a:extLst>
          </p:cNvPr>
          <p:cNvSpPr txBox="1"/>
          <p:nvPr/>
        </p:nvSpPr>
        <p:spPr>
          <a:xfrm>
            <a:off x="2288331" y="3067269"/>
            <a:ext cx="20413355" cy="1846659"/>
          </a:xfrm>
          <a:prstGeom prst="rect">
            <a:avLst/>
          </a:prstGeom>
          <a:noFill/>
        </p:spPr>
        <p:txBody>
          <a:bodyPr wrap="square" rtlCol="0">
            <a:spAutoFit/>
          </a:bodyPr>
          <a:lstStyle/>
          <a:p>
            <a:pPr marL="571500" indent="-571500">
              <a:buFont typeface="Arial" panose="020B0604020202020204" pitchFamily="34" charset="0"/>
              <a:buChar char="•"/>
            </a:pPr>
            <a:r>
              <a:rPr lang="en-US" sz="3800" dirty="0" smtClean="0">
                <a:solidFill>
                  <a:schemeClr val="tx2"/>
                </a:solidFill>
                <a:latin typeface="Montserrat Medium" pitchFamily="2" charset="77"/>
                <a:ea typeface="Montserrat" charset="0"/>
                <a:cs typeface="Montserrat" charset="0"/>
              </a:rPr>
              <a:t>Current assumptions – will be reevaluated based on enrollment and new one-time funding</a:t>
            </a:r>
          </a:p>
          <a:p>
            <a:pPr marL="571500" indent="-571500">
              <a:buFont typeface="Arial" panose="020B0604020202020204" pitchFamily="34" charset="0"/>
              <a:buChar char="•"/>
            </a:pPr>
            <a:r>
              <a:rPr lang="en-US" sz="3800" dirty="0" smtClean="0">
                <a:solidFill>
                  <a:schemeClr val="tx2"/>
                </a:solidFill>
                <a:latin typeface="Montserrat Medium" pitchFamily="2" charset="77"/>
                <a:ea typeface="Montserrat" charset="0"/>
                <a:cs typeface="Montserrat" charset="0"/>
              </a:rPr>
              <a:t>Projected for the current year and the next two years</a:t>
            </a:r>
          </a:p>
          <a:p>
            <a:endParaRPr lang="en-US" sz="3800" dirty="0">
              <a:solidFill>
                <a:schemeClr val="tx2"/>
              </a:solidFill>
              <a:latin typeface="Montserrat Medium" pitchFamily="2" charset="77"/>
              <a:ea typeface="Montserrat" charset="0"/>
              <a:cs typeface="Montserrat" charset="0"/>
            </a:endParaRPr>
          </a:p>
        </p:txBody>
      </p:sp>
      <p:sp>
        <p:nvSpPr>
          <p:cNvPr id="29"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dirty="0"/>
          </a:p>
        </p:txBody>
      </p:sp>
      <p:pic>
        <p:nvPicPr>
          <p:cNvPr id="5" name="Picture 4"/>
          <p:cNvPicPr>
            <a:picLocks noChangeAspect="1"/>
          </p:cNvPicPr>
          <p:nvPr/>
        </p:nvPicPr>
        <p:blipFill>
          <a:blip r:embed="rId4"/>
          <a:stretch>
            <a:fillRect/>
          </a:stretch>
        </p:blipFill>
        <p:spPr>
          <a:xfrm>
            <a:off x="3967140" y="4710798"/>
            <a:ext cx="17055735" cy="8001903"/>
          </a:xfrm>
          <a:prstGeom prst="rect">
            <a:avLst/>
          </a:prstGeom>
        </p:spPr>
      </p:pic>
    </p:spTree>
    <p:extLst>
      <p:ext uri="{BB962C8B-B14F-4D97-AF65-F5344CB8AC3E}">
        <p14:creationId xmlns:p14="http://schemas.microsoft.com/office/powerpoint/2010/main" val="53148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385637"/>
            <a:ext cx="14474350"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Multi Year Projection</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7"/>
          </p:nvPr>
        </p:nvSpPr>
        <p:spPr/>
        <p:txBody>
          <a:bodyPr/>
          <a:lstStyle/>
          <a:p>
            <a:fld id="{48F63A3B-78C7-47BE-AE5E-E10140E04643}" type="slidenum">
              <a:rPr lang="en-US" smtClean="0"/>
              <a:t>11</a:t>
            </a:fld>
            <a:endParaRPr lang="en-US" dirty="0"/>
          </a:p>
        </p:txBody>
      </p:sp>
      <p:sp>
        <p:nvSpPr>
          <p:cNvPr id="5" name="TextBox 4"/>
          <p:cNvSpPr txBox="1"/>
          <p:nvPr/>
        </p:nvSpPr>
        <p:spPr>
          <a:xfrm>
            <a:off x="-10744200" y="7193197"/>
            <a:ext cx="7863840" cy="2308324"/>
          </a:xfrm>
          <a:prstGeom prst="rect">
            <a:avLst/>
          </a:prstGeom>
          <a:noFill/>
        </p:spPr>
        <p:txBody>
          <a:bodyPr wrap="square" rtlCol="0">
            <a:spAutoFit/>
          </a:bodyPr>
          <a:lstStyle/>
          <a:p>
            <a:r>
              <a:rPr lang="en-US" dirty="0" smtClean="0"/>
              <a:t>Updated 12/11/21 change to unappropriated reserves due to Medical reimbursement moved to restricted funding </a:t>
            </a:r>
            <a:endParaRPr lang="en-US" dirty="0"/>
          </a:p>
        </p:txBody>
      </p:sp>
      <p:pic>
        <p:nvPicPr>
          <p:cNvPr id="6" name="Picture 5"/>
          <p:cNvPicPr>
            <a:picLocks noChangeAspect="1"/>
          </p:cNvPicPr>
          <p:nvPr/>
        </p:nvPicPr>
        <p:blipFill>
          <a:blip r:embed="rId4"/>
          <a:stretch>
            <a:fillRect/>
          </a:stretch>
        </p:blipFill>
        <p:spPr>
          <a:xfrm>
            <a:off x="3228453" y="2257406"/>
            <a:ext cx="18662321" cy="10542250"/>
          </a:xfrm>
          <a:prstGeom prst="rect">
            <a:avLst/>
          </a:prstGeom>
        </p:spPr>
      </p:pic>
    </p:spTree>
    <p:extLst>
      <p:ext uri="{BB962C8B-B14F-4D97-AF65-F5344CB8AC3E}">
        <p14:creationId xmlns:p14="http://schemas.microsoft.com/office/powerpoint/2010/main" val="2634137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896623"/>
            <a:ext cx="14474350"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Cash Flow</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7"/>
          </p:nvPr>
        </p:nvSpPr>
        <p:spPr/>
        <p:txBody>
          <a:bodyPr/>
          <a:lstStyle/>
          <a:p>
            <a:fld id="{48F63A3B-78C7-47BE-AE5E-E10140E04643}" type="slidenum">
              <a:rPr lang="en-US" smtClean="0"/>
              <a:t>12</a:t>
            </a:fld>
            <a:endParaRPr lang="en-US" dirty="0"/>
          </a:p>
        </p:txBody>
      </p:sp>
      <p:sp>
        <p:nvSpPr>
          <p:cNvPr id="6" name="TextBox 5"/>
          <p:cNvSpPr txBox="1"/>
          <p:nvPr/>
        </p:nvSpPr>
        <p:spPr>
          <a:xfrm>
            <a:off x="2299855" y="3241964"/>
            <a:ext cx="18509672" cy="2298065"/>
          </a:xfrm>
          <a:prstGeom prst="rect">
            <a:avLst/>
          </a:prstGeom>
          <a:noFill/>
        </p:spPr>
        <p:txBody>
          <a:bodyPr wrap="square" rtlCol="0">
            <a:spAutoFit/>
          </a:bodyPr>
          <a:lstStyle/>
          <a:p>
            <a:pPr marL="1659136" lvl="1" indent="-571500">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One component in the measure of a district’s fiscal solvency</a:t>
            </a:r>
          </a:p>
          <a:p>
            <a:pPr marL="2573353" lvl="2" indent="-571500">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Need cash on hand to pay payroll and other bills</a:t>
            </a:r>
          </a:p>
          <a:p>
            <a:pPr marL="1659136" lvl="1" indent="-571500">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Dependent on State and Federal for cash flow</a:t>
            </a:r>
          </a:p>
          <a:p>
            <a:pPr marL="1659136" lvl="1" indent="-571500">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Dependent on property tax payments in December and April</a:t>
            </a:r>
            <a:endParaRPr lang="en-US" sz="44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016934" y="6561931"/>
            <a:ext cx="20616156" cy="5103596"/>
          </a:xfrm>
          <a:prstGeom prst="rect">
            <a:avLst/>
          </a:prstGeom>
          <a:noFill/>
          <a:ln>
            <a:noFill/>
          </a:ln>
        </p:spPr>
      </p:pic>
    </p:spTree>
    <p:extLst>
      <p:ext uri="{BB962C8B-B14F-4D97-AF65-F5344CB8AC3E}">
        <p14:creationId xmlns:p14="http://schemas.microsoft.com/office/powerpoint/2010/main" val="412729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CE2BC2C4-E07D-2E42-9C8D-24C1157A3D75}"/>
              </a:ext>
            </a:extLst>
          </p:cNvPr>
          <p:cNvSpPr txBox="1"/>
          <p:nvPr/>
        </p:nvSpPr>
        <p:spPr>
          <a:xfrm>
            <a:off x="1110343" y="1492671"/>
            <a:ext cx="16872857"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Upcoming Budget Related Items…</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63733B3-4D8B-7646-8F1B-58886183C93D}"/>
              </a:ext>
            </a:extLst>
          </p:cNvPr>
          <p:cNvSpPr/>
          <p:nvPr/>
        </p:nvSpPr>
        <p:spPr>
          <a:xfrm rot="10800000" flipV="1">
            <a:off x="18398669" y="2051373"/>
            <a:ext cx="5978977" cy="206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4" name="Subtitle 2">
            <a:extLst>
              <a:ext uri="{FF2B5EF4-FFF2-40B4-BE49-F238E27FC236}">
                <a16:creationId xmlns:a16="http://schemas.microsoft.com/office/drawing/2014/main" id="{60862BE1-49CF-C342-A1CE-976B6818A2B4}"/>
              </a:ext>
            </a:extLst>
          </p:cNvPr>
          <p:cNvSpPr txBox="1">
            <a:spLocks/>
          </p:cNvSpPr>
          <p:nvPr/>
        </p:nvSpPr>
        <p:spPr>
          <a:xfrm flipH="1">
            <a:off x="9546771" y="4793594"/>
            <a:ext cx="13969547" cy="599498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Monthly – budget revision approvals</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January – Governor's January Budget</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January – Audited financial statements for 2021-22 presented to Board</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March – Second Interim March 15</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Spring – 2023-24 Budget development and LCAP educational partners’ input</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May – Governor’s May budget revise</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June – Budget and LCAP adoption</a:t>
            </a:r>
          </a:p>
        </p:txBody>
      </p:sp>
      <p:sp>
        <p:nvSpPr>
          <p:cNvPr id="13" name="object 2"/>
          <p:cNvSpPr/>
          <p:nvPr/>
        </p:nvSpPr>
        <p:spPr>
          <a:xfrm>
            <a:off x="-12088724" y="2469225"/>
            <a:ext cx="8394392" cy="8777550"/>
          </a:xfrm>
          <a:prstGeom prst="rect">
            <a:avLst/>
          </a:prstGeom>
          <a:blipFill>
            <a:blip r:embed="rId3" cstate="print"/>
            <a:stretch>
              <a:fillRect/>
            </a:stretch>
          </a:blipFill>
        </p:spPr>
        <p:txBody>
          <a:bodyPr wrap="square" lIns="0" tIns="0" rIns="0" bIns="0" rtlCol="0"/>
          <a:lstStyle/>
          <a:p>
            <a:endParaRPr sz="9598"/>
          </a:p>
        </p:txBody>
      </p:sp>
      <p:sp>
        <p:nvSpPr>
          <p:cNvPr id="14" name="object 7"/>
          <p:cNvSpPr/>
          <p:nvPr/>
        </p:nvSpPr>
        <p:spPr>
          <a:xfrm>
            <a:off x="21890774" y="421022"/>
            <a:ext cx="1306110" cy="1252671"/>
          </a:xfrm>
          <a:prstGeom prst="rect">
            <a:avLst/>
          </a:prstGeom>
          <a:blipFill>
            <a:blip r:embed="rId4" cstate="print"/>
            <a:stretch>
              <a:fillRect/>
            </a:stretch>
          </a:blipFill>
        </p:spPr>
        <p:txBody>
          <a:bodyPr wrap="square" lIns="0" tIns="0" rIns="0" bIns="0" rtlCol="0"/>
          <a:lstStyle/>
          <a:p>
            <a:endParaRPr/>
          </a:p>
        </p:txBody>
      </p:sp>
      <p:pic>
        <p:nvPicPr>
          <p:cNvPr id="3" name="Picture 2"/>
          <p:cNvPicPr>
            <a:picLocks noChangeAspect="1"/>
          </p:cNvPicPr>
          <p:nvPr/>
        </p:nvPicPr>
        <p:blipFill>
          <a:blip r:embed="rId5"/>
          <a:stretch>
            <a:fillRect/>
          </a:stretch>
        </p:blipFill>
        <p:spPr>
          <a:xfrm>
            <a:off x="1390194" y="3648546"/>
            <a:ext cx="7598229" cy="7598229"/>
          </a:xfrm>
          <a:prstGeom prst="rect">
            <a:avLst/>
          </a:prstGeom>
        </p:spPr>
      </p:pic>
      <p:sp>
        <p:nvSpPr>
          <p:cNvPr id="4" name="Slide Number Placeholder 3"/>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68603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CE2BC2C4-E07D-2E42-9C8D-24C1157A3D75}"/>
              </a:ext>
            </a:extLst>
          </p:cNvPr>
          <p:cNvSpPr txBox="1"/>
          <p:nvPr/>
        </p:nvSpPr>
        <p:spPr>
          <a:xfrm>
            <a:off x="2016934" y="1492671"/>
            <a:ext cx="15966266"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Budget Thoughts</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63733B3-4D8B-7646-8F1B-58886183C93D}"/>
              </a:ext>
            </a:extLst>
          </p:cNvPr>
          <p:cNvSpPr/>
          <p:nvPr/>
        </p:nvSpPr>
        <p:spPr>
          <a:xfrm rot="10800000" flipV="1">
            <a:off x="18398669" y="2051373"/>
            <a:ext cx="5978977" cy="206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4" name="Subtitle 2">
            <a:extLst>
              <a:ext uri="{FF2B5EF4-FFF2-40B4-BE49-F238E27FC236}">
                <a16:creationId xmlns:a16="http://schemas.microsoft.com/office/drawing/2014/main" id="{60862BE1-49CF-C342-A1CE-976B6818A2B4}"/>
              </a:ext>
            </a:extLst>
          </p:cNvPr>
          <p:cNvSpPr txBox="1">
            <a:spLocks/>
          </p:cNvSpPr>
          <p:nvPr/>
        </p:nvSpPr>
        <p:spPr>
          <a:xfrm flipH="1">
            <a:off x="8988423" y="3193789"/>
            <a:ext cx="13969547" cy="9013249"/>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659136" lvl="1" indent="-571500" algn="l">
              <a:lnSpc>
                <a:spcPts val="4299"/>
              </a:lnSpc>
              <a:buFont typeface="Arial" panose="020B0604020202020204" pitchFamily="34" charset="0"/>
              <a:buChar char="•"/>
            </a:pPr>
            <a:r>
              <a:rPr lang="en-US" sz="44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Labor Partner </a:t>
            </a: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negotiations</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Address District economic uncertainty reserve</a:t>
            </a:r>
            <a:endParaRPr lang="en-US" sz="44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Declining enrollment </a:t>
            </a:r>
            <a:endParaRPr lang="en-US" sz="44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Structural deficit</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Increased operational costs</a:t>
            </a:r>
          </a:p>
          <a:p>
            <a:pPr marL="2746771" lvl="2"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STRS/PERS</a:t>
            </a:r>
          </a:p>
          <a:p>
            <a:pPr marL="2746771" lvl="2"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Utilities</a:t>
            </a:r>
          </a:p>
          <a:p>
            <a:pPr marL="2746771" lvl="2"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Cost of goods and services</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Expenditure reductions</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State Budget</a:t>
            </a:r>
          </a:p>
          <a:p>
            <a:pPr marL="2746771" lvl="2"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Governor's January and May budget</a:t>
            </a:r>
          </a:p>
          <a:p>
            <a:pPr marL="2746771" lvl="2"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Legislature approval of the budget</a:t>
            </a: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Special Education costs</a:t>
            </a:r>
          </a:p>
        </p:txBody>
      </p:sp>
      <p:sp>
        <p:nvSpPr>
          <p:cNvPr id="13" name="object 2"/>
          <p:cNvSpPr/>
          <p:nvPr/>
        </p:nvSpPr>
        <p:spPr>
          <a:xfrm>
            <a:off x="-12088724" y="2469225"/>
            <a:ext cx="8394392" cy="8777550"/>
          </a:xfrm>
          <a:prstGeom prst="rect">
            <a:avLst/>
          </a:prstGeom>
          <a:blipFill>
            <a:blip r:embed="rId3" cstate="print"/>
            <a:stretch>
              <a:fillRect/>
            </a:stretch>
          </a:blipFill>
        </p:spPr>
        <p:txBody>
          <a:bodyPr wrap="square" lIns="0" tIns="0" rIns="0" bIns="0" rtlCol="0"/>
          <a:lstStyle/>
          <a:p>
            <a:endParaRPr sz="9598"/>
          </a:p>
        </p:txBody>
      </p:sp>
      <p:sp>
        <p:nvSpPr>
          <p:cNvPr id="14" name="object 7"/>
          <p:cNvSpPr/>
          <p:nvPr/>
        </p:nvSpPr>
        <p:spPr>
          <a:xfrm>
            <a:off x="21890774" y="421022"/>
            <a:ext cx="1306110" cy="1252671"/>
          </a:xfrm>
          <a:prstGeom prst="rect">
            <a:avLst/>
          </a:prstGeom>
          <a:blipFill>
            <a:blip r:embed="rId4"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5"/>
          <a:stretch>
            <a:fillRect/>
          </a:stretch>
        </p:blipFill>
        <p:spPr>
          <a:xfrm>
            <a:off x="375104" y="3752495"/>
            <a:ext cx="8613322" cy="9187543"/>
          </a:xfrm>
          <a:prstGeom prst="rect">
            <a:avLst/>
          </a:prstGeom>
        </p:spPr>
      </p:pic>
      <p:sp>
        <p:nvSpPr>
          <p:cNvPr id="3" name="Slide Number Placeholder 2"/>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786137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CE2BC2C4-E07D-2E42-9C8D-24C1157A3D75}"/>
              </a:ext>
            </a:extLst>
          </p:cNvPr>
          <p:cNvSpPr txBox="1"/>
          <p:nvPr/>
        </p:nvSpPr>
        <p:spPr>
          <a:xfrm>
            <a:off x="2016934" y="1492671"/>
            <a:ext cx="15966266"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Recommendation</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63733B3-4D8B-7646-8F1B-58886183C93D}"/>
              </a:ext>
            </a:extLst>
          </p:cNvPr>
          <p:cNvSpPr/>
          <p:nvPr/>
        </p:nvSpPr>
        <p:spPr>
          <a:xfrm rot="10800000" flipV="1">
            <a:off x="18398669" y="2051373"/>
            <a:ext cx="5978977" cy="206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4" name="Subtitle 2">
            <a:extLst>
              <a:ext uri="{FF2B5EF4-FFF2-40B4-BE49-F238E27FC236}">
                <a16:creationId xmlns:a16="http://schemas.microsoft.com/office/drawing/2014/main" id="{60862BE1-49CF-C342-A1CE-976B6818A2B4}"/>
              </a:ext>
            </a:extLst>
          </p:cNvPr>
          <p:cNvSpPr txBox="1">
            <a:spLocks/>
          </p:cNvSpPr>
          <p:nvPr/>
        </p:nvSpPr>
        <p:spPr>
          <a:xfrm flipH="1">
            <a:off x="869658" y="4025062"/>
            <a:ext cx="14647432" cy="4682833"/>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Questions</a:t>
            </a:r>
          </a:p>
          <a:p>
            <a:pPr marL="1659136" lvl="1" indent="-571500" algn="l">
              <a:lnSpc>
                <a:spcPts val="4299"/>
              </a:lnSpc>
              <a:buFont typeface="Arial" panose="020B0604020202020204" pitchFamily="34" charset="0"/>
              <a:buChar char="•"/>
            </a:pPr>
            <a:endParaRPr lang="en-US" sz="44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endPar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Recommendation: Certify the 2022-23 1</a:t>
            </a:r>
            <a:r>
              <a:rPr lang="en-US" sz="4400" baseline="30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st</a:t>
            </a: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 Interim Financial Report with a </a:t>
            </a:r>
            <a:r>
              <a:rPr lang="en-US" sz="4400" b="1"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POSITIVE</a:t>
            </a:r>
            <a:r>
              <a:rPr lang="en-US" sz="44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 certification</a:t>
            </a:r>
          </a:p>
          <a:p>
            <a:pPr marL="1659136" lvl="1" indent="-571500" algn="l">
              <a:lnSpc>
                <a:spcPts val="4299"/>
              </a:lnSpc>
              <a:buFont typeface="Arial" panose="020B0604020202020204" pitchFamily="34" charset="0"/>
              <a:buChar char="•"/>
            </a:pPr>
            <a:endParaRPr lang="en-US"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endParaRPr lang="en-US"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object 2"/>
          <p:cNvSpPr/>
          <p:nvPr/>
        </p:nvSpPr>
        <p:spPr>
          <a:xfrm>
            <a:off x="-12088724" y="2469225"/>
            <a:ext cx="8394392" cy="8777550"/>
          </a:xfrm>
          <a:prstGeom prst="rect">
            <a:avLst/>
          </a:prstGeom>
          <a:blipFill>
            <a:blip r:embed="rId3" cstate="print"/>
            <a:stretch>
              <a:fillRect/>
            </a:stretch>
          </a:blipFill>
        </p:spPr>
        <p:txBody>
          <a:bodyPr wrap="square" lIns="0" tIns="0" rIns="0" bIns="0" rtlCol="0"/>
          <a:lstStyle/>
          <a:p>
            <a:endParaRPr sz="9598"/>
          </a:p>
        </p:txBody>
      </p:sp>
      <p:sp>
        <p:nvSpPr>
          <p:cNvPr id="14" name="object 7"/>
          <p:cNvSpPr/>
          <p:nvPr/>
        </p:nvSpPr>
        <p:spPr>
          <a:xfrm>
            <a:off x="21890774" y="421022"/>
            <a:ext cx="1306110" cy="1252671"/>
          </a:xfrm>
          <a:prstGeom prst="rect">
            <a:avLst/>
          </a:prstGeom>
          <a:blipFill>
            <a:blip r:embed="rId4" cstate="print"/>
            <a:stretch>
              <a:fillRect/>
            </a:stretch>
          </a:blipFill>
        </p:spPr>
        <p:txBody>
          <a:bodyPr wrap="square" lIns="0" tIns="0" rIns="0" bIns="0" rtlCol="0"/>
          <a:lstStyle/>
          <a:p>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t>15</a:t>
            </a:fld>
            <a:endParaRPr lang="en-US" dirty="0"/>
          </a:p>
        </p:txBody>
      </p:sp>
      <p:pic>
        <p:nvPicPr>
          <p:cNvPr id="4098" name="Picture 2" descr="Tick, Mark, Ok, Perfect, Check, Done, Sign, Good, 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2737" y="4966421"/>
            <a:ext cx="740092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88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1788"/>
            <a:ext cx="24377647" cy="13712425"/>
          </a:xfrm>
          <a:prstGeom prst="rect">
            <a:avLst/>
          </a:prstGeom>
          <a:blipFill>
            <a:blip r:embed="rId3" cstate="print"/>
            <a:stretch>
              <a:fillRect/>
            </a:stretch>
          </a:blipFill>
        </p:spPr>
        <p:txBody>
          <a:bodyPr wrap="square" lIns="0" tIns="0" rIns="0" bIns="0" rtlCol="0"/>
          <a:lstStyle/>
          <a:p>
            <a:endParaRPr sz="9598"/>
          </a:p>
        </p:txBody>
      </p:sp>
      <p:sp>
        <p:nvSpPr>
          <p:cNvPr id="3" name="object 3"/>
          <p:cNvSpPr/>
          <p:nvPr/>
        </p:nvSpPr>
        <p:spPr>
          <a:xfrm>
            <a:off x="1061925" y="3773368"/>
            <a:ext cx="6037358" cy="6037358"/>
          </a:xfrm>
          <a:prstGeom prst="rect">
            <a:avLst/>
          </a:prstGeom>
          <a:blipFill>
            <a:blip r:embed="rId4" cstate="print"/>
            <a:stretch>
              <a:fillRect/>
            </a:stretch>
          </a:blipFill>
        </p:spPr>
        <p:txBody>
          <a:bodyPr wrap="square" lIns="0" tIns="0" rIns="0" bIns="0" rtlCol="0"/>
          <a:lstStyle/>
          <a:p>
            <a:endParaRPr sz="9598"/>
          </a:p>
        </p:txBody>
      </p:sp>
      <p:sp>
        <p:nvSpPr>
          <p:cNvPr id="4" name="object 4"/>
          <p:cNvSpPr txBox="1">
            <a:spLocks noGrp="1"/>
          </p:cNvSpPr>
          <p:nvPr>
            <p:ph type="title"/>
          </p:nvPr>
        </p:nvSpPr>
        <p:spPr>
          <a:xfrm>
            <a:off x="7674430" y="4496718"/>
            <a:ext cx="15708084" cy="4499196"/>
          </a:xfrm>
          <a:prstGeom prst="rect">
            <a:avLst/>
          </a:prstGeom>
        </p:spPr>
        <p:txBody>
          <a:bodyPr vert="horz" wrap="square" lIns="0" tIns="23700" rIns="0" bIns="0" rtlCol="0" anchor="ctr">
            <a:spAutoFit/>
          </a:bodyPr>
          <a:lstStyle/>
          <a:p>
            <a:pPr marL="1257832" marR="1220585" algn="ctr">
              <a:lnSpc>
                <a:spcPct val="100699"/>
              </a:lnSpc>
              <a:spcBef>
                <a:spcPts val="187"/>
              </a:spcBef>
            </a:pPr>
            <a:r>
              <a:rPr lang="en-US" sz="9598" b="1" dirty="0" smtClean="0">
                <a:solidFill>
                  <a:srgbClr val="F3F3F3"/>
                </a:solidFill>
              </a:rPr>
              <a:t>West Sonoma County Union High School District</a:t>
            </a:r>
            <a:endParaRPr sz="5400" dirty="0"/>
          </a:p>
        </p:txBody>
      </p:sp>
      <p:sp>
        <p:nvSpPr>
          <p:cNvPr id="5" name="Slide Number Placeholder 4"/>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1967314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CE2BC2C4-E07D-2E42-9C8D-24C1157A3D75}"/>
              </a:ext>
            </a:extLst>
          </p:cNvPr>
          <p:cNvSpPr txBox="1"/>
          <p:nvPr/>
        </p:nvSpPr>
        <p:spPr>
          <a:xfrm>
            <a:off x="2016934" y="1492671"/>
            <a:ext cx="15966266"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2022-23 First Interim Budget</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63733B3-4D8B-7646-8F1B-58886183C93D}"/>
              </a:ext>
            </a:extLst>
          </p:cNvPr>
          <p:cNvSpPr/>
          <p:nvPr/>
        </p:nvSpPr>
        <p:spPr>
          <a:xfrm rot="10800000" flipV="1">
            <a:off x="18398669" y="2051373"/>
            <a:ext cx="5978977" cy="206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4" name="Subtitle 2">
            <a:extLst>
              <a:ext uri="{FF2B5EF4-FFF2-40B4-BE49-F238E27FC236}">
                <a16:creationId xmlns:a16="http://schemas.microsoft.com/office/drawing/2014/main" id="{60862BE1-49CF-C342-A1CE-976B6818A2B4}"/>
              </a:ext>
            </a:extLst>
          </p:cNvPr>
          <p:cNvSpPr txBox="1">
            <a:spLocks/>
          </p:cNvSpPr>
          <p:nvPr/>
        </p:nvSpPr>
        <p:spPr>
          <a:xfrm flipH="1">
            <a:off x="11293639" y="3384884"/>
            <a:ext cx="11067073" cy="9069674"/>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lnSpc>
                <a:spcPts val="4299"/>
              </a:lnSpc>
              <a:buFont typeface="Arial" panose="020B0604020202020204" pitchFamily="34" charset="0"/>
              <a:buChar char="•"/>
            </a:pP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Reflects financial activity through 10/31/2022</a:t>
            </a:r>
            <a:endParaRPr lang="en-US" sz="40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571500" indent="-571500" algn="l">
              <a:lnSpc>
                <a:spcPts val="4299"/>
              </a:lnSpc>
              <a:buFont typeface="Arial" panose="020B0604020202020204" pitchFamily="34" charset="0"/>
              <a:buChar char="•"/>
            </a:pP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Board of Trustees must Certify if the District</a:t>
            </a: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 </a:t>
            </a:r>
          </a:p>
          <a:p>
            <a:pPr marL="1659136" lvl="1" indent="-571500" algn="l">
              <a:lnSpc>
                <a:spcPts val="4299"/>
              </a:lnSpc>
              <a:buFont typeface="Arial" panose="020B0604020202020204" pitchFamily="34" charset="0"/>
              <a:buChar char="•"/>
            </a:pPr>
            <a:r>
              <a:rPr lang="en-US" sz="3600" dirty="0" smtClean="0">
                <a:solidFill>
                  <a:schemeClr val="accent1">
                    <a:lumMod val="75000"/>
                  </a:schemeClr>
                </a:solidFill>
                <a:latin typeface="Roboto Light" panose="02000000000000000000" pitchFamily="2" charset="0"/>
                <a:ea typeface="Roboto Light" panose="02000000000000000000" pitchFamily="2" charset="0"/>
                <a:cs typeface="Roboto Light" panose="02000000000000000000" pitchFamily="2" charset="0"/>
              </a:rPr>
              <a:t>Will </a:t>
            </a:r>
            <a:r>
              <a:rPr lang="en-US" sz="3600" dirty="0">
                <a:solidFill>
                  <a:schemeClr val="accent1">
                    <a:lumMod val="75000"/>
                  </a:schemeClr>
                </a:solidFill>
                <a:latin typeface="Roboto Light" panose="02000000000000000000" pitchFamily="2" charset="0"/>
                <a:ea typeface="Roboto Light" panose="02000000000000000000" pitchFamily="2" charset="0"/>
                <a:cs typeface="Roboto Light" panose="02000000000000000000" pitchFamily="2" charset="0"/>
              </a:rPr>
              <a:t>(Positive) </a:t>
            </a: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meet financial obligations for the current and two subsequent fiscal years</a:t>
            </a:r>
            <a:endParaRPr lang="en-US"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r>
              <a:rPr lang="en-US" sz="3600" dirty="0" smtClean="0">
                <a:solidFill>
                  <a:schemeClr val="tx2">
                    <a:lumMod val="60000"/>
                    <a:lumOff val="40000"/>
                  </a:schemeClr>
                </a:solidFill>
                <a:latin typeface="Roboto Light" panose="02000000000000000000" pitchFamily="2" charset="0"/>
                <a:ea typeface="Roboto Light" panose="02000000000000000000" pitchFamily="2" charset="0"/>
                <a:cs typeface="Roboto Light" panose="02000000000000000000" pitchFamily="2" charset="0"/>
              </a:rPr>
              <a:t>May Not (Qualified) </a:t>
            </a: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meet financial obligations for the current and two subsequent fiscal years</a:t>
            </a:r>
            <a:endParaRPr lang="en-US"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659136" lvl="1" indent="-571500" algn="l">
              <a:lnSpc>
                <a:spcPts val="4299"/>
              </a:lnSpc>
              <a:buFont typeface="Arial" panose="020B0604020202020204" pitchFamily="34" charset="0"/>
              <a:buChar char="•"/>
            </a:pPr>
            <a:r>
              <a:rPr lang="en-US" sz="3600" dirty="0" smtClean="0">
                <a:solidFill>
                  <a:srgbClr val="C00000"/>
                </a:solidFill>
                <a:latin typeface="Roboto Light" panose="02000000000000000000" pitchFamily="2" charset="0"/>
                <a:ea typeface="Roboto Light" panose="02000000000000000000" pitchFamily="2" charset="0"/>
                <a:cs typeface="Roboto Light" panose="02000000000000000000" pitchFamily="2" charset="0"/>
              </a:rPr>
              <a:t>Will Not (Negative) </a:t>
            </a: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meet financial obligations for the current and subsequent fiscal years</a:t>
            </a:r>
            <a:endParaRPr lang="en-US"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571500" indent="-571500" algn="l">
              <a:lnSpc>
                <a:spcPts val="4299"/>
              </a:lnSpc>
              <a:buFont typeface="Arial" panose="020B0604020202020204" pitchFamily="34" charset="0"/>
              <a:buChar char="•"/>
            </a:pP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Staff recommends a</a:t>
            </a:r>
            <a:r>
              <a:rPr lang="en-US" sz="40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 </a:t>
            </a:r>
            <a:r>
              <a:rPr lang="en-US" sz="4000" b="1" dirty="0" smtClean="0">
                <a:solidFill>
                  <a:schemeClr val="accent1">
                    <a:lumMod val="75000"/>
                  </a:schemeClr>
                </a:solidFill>
                <a:latin typeface="Roboto Light" panose="02000000000000000000" pitchFamily="2" charset="0"/>
                <a:ea typeface="Roboto Light" panose="02000000000000000000" pitchFamily="2" charset="0"/>
                <a:cs typeface="Roboto Light" panose="02000000000000000000" pitchFamily="2" charset="0"/>
              </a:rPr>
              <a:t>Positive</a:t>
            </a:r>
            <a:r>
              <a:rPr lang="en-US" sz="40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rPr>
              <a:t> </a:t>
            </a: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First Interim Budget Report based on the possibility of being able to meet financial obligations in the subsequent two fiscal years. </a:t>
            </a:r>
            <a:endParaRPr lang="en-US" sz="40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object 2"/>
          <p:cNvSpPr/>
          <p:nvPr/>
        </p:nvSpPr>
        <p:spPr>
          <a:xfrm>
            <a:off x="2016934" y="3655082"/>
            <a:ext cx="8394392" cy="8777550"/>
          </a:xfrm>
          <a:prstGeom prst="rect">
            <a:avLst/>
          </a:prstGeom>
          <a:blipFill>
            <a:blip r:embed="rId3" cstate="print"/>
            <a:stretch>
              <a:fillRect/>
            </a:stretch>
          </a:blipFill>
        </p:spPr>
        <p:txBody>
          <a:bodyPr wrap="square" lIns="0" tIns="0" rIns="0" bIns="0" rtlCol="0"/>
          <a:lstStyle/>
          <a:p>
            <a:endParaRPr sz="9598"/>
          </a:p>
        </p:txBody>
      </p:sp>
      <p:sp>
        <p:nvSpPr>
          <p:cNvPr id="14" name="object 7"/>
          <p:cNvSpPr/>
          <p:nvPr/>
        </p:nvSpPr>
        <p:spPr>
          <a:xfrm>
            <a:off x="21890774" y="421022"/>
            <a:ext cx="1306110" cy="1252671"/>
          </a:xfrm>
          <a:prstGeom prst="rect">
            <a:avLst/>
          </a:prstGeom>
          <a:blipFill>
            <a:blip r:embed="rId4" cstate="print"/>
            <a:stretch>
              <a:fillRect/>
            </a:stretch>
          </a:blipFill>
        </p:spPr>
        <p:txBody>
          <a:bodyPr wrap="square" lIns="0" tIns="0" rIns="0" bIns="0" rtlCol="0"/>
          <a:lstStyle/>
          <a:p>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300332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1492671"/>
            <a:ext cx="15196245" cy="1200329"/>
          </a:xfrm>
          <a:prstGeom prst="rect">
            <a:avLst/>
          </a:prstGeom>
          <a:noFill/>
          <a:ln>
            <a:noFill/>
          </a:ln>
        </p:spPr>
        <p:txBody>
          <a:bodyPr wrap="square" rtlCol="0">
            <a:spAutoFit/>
          </a:bodyPr>
          <a:lstStyle/>
          <a:p>
            <a:r>
              <a:rPr lang="en-US" sz="7200" b="1" dirty="0" smtClean="0">
                <a:solidFill>
                  <a:schemeClr val="tx2"/>
                </a:solidFill>
                <a:latin typeface="Montserrat SemiBold" pitchFamily="2" charset="77"/>
                <a:ea typeface="Roboto Medium" panose="02000000000000000000" pitchFamily="2" charset="0"/>
                <a:cs typeface="Lato Light" panose="020F0502020204030203" pitchFamily="34" charset="0"/>
              </a:rPr>
              <a:t>What is First Interim?</a:t>
            </a:r>
            <a:endParaRPr lang="en-US" sz="72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7234115" y="2007998"/>
            <a:ext cx="7143535"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ubtitle 2">
            <a:extLst>
              <a:ext uri="{FF2B5EF4-FFF2-40B4-BE49-F238E27FC236}">
                <a16:creationId xmlns:a16="http://schemas.microsoft.com/office/drawing/2014/main" id="{74EFBDB2-99D2-124F-95EB-A24CFC99C419}"/>
              </a:ext>
            </a:extLst>
          </p:cNvPr>
          <p:cNvSpPr txBox="1">
            <a:spLocks/>
          </p:cNvSpPr>
          <p:nvPr/>
        </p:nvSpPr>
        <p:spPr>
          <a:xfrm flipH="1">
            <a:off x="1371598" y="3245825"/>
            <a:ext cx="16295915" cy="9623672"/>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ts val="4299"/>
              </a:lnSpc>
              <a:buFont typeface="Arial" panose="020B0604020202020204" pitchFamily="34" charset="0"/>
              <a:buChar char="•"/>
            </a:pP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Changes in budget between Budget Adoption (45-Day Revise) and October 31</a:t>
            </a:r>
          </a:p>
          <a:p>
            <a:pPr marL="1430536" lvl="1" indent="-342900" algn="l">
              <a:lnSpc>
                <a:spcPts val="4299"/>
              </a:lnSpc>
              <a:buFont typeface="Arial" panose="020B0604020202020204" pitchFamily="34" charset="0"/>
              <a:buChar char="•"/>
            </a:pP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Revenue and Expenditures November 1 through June 30 are estimated</a:t>
            </a:r>
          </a:p>
          <a:p>
            <a:pPr marL="342900" indent="-342900" algn="l">
              <a:lnSpc>
                <a:spcPts val="4299"/>
              </a:lnSpc>
              <a:buFont typeface="Arial" panose="020B0604020202020204" pitchFamily="34" charset="0"/>
              <a:buChar char="•"/>
            </a:pP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Submit to the County Office of Education for audit prior to final submission to the State</a:t>
            </a:r>
          </a:p>
          <a:p>
            <a:pPr marL="1430536" lvl="1" indent="-342900" algn="l">
              <a:lnSpc>
                <a:spcPts val="4299"/>
              </a:lnSpc>
              <a:buFont typeface="Arial" panose="020B0604020202020204" pitchFamily="34" charset="0"/>
              <a:buChar char="•"/>
            </a:pPr>
            <a:r>
              <a:rPr lang="en-US" sz="3600" b="1" dirty="0" smtClean="0">
                <a:solidFill>
                  <a:schemeClr val="accent1">
                    <a:lumMod val="75000"/>
                  </a:schemeClr>
                </a:solidFill>
                <a:latin typeface="Roboto Light" panose="02000000000000000000" pitchFamily="2" charset="0"/>
                <a:ea typeface="Roboto Light" panose="02000000000000000000" pitchFamily="2" charset="0"/>
                <a:cs typeface="Roboto Light" panose="02000000000000000000" pitchFamily="2" charset="0"/>
              </a:rPr>
              <a:t>Positive</a:t>
            </a:r>
            <a:r>
              <a:rPr lang="en-US" sz="3600" b="1"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 </a:t>
            </a: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certification: meet current year expenditures and expenditure obligations in the two out years</a:t>
            </a:r>
          </a:p>
          <a:p>
            <a:pPr marL="342900" indent="-342900" algn="l">
              <a:lnSpc>
                <a:spcPts val="4299"/>
              </a:lnSpc>
              <a:buFont typeface="Arial" panose="020B0604020202020204" pitchFamily="34" charset="0"/>
              <a:buChar char="•"/>
            </a:pPr>
            <a:r>
              <a:rPr lang="en-US" sz="40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General adjustments at First Interim:</a:t>
            </a:r>
          </a:p>
          <a:p>
            <a:pPr marL="1430536" lvl="1" indent="-342900" algn="l">
              <a:lnSpc>
                <a:spcPts val="4299"/>
              </a:lnSpc>
              <a:buFont typeface="Arial" panose="020B0604020202020204" pitchFamily="34" charset="0"/>
              <a:buChar char="•"/>
            </a:pP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Addition of prior year carryover</a:t>
            </a:r>
          </a:p>
          <a:p>
            <a:pPr marL="1430536" lvl="1" indent="-342900" algn="l">
              <a:lnSpc>
                <a:spcPts val="4299"/>
              </a:lnSpc>
              <a:buFont typeface="Arial" panose="020B0604020202020204" pitchFamily="34" charset="0"/>
              <a:buChar char="•"/>
            </a:pP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Adjust revenue based on current information</a:t>
            </a:r>
          </a:p>
          <a:p>
            <a:pPr marL="1430536" lvl="1" indent="-342900" algn="l">
              <a:lnSpc>
                <a:spcPts val="4299"/>
              </a:lnSpc>
              <a:buFont typeface="Arial" panose="020B0604020202020204" pitchFamily="34" charset="0"/>
              <a:buChar char="•"/>
            </a:pP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Revise salary expenditures based on actual vs. projected costs</a:t>
            </a:r>
          </a:p>
          <a:p>
            <a:pPr marL="1430536" lvl="1" indent="-342900" algn="l">
              <a:lnSpc>
                <a:spcPts val="4299"/>
              </a:lnSpc>
              <a:buFont typeface="Arial" panose="020B0604020202020204" pitchFamily="34" charset="0"/>
              <a:buChar char="•"/>
            </a:pPr>
            <a:r>
              <a:rPr lang="en-US" sz="3600" dirty="0" smtClean="0">
                <a:solidFill>
                  <a:srgbClr val="000000"/>
                </a:solidFill>
                <a:latin typeface="Roboto Light" panose="02000000000000000000" pitchFamily="2" charset="0"/>
                <a:ea typeface="Roboto Light" panose="02000000000000000000" pitchFamily="2" charset="0"/>
                <a:cs typeface="Roboto Light" panose="02000000000000000000" pitchFamily="2" charset="0"/>
              </a:rPr>
              <a:t>Adjust other expenditure accounts to reflect actual and projected expenses through June 2023</a:t>
            </a:r>
            <a:endParaRPr lang="en-US" sz="36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marL="571500" indent="-571500" algn="l">
              <a:lnSpc>
                <a:spcPts val="4299"/>
              </a:lnSpc>
              <a:buFont typeface="Arial" panose="020B0604020202020204" pitchFamily="34" charset="0"/>
              <a:buChar char="•"/>
            </a:pPr>
            <a:endParaRPr lang="en-US" sz="36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marL="571500" indent="-571500" algn="l">
              <a:lnSpc>
                <a:spcPts val="4299"/>
              </a:lnSpc>
              <a:buFont typeface="Arial" panose="020B0604020202020204" pitchFamily="34" charset="0"/>
              <a:buChar char="•"/>
            </a:pPr>
            <a:endParaRPr lang="en-US" sz="36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8" name="Rectangle 7">
            <a:extLst>
              <a:ext uri="{FF2B5EF4-FFF2-40B4-BE49-F238E27FC236}">
                <a16:creationId xmlns:a16="http://schemas.microsoft.com/office/drawing/2014/main" id="{64789B06-1945-D943-B3CA-C213A4843793}"/>
              </a:ext>
            </a:extLst>
          </p:cNvPr>
          <p:cNvSpPr/>
          <p:nvPr/>
        </p:nvSpPr>
        <p:spPr>
          <a:xfrm>
            <a:off x="17213179" y="7120241"/>
            <a:ext cx="6356892" cy="45277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2"/>
          <p:cNvSpPr/>
          <p:nvPr/>
        </p:nvSpPr>
        <p:spPr>
          <a:xfrm>
            <a:off x="27444017" y="3908649"/>
            <a:ext cx="6883224" cy="8261683"/>
          </a:xfrm>
          <a:prstGeom prst="rect">
            <a:avLst/>
          </a:prstGeom>
          <a:blipFill>
            <a:blip r:embed="rId3" cstate="print"/>
            <a:stretch>
              <a:fillRect/>
            </a:stretch>
          </a:blipFill>
        </p:spPr>
        <p:txBody>
          <a:bodyPr wrap="square" lIns="0" tIns="0" rIns="0" bIns="0" rtlCol="0"/>
          <a:lstStyle/>
          <a:p>
            <a:endParaRPr sz="9598"/>
          </a:p>
        </p:txBody>
      </p:sp>
      <p:sp>
        <p:nvSpPr>
          <p:cNvPr id="11" name="object 7"/>
          <p:cNvSpPr/>
          <p:nvPr/>
        </p:nvSpPr>
        <p:spPr>
          <a:xfrm>
            <a:off x="21890774" y="421022"/>
            <a:ext cx="1306110" cy="1252671"/>
          </a:xfrm>
          <a:prstGeom prst="rect">
            <a:avLst/>
          </a:prstGeom>
          <a:blipFill>
            <a:blip r:embed="rId4" cstate="print"/>
            <a:stretch>
              <a:fillRect/>
            </a:stretch>
          </a:blipFill>
        </p:spPr>
        <p:txBody>
          <a:bodyPr wrap="square" lIns="0" tIns="0" rIns="0" bIns="0" rtlCol="0"/>
          <a:lstStyle/>
          <a:p>
            <a:endParaRPr/>
          </a:p>
        </p:txBody>
      </p:sp>
      <p:pic>
        <p:nvPicPr>
          <p:cNvPr id="2" name="Picture 1"/>
          <p:cNvPicPr>
            <a:picLocks noChangeAspect="1"/>
          </p:cNvPicPr>
          <p:nvPr/>
        </p:nvPicPr>
        <p:blipFill>
          <a:blip r:embed="rId5"/>
          <a:stretch>
            <a:fillRect/>
          </a:stretch>
        </p:blipFill>
        <p:spPr>
          <a:xfrm>
            <a:off x="16405137" y="7461476"/>
            <a:ext cx="6791747" cy="4603295"/>
          </a:xfrm>
          <a:prstGeom prst="rect">
            <a:avLst/>
          </a:prstGeom>
        </p:spPr>
      </p:pic>
      <p:sp>
        <p:nvSpPr>
          <p:cNvPr id="3" name="Slide Number Placeholder 2"/>
          <p:cNvSpPr>
            <a:spLocks noGrp="1"/>
          </p:cNvSpPr>
          <p:nvPr>
            <p:ph type="sldNum" sz="quarter" idx="17"/>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70781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1492671"/>
            <a:ext cx="14474350"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Enrollment Projections</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5" name="Slide Number Placeholder 4"/>
          <p:cNvSpPr>
            <a:spLocks noGrp="1"/>
          </p:cNvSpPr>
          <p:nvPr>
            <p:ph type="sldNum" sz="quarter" idx="17"/>
          </p:nvPr>
        </p:nvSpPr>
        <p:spPr/>
        <p:txBody>
          <a:bodyPr/>
          <a:lstStyle/>
          <a:p>
            <a:fld id="{48F63A3B-78C7-47BE-AE5E-E10140E04643}" type="slidenum">
              <a:rPr lang="en-US" smtClean="0"/>
              <a:t>4</a:t>
            </a:fld>
            <a:endParaRPr lang="en-US" dirty="0"/>
          </a:p>
        </p:txBody>
      </p:sp>
      <p:pic>
        <p:nvPicPr>
          <p:cNvPr id="2" name="Picture 1"/>
          <p:cNvPicPr>
            <a:picLocks noChangeAspect="1"/>
          </p:cNvPicPr>
          <p:nvPr/>
        </p:nvPicPr>
        <p:blipFill>
          <a:blip r:embed="rId4"/>
          <a:stretch>
            <a:fillRect/>
          </a:stretch>
        </p:blipFill>
        <p:spPr>
          <a:xfrm>
            <a:off x="386884" y="3989062"/>
            <a:ext cx="23546541" cy="8109390"/>
          </a:xfrm>
          <a:prstGeom prst="rect">
            <a:avLst/>
          </a:prstGeom>
        </p:spPr>
      </p:pic>
    </p:spTree>
    <p:extLst>
      <p:ext uri="{BB962C8B-B14F-4D97-AF65-F5344CB8AC3E}">
        <p14:creationId xmlns:p14="http://schemas.microsoft.com/office/powerpoint/2010/main" val="2812455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1492671"/>
            <a:ext cx="14474350" cy="2554545"/>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Local Control Funding Formula Projections (LCFF)</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5" name="Slide Number Placeholder 4"/>
          <p:cNvSpPr>
            <a:spLocks noGrp="1"/>
          </p:cNvSpPr>
          <p:nvPr>
            <p:ph type="sldNum" sz="quarter" idx="17"/>
          </p:nvPr>
        </p:nvSpPr>
        <p:spPr/>
        <p:txBody>
          <a:bodyPr/>
          <a:lstStyle/>
          <a:p>
            <a:fld id="{48F63A3B-78C7-47BE-AE5E-E10140E04643}" type="slidenum">
              <a:rPr lang="en-US" smtClean="0"/>
              <a:t>5</a:t>
            </a:fld>
            <a:endParaRPr lang="en-US" dirty="0"/>
          </a:p>
        </p:txBody>
      </p:sp>
      <p:pic>
        <p:nvPicPr>
          <p:cNvPr id="2" name="Picture 1"/>
          <p:cNvPicPr>
            <a:picLocks noChangeAspect="1"/>
          </p:cNvPicPr>
          <p:nvPr/>
        </p:nvPicPr>
        <p:blipFill>
          <a:blip r:embed="rId4"/>
          <a:stretch>
            <a:fillRect/>
          </a:stretch>
        </p:blipFill>
        <p:spPr>
          <a:xfrm>
            <a:off x="498765" y="5389338"/>
            <a:ext cx="23408517" cy="3976336"/>
          </a:xfrm>
          <a:prstGeom prst="rect">
            <a:avLst/>
          </a:prstGeom>
        </p:spPr>
      </p:pic>
    </p:spTree>
    <p:extLst>
      <p:ext uri="{BB962C8B-B14F-4D97-AF65-F5344CB8AC3E}">
        <p14:creationId xmlns:p14="http://schemas.microsoft.com/office/powerpoint/2010/main" val="182728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1492671"/>
            <a:ext cx="14474350"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Revenues</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7"/>
          </p:nvPr>
        </p:nvSpPr>
        <p:spPr/>
        <p:txBody>
          <a:bodyPr/>
          <a:lstStyle/>
          <a:p>
            <a:fld id="{48F63A3B-78C7-47BE-AE5E-E10140E04643}" type="slidenum">
              <a:rPr lang="en-US" smtClean="0"/>
              <a:t>6</a:t>
            </a:fld>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016934" y="3374814"/>
            <a:ext cx="20684752" cy="9337887"/>
          </a:xfrm>
          <a:prstGeom prst="rect">
            <a:avLst/>
          </a:prstGeom>
          <a:noFill/>
          <a:ln>
            <a:noFill/>
          </a:ln>
        </p:spPr>
      </p:pic>
    </p:spTree>
    <p:extLst>
      <p:ext uri="{BB962C8B-B14F-4D97-AF65-F5344CB8AC3E}">
        <p14:creationId xmlns:p14="http://schemas.microsoft.com/office/powerpoint/2010/main" val="170193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1492671"/>
            <a:ext cx="14474350"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Expenditures</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7"/>
          </p:nvPr>
        </p:nvSpPr>
        <p:spPr/>
        <p:txBody>
          <a:bodyPr/>
          <a:lstStyle/>
          <a:p>
            <a:fld id="{48F63A3B-78C7-47BE-AE5E-E10140E04643}" type="slidenum">
              <a:rPr lang="en-US" smtClean="0"/>
              <a:t>7</a:t>
            </a:fld>
            <a:endParaRPr lang="en-US" dirty="0"/>
          </a:p>
        </p:txBody>
      </p:sp>
      <p:pic>
        <p:nvPicPr>
          <p:cNvPr id="6" name="Picture 5"/>
          <p:cNvPicPr>
            <a:picLocks noChangeAspect="1"/>
          </p:cNvPicPr>
          <p:nvPr/>
        </p:nvPicPr>
        <p:blipFill>
          <a:blip r:embed="rId4"/>
          <a:stretch>
            <a:fillRect/>
          </a:stretch>
        </p:blipFill>
        <p:spPr>
          <a:xfrm>
            <a:off x="2016934" y="2257406"/>
            <a:ext cx="20684752" cy="10703867"/>
          </a:xfrm>
          <a:prstGeom prst="rect">
            <a:avLst/>
          </a:prstGeom>
        </p:spPr>
      </p:pic>
    </p:spTree>
    <p:extLst>
      <p:ext uri="{BB962C8B-B14F-4D97-AF65-F5344CB8AC3E}">
        <p14:creationId xmlns:p14="http://schemas.microsoft.com/office/powerpoint/2010/main" val="4220865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4" y="1492671"/>
            <a:ext cx="14474350"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Expenditures</a:t>
            </a:r>
            <a:endParaRPr lang="en-US" sz="8000" b="1" dirty="0">
              <a:solidFill>
                <a:schemeClr val="tx2"/>
              </a:solidFill>
              <a:latin typeface="Montserrat SemiBold" pitchFamily="2" charset="77"/>
              <a:ea typeface="Roboto Medium" panose="02000000000000000000" pitchFamily="2" charset="0"/>
              <a:cs typeface="Lato Light" panose="020F0502020204030203" pitchFamily="34" charset="0"/>
            </a:endParaRP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6491283" y="2051375"/>
            <a:ext cx="7886366" cy="206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4" name="Slide Number Placeholder 3"/>
          <p:cNvSpPr>
            <a:spLocks noGrp="1"/>
          </p:cNvSpPr>
          <p:nvPr>
            <p:ph type="sldNum" sz="quarter" idx="17"/>
          </p:nvPr>
        </p:nvSpPr>
        <p:spPr/>
        <p:txBody>
          <a:bodyPr/>
          <a:lstStyle/>
          <a:p>
            <a:fld id="{48F63A3B-78C7-47BE-AE5E-E10140E04643}" type="slidenum">
              <a:rPr lang="en-US" smtClean="0"/>
              <a:t>8</a:t>
            </a:fld>
            <a:endParaRPr lang="en-US" dirty="0"/>
          </a:p>
        </p:txBody>
      </p:sp>
      <p:sp>
        <p:nvSpPr>
          <p:cNvPr id="9" name="TextBox 8">
            <a:extLst>
              <a:ext uri="{FF2B5EF4-FFF2-40B4-BE49-F238E27FC236}">
                <a16:creationId xmlns:a16="http://schemas.microsoft.com/office/drawing/2014/main" id="{5987092A-4C1A-614C-865C-5BFC45EE96D6}"/>
              </a:ext>
            </a:extLst>
          </p:cNvPr>
          <p:cNvSpPr txBox="1"/>
          <p:nvPr/>
        </p:nvSpPr>
        <p:spPr>
          <a:xfrm>
            <a:off x="2288331" y="3067269"/>
            <a:ext cx="20413355" cy="2369880"/>
          </a:xfrm>
          <a:prstGeom prst="rect">
            <a:avLst/>
          </a:prstGeom>
          <a:noFill/>
        </p:spPr>
        <p:txBody>
          <a:bodyPr wrap="square" rtlCol="0">
            <a:spAutoFit/>
          </a:bodyPr>
          <a:lstStyle/>
          <a:p>
            <a:pPr marL="571500" indent="-571500">
              <a:buFont typeface="Arial" panose="020B0604020202020204" pitchFamily="34" charset="0"/>
              <a:buChar char="•"/>
            </a:pPr>
            <a:r>
              <a:rPr lang="en-US" dirty="0">
                <a:solidFill>
                  <a:srgbClr val="000000"/>
                </a:solidFill>
              </a:rPr>
              <a:t>Transfers In/Out are a combination of funds transferred to the Cafeteria Fund (Fund 13) and transfers in from the Reserve for Capital Outlay Fund (Fund 40). </a:t>
            </a:r>
          </a:p>
          <a:p>
            <a:pPr marL="571500" indent="-571500">
              <a:buFont typeface="Arial" panose="020B0604020202020204" pitchFamily="34" charset="0"/>
              <a:buChar char="•"/>
            </a:pPr>
            <a:endParaRPr lang="en-US" sz="3800" dirty="0" smtClean="0">
              <a:solidFill>
                <a:schemeClr val="tx2"/>
              </a:solidFill>
              <a:latin typeface="Montserrat Medium" pitchFamily="2" charset="77"/>
              <a:ea typeface="Montserrat" charset="0"/>
              <a:cs typeface="Montserrat" charset="0"/>
            </a:endParaRPr>
          </a:p>
          <a:p>
            <a:endParaRPr lang="en-US" sz="3800" dirty="0">
              <a:solidFill>
                <a:schemeClr val="tx2"/>
              </a:solidFill>
              <a:latin typeface="Montserrat Medium" pitchFamily="2" charset="77"/>
              <a:ea typeface="Montserrat" charset="0"/>
              <a:cs typeface="Montserrat" charset="0"/>
            </a:endParaRPr>
          </a:p>
        </p:txBody>
      </p:sp>
      <p:pic>
        <p:nvPicPr>
          <p:cNvPr id="2" name="Picture 1"/>
          <p:cNvPicPr>
            <a:picLocks noChangeAspect="1"/>
          </p:cNvPicPr>
          <p:nvPr/>
        </p:nvPicPr>
        <p:blipFill>
          <a:blip r:embed="rId4"/>
          <a:stretch>
            <a:fillRect/>
          </a:stretch>
        </p:blipFill>
        <p:spPr>
          <a:xfrm>
            <a:off x="2016934" y="4608980"/>
            <a:ext cx="20915743" cy="7693857"/>
          </a:xfrm>
          <a:prstGeom prst="rect">
            <a:avLst/>
          </a:prstGeom>
        </p:spPr>
      </p:pic>
    </p:spTree>
    <p:extLst>
      <p:ext uri="{BB962C8B-B14F-4D97-AF65-F5344CB8AC3E}">
        <p14:creationId xmlns:p14="http://schemas.microsoft.com/office/powerpoint/2010/main" val="392717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D414D2F-6EAA-3945-858A-FCFC6C102C61}"/>
              </a:ext>
            </a:extLst>
          </p:cNvPr>
          <p:cNvSpPr txBox="1"/>
          <p:nvPr/>
        </p:nvSpPr>
        <p:spPr>
          <a:xfrm>
            <a:off x="2016933" y="1492671"/>
            <a:ext cx="14265804" cy="1323439"/>
          </a:xfrm>
          <a:prstGeom prst="rect">
            <a:avLst/>
          </a:prstGeom>
          <a:noFill/>
          <a:ln>
            <a:noFill/>
          </a:ln>
        </p:spPr>
        <p:txBody>
          <a:bodyPr wrap="square" rtlCol="0">
            <a:spAutoFit/>
          </a:bodyPr>
          <a:lstStyle/>
          <a:p>
            <a:r>
              <a:rPr lang="en-US" sz="8000" b="1" dirty="0" smtClean="0">
                <a:solidFill>
                  <a:schemeClr val="tx2"/>
                </a:solidFill>
                <a:latin typeface="Montserrat SemiBold" pitchFamily="2" charset="77"/>
                <a:ea typeface="Roboto Medium" panose="02000000000000000000" pitchFamily="2" charset="0"/>
                <a:cs typeface="Lato Light" panose="020F0502020204030203" pitchFamily="34" charset="0"/>
              </a:rPr>
              <a:t>Assumptions</a:t>
            </a:r>
          </a:p>
        </p:txBody>
      </p:sp>
      <p:sp>
        <p:nvSpPr>
          <p:cNvPr id="40" name="Rectangle 39">
            <a:extLst>
              <a:ext uri="{FF2B5EF4-FFF2-40B4-BE49-F238E27FC236}">
                <a16:creationId xmlns:a16="http://schemas.microsoft.com/office/drawing/2014/main" id="{20497374-0121-2845-B4EA-B591BC64AAF4}"/>
              </a:ext>
            </a:extLst>
          </p:cNvPr>
          <p:cNvSpPr/>
          <p:nvPr/>
        </p:nvSpPr>
        <p:spPr>
          <a:xfrm rot="10800000" flipV="1">
            <a:off x="15172408" y="2101512"/>
            <a:ext cx="9205242" cy="1909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4DC45906-512A-A84A-8DED-2E4D086D592D}"/>
              </a:ext>
            </a:extLst>
          </p:cNvPr>
          <p:cNvSpPr txBox="1"/>
          <p:nvPr/>
        </p:nvSpPr>
        <p:spPr>
          <a:xfrm>
            <a:off x="1578266" y="3422610"/>
            <a:ext cx="20702612" cy="8186857"/>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solidFill>
                  <a:schemeClr val="tx2"/>
                </a:solidFill>
                <a:latin typeface="Montserrat Medium" pitchFamily="2" charset="77"/>
                <a:ea typeface="Montserrat" charset="0"/>
                <a:cs typeface="Montserrat" charset="0"/>
              </a:rPr>
              <a:t>Projected *Cost-of-Living Adjustment to LCFF Revenue</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2022-23 13.26%, 2023-24 5.38%, 2024-25 4.02%</a:t>
            </a:r>
          </a:p>
          <a:p>
            <a:pPr marL="571500"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Step and column included for all staff – 1.5% Certificated, and 2% Classified</a:t>
            </a:r>
          </a:p>
          <a:p>
            <a:pPr marL="571500"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Statutory Benefits Increase</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Health benefits 5%</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a:t>
            </a:r>
            <a:r>
              <a:rPr lang="en-US" dirty="0" err="1" smtClean="0">
                <a:solidFill>
                  <a:schemeClr val="tx2"/>
                </a:solidFill>
                <a:latin typeface="Montserrat Medium" pitchFamily="2" charset="77"/>
                <a:ea typeface="Montserrat" charset="0"/>
                <a:cs typeface="Montserrat" charset="0"/>
              </a:rPr>
              <a:t>CalSTRS</a:t>
            </a:r>
            <a:r>
              <a:rPr lang="en-US" dirty="0" smtClean="0">
                <a:solidFill>
                  <a:schemeClr val="tx2"/>
                </a:solidFill>
                <a:latin typeface="Montserrat Medium" pitchFamily="2" charset="77"/>
                <a:ea typeface="Montserrat" charset="0"/>
                <a:cs typeface="Montserrat" charset="0"/>
              </a:rPr>
              <a:t> 19.1% for current and two subsequent years</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*CalPERS  25.37% for 2022-23, 25.2% for 2023-24, 24.6% for 2024-25</a:t>
            </a:r>
          </a:p>
          <a:p>
            <a:pPr marL="571500"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Books and Supplies</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Cost of goods increased 3% and adjusted for enrollment and expenditure of one-time funds</a:t>
            </a:r>
          </a:p>
          <a:p>
            <a:pPr marL="571500"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Services and Operations</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Increased Special Education costs requiring additional General Fund contributions</a:t>
            </a:r>
          </a:p>
          <a:p>
            <a:pPr marL="1485717" lvl="1"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Increased Food Service costs requiring additional General Fund contributions</a:t>
            </a:r>
          </a:p>
          <a:p>
            <a:pPr marL="571500" indent="-571500">
              <a:buFont typeface="Arial" panose="020B0604020202020204" pitchFamily="34" charset="0"/>
              <a:buChar char="•"/>
            </a:pPr>
            <a:r>
              <a:rPr lang="en-US" dirty="0" smtClean="0">
                <a:solidFill>
                  <a:schemeClr val="tx2"/>
                </a:solidFill>
                <a:latin typeface="Montserrat Medium" pitchFamily="2" charset="77"/>
                <a:ea typeface="Montserrat" charset="0"/>
                <a:cs typeface="Montserrat" charset="0"/>
              </a:rPr>
              <a:t>Removal of one-time funds in the out years</a:t>
            </a:r>
          </a:p>
          <a:p>
            <a:pPr marL="1485717" lvl="1" indent="-571500">
              <a:buFont typeface="Arial" panose="020B0604020202020204" pitchFamily="34" charset="0"/>
              <a:buChar char="•"/>
            </a:pPr>
            <a:endParaRPr lang="en-US" dirty="0" smtClean="0">
              <a:solidFill>
                <a:schemeClr val="tx2"/>
              </a:solidFill>
              <a:latin typeface="Montserrat Medium" pitchFamily="2" charset="77"/>
              <a:ea typeface="Montserrat" charset="0"/>
              <a:cs typeface="Montserrat" charset="0"/>
            </a:endParaRPr>
          </a:p>
          <a:p>
            <a:r>
              <a:rPr lang="en-US" sz="1800" dirty="0" smtClean="0">
                <a:solidFill>
                  <a:schemeClr val="tx2"/>
                </a:solidFill>
                <a:latin typeface="Montserrat Medium" pitchFamily="2" charset="77"/>
                <a:ea typeface="Montserrat" charset="0"/>
                <a:cs typeface="Montserrat" charset="0"/>
              </a:rPr>
              <a:t>*School Services of CA Dartboard</a:t>
            </a:r>
            <a:endParaRPr lang="en-US" sz="1800" dirty="0">
              <a:solidFill>
                <a:schemeClr val="tx2"/>
              </a:solidFill>
              <a:latin typeface="Montserrat Medium" pitchFamily="2" charset="77"/>
              <a:ea typeface="Montserrat" charset="0"/>
              <a:cs typeface="Montserrat" charset="0"/>
            </a:endParaRPr>
          </a:p>
        </p:txBody>
      </p:sp>
      <p:sp>
        <p:nvSpPr>
          <p:cNvPr id="29" name="object 7"/>
          <p:cNvSpPr/>
          <p:nvPr/>
        </p:nvSpPr>
        <p:spPr>
          <a:xfrm>
            <a:off x="21890774" y="421022"/>
            <a:ext cx="1306110" cy="1252671"/>
          </a:xfrm>
          <a:prstGeom prst="rect">
            <a:avLst/>
          </a:prstGeom>
          <a:blipFill>
            <a:blip r:embed="rId3" cstate="print"/>
            <a:stretch>
              <a:fillRect/>
            </a:stretch>
          </a:blipFill>
        </p:spPr>
        <p:txBody>
          <a:bodyPr wrap="square" lIns="0" tIns="0" rIns="0" bIns="0" rtlCol="0"/>
          <a:lstStyle/>
          <a:p>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257833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0">
      <a:dk1>
        <a:srgbClr val="999999"/>
      </a:dk1>
      <a:lt1>
        <a:srgbClr val="FFFFFF"/>
      </a:lt1>
      <a:dk2>
        <a:srgbClr val="122D5E"/>
      </a:dk2>
      <a:lt2>
        <a:srgbClr val="FFFFFF"/>
      </a:lt2>
      <a:accent1>
        <a:srgbClr val="769410"/>
      </a:accent1>
      <a:accent2>
        <a:srgbClr val="1B4081"/>
      </a:accent2>
      <a:accent3>
        <a:srgbClr val="769410"/>
      </a:accent3>
      <a:accent4>
        <a:srgbClr val="1B4081"/>
      </a:accent4>
      <a:accent5>
        <a:srgbClr val="769410"/>
      </a:accent5>
      <a:accent6>
        <a:srgbClr val="1B4081"/>
      </a:accent6>
      <a:hlink>
        <a:srgbClr val="9FD368"/>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103435</TotalTime>
  <Words>3310</Words>
  <Application>Microsoft Office PowerPoint</Application>
  <PresentationFormat>Custom</PresentationFormat>
  <Paragraphs>243</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Calibri Light</vt:lpstr>
      <vt:lpstr>Lato Light</vt:lpstr>
      <vt:lpstr>Montserrat</vt:lpstr>
      <vt:lpstr>Montserrat Light</vt:lpstr>
      <vt:lpstr>Montserrat Medium</vt:lpstr>
      <vt:lpstr>Montserrat SemiBold</vt:lpstr>
      <vt:lpstr>Roboto Light</vt:lpstr>
      <vt:lpstr>Roboto Medium</vt:lpstr>
      <vt:lpstr>Times New Roman</vt:lpstr>
      <vt:lpstr>Office Theme</vt:lpstr>
      <vt:lpstr>West Sonoma County Union High School District First Interim Budget Report    2022-23 Board of Trustees Meeting - December 14, 2022 Presented by Andrew Soliz, Chief Business Official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 Sonoma County Union High School District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Jeff Ogston</dc:creator>
  <cp:keywords/>
  <dc:description/>
  <cp:lastModifiedBy>Andrew Soliz</cp:lastModifiedBy>
  <cp:revision>17138</cp:revision>
  <cp:lastPrinted>2022-12-14T01:00:27Z</cp:lastPrinted>
  <dcterms:created xsi:type="dcterms:W3CDTF">2014-11-12T21:47:38Z</dcterms:created>
  <dcterms:modified xsi:type="dcterms:W3CDTF">2022-12-14T01:07:07Z</dcterms:modified>
  <cp:category/>
</cp:coreProperties>
</file>