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sldIdLst>
    <p:sldId id="269" r:id="rId8"/>
    <p:sldId id="270" r:id="rId9"/>
    <p:sldId id="271" r:id="rId10"/>
    <p:sldId id="256" r:id="rId11"/>
    <p:sldId id="257" r:id="rId12"/>
    <p:sldId id="258" r:id="rId13"/>
    <p:sldId id="272" r:id="rId14"/>
    <p:sldId id="268" r:id="rId15"/>
    <p:sldId id="274" r:id="rId16"/>
    <p:sldId id="275" r:id="rId17"/>
    <p:sldId id="281" r:id="rId18"/>
    <p:sldId id="276" r:id="rId19"/>
    <p:sldId id="261" r:id="rId20"/>
    <p:sldId id="277" r:id="rId21"/>
    <p:sldId id="262" r:id="rId22"/>
    <p:sldId id="278" r:id="rId23"/>
    <p:sldId id="279" r:id="rId24"/>
    <p:sldId id="264" r:id="rId25"/>
    <p:sldId id="280" r:id="rId26"/>
    <p:sldId id="266" r:id="rId27"/>
  </p:sldIdLst>
  <p:sldSz cx="12192000" cy="6858000"/>
  <p:notesSz cx="7099300" cy="93853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336E-FD81-49ED-A9DC-D43BD92F0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48DAE6-E2A8-4EE1-9EC6-233EC852B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DD314-D47D-4D39-A8BE-68BDA8FAD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05/13/2025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A5880-19F7-4F08-A54C-B26B474CC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C1DF9-F12A-4161-9C6F-7D0144B61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78517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E7F28-F0CB-4CC1-8305-503D1DF6E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17CA0D-777F-43F8-ABA5-26769433F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3CD40-6447-4F51-AEB9-46FE105C3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05/13/2025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440BF-F0D1-4F55-8A0C-8FDCD246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803D4-BDF2-46C2-B2DC-E57707091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33802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FE2CC2-6E68-4C74-8608-D6CD82EFBD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984188-1A1E-48A1-BFB9-31CA6B760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A2D3AD-D4CA-4846-BD08-8E5C7632B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05/13/2025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5E457-45C9-4079-B7A7-BCF24CDDE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9969FF-369E-4A81-AF91-859D7B350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805919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63290-826F-408A-AB40-622080559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64A7F-3E13-4436-8FBE-BF46DB103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FE154-20EB-4017-AC9F-094A3CDC4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05/13/2025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77453-1B78-4E4F-A2CE-2E7A026AD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0407F-8D2B-4E16-9356-6EF7F1BB7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23658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FA108-2EDC-4C71-A970-40C6BE83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1B614-1C5F-4ACE-8687-5940DD0F7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7B245-FDEF-436E-AF0A-4096779C0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05/13/2025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817DE-6CA9-4653-8F35-FE139076C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397C1-D258-4E18-A422-0B6A78CE4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18987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39105-F9A1-44F5-8D28-DE5C2154A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EE506-F84A-47F0-9AB4-F969C78B93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488FD5-4E4D-48E4-87C8-721B7765D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395383-A56D-412C-A099-7AD491853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05/13/2025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58A6C8-1153-482E-87AC-3F214A2DC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381CF5-6108-455E-B0B3-2E0F7BF74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90525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2B29E-64CA-43D6-B098-9C6EDC57D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3EA06-9200-4615-8F22-8367568A4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BDE1F6-1917-4DDA-B6D8-0F22A683E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31C28F-C768-42D7-A388-B8C34D8968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A3E7C6-2173-4992-9386-438062C37F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48E0AA-51CE-4D45-ADBD-C14C92C4F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05/13/2025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A561F3-8773-4F0A-8E9A-71C3A946D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E000E1-D905-42AA-BA5F-7B9A8A738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5454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6D87-5AC3-4555-B66B-10A548A80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904580-456F-4FF1-A944-2C679E1A5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05/13/2025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B0BBC4-246B-44AA-A893-9D79D1641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D383D6-7F85-4E8B-99A8-1527EE286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55679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44CC01-20C1-460D-A973-0C56DF352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05/13/2025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E492F-10AC-4925-A5D9-9945CCAF4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11D9BD-BA8B-4DB4-8483-C954561D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1517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1329-3E79-4BBC-929C-B27C44CA9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8BEA3-E897-4CA2-80CA-2C68F3F4DE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F5564-6F01-4B69-BD37-EEB969D4C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B108D7-F142-48E0-8DC2-2EBA78D22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05/13/2025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1B4CA7-2949-429D-9B0C-105C09B48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48C01C-19F7-4CCB-BF06-6A6B1B47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1115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4D959-D184-4493-A7E4-5ACA5BF17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661210-6CB0-4486-9A17-47DAA449E0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887B9-1A3F-42C1-933F-2F5253E5F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06871-540D-4750-996E-A559F845D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C5A5A-C34E-462D-A18F-97AFFCCC6197}" type="datetimeFigureOut">
              <a:rPr lang="en-NL" smtClean="0"/>
              <a:t>05/13/2025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FC5687-6F34-45F4-812B-6DD196EF7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08062-A972-4E99-9098-5FE7F8020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47197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A4ADC-DF16-421E-BF29-B8915D624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45EF3-C534-4AAE-816B-DF4759163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F95AB-5FC2-4590-B1EB-974D77F227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C5A5A-C34E-462D-A18F-97AFFCCC6197}" type="datetimeFigureOut">
              <a:rPr lang="en-NL" smtClean="0"/>
              <a:t>05/13/2025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15FEB-90C8-4B95-A2AB-450FD31914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399B8-9A83-4171-8FF9-9ABFDD8488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C89D8-36C3-40BD-BBB3-9AD7F891C9FD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9839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6.xml"/><Relationship Id="rId1" Type="http://schemas.openxmlformats.org/officeDocument/2006/relationships/customXml" Target="../../customXml/item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2.xml"/><Relationship Id="rId1" Type="http://schemas.openxmlformats.org/officeDocument/2006/relationships/customXml" Target="../../customXml/item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B90DD-BA89-4337-896E-540FCED760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Antelope Union High School District No. 50</a:t>
            </a:r>
            <a:endParaRPr lang="en-NL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AB0E88-40C3-4006-A246-6110D41228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Receiver Update</a:t>
            </a:r>
            <a:endParaRPr lang="en-NL" sz="3600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960588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AD02B-FCDA-15D4-DD09-9CE404DF5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D6799-F96F-AD5E-3DCF-A3389F72C98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District Failed to React to Warning Signs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5BB6A-6791-5133-F215-0A8DBBD3A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District identified as a High Risk District, indicating a high risk of insolvency by the Arizona Auditor General’s office since December 2020</a:t>
            </a:r>
          </a:p>
          <a:p>
            <a:pPr lvl="1"/>
            <a:r>
              <a:rPr lang="en-US" dirty="0"/>
              <a:t>Declining weighted student counts</a:t>
            </a:r>
          </a:p>
          <a:p>
            <a:pPr lvl="1"/>
            <a:r>
              <a:rPr lang="en-US" dirty="0"/>
              <a:t>Declining Operating Budget Reserves</a:t>
            </a:r>
          </a:p>
          <a:p>
            <a:pPr lvl="1"/>
            <a:r>
              <a:rPr lang="en-US" dirty="0"/>
              <a:t>Declining Capital Budget Reserves</a:t>
            </a:r>
          </a:p>
          <a:p>
            <a:pPr lvl="1"/>
            <a:r>
              <a:rPr lang="en-US" dirty="0"/>
              <a:t>Declining General Fund Operating Reserves</a:t>
            </a:r>
            <a:endParaRPr lang="en-US" b="1" dirty="0"/>
          </a:p>
          <a:p>
            <a:r>
              <a:rPr lang="en-US" b="1" dirty="0"/>
              <a:t>District ignored warning signs</a:t>
            </a:r>
          </a:p>
          <a:p>
            <a:pPr lvl="1"/>
            <a:r>
              <a:rPr lang="en-US" dirty="0"/>
              <a:t>Increased both personal and contracted services in FY 2020 through 2024 from $50.5 million to $69.5 million, respectively</a:t>
            </a:r>
          </a:p>
          <a:p>
            <a:r>
              <a:rPr lang="en-US" b="1" dirty="0"/>
              <a:t>District missed opportunity to build cash reserves during FYs 2022 through 2024, given the influx of $50 million from ESSER II and III grants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107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6DB0B-FC86-18E3-8319-D0DCAD995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0F81F-8BCF-38A4-727A-F4DD8157589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n-US" b="1" dirty="0"/>
              <a:t>District Actions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50757-D735-7C6A-71CE-5FCA71ED5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Indicators that the District was going to overspend ESSER Funds as early as June 2023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June 2023 Isaac School Board approved capital expenditures projects ($6 million) that were inappropriately encumbered and expended to the E-Rate Fund</a:t>
            </a:r>
          </a:p>
          <a:p>
            <a:pPr lvl="1"/>
            <a:r>
              <a:rPr lang="en-US" dirty="0"/>
              <a:t>In FY 2023, $6 million in expenditures were moved out of ESSER Funds to other fund accounts through adjusting journal entries    </a:t>
            </a:r>
          </a:p>
          <a:p>
            <a:pPr lvl="1"/>
            <a:r>
              <a:rPr lang="en-US" dirty="0"/>
              <a:t>In FY 2024, District expended encumbered ESSER funds of $22 million. </a:t>
            </a:r>
          </a:p>
          <a:p>
            <a:pPr lvl="1"/>
            <a:r>
              <a:rPr lang="en-US" dirty="0"/>
              <a:t>In June 2024, CFO instructed staff to move $21 million out of ESSER funds and into M&amp;O and Unrestricted Capital Funds</a:t>
            </a:r>
          </a:p>
          <a:p>
            <a:pPr lvl="1"/>
            <a:r>
              <a:rPr lang="en-US" dirty="0"/>
              <a:t>On July 5, 2024, the CFO sent email to staff instructing them to reverse the prior entries because the M&amp;O and Capital expenditures exceeded budget and County would not release payroll or any other checks until District was under budget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89103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4F2BC-2AE9-EB71-8084-4B858FAE5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89372-B025-1A58-1BE5-DE6FCEC4B12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USFR Non-Compliance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C43FA-B163-DE3A-60C7-992F97870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FY 2023 audit report findings indicated the District was not USFR compliant</a:t>
            </a:r>
          </a:p>
          <a:p>
            <a:r>
              <a:rPr lang="en-US" dirty="0"/>
              <a:t>Auditor General notified District in July 2024 of non-compliance</a:t>
            </a:r>
          </a:p>
          <a:p>
            <a:r>
              <a:rPr lang="en-US" dirty="0"/>
              <a:t>District submitted its corrective action plan in October 2024</a:t>
            </a:r>
          </a:p>
          <a:p>
            <a:r>
              <a:rPr lang="en-US" dirty="0"/>
              <a:t>Auditor General sent notice to State Board of Education in December 2024 that the District was still not in compliance</a:t>
            </a:r>
          </a:p>
          <a:p>
            <a:r>
              <a:rPr lang="en-US" dirty="0"/>
              <a:t>District’s FY 2024 audit has not been completed, but based on Receiver’s investigation, it is expected that the District’s FY 2024 audit will indicate the District is USFR non-compliant</a:t>
            </a:r>
          </a:p>
          <a:p>
            <a:r>
              <a:rPr lang="en-US" dirty="0"/>
              <a:t>Receiver plans to create a corrective action plan based on the FY 2024 audit results</a:t>
            </a:r>
          </a:p>
        </p:txBody>
      </p:sp>
    </p:spTree>
    <p:extLst>
      <p:ext uri="{BB962C8B-B14F-4D97-AF65-F5344CB8AC3E}">
        <p14:creationId xmlns:p14="http://schemas.microsoft.com/office/powerpoint/2010/main" val="761073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41216-26F8-4361-0E67-CB49FEF150B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n-US" b="1" dirty="0"/>
              <a:t>Corrective Action Estimated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AD79C-7979-82F6-99F0-339F81189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400" b="1" dirty="0"/>
              <a:t>Overspent Budget Capacity</a:t>
            </a:r>
          </a:p>
          <a:p>
            <a:pPr lvl="1"/>
            <a:r>
              <a:rPr lang="en-US" sz="1800" dirty="0"/>
              <a:t>Maintenance &amp; Operations budget capacity</a:t>
            </a:r>
          </a:p>
          <a:p>
            <a:pPr lvl="2"/>
            <a:r>
              <a:rPr lang="en-US" sz="1800" dirty="0"/>
              <a:t>The actual overspent budget capacity for FY 2024 is expected to be between $2.9 and $3.9 million after a revised FY 2024 AFR report is filed</a:t>
            </a:r>
          </a:p>
          <a:p>
            <a:pPr lvl="3"/>
            <a:r>
              <a:rPr lang="en-US" dirty="0"/>
              <a:t>Prior years M&amp;O expenditures of approximately $1.7 million were moved to ESSER II and part of the $5.9 million reimbursement received</a:t>
            </a:r>
          </a:p>
          <a:p>
            <a:pPr lvl="3"/>
            <a:r>
              <a:rPr lang="en-US" dirty="0"/>
              <a:t>M&amp;O actual expenditures estimated to increase between $1.7 and $2.7 million on the revised AFR</a:t>
            </a:r>
          </a:p>
          <a:p>
            <a:pPr lvl="2"/>
            <a:r>
              <a:rPr lang="en-US" sz="1800" dirty="0"/>
              <a:t>Factors that may preclude District’s elimination of overspent M&amp;O budget capacity in FY 2025:</a:t>
            </a:r>
          </a:p>
          <a:p>
            <a:pPr lvl="3"/>
            <a:r>
              <a:rPr lang="en-US" dirty="0"/>
              <a:t>Expenditures incurred in FY 2025 prior to Receivership</a:t>
            </a:r>
          </a:p>
          <a:p>
            <a:pPr lvl="3"/>
            <a:r>
              <a:rPr lang="en-US" dirty="0"/>
              <a:t>District’s sick leave pay-out policy</a:t>
            </a:r>
          </a:p>
          <a:p>
            <a:pPr lvl="3"/>
            <a:r>
              <a:rPr lang="en-US" dirty="0"/>
              <a:t>Final FY2025 Budget Capacity limit</a:t>
            </a:r>
          </a:p>
          <a:p>
            <a:pPr lvl="2"/>
            <a:r>
              <a:rPr lang="en-US" sz="1800" dirty="0"/>
              <a:t>District’s overspent Budget Capacity eliminated by FY 2026 (if not FY 2025)</a:t>
            </a:r>
          </a:p>
          <a:p>
            <a:pPr marL="914400" lvl="2" indent="0">
              <a:buNone/>
            </a:pPr>
            <a:endParaRPr lang="en-US" sz="1800" dirty="0"/>
          </a:p>
          <a:p>
            <a:pPr lvl="1"/>
            <a:r>
              <a:rPr lang="en-US" sz="1800" dirty="0"/>
              <a:t>Unrestricted Capital budget capacity</a:t>
            </a:r>
          </a:p>
          <a:p>
            <a:pPr lvl="2"/>
            <a:r>
              <a:rPr lang="en-US" sz="1800" dirty="0"/>
              <a:t>The actual overspent budget capacity for FY 2024 is expected to be between $15 and $20 million after a revised FY2024 AFR report is filed</a:t>
            </a:r>
          </a:p>
          <a:p>
            <a:pPr lvl="2"/>
            <a:r>
              <a:rPr lang="en-US" sz="1800" dirty="0"/>
              <a:t>Barring a legal means to use School Plant Funds, the District’s over expenditure will take an undetermined period to eliminate</a:t>
            </a:r>
          </a:p>
          <a:p>
            <a:pPr lvl="2"/>
            <a:r>
              <a:rPr lang="en-US" sz="1800" dirty="0"/>
              <a:t>Receiver is looking at all available avenues to eliminate the overspent budget capacity</a:t>
            </a:r>
          </a:p>
          <a:p>
            <a:endParaRPr lang="en-US" sz="15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4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9F9F3-3858-F1AD-DB13-679988405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3926A-3DB5-9501-4345-93737B66EA5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n-US" b="1" dirty="0"/>
              <a:t>Corrective Action Estimated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11C53-0F6F-4ED6-0F03-4E334C4FE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USFR Compliance</a:t>
            </a:r>
          </a:p>
          <a:p>
            <a:pPr lvl="1"/>
            <a:r>
              <a:rPr lang="en-US" dirty="0"/>
              <a:t>Implement corrective action plan in FY 2026 based on USFR non-compliant issues identified in FY 2024 audit report (once issued)</a:t>
            </a:r>
          </a:p>
          <a:p>
            <a:pPr lvl="1"/>
            <a:r>
              <a:rPr lang="en-US" dirty="0"/>
              <a:t>Substantially compliant by end of FY 2026, with exceptions related to insolvency issues</a:t>
            </a:r>
          </a:p>
          <a:p>
            <a:r>
              <a:rPr lang="en-US" sz="2800" b="1" dirty="0"/>
              <a:t>Insolvency</a:t>
            </a:r>
          </a:p>
          <a:p>
            <a:pPr lvl="1"/>
            <a:r>
              <a:rPr lang="en-US" dirty="0"/>
              <a:t>TANS Loan $8 million: On schedule to be repaid in July 2025 </a:t>
            </a:r>
          </a:p>
          <a:p>
            <a:pPr lvl="1"/>
            <a:r>
              <a:rPr lang="en-US" dirty="0"/>
              <a:t>Lease/Purchase agreement $25 million: Estimated to take 5 to 10 years to eliminate total debt.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253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7F7FF-23EE-57CE-9555-FE4E6EA8558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Financial Improvement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4B9DF-9579-9300-6B3F-46C321057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68138"/>
          </a:xfrm>
        </p:spPr>
        <p:txBody>
          <a:bodyPr>
            <a:normAutofit/>
          </a:bodyPr>
          <a:lstStyle/>
          <a:p>
            <a:r>
              <a:rPr lang="en-US" sz="2400" b="1" dirty="0"/>
              <a:t>January 15, 2025 through June 30, 2025 (FY 2025):</a:t>
            </a:r>
          </a:p>
          <a:p>
            <a:pPr lvl="1"/>
            <a:r>
              <a:rPr lang="en-US" sz="2000" b="1" dirty="0"/>
              <a:t>Obtained an Influx of Cash:</a:t>
            </a:r>
          </a:p>
          <a:p>
            <a:pPr lvl="2"/>
            <a:r>
              <a:rPr lang="en-US" sz="1600" dirty="0"/>
              <a:t>Obtained funds to continue operations and pay Treasury $20 million cash deficit</a:t>
            </a:r>
          </a:p>
          <a:p>
            <a:pPr lvl="2"/>
            <a:r>
              <a:rPr lang="en-US" sz="1600" dirty="0"/>
              <a:t>$25 million Lease/Purchase agreement</a:t>
            </a:r>
          </a:p>
          <a:p>
            <a:pPr lvl="2"/>
            <a:r>
              <a:rPr lang="en-US" sz="1600" dirty="0"/>
              <a:t>Recovered $5.9 million in ESSER II Fund reimbursement</a:t>
            </a:r>
          </a:p>
          <a:p>
            <a:pPr lvl="2"/>
            <a:r>
              <a:rPr lang="en-US" sz="1600" dirty="0"/>
              <a:t>Executed sale of 2911 &amp; 2941 N. 43</a:t>
            </a:r>
            <a:r>
              <a:rPr lang="en-US" sz="1600" baseline="30000" dirty="0"/>
              <a:t>rd</a:t>
            </a:r>
            <a:r>
              <a:rPr lang="en-US" sz="1600" dirty="0"/>
              <a:t> Ave, Phoenix, AZ Property, netting $2 million</a:t>
            </a:r>
          </a:p>
          <a:p>
            <a:pPr lvl="2"/>
            <a:r>
              <a:rPr lang="en-US" sz="1600" dirty="0"/>
              <a:t>Executed Broker Agreement with ROI to sell property located at 4135 W. Thomas Rd., Phoenix, AZ</a:t>
            </a:r>
          </a:p>
          <a:p>
            <a:pPr lvl="3"/>
            <a:r>
              <a:rPr lang="en-US" sz="1600" dirty="0"/>
              <a:t>Expected Sale in FY 2026</a:t>
            </a:r>
          </a:p>
          <a:p>
            <a:pPr lvl="1"/>
            <a:r>
              <a:rPr lang="en-US" sz="2000" b="1" dirty="0"/>
              <a:t>Reduction in Expenditures</a:t>
            </a:r>
            <a:r>
              <a:rPr lang="en-US" sz="2000" dirty="0"/>
              <a:t>:</a:t>
            </a:r>
          </a:p>
          <a:p>
            <a:pPr lvl="2"/>
            <a:r>
              <a:rPr lang="en-US" sz="1600" dirty="0"/>
              <a:t>Reduced Expenditures: RFP’s for contract bid’s for Food Service, Cleaning Services and Landscaping Maintenance, to replace existing contracted services agreements and reduce staffing  </a:t>
            </a:r>
          </a:p>
          <a:p>
            <a:pPr lvl="3"/>
            <a:r>
              <a:rPr lang="en-US" sz="1600" dirty="0"/>
              <a:t>Contracted for services at reduced costs of prior contractors</a:t>
            </a:r>
          </a:p>
          <a:p>
            <a:pPr lvl="2"/>
            <a:r>
              <a:rPr lang="en-US" sz="1600" dirty="0"/>
              <a:t>Reduced expenditures through a reduction in force of employees</a:t>
            </a:r>
          </a:p>
          <a:p>
            <a:pPr lvl="2"/>
            <a:r>
              <a:rPr lang="en-US" sz="1600" dirty="0"/>
              <a:t>Freeze on unnecessary spending and capital expenditures</a:t>
            </a:r>
          </a:p>
          <a:p>
            <a:pPr lvl="2"/>
            <a:r>
              <a:rPr lang="en-US" sz="1600" dirty="0"/>
              <a:t>Evaluated personal services agreements and canceled and/or reduced personal contracts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567703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F992B-1EC1-0FAB-2A9C-7B743C6AC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85FB4-48F0-7251-4953-B1586962140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Financial Improvement Plan -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7BA39B-B0B4-4997-6840-6CD237DBC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January 15, 2025 through June 30, 2025 (FY 2025) Continued:</a:t>
            </a:r>
            <a:endParaRPr lang="en-US" sz="1600" dirty="0"/>
          </a:p>
          <a:p>
            <a:pPr lvl="1"/>
            <a:r>
              <a:rPr lang="en-US" sz="2000" b="1" dirty="0"/>
              <a:t>Initiated Changes that will reduce expenditures starting in FY 2026:</a:t>
            </a:r>
          </a:p>
          <a:p>
            <a:pPr lvl="2"/>
            <a:r>
              <a:rPr lang="en-US" dirty="0"/>
              <a:t>Closing of two elementary schools to reduce administrative and operations costs</a:t>
            </a:r>
          </a:p>
          <a:p>
            <a:pPr lvl="2"/>
            <a:r>
              <a:rPr lang="en-US" dirty="0"/>
              <a:t>Offered reduced number of renewal contracts based on FY 2026 anticipated staffing needs, reducing staffing costs</a:t>
            </a:r>
          </a:p>
          <a:p>
            <a:pPr lvl="2"/>
            <a:r>
              <a:rPr lang="en-US" dirty="0"/>
              <a:t>Revamped District organizational chart reducing staff for FY 2026</a:t>
            </a:r>
          </a:p>
          <a:p>
            <a:pPr lvl="2"/>
            <a:r>
              <a:rPr lang="en-US" dirty="0"/>
              <a:t>Eliminating performance pay for administrative and other employees not funded out of Classroom Site Fund</a:t>
            </a:r>
          </a:p>
          <a:p>
            <a:pPr lvl="2"/>
            <a:r>
              <a:rPr lang="en-US" dirty="0"/>
              <a:t>Changing sick leave policy pay-out to reduce District’s unrecorded liability overtime</a:t>
            </a:r>
          </a:p>
          <a:p>
            <a:pPr lvl="2"/>
            <a:r>
              <a:rPr lang="en-US" dirty="0"/>
              <a:t>Eliminating District’s online program</a:t>
            </a:r>
          </a:p>
          <a:p>
            <a:pPr lvl="3"/>
            <a:r>
              <a:rPr lang="en-US" sz="2000" dirty="0"/>
              <a:t>Program cost the District more than $400K after State Aid reimbursement</a:t>
            </a:r>
          </a:p>
          <a:p>
            <a:pPr lvl="2"/>
            <a:r>
              <a:rPr lang="en-US" dirty="0"/>
              <a:t>Revamped Pre-K program to reduce costs and increase revenues to reduce M&amp;O expenses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2"/>
            <a:endParaRPr lang="en-US" sz="1600" dirty="0"/>
          </a:p>
          <a:p>
            <a:pPr marL="914400" lvl="2" indent="0">
              <a:buNone/>
            </a:pPr>
            <a:endParaRPr lang="en-US" sz="16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37084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23571-3AAB-5724-AC21-79109883E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6AEB9-3E04-0FBB-F28D-2F9229B7CCE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Financial Improvement Plan -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BDF34-D8C0-7709-8702-4EADB1936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Sales and lease of properties to eliminate debt:</a:t>
            </a:r>
            <a:endParaRPr lang="en-US" sz="1600" dirty="0"/>
          </a:p>
          <a:p>
            <a:pPr lvl="1"/>
            <a:r>
              <a:rPr lang="en-US" sz="2000" dirty="0"/>
              <a:t>Determine the best use of unused District land and sell properties</a:t>
            </a:r>
          </a:p>
          <a:p>
            <a:pPr lvl="1"/>
            <a:r>
              <a:rPr lang="en-US" sz="2000" dirty="0"/>
              <a:t>Promote additional leasing opportunities for excess space and/or land</a:t>
            </a:r>
          </a:p>
          <a:p>
            <a:pPr lvl="1"/>
            <a:r>
              <a:rPr lang="en-US" sz="2000" dirty="0"/>
              <a:t>Determine best use and sale of closed schools</a:t>
            </a:r>
          </a:p>
          <a:p>
            <a:r>
              <a:rPr lang="en-US" sz="2400" dirty="0"/>
              <a:t>District is currently evaluating the potential of a sale of bonds to reduce some of its debt from capital purchases</a:t>
            </a:r>
          </a:p>
          <a:p>
            <a:r>
              <a:rPr lang="en-US" sz="2400" dirty="0"/>
              <a:t>Monitor student enrollment on an annual basis and adjust staffing needs accordingly</a:t>
            </a:r>
          </a:p>
          <a:p>
            <a:r>
              <a:rPr lang="en-US" sz="2400" dirty="0"/>
              <a:t>Continue capital expenditure freeze, except where necessary</a:t>
            </a:r>
          </a:p>
          <a:p>
            <a:r>
              <a:rPr lang="en-US" sz="2400" dirty="0"/>
              <a:t>Implement grant approved budget processes and procedures</a:t>
            </a:r>
          </a:p>
          <a:p>
            <a:r>
              <a:rPr lang="en-US" sz="2400" dirty="0"/>
              <a:t>Continue to monitor and investigate areas where the District can reduce expenditures</a:t>
            </a:r>
          </a:p>
          <a:p>
            <a:endParaRPr lang="en-US" sz="2000" dirty="0"/>
          </a:p>
          <a:p>
            <a:pPr lvl="2"/>
            <a:endParaRPr lang="en-US" sz="1600" dirty="0"/>
          </a:p>
          <a:p>
            <a:pPr marL="914400" lvl="2" indent="0">
              <a:buNone/>
            </a:pPr>
            <a:endParaRPr lang="en-US" sz="1600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65074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32B8D-44D0-4F79-C098-A55D2B86378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/>
          <a:lstStyle/>
          <a:p>
            <a:pPr algn="ctr"/>
            <a:r>
              <a:rPr lang="en-US" b="1" dirty="0"/>
              <a:t>Operational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ABD0D-512F-789C-B8AF-C722800D0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Obtaining and maintaining USFR compliance</a:t>
            </a:r>
          </a:p>
          <a:p>
            <a:pPr lvl="1"/>
            <a:r>
              <a:rPr lang="en-US" dirty="0"/>
              <a:t>Development of a Corrective Action Plan</a:t>
            </a:r>
          </a:p>
          <a:p>
            <a:pPr lvl="1"/>
            <a:r>
              <a:rPr lang="en-US" dirty="0"/>
              <a:t>Developing internal controls and policies and procedures to be followed</a:t>
            </a:r>
          </a:p>
          <a:p>
            <a:pPr lvl="1"/>
            <a:r>
              <a:rPr lang="en-US" dirty="0"/>
              <a:t>Educating and training responsible staff on USFR requirements</a:t>
            </a:r>
          </a:p>
          <a:p>
            <a:pPr lvl="1"/>
            <a:r>
              <a:rPr lang="en-US" dirty="0"/>
              <a:t>Implementing periodic self-audits to identify any weakness and take corrective actions in a timely manner</a:t>
            </a:r>
          </a:p>
          <a:p>
            <a:r>
              <a:rPr lang="en-US" b="1" dirty="0"/>
              <a:t>Implement policies and procedures to assure grant funds are expended as intended</a:t>
            </a:r>
          </a:p>
          <a:p>
            <a:pPr lvl="1"/>
            <a:r>
              <a:rPr lang="en-US" dirty="0"/>
              <a:t>Implement process and procedure of encumbering grant fund uses and denial of encumbering grant funds not budget approved or expending more than budgeted</a:t>
            </a:r>
          </a:p>
          <a:p>
            <a:pPr lvl="1"/>
            <a:r>
              <a:rPr lang="en-US" dirty="0"/>
              <a:t>Implement practice of drawing down grant funds on a bi-monthly basis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8375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53611-5128-24F3-4981-CF320B3D2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91D4B-0D9B-7287-BE6D-59A8BD48E2F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/>
          <a:lstStyle/>
          <a:p>
            <a:pPr algn="ctr"/>
            <a:r>
              <a:rPr lang="en-US" b="1" dirty="0"/>
              <a:t>Operational Plan -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0F63F-3886-1010-E31B-853D9FC28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Review, update, and add, as needed, all District policies and procedures</a:t>
            </a:r>
          </a:p>
          <a:p>
            <a:pPr lvl="1"/>
            <a:r>
              <a:rPr lang="en-US" dirty="0"/>
              <a:t>Educate all staff on policy and procedures and make available for staff to review</a:t>
            </a:r>
          </a:p>
          <a:p>
            <a:r>
              <a:rPr lang="en-US" b="1" dirty="0"/>
              <a:t>Provide regular training and education to Isaac School Board members</a:t>
            </a:r>
          </a:p>
          <a:p>
            <a:r>
              <a:rPr lang="en-US" b="1" dirty="0"/>
              <a:t>Receiver to transition to a monitoring roll over the course of the receivership</a:t>
            </a:r>
          </a:p>
          <a:p>
            <a:pPr lvl="1"/>
            <a:r>
              <a:rPr lang="en-US" sz="2400" dirty="0"/>
              <a:t>Conduct regular meetings with District’s administration</a:t>
            </a:r>
          </a:p>
          <a:p>
            <a:pPr lvl="1"/>
            <a:r>
              <a:rPr lang="en-US" sz="2400" dirty="0"/>
              <a:t>Attend all Isaa</a:t>
            </a:r>
            <a:r>
              <a:rPr lang="en-US" dirty="0"/>
              <a:t>c School </a:t>
            </a:r>
            <a:r>
              <a:rPr lang="en-US" sz="2400" dirty="0"/>
              <a:t>Board meetings</a:t>
            </a:r>
          </a:p>
          <a:p>
            <a:pPr lvl="1"/>
            <a:r>
              <a:rPr lang="en-US" sz="2400" dirty="0"/>
              <a:t>Conduct period USFR compliance testing</a:t>
            </a:r>
          </a:p>
          <a:p>
            <a:pPr lvl="1"/>
            <a:r>
              <a:rPr lang="en-US" sz="2400" dirty="0"/>
              <a:t>Monitor fiscal responsibility of District through review and approval of purchase orders</a:t>
            </a:r>
            <a:r>
              <a:rPr lang="en-US" dirty="0"/>
              <a:t> and </a:t>
            </a:r>
            <a:r>
              <a:rPr lang="en-US" sz="2400" dirty="0"/>
              <a:t>expenditures</a:t>
            </a:r>
          </a:p>
          <a:p>
            <a:pPr lvl="1"/>
            <a:r>
              <a:rPr lang="en-US" sz="2400" dirty="0"/>
              <a:t>Conduct period evaluations of the Districts receipts and expenses.  </a:t>
            </a:r>
          </a:p>
          <a:p>
            <a:pPr lvl="1"/>
            <a:r>
              <a:rPr lang="en-US" sz="2400" dirty="0"/>
              <a:t>Monitor the Districts cash balances</a:t>
            </a:r>
          </a:p>
          <a:p>
            <a:pPr lvl="1"/>
            <a:r>
              <a:rPr lang="en-US" sz="2400" dirty="0"/>
              <a:t>Work with the administration on District’s budgets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321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1390B-38AA-F707-59C3-9CA13C5B4FC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Antelope Union High School District Receivership Update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E3497-CB3E-4413-685A-B87FF2E80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600" b="1" dirty="0"/>
              <a:t>District Budget Capacity</a:t>
            </a:r>
          </a:p>
          <a:p>
            <a:pPr lvl="1"/>
            <a:r>
              <a:rPr lang="en-US" sz="3200" dirty="0"/>
              <a:t>The District is expected to underspend it M&amp;O Budget for Fiscal Year 2025 by approximately $40,000.</a:t>
            </a:r>
          </a:p>
          <a:p>
            <a:pPr lvl="1"/>
            <a:r>
              <a:rPr lang="en-US" sz="3200" dirty="0"/>
              <a:t>The District is expected to underspend it’s Unrestricted Capital Budget for Fiscal Year 2025 by approximately $90,000.</a:t>
            </a:r>
          </a:p>
          <a:p>
            <a:r>
              <a:rPr lang="en-US" sz="3600" b="1" dirty="0"/>
              <a:t>Debts</a:t>
            </a:r>
          </a:p>
          <a:p>
            <a:pPr lvl="1"/>
            <a:r>
              <a:rPr lang="en-US" sz="3200" dirty="0"/>
              <a:t>As of November 30,2024, the District’s outstanding registered was $436,350, a reduction of approximately $468,000 since the Receiver was appointed in June 2023. </a:t>
            </a:r>
          </a:p>
          <a:p>
            <a:pPr lvl="1"/>
            <a:r>
              <a:rPr lang="en-US" sz="3200" dirty="0"/>
              <a:t>Agua Caliente lawsuit and judgment</a:t>
            </a:r>
          </a:p>
          <a:p>
            <a:pPr lvl="2"/>
            <a:r>
              <a:rPr lang="en-US" sz="2800" dirty="0"/>
              <a:t>November 30, 2025 Treasurer charges the District $1,257,282 to repay Aqua Caliente for over assessed taxes during tax years 2016 through 2024.</a:t>
            </a:r>
          </a:p>
          <a:p>
            <a:r>
              <a:rPr lang="en-US" sz="3600" b="1" dirty="0"/>
              <a:t>Total December 1, 2024 Debt $1.7 million</a:t>
            </a:r>
          </a:p>
          <a:p>
            <a:r>
              <a:rPr lang="en-US" sz="3600" b="1" dirty="0"/>
              <a:t>Clearway Energy $250,000 donation</a:t>
            </a:r>
            <a:endParaRPr lang="en-US" sz="4000" b="1" dirty="0"/>
          </a:p>
          <a:p>
            <a:r>
              <a:rPr lang="en-US" sz="3600" b="1" dirty="0"/>
              <a:t>Estimated Debt as of FY End June 30, 2025 – $1,300,000 to $1,400,000 (Absent state aid recoveries)</a:t>
            </a:r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746334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15CD3-0E34-8BC3-21FC-04A1690AC84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n-US" b="1" dirty="0"/>
              <a:t>Additional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D3A0E-0784-6A45-9C03-1E3071A9C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District Challenges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FY 2025</a:t>
            </a:r>
          </a:p>
          <a:p>
            <a:pPr lvl="2"/>
            <a:r>
              <a:rPr lang="en-US" sz="1800" dirty="0"/>
              <a:t>Sufficient pooled cash to cover remaining payroll and expenses</a:t>
            </a:r>
          </a:p>
          <a:p>
            <a:pPr lvl="2"/>
            <a:r>
              <a:rPr lang="en-US" sz="1800" dirty="0"/>
              <a:t>District may exceed M&amp;O Budget Capacity – sick leave pay-out</a:t>
            </a:r>
          </a:p>
          <a:p>
            <a:pPr lvl="2"/>
            <a:r>
              <a:rPr lang="en-US" sz="1800" dirty="0"/>
              <a:t>District expected to have negative Food Service Fund balance</a:t>
            </a:r>
          </a:p>
          <a:p>
            <a:pPr lvl="2"/>
            <a:r>
              <a:rPr lang="en-US" sz="1800" dirty="0"/>
              <a:t>District will have overspent Unrestricted Capital Budget – Prior years over expenditures</a:t>
            </a:r>
          </a:p>
          <a:p>
            <a:pPr lvl="1"/>
            <a:r>
              <a:rPr lang="en-US" sz="2200" dirty="0"/>
              <a:t>District projected to have sufficient funds to pay TANS loan in July 2026</a:t>
            </a:r>
          </a:p>
          <a:p>
            <a:pPr lvl="1"/>
            <a:r>
              <a:rPr lang="en-US" sz="2200" dirty="0"/>
              <a:t>FY 2026</a:t>
            </a:r>
          </a:p>
          <a:p>
            <a:pPr lvl="2"/>
            <a:r>
              <a:rPr lang="en-US" sz="1800" dirty="0"/>
              <a:t>District will likely need either a TANS loan or State Aid Advancement in July or August 2026 to cover operating costs until tax revenues are received in November 2026 to avoid registered warrants</a:t>
            </a:r>
          </a:p>
          <a:p>
            <a:pPr lvl="2"/>
            <a:r>
              <a:rPr lang="en-US" sz="1800" dirty="0"/>
              <a:t>Any necessary capital expenditures will be required to be paid out of M&amp;O or School Plant Fund given negative Unrestricted Capital Budget</a:t>
            </a:r>
          </a:p>
          <a:p>
            <a:pPr lvl="2"/>
            <a:endParaRPr lang="en-US" sz="1800" dirty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88588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0FA5E-ED9B-58A3-1851-B2843BA1A89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Recovery of Aqua Caliente Settlement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DE2AC-CF04-F4C3-E6DA-65D251AC38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State Aid Reimbursement</a:t>
            </a:r>
          </a:p>
          <a:p>
            <a:pPr lvl="1"/>
            <a:r>
              <a:rPr lang="en-US" dirty="0"/>
              <a:t>Additional state aid for Fiscal Years 2017-2025 resulting from a reduction in Yuma County assessed values </a:t>
            </a:r>
          </a:p>
          <a:p>
            <a:pPr lvl="2"/>
            <a:r>
              <a:rPr lang="en-US" sz="2400" dirty="0"/>
              <a:t>Ranging from $7,808,760 in tax year 2016 to $5,054,445 in tax year 2024</a:t>
            </a:r>
          </a:p>
          <a:p>
            <a:pPr lvl="1"/>
            <a:r>
              <a:rPr lang="en-US" dirty="0"/>
              <a:t>Resulting in estimated state aid reimbursement – approximately $789,000</a:t>
            </a:r>
          </a:p>
          <a:p>
            <a:r>
              <a:rPr lang="en-US" b="1" dirty="0"/>
              <a:t> Tax Judgment Reimbursement</a:t>
            </a:r>
          </a:p>
          <a:p>
            <a:pPr lvl="1"/>
            <a:r>
              <a:rPr lang="en-US" dirty="0"/>
              <a:t>One time assessed to tax levy in tax year 2025 (Fiscal Year 2026) for balance not recovered in state aid reimbursement</a:t>
            </a:r>
          </a:p>
          <a:p>
            <a:r>
              <a:rPr lang="en-US" b="1" dirty="0"/>
              <a:t>Full recovery by end of Fiscal Year 2026</a:t>
            </a:r>
          </a:p>
          <a:p>
            <a:pPr lvl="1"/>
            <a:r>
              <a:rPr lang="en-US" dirty="0"/>
              <a:t>District expected to be ahead of Receiver’s plan of eliminating debt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22851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B90DD-BA89-4337-896E-540FCED760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Isaac School District</a:t>
            </a:r>
            <a:endParaRPr lang="en-NL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AB0E88-40C3-4006-A246-6110D41228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Receiver Summary</a:t>
            </a:r>
            <a:endParaRPr lang="en-NL" sz="3600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252391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1390B-38AA-F707-59C3-9CA13C5B4FC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District’s Major Issues that Lead to Receivership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E3497-CB3E-4413-685A-B87FF2E80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600" b="1" dirty="0"/>
              <a:t>Mismanagement of ESSER II and III Grants</a:t>
            </a:r>
          </a:p>
          <a:p>
            <a:pPr lvl="1"/>
            <a:r>
              <a:rPr lang="en-US" sz="3200" dirty="0"/>
              <a:t>Overspent grants by approximately $7.2 million</a:t>
            </a:r>
          </a:p>
          <a:p>
            <a:pPr lvl="1"/>
            <a:r>
              <a:rPr lang="en-US" sz="3200" dirty="0"/>
              <a:t>Additional over expenditure of $6 million of Isaac School Board approved ESSER III fund projects that were inappropriately charged to E-Rate Fund</a:t>
            </a:r>
          </a:p>
          <a:p>
            <a:pPr lvl="1"/>
            <a:r>
              <a:rPr lang="en-US" sz="3200" dirty="0"/>
              <a:t>Loss of reimbursement of $8.9 million in ESSER II expenditures resulting from failure to file completion report by December 2023 deadline</a:t>
            </a:r>
          </a:p>
          <a:p>
            <a:r>
              <a:rPr lang="en-US" sz="3600" b="1" dirty="0"/>
              <a:t>Result  </a:t>
            </a:r>
          </a:p>
          <a:p>
            <a:pPr lvl="1"/>
            <a:r>
              <a:rPr lang="en-US" sz="3200" dirty="0"/>
              <a:t>District reported an overspent M&amp;O budget by $2.9 million and Capital Budget by over $10 million in FY 2024</a:t>
            </a:r>
          </a:p>
          <a:p>
            <a:pPr lvl="1"/>
            <a:r>
              <a:rPr lang="en-US" sz="3200" dirty="0"/>
              <a:t>By mid-January 2025, the district’s pooled cash balance held by the County Treasurer was a negative $20 million dollars</a:t>
            </a:r>
          </a:p>
          <a:p>
            <a:r>
              <a:rPr lang="en-US" sz="3600" b="1" dirty="0"/>
              <a:t>District has Tax Anticipation Note (TANS) Loans: $8,000,000 due in July 2025</a:t>
            </a:r>
          </a:p>
          <a:p>
            <a:r>
              <a:rPr lang="en-US" sz="3600" b="1" dirty="0"/>
              <a:t>USFR Non-Compliance</a:t>
            </a:r>
          </a:p>
          <a:p>
            <a:endParaRPr lang="en-US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7397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CA810-3DB6-077C-9992-6C16F6EFB01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ESSER Grants Funding Mismanagement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0D4A0-CD08-24F1-DFD8-D71C9EE4F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4000" b="1" dirty="0"/>
              <a:t>District lacked processes, procedures, and controls that would limit the District to encumbering and expending funds to ADE approved budgeted expenditures</a:t>
            </a:r>
          </a:p>
          <a:p>
            <a:pPr lvl="1"/>
            <a:r>
              <a:rPr lang="en-US" sz="3400" dirty="0"/>
              <a:t>District encumbered and expended funds prior to budget approval</a:t>
            </a:r>
          </a:p>
          <a:p>
            <a:pPr lvl="1"/>
            <a:r>
              <a:rPr lang="en-US" sz="3400" dirty="0"/>
              <a:t>Post budget approval, District would encumber and expend additional ESSER Funds not previously ADE approved and with consideration of funds expended to date</a:t>
            </a:r>
            <a:endParaRPr lang="en-US" sz="3400" b="1" dirty="0"/>
          </a:p>
          <a:p>
            <a:r>
              <a:rPr lang="en-US" sz="4000" b="1" dirty="0"/>
              <a:t>Budget revisions required to match expenditures before drawdown of funds</a:t>
            </a:r>
          </a:p>
          <a:p>
            <a:r>
              <a:rPr lang="en-US" sz="4000" b="1" dirty="0"/>
              <a:t>District on Global Hold during the majority of FY 2023 – Precluding reimbursements</a:t>
            </a:r>
          </a:p>
          <a:p>
            <a:pPr lvl="1"/>
            <a:r>
              <a:rPr lang="en-US" sz="3400" dirty="0"/>
              <a:t>Late Filing of FY 2022 ESEA Completion Report</a:t>
            </a:r>
          </a:p>
          <a:p>
            <a:pPr lvl="1"/>
            <a:r>
              <a:rPr lang="en-US" sz="3400" dirty="0"/>
              <a:t>Late Filing of FY 2022 Single Audit Report</a:t>
            </a:r>
          </a:p>
          <a:p>
            <a:r>
              <a:rPr lang="en-US" sz="3800" b="1" dirty="0"/>
              <a:t>Result</a:t>
            </a:r>
          </a:p>
          <a:p>
            <a:pPr lvl="1"/>
            <a:r>
              <a:rPr lang="en-US" sz="3400" dirty="0"/>
              <a:t>ESSER II overspent by $5.8 million</a:t>
            </a:r>
          </a:p>
          <a:p>
            <a:pPr lvl="1"/>
            <a:r>
              <a:rPr lang="en-US" sz="3400" dirty="0"/>
              <a:t>ESSER III overspent by $1.4 million</a:t>
            </a:r>
          </a:p>
          <a:p>
            <a:pPr lvl="1"/>
            <a:r>
              <a:rPr lang="en-US" sz="3400" dirty="0"/>
              <a:t>ESSER I completion report filed late and expenditure reimbursement of $8.9 million lost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36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56868-66C0-FAD7-D148-E3C352021D8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Additional ESSER Over Expenditures – Inappropriately Charged to E-Rate Fund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9379C-94A0-16CE-279D-DE1EF96480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/>
              <a:t>June 8, 2023, the Isaac School Board approved the use of ESSER III funds to purchase and install safety technology systems (cameras, intercoms and door access)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/>
              <a:t>District encumbers and pays for the installation of the systems using E-Rate funds of approximately $6 million</a:t>
            </a:r>
          </a:p>
          <a:p>
            <a:pPr lvl="1"/>
            <a:r>
              <a:rPr lang="en-US" dirty="0"/>
              <a:t>Indication of awareness of ESSER fund over expenditures</a:t>
            </a:r>
          </a:p>
          <a:p>
            <a:pPr lvl="1"/>
            <a:r>
              <a:rPr lang="en-US" dirty="0"/>
              <a:t>District continued to request Board’s approval to use ESSER III funds to make purchases (9/23 electric bus and vehicle chargers, 10/23 furniture purchases and AV project, 2/24 District phone system, 3/24 retention stipends, 6/24 curriculum purchases)</a:t>
            </a:r>
          </a:p>
          <a:p>
            <a:endParaRPr lang="en-US" b="1" dirty="0"/>
          </a:p>
          <a:p>
            <a:r>
              <a:rPr lang="en-US" sz="2400" b="1" dirty="0"/>
              <a:t>Expenditure not funded by E-Rate, resulting in negative fund balance</a:t>
            </a:r>
          </a:p>
        </p:txBody>
      </p:sp>
    </p:spTree>
    <p:extLst>
      <p:ext uri="{BB962C8B-B14F-4D97-AF65-F5344CB8AC3E}">
        <p14:creationId xmlns:p14="http://schemas.microsoft.com/office/powerpoint/2010/main" val="1870127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CA810-3DB6-077C-9992-6C16F6EFB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6640"/>
            <a:ext cx="10515600" cy="1325563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ESSER Over Expenditures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0D4A0-CD08-24F1-DFD8-D71C9EE4F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sz="2800" b="1" dirty="0"/>
              <a:t>Approximately $3 million to M&amp;O Fund</a:t>
            </a:r>
          </a:p>
          <a:p>
            <a:pPr lvl="2"/>
            <a:r>
              <a:rPr lang="en-US" sz="2400" dirty="0"/>
              <a:t>Maintenance and Operation budget over expenditure: $2,984,851</a:t>
            </a:r>
          </a:p>
          <a:p>
            <a:pPr marL="914400" lvl="2" indent="0">
              <a:buNone/>
            </a:pPr>
            <a:endParaRPr lang="en-US" sz="2400" dirty="0"/>
          </a:p>
          <a:p>
            <a:pPr lvl="1"/>
            <a:r>
              <a:rPr lang="en-US" sz="2800" b="1" dirty="0"/>
              <a:t>Approximately $15 million were for Capital Expenditures</a:t>
            </a:r>
          </a:p>
          <a:p>
            <a:pPr lvl="2"/>
            <a:r>
              <a:rPr lang="en-US" sz="2400" dirty="0"/>
              <a:t>Unrestricted Capitol Budget over expenditure: $9,337,790</a:t>
            </a:r>
          </a:p>
          <a:p>
            <a:pPr lvl="2"/>
            <a:r>
              <a:rPr lang="en-US" sz="2400" dirty="0"/>
              <a:t>Balance moved to other cash restricted funds (School Plant, Civic Center, Community School and Indirect Costs) resulting in negative cash balances</a:t>
            </a:r>
          </a:p>
          <a:p>
            <a:pPr marL="914400" lvl="2" indent="0">
              <a:buNone/>
            </a:pPr>
            <a:endParaRPr lang="en-US" sz="2400" dirty="0"/>
          </a:p>
          <a:p>
            <a:pPr lvl="1"/>
            <a:r>
              <a:rPr lang="en-US" sz="2800" b="1" dirty="0"/>
              <a:t>Approximately $4 million was moved to other federal and state grants</a:t>
            </a:r>
          </a:p>
          <a:p>
            <a:pPr marL="457200" lvl="1" indent="0">
              <a:buNone/>
            </a:pPr>
            <a:endParaRPr lang="en-US" sz="2800" b="1" dirty="0"/>
          </a:p>
          <a:p>
            <a:pPr lvl="1"/>
            <a:r>
              <a:rPr lang="en-US" sz="2800" b="1" dirty="0"/>
              <a:t>The expenditures were incurred during Fiscal Years 2022 through 2024</a:t>
            </a:r>
          </a:p>
          <a:p>
            <a:pPr lvl="2"/>
            <a:r>
              <a:rPr lang="en-US" sz="2400" dirty="0"/>
              <a:t>Receiver and District working with outside auditors to correct all fund balances and expects to file revised AFR’s for Fiscal Years 2022, 2023 and 2024</a:t>
            </a:r>
          </a:p>
        </p:txBody>
      </p:sp>
    </p:spTree>
    <p:extLst>
      <p:ext uri="{BB962C8B-B14F-4D97-AF65-F5344CB8AC3E}">
        <p14:creationId xmlns:p14="http://schemas.microsoft.com/office/powerpoint/2010/main" val="1385872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BD40B-E402-84E5-E2E4-D84E54BDA52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Reimbursement of $5.9 million Esser II Funds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CF1C1-6BF6-43C6-A0E1-8E48CA207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Thanks to ADE, the District’s ESSER II grant was re-opened</a:t>
            </a:r>
          </a:p>
          <a:p>
            <a:r>
              <a:rPr lang="en-US" b="1" dirty="0"/>
              <a:t>District was reimbursed $5.9 million of the $8.9 million lost reimbursement</a:t>
            </a:r>
          </a:p>
          <a:p>
            <a:pPr lvl="1"/>
            <a:r>
              <a:rPr lang="en-US" dirty="0"/>
              <a:t>Reimbursed expenditures were incurred between Fiscal Years 2022 and 2024 (majority in FY 2023)</a:t>
            </a:r>
          </a:p>
          <a:p>
            <a:pPr lvl="1"/>
            <a:r>
              <a:rPr lang="en-US" dirty="0"/>
              <a:t>The reimbursed expenditures have the effect of reducing fund over expenditures, including M&amp;O (approximately $1.7 million), Unrestricted Capital and other cash restricted funds</a:t>
            </a:r>
          </a:p>
          <a:p>
            <a:r>
              <a:rPr lang="en-US" b="1" dirty="0"/>
              <a:t>District intends to submit revised AFR’s for Fiscal Years 2022, 2023 and 2024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126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slideVersion":1,"isValidatorEnabled":false,"isLocked":false,"elementsMetadata":[],"slideId":"637919153589037823","enableDocumentContentUpdater":false,"version":"2.0"}]]></TemplafySlideTemplateConfiguration>
</file>

<file path=customXml/item3.xml><?xml version="1.0" encoding="utf-8"?>
<TemplafyFormConfiguration><![CDATA[{"formFields":[],"formDataEntries":[]}]]></TemplafyFormConfiguration>
</file>

<file path=customXml/item4.xml><?xml version="1.0" encoding="utf-8"?>
<TemplafyTemplateConfiguration><![CDATA[{"elementsMetadata":[],"transformationConfigurations":[],"templateName":"blankpresentation","templateDescription":"","enableDocumentContentUpdater":false,"version":"2.0"}]]></TemplafyTemplate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SlideTemplateConfiguration><![CDATA[{"slideVersion":1,"isValidatorEnabled":false,"isLocked":false,"elementsMetadata":[],"slideId":"637919153589037823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CB2A7B59-2484-4A02-B052-DE7ECC334311}">
  <ds:schemaRefs/>
</ds:datastoreItem>
</file>

<file path=customXml/itemProps2.xml><?xml version="1.0" encoding="utf-8"?>
<ds:datastoreItem xmlns:ds="http://schemas.openxmlformats.org/officeDocument/2006/customXml" ds:itemID="{B112083E-39EB-4B64-BD04-F735C1F35DAC}">
  <ds:schemaRefs/>
</ds:datastoreItem>
</file>

<file path=customXml/itemProps3.xml><?xml version="1.0" encoding="utf-8"?>
<ds:datastoreItem xmlns:ds="http://schemas.openxmlformats.org/officeDocument/2006/customXml" ds:itemID="{FA45A4FA-1777-4A5A-8C7D-55F9762D89F7}">
  <ds:schemaRefs/>
</ds:datastoreItem>
</file>

<file path=customXml/itemProps4.xml><?xml version="1.0" encoding="utf-8"?>
<ds:datastoreItem xmlns:ds="http://schemas.openxmlformats.org/officeDocument/2006/customXml" ds:itemID="{E82D7A5E-5204-4BC1-9159-FA479AB24299}">
  <ds:schemaRefs/>
</ds:datastoreItem>
</file>

<file path=customXml/itemProps5.xml><?xml version="1.0" encoding="utf-8"?>
<ds:datastoreItem xmlns:ds="http://schemas.openxmlformats.org/officeDocument/2006/customXml" ds:itemID="{C61F7586-0E59-426F-A3CA-A6B5527C8755}">
  <ds:schemaRefs/>
</ds:datastoreItem>
</file>

<file path=customXml/itemProps6.xml><?xml version="1.0" encoding="utf-8"?>
<ds:datastoreItem xmlns:ds="http://schemas.openxmlformats.org/officeDocument/2006/customXml" ds:itemID="{21E7A82A-FAC7-45C8-9E70-8AFE3DE094B4}">
  <ds:schemaRefs/>
</ds:datastoreItem>
</file>

<file path=docMetadata/LabelInfo.xml><?xml version="1.0" encoding="utf-8"?>
<clbl:labelList xmlns:clbl="http://schemas.microsoft.com/office/2020/mipLabelMetadata">
  <clbl:label id="{7c2b6716-9705-4dc3-8b05-1fdcce14e722}" enabled="1" method="Privileged" siteId="{3511fda9-10f3-422d-b34f-9291a0dd43e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6734</TotalTime>
  <Words>2162</Words>
  <Application>Microsoft Office PowerPoint</Application>
  <PresentationFormat>Widescreen</PresentationFormat>
  <Paragraphs>193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Antelope Union High School District No. 50</vt:lpstr>
      <vt:lpstr>Antelope Union High School District Receivership Update </vt:lpstr>
      <vt:lpstr>Recovery of Aqua Caliente Settlement</vt:lpstr>
      <vt:lpstr>Isaac School District</vt:lpstr>
      <vt:lpstr>District’s Major Issues that Lead to Receivership</vt:lpstr>
      <vt:lpstr>ESSER Grants Funding Mismanagement</vt:lpstr>
      <vt:lpstr>Additional ESSER Over Expenditures – Inappropriately Charged to E-Rate Fund</vt:lpstr>
      <vt:lpstr>ESSER Over Expenditures </vt:lpstr>
      <vt:lpstr>Reimbursement of $5.9 million Esser II Funds</vt:lpstr>
      <vt:lpstr>District Failed to React to Warning Signs</vt:lpstr>
      <vt:lpstr>District Actions  </vt:lpstr>
      <vt:lpstr>USFR Non-Compliance</vt:lpstr>
      <vt:lpstr>Corrective Action Estimated Timeline</vt:lpstr>
      <vt:lpstr>Corrective Action Estimated Timeline</vt:lpstr>
      <vt:lpstr>Financial Improvement Plan</vt:lpstr>
      <vt:lpstr>Financial Improvement Plan - Continued</vt:lpstr>
      <vt:lpstr>Financial Improvement Plan - Continued</vt:lpstr>
      <vt:lpstr>Operational Plan</vt:lpstr>
      <vt:lpstr>Operational Plan - Continued</vt:lpstr>
      <vt:lpstr>Additional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Antelope Union High School District No. 50</dc:title>
  <dc:creator>Keith Kenny</dc:creator>
  <cp:lastModifiedBy>Sean D Ross</cp:lastModifiedBy>
  <cp:revision>48</cp:revision>
  <cp:lastPrinted>2023-11-30T22:09:47Z</cp:lastPrinted>
  <dcterms:created xsi:type="dcterms:W3CDTF">2023-11-27T17:03:35Z</dcterms:created>
  <dcterms:modified xsi:type="dcterms:W3CDTF">2025-05-13T15:42:21Z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2022-06-27T08:29:19</vt:lpwstr>
  </property>
  <property fmtid="{D5CDD505-2E9C-101B-9397-08002B2CF9AE}" pid="3" name="TemplafyTenantId">
    <vt:lpwstr>jsheld</vt:lpwstr>
  </property>
  <property fmtid="{D5CDD505-2E9C-101B-9397-08002B2CF9AE}" pid="4" name="TemplafyTemplateId">
    <vt:lpwstr>637919153581787695</vt:lpwstr>
  </property>
  <property fmtid="{D5CDD505-2E9C-101B-9397-08002B2CF9AE}" pid="5" name="TemplafyUserProfileId">
    <vt:lpwstr>637919162734704373</vt:lpwstr>
  </property>
  <property fmtid="{D5CDD505-2E9C-101B-9397-08002B2CF9AE}" pid="6" name="TemplafyFromBlank">
    <vt:bool>true</vt:bool>
  </property>
</Properties>
</file>