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 id="2147483659"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3d934e0131_3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3d934e0131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a1e55df34a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a1e55df34a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e55df34a_0_2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a1e55df34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1e55df34a_0_2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a1e55df34a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a1e55df34a_0_2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a1e55df34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a1e55df34a_0_2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a1e55df34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1e55df34a_0_2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a1e55df34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1e55df34a_0_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a1e55df34a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c7b9bd757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c7b9bd75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a1e55df3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a1e55df3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Governor Hobbs</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Educators: </a:t>
            </a:r>
            <a:r>
              <a:rPr lang="en-US" sz="2400">
                <a:solidFill>
                  <a:schemeClr val="dk1"/>
                </a:solidFill>
                <a:latin typeface="Calibri"/>
                <a:ea typeface="Calibri"/>
                <a:cs typeface="Calibri"/>
                <a:sym typeface="Calibri"/>
              </a:rPr>
              <a:t>Tribal, Rural, Urban, Title I, Special Education, Charter School, Career and Technical Education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Educator who Recently Left the Profession</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Administrators: </a:t>
            </a:r>
            <a:r>
              <a:rPr lang="en-US" sz="2400">
                <a:solidFill>
                  <a:schemeClr val="dk1"/>
                </a:solidFill>
                <a:latin typeface="Calibri"/>
                <a:ea typeface="Calibri"/>
                <a:cs typeface="Calibri"/>
                <a:sym typeface="Calibri"/>
              </a:rPr>
              <a:t>Urban, Tribal, Rural</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HR Professional</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Education Support Professional</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Mental Health Professional</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University College of Education Dean</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Community College</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Nonprofits</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Parents</a:t>
            </a:r>
            <a:endParaRPr sz="2400" b="1">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b="1">
                <a:solidFill>
                  <a:schemeClr val="dk1"/>
                </a:solidFill>
                <a:latin typeface="Calibri"/>
                <a:ea typeface="Calibri"/>
                <a:cs typeface="Calibri"/>
                <a:sym typeface="Calibri"/>
              </a:rPr>
              <a:t>School Board Members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1e55df34a_0_1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1e55df34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Held 7 Meetings</a:t>
            </a:r>
            <a:endParaRPr sz="3000" b="1">
              <a:solidFill>
                <a:schemeClr val="dk1"/>
              </a:solidFill>
              <a:latin typeface="Calibri"/>
              <a:ea typeface="Calibri"/>
              <a:cs typeface="Calibri"/>
              <a:sym typeface="Calibri"/>
            </a:endParaRPr>
          </a:p>
          <a:p>
            <a:pPr marL="45720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Formed 4 Working Groups to study </a:t>
            </a:r>
            <a:br>
              <a:rPr lang="en-US" sz="3000" b="1">
                <a:solidFill>
                  <a:schemeClr val="dk1"/>
                </a:solidFill>
                <a:latin typeface="Calibri"/>
                <a:ea typeface="Calibri"/>
                <a:cs typeface="Calibri"/>
                <a:sym typeface="Calibri"/>
              </a:rPr>
            </a:br>
            <a:r>
              <a:rPr lang="en-US" sz="3000" b="1">
                <a:solidFill>
                  <a:schemeClr val="dk1"/>
                </a:solidFill>
                <a:latin typeface="Calibri"/>
                <a:ea typeface="Calibri"/>
                <a:cs typeface="Calibri"/>
                <a:sym typeface="Calibri"/>
              </a:rPr>
              <a:t>promising practices - each group met 3 times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ad0d74bcb0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ad0d74bcb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ad0d74bcb0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ad0d74bc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3d2baeba38_0_2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3d2baeba38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e55df34a_0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a1e55df34a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a1e55df34a_0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a1e55df34a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1e55df34a_0_2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a1e55df34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5210014" y="1122363"/>
            <a:ext cx="5631051" cy="2387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800"/>
              <a:buFont typeface="Arial"/>
              <a:buNone/>
              <a:defRPr sz="4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5210014" y="3723959"/>
            <a:ext cx="5631051"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200"/>
              <a:buNone/>
              <a:defRPr sz="2200" b="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 name="Google Shape;66;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Campaign " type="secHead">
  <p:cSld name="SECTION_HEADER">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 name="Google Shape;2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4"/>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27" name="Google Shape;27;p4"/>
          <p:cNvPicPr preferRelativeResize="0"/>
          <p:nvPr/>
        </p:nvPicPr>
        <p:blipFill>
          <a:blip r:embed="rId3">
            <a:alphaModFix/>
          </a:blip>
          <a:stretch>
            <a:fillRect/>
          </a:stretch>
        </p:blipFill>
        <p:spPr>
          <a:xfrm>
            <a:off x="831850" y="546575"/>
            <a:ext cx="4314352" cy="1752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and Copy " type="vertTx">
  <p:cSld name="VERTICAL_TEXT">
    <p:spTree>
      <p:nvGrpSpPr>
        <p:cNvPr id="1" name="Shape 28"/>
        <p:cNvGrpSpPr/>
        <p:nvPr/>
      </p:nvGrpSpPr>
      <p:grpSpPr>
        <a:xfrm>
          <a:off x="0" y="0"/>
          <a:ext cx="0" cy="0"/>
          <a:chOff x="0" y="0"/>
          <a:chExt cx="0" cy="0"/>
        </a:xfrm>
      </p:grpSpPr>
      <p:pic>
        <p:nvPicPr>
          <p:cNvPr id="29" name="Google Shape;29;p5"/>
          <p:cNvPicPr preferRelativeResize="0"/>
          <p:nvPr/>
        </p:nvPicPr>
        <p:blipFill>
          <a:blip r:embed="rId2">
            <a:alphaModFix/>
          </a:blip>
          <a:stretch>
            <a:fillRect/>
          </a:stretch>
        </p:blipFill>
        <p:spPr>
          <a:xfrm>
            <a:off x="0" y="-66700"/>
            <a:ext cx="12192000" cy="6924701"/>
          </a:xfrm>
          <a:prstGeom prst="rect">
            <a:avLst/>
          </a:prstGeom>
          <a:noFill/>
          <a:ln>
            <a:noFill/>
          </a:ln>
        </p:spPr>
      </p:pic>
      <p:sp>
        <p:nvSpPr>
          <p:cNvPr id="30" name="Google Shape;3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al Background">
  <p:cSld name="CUSTOM_1">
    <p:spTree>
      <p:nvGrpSpPr>
        <p:cNvPr id="1" name="Shape 31"/>
        <p:cNvGrpSpPr/>
        <p:nvPr/>
      </p:nvGrpSpPr>
      <p:grpSpPr>
        <a:xfrm>
          <a:off x="0" y="0"/>
          <a:ext cx="0" cy="0"/>
          <a:chOff x="0" y="0"/>
          <a:chExt cx="0" cy="0"/>
        </a:xfrm>
      </p:grpSpPr>
      <p:pic>
        <p:nvPicPr>
          <p:cNvPr id="32" name="Google Shape;32;p6"/>
          <p:cNvPicPr preferRelativeResize="0"/>
          <p:nvPr/>
        </p:nvPicPr>
        <p:blipFill>
          <a:blip r:embed="rId2">
            <a:alphaModFix/>
          </a:blip>
          <a:stretch>
            <a:fillRect/>
          </a:stretch>
        </p:blipFill>
        <p:spPr>
          <a:xfrm>
            <a:off x="0" y="0"/>
            <a:ext cx="12192000" cy="68580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a:spLocks noGrp="1"/>
          </p:cNvSpPr>
          <p:nvPr>
            <p:ph type="pic" idx="2"/>
          </p:nvPr>
        </p:nvSpPr>
        <p:spPr>
          <a:xfrm>
            <a:off x="5183188" y="987425"/>
            <a:ext cx="6172200" cy="4873625"/>
          </a:xfrm>
          <a:prstGeom prst="rect">
            <a:avLst/>
          </a:prstGeom>
          <a:noFill/>
          <a:ln>
            <a:noFill/>
          </a:ln>
        </p:spPr>
      </p:sp>
      <p:sp>
        <p:nvSpPr>
          <p:cNvPr id="36" name="Google Shape;36;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2" name="Google Shape;42;p8"/>
          <p:cNvPicPr preferRelativeResize="0"/>
          <p:nvPr/>
        </p:nvPicPr>
        <p:blipFill>
          <a:blip r:embed="rId2">
            <a:alphaModFix/>
          </a:blip>
          <a:stretch>
            <a:fillRect/>
          </a:stretch>
        </p:blipFill>
        <p:spPr>
          <a:xfrm>
            <a:off x="0" y="-97362"/>
            <a:ext cx="12192000" cy="7052725"/>
          </a:xfrm>
          <a:prstGeom prst="rect">
            <a:avLst/>
          </a:prstGeom>
          <a:noFill/>
          <a:ln>
            <a:noFill/>
          </a:ln>
        </p:spPr>
      </p:pic>
      <p:sp>
        <p:nvSpPr>
          <p:cNvPr id="43" name="Google Shape;43;p8"/>
          <p:cNvSpPr txBox="1">
            <a:spLocks noGrp="1"/>
          </p:cNvSpPr>
          <p:nvPr>
            <p:ph type="body" idx="1"/>
          </p:nvPr>
        </p:nvSpPr>
        <p:spPr>
          <a:xfrm>
            <a:off x="1557175" y="1942087"/>
            <a:ext cx="4572000" cy="4086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0"/>
              </a:spcBef>
              <a:spcAft>
                <a:spcPts val="0"/>
              </a:spcAft>
              <a:buSzPts val="2400"/>
              <a:buChar char="•"/>
              <a:defRPr/>
            </a:lvl1pPr>
            <a:lvl2pPr marL="914400" marR="0" lvl="1" indent="-381000" algn="l" rtl="0">
              <a:lnSpc>
                <a:spcPct val="90000"/>
              </a:lnSpc>
              <a:spcBef>
                <a:spcPts val="0"/>
              </a:spcBef>
              <a:spcAft>
                <a:spcPts val="0"/>
              </a:spcAft>
              <a:buSzPts val="2400"/>
              <a:buChar char="•"/>
              <a:defRPr/>
            </a:lvl2pPr>
            <a:lvl3pPr marL="1371600" marR="0" lvl="2" indent="-355600" algn="l" rtl="0">
              <a:lnSpc>
                <a:spcPct val="90000"/>
              </a:lnSpc>
              <a:spcBef>
                <a:spcPts val="0"/>
              </a:spcBef>
              <a:spcAft>
                <a:spcPts val="0"/>
              </a:spcAft>
              <a:buSzPts val="2000"/>
              <a:buChar char="•"/>
              <a:defRPr/>
            </a:lvl3pPr>
            <a:lvl4pPr marL="1828800" marR="0" lvl="3" indent="-342900" algn="l" rtl="0">
              <a:lnSpc>
                <a:spcPct val="90000"/>
              </a:lnSpc>
              <a:spcBef>
                <a:spcPts val="0"/>
              </a:spcBef>
              <a:spcAft>
                <a:spcPts val="0"/>
              </a:spcAft>
              <a:buSzPts val="1800"/>
              <a:buChar char="•"/>
              <a:defRPr/>
            </a:lvl4pPr>
            <a:lvl5pPr marL="2286000" marR="0" lvl="4" indent="-342900" algn="l" rtl="0">
              <a:lnSpc>
                <a:spcPct val="90000"/>
              </a:lnSpc>
              <a:spcBef>
                <a:spcPts val="0"/>
              </a:spcBef>
              <a:spcAft>
                <a:spcPts val="0"/>
              </a:spcAft>
              <a:buSzPts val="1800"/>
              <a:buChar char="•"/>
              <a:defRPr/>
            </a:lvl5pPr>
            <a:lvl6pPr marL="2743200" marR="0" lvl="5" indent="-342900" algn="l" rtl="0">
              <a:lnSpc>
                <a:spcPct val="90000"/>
              </a:lnSpc>
              <a:spcBef>
                <a:spcPts val="0"/>
              </a:spcBef>
              <a:spcAft>
                <a:spcPts val="0"/>
              </a:spcAft>
              <a:buSzPts val="1800"/>
              <a:buChar char="•"/>
              <a:defRPr/>
            </a:lvl6pPr>
            <a:lvl7pPr marL="3200400" marR="0" lvl="6" indent="-342900" algn="l" rtl="0">
              <a:lnSpc>
                <a:spcPct val="90000"/>
              </a:lnSpc>
              <a:spcBef>
                <a:spcPts val="0"/>
              </a:spcBef>
              <a:spcAft>
                <a:spcPts val="0"/>
              </a:spcAft>
              <a:buSzPts val="1800"/>
              <a:buChar char="•"/>
              <a:defRPr/>
            </a:lvl7pPr>
            <a:lvl8pPr marL="3657600" marR="0" lvl="7" indent="-342900" algn="l" rtl="0">
              <a:lnSpc>
                <a:spcPct val="90000"/>
              </a:lnSpc>
              <a:spcBef>
                <a:spcPts val="0"/>
              </a:spcBef>
              <a:spcAft>
                <a:spcPts val="0"/>
              </a:spcAft>
              <a:buSzPts val="1800"/>
              <a:buChar char="•"/>
              <a:defRPr/>
            </a:lvl8pPr>
            <a:lvl9pPr marL="4114800" marR="0" lvl="8" indent="-342900" algn="l" rtl="0">
              <a:lnSpc>
                <a:spcPct val="90000"/>
              </a:lnSpc>
              <a:spcBef>
                <a:spcPts val="0"/>
              </a:spcBef>
              <a:spcAft>
                <a:spcPts val="0"/>
              </a:spcAft>
              <a:buSzPts val="1800"/>
              <a:buChar char="•"/>
              <a:defRPr/>
            </a:lvl9pPr>
          </a:lstStyle>
          <a:p>
            <a:endParaRPr/>
          </a:p>
        </p:txBody>
      </p:sp>
      <p:sp>
        <p:nvSpPr>
          <p:cNvPr id="44" name="Google Shape;44;p8"/>
          <p:cNvSpPr txBox="1">
            <a:spLocks noGrp="1"/>
          </p:cNvSpPr>
          <p:nvPr>
            <p:ph type="body" idx="2"/>
          </p:nvPr>
        </p:nvSpPr>
        <p:spPr>
          <a:xfrm>
            <a:off x="6281575" y="1942087"/>
            <a:ext cx="4572000" cy="4086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0"/>
              </a:spcBef>
              <a:spcAft>
                <a:spcPts val="0"/>
              </a:spcAft>
              <a:buSzPts val="2400"/>
              <a:buChar char="•"/>
              <a:defRPr/>
            </a:lvl1pPr>
            <a:lvl2pPr marL="914400" marR="0" lvl="1" indent="-381000" algn="l" rtl="0">
              <a:lnSpc>
                <a:spcPct val="90000"/>
              </a:lnSpc>
              <a:spcBef>
                <a:spcPts val="0"/>
              </a:spcBef>
              <a:spcAft>
                <a:spcPts val="0"/>
              </a:spcAft>
              <a:buSzPts val="2400"/>
              <a:buChar char="•"/>
              <a:defRPr/>
            </a:lvl2pPr>
            <a:lvl3pPr marL="1371600" marR="0" lvl="2" indent="-355600" algn="l" rtl="0">
              <a:lnSpc>
                <a:spcPct val="90000"/>
              </a:lnSpc>
              <a:spcBef>
                <a:spcPts val="0"/>
              </a:spcBef>
              <a:spcAft>
                <a:spcPts val="0"/>
              </a:spcAft>
              <a:buSzPts val="2000"/>
              <a:buChar char="•"/>
              <a:defRPr/>
            </a:lvl3pPr>
            <a:lvl4pPr marL="1828800" marR="0" lvl="3" indent="-342900" algn="l" rtl="0">
              <a:lnSpc>
                <a:spcPct val="90000"/>
              </a:lnSpc>
              <a:spcBef>
                <a:spcPts val="0"/>
              </a:spcBef>
              <a:spcAft>
                <a:spcPts val="0"/>
              </a:spcAft>
              <a:buSzPts val="1800"/>
              <a:buChar char="•"/>
              <a:defRPr/>
            </a:lvl4pPr>
            <a:lvl5pPr marL="2286000" marR="0" lvl="4" indent="-342900" algn="l" rtl="0">
              <a:lnSpc>
                <a:spcPct val="90000"/>
              </a:lnSpc>
              <a:spcBef>
                <a:spcPts val="0"/>
              </a:spcBef>
              <a:spcAft>
                <a:spcPts val="0"/>
              </a:spcAft>
              <a:buSzPts val="1800"/>
              <a:buChar char="•"/>
              <a:defRPr/>
            </a:lvl5pPr>
            <a:lvl6pPr marL="2743200" marR="0" lvl="5" indent="-342900" algn="l" rtl="0">
              <a:lnSpc>
                <a:spcPct val="90000"/>
              </a:lnSpc>
              <a:spcBef>
                <a:spcPts val="0"/>
              </a:spcBef>
              <a:spcAft>
                <a:spcPts val="0"/>
              </a:spcAft>
              <a:buSzPts val="1800"/>
              <a:buChar char="•"/>
              <a:defRPr/>
            </a:lvl6pPr>
            <a:lvl7pPr marL="3200400" marR="0" lvl="6" indent="-342900" algn="l" rtl="0">
              <a:lnSpc>
                <a:spcPct val="90000"/>
              </a:lnSpc>
              <a:spcBef>
                <a:spcPts val="0"/>
              </a:spcBef>
              <a:spcAft>
                <a:spcPts val="0"/>
              </a:spcAft>
              <a:buSzPts val="1800"/>
              <a:buChar char="•"/>
              <a:defRPr/>
            </a:lvl7pPr>
            <a:lvl8pPr marL="3657600" marR="0" lvl="7" indent="-342900" algn="l" rtl="0">
              <a:lnSpc>
                <a:spcPct val="90000"/>
              </a:lnSpc>
              <a:spcBef>
                <a:spcPts val="0"/>
              </a:spcBef>
              <a:spcAft>
                <a:spcPts val="0"/>
              </a:spcAft>
              <a:buSzPts val="1800"/>
              <a:buChar char="•"/>
              <a:defRPr/>
            </a:lvl8pPr>
            <a:lvl9pPr marL="4114800" marR="0" lvl="8" indent="-342900" algn="l" rtl="0">
              <a:lnSpc>
                <a:spcPct val="90000"/>
              </a:lnSpc>
              <a:spcBef>
                <a:spcPts val="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cker Tape Collection">
  <p:cSld name="CUSTOM">
    <p:spTree>
      <p:nvGrpSpPr>
        <p:cNvPr id="1" name="Shape 61"/>
        <p:cNvGrpSpPr/>
        <p:nvPr/>
      </p:nvGrpSpPr>
      <p:grpSpPr>
        <a:xfrm>
          <a:off x="0" y="0"/>
          <a:ext cx="0" cy="0"/>
          <a:chOff x="0" y="0"/>
          <a:chExt cx="0" cy="0"/>
        </a:xfrm>
      </p:grpSpPr>
      <p:pic>
        <p:nvPicPr>
          <p:cNvPr id="62" name="Google Shape;62;p11"/>
          <p:cNvPicPr preferRelativeResize="0"/>
          <p:nvPr/>
        </p:nvPicPr>
        <p:blipFill>
          <a:blip r:embed="rId2">
            <a:alphaModFix/>
          </a:blip>
          <a:stretch>
            <a:fillRect/>
          </a:stretch>
        </p:blipFill>
        <p:spPr>
          <a:xfrm>
            <a:off x="0" y="-33325"/>
            <a:ext cx="12251244" cy="689132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239712" y="239712"/>
            <a:ext cx="3619500" cy="6392862"/>
          </a:xfrm>
          <a:prstGeom prst="rect">
            <a:avLst/>
          </a:prstGeom>
          <a:solidFill>
            <a:srgbClr val="F88D2A"/>
          </a:solidFill>
          <a:ln w="12700" cap="flat" cmpd="sng">
            <a:solidFill>
              <a:srgbClr val="2F52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7" name="Google Shape;7;p1"/>
          <p:cNvSpPr txBox="1"/>
          <p:nvPr/>
        </p:nvSpPr>
        <p:spPr>
          <a:xfrm>
            <a:off x="4098925" y="239712"/>
            <a:ext cx="7853362" cy="6392862"/>
          </a:xfrm>
          <a:prstGeom prst="rect">
            <a:avLst/>
          </a:prstGeom>
          <a:solidFill>
            <a:srgbClr val="F2E9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 name="Google Shape;8;p1"/>
          <p:cNvPicPr preferRelativeResize="0"/>
          <p:nvPr/>
        </p:nvPicPr>
        <p:blipFill rotWithShape="1">
          <a:blip r:embed="rId3">
            <a:alphaModFix/>
          </a:blip>
          <a:srcRect/>
          <a:stretch/>
        </p:blipFill>
        <p:spPr>
          <a:xfrm>
            <a:off x="165836" y="2062845"/>
            <a:ext cx="3693242" cy="2853869"/>
          </a:xfrm>
          <a:prstGeom prst="rect">
            <a:avLst/>
          </a:prstGeom>
          <a:noFill/>
          <a:ln>
            <a:noFill/>
          </a:ln>
        </p:spPr>
      </p:pic>
      <p:sp>
        <p:nvSpPr>
          <p:cNvPr id="9" name="Google Shape;9;p1"/>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838200" y="365125"/>
            <a:ext cx="10515600" cy="132556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
          <p:cNvSpPr txBox="1">
            <a:spLocks noGrp="1"/>
          </p:cNvSpPr>
          <p:nvPr>
            <p:ph type="body" idx="1"/>
          </p:nvPr>
        </p:nvSpPr>
        <p:spPr>
          <a:xfrm>
            <a:off x="838200" y="1825625"/>
            <a:ext cx="10515600" cy="4351337"/>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3"/>
          <p:cNvPicPr preferRelativeResize="0"/>
          <p:nvPr/>
        </p:nvPicPr>
        <p:blipFill>
          <a:blip r:embed="rId3">
            <a:alphaModFix/>
          </a:blip>
          <a:stretch>
            <a:fillRect/>
          </a:stretch>
        </p:blipFill>
        <p:spPr>
          <a:xfrm>
            <a:off x="0" y="-82400"/>
            <a:ext cx="12225398" cy="6787999"/>
          </a:xfrm>
          <a:prstGeom prst="rect">
            <a:avLst/>
          </a:prstGeom>
          <a:noFill/>
          <a:ln>
            <a:noFill/>
          </a:ln>
        </p:spPr>
      </p:pic>
      <p:sp>
        <p:nvSpPr>
          <p:cNvPr id="74" name="Google Shape;74;p13"/>
          <p:cNvSpPr txBox="1">
            <a:spLocks noGrp="1"/>
          </p:cNvSpPr>
          <p:nvPr>
            <p:ph type="body" idx="4294967295"/>
          </p:nvPr>
        </p:nvSpPr>
        <p:spPr>
          <a:xfrm>
            <a:off x="-132975" y="4710050"/>
            <a:ext cx="12324900" cy="1500300"/>
          </a:xfrm>
          <a:prstGeom prst="rect">
            <a:avLst/>
          </a:prstGeom>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None/>
            </a:pPr>
            <a:r>
              <a:rPr lang="en-US" sz="4400">
                <a:solidFill>
                  <a:srgbClr val="2F528F"/>
                </a:solidFill>
                <a:latin typeface="Calibri"/>
                <a:ea typeface="Calibri"/>
                <a:cs typeface="Calibri"/>
                <a:sym typeface="Calibri"/>
              </a:rPr>
              <a:t>Governor’s Educator Retention Task Force</a:t>
            </a:r>
            <a:endParaRPr sz="4400">
              <a:solidFill>
                <a:srgbClr val="2F528F"/>
              </a:solidFill>
              <a:latin typeface="Calibri"/>
              <a:ea typeface="Calibri"/>
              <a:cs typeface="Calibri"/>
              <a:sym typeface="Calibri"/>
            </a:endParaRPr>
          </a:p>
          <a:p>
            <a:pPr marL="0" marR="0" lvl="0" indent="0" algn="ctr" rtl="0">
              <a:lnSpc>
                <a:spcPct val="90000"/>
              </a:lnSpc>
              <a:spcBef>
                <a:spcPts val="1000"/>
              </a:spcBef>
              <a:spcAft>
                <a:spcPts val="0"/>
              </a:spcAft>
              <a:buNone/>
            </a:pPr>
            <a:endParaRPr sz="3200">
              <a:solidFill>
                <a:srgbClr val="1E3D56"/>
              </a:solidFill>
            </a:endParaRPr>
          </a:p>
          <a:p>
            <a:pPr marL="0" lvl="0" indent="0" algn="ctr" rtl="0">
              <a:spcBef>
                <a:spcPts val="1000"/>
              </a:spcBef>
              <a:spcAft>
                <a:spcPts val="0"/>
              </a:spcAft>
              <a:buNone/>
            </a:pPr>
            <a:endParaRPr sz="2500">
              <a:solidFill>
                <a:srgbClr val="00547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p:nvPr/>
        </p:nvSpPr>
        <p:spPr>
          <a:xfrm>
            <a:off x="824525" y="1595550"/>
            <a:ext cx="6110100" cy="322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 5 - The Governor’s Educator Retention Task Force recommends that the Governor’s Office work with key education partners to ensure educators and school personnel are </a:t>
            </a:r>
            <a:r>
              <a:rPr lang="en-US" sz="2500" b="1">
                <a:solidFill>
                  <a:schemeClr val="dk1"/>
                </a:solidFill>
                <a:latin typeface="Calibri"/>
                <a:ea typeface="Calibri"/>
                <a:cs typeface="Calibri"/>
                <a:sym typeface="Calibri"/>
              </a:rPr>
              <a:t>aware of and able to access options for student loan forgiveness.</a:t>
            </a:r>
            <a:endParaRPr sz="2500" b="1">
              <a:solidFill>
                <a:schemeClr val="dk1"/>
              </a:solidFill>
              <a:latin typeface="Calibri"/>
              <a:ea typeface="Calibri"/>
              <a:cs typeface="Calibri"/>
              <a:sym typeface="Calibri"/>
            </a:endParaRPr>
          </a:p>
        </p:txBody>
      </p:sp>
      <p:sp>
        <p:nvSpPr>
          <p:cNvPr id="134" name="Google Shape;134;p22"/>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Increasing Salary &amp; Benefits</a:t>
            </a:r>
            <a:endParaRPr sz="4300" b="1">
              <a:solidFill>
                <a:srgbClr val="1E3D56"/>
              </a:solidFill>
            </a:endParaRPr>
          </a:p>
        </p:txBody>
      </p:sp>
      <p:pic>
        <p:nvPicPr>
          <p:cNvPr id="135" name="Google Shape;135;p22"/>
          <p:cNvPicPr preferRelativeResize="0"/>
          <p:nvPr/>
        </p:nvPicPr>
        <p:blipFill>
          <a:blip r:embed="rId3">
            <a:alphaModFix/>
          </a:blip>
          <a:stretch>
            <a:fillRect/>
          </a:stretch>
        </p:blipFill>
        <p:spPr>
          <a:xfrm>
            <a:off x="7087025" y="1451625"/>
            <a:ext cx="4644701" cy="2730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p:nvPr/>
        </p:nvSpPr>
        <p:spPr>
          <a:xfrm>
            <a:off x="824525" y="1595550"/>
            <a:ext cx="6110100" cy="50172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6 - The Governor’s Educator Retention Task Force recommends that the Governor’s Office </a:t>
            </a:r>
            <a:r>
              <a:rPr lang="en-US" sz="2300" b="1">
                <a:solidFill>
                  <a:schemeClr val="dk1"/>
                </a:solidFill>
                <a:latin typeface="Calibri"/>
                <a:ea typeface="Calibri"/>
                <a:cs typeface="Calibri"/>
                <a:sym typeface="Calibri"/>
              </a:rPr>
              <a:t>support state-level policies and investments that make direct improvements to educator working conditions</a:t>
            </a:r>
            <a:r>
              <a:rPr lang="en-US" sz="2300">
                <a:solidFill>
                  <a:schemeClr val="dk1"/>
                </a:solidFill>
                <a:latin typeface="Calibri"/>
                <a:ea typeface="Calibri"/>
                <a:cs typeface="Calibri"/>
                <a:sym typeface="Calibri"/>
              </a:rPr>
              <a:t>, including but not limited to: decreasing class sizes, decreasing workload, increasing staffing levels of support (e.g. counselors, coaches, aides, interventionists, and social workers), ensuring educators have adequate planning and preparation time, and addressing school safety concerns.</a:t>
            </a:r>
            <a:endParaRPr sz="2300">
              <a:solidFill>
                <a:schemeClr val="dk1"/>
              </a:solidFill>
              <a:latin typeface="Calibri"/>
              <a:ea typeface="Calibri"/>
              <a:cs typeface="Calibri"/>
              <a:sym typeface="Calibri"/>
            </a:endParaRPr>
          </a:p>
        </p:txBody>
      </p:sp>
      <p:sp>
        <p:nvSpPr>
          <p:cNvPr id="141" name="Google Shape;141;p23"/>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Improving Working Conditions</a:t>
            </a:r>
            <a:endParaRPr sz="4300" b="1">
              <a:solidFill>
                <a:srgbClr val="1E3D56"/>
              </a:solidFill>
            </a:endParaRPr>
          </a:p>
        </p:txBody>
      </p:sp>
      <p:pic>
        <p:nvPicPr>
          <p:cNvPr id="142" name="Google Shape;142;p23"/>
          <p:cNvPicPr preferRelativeResize="0"/>
          <p:nvPr/>
        </p:nvPicPr>
        <p:blipFill>
          <a:blip r:embed="rId3">
            <a:alphaModFix/>
          </a:blip>
          <a:stretch>
            <a:fillRect/>
          </a:stretch>
        </p:blipFill>
        <p:spPr>
          <a:xfrm>
            <a:off x="7497325" y="1299225"/>
            <a:ext cx="4008875" cy="3642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p:nvPr/>
        </p:nvSpPr>
        <p:spPr>
          <a:xfrm>
            <a:off x="824525" y="1595550"/>
            <a:ext cx="6110100" cy="33885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7 - The Governor’s Educator Retention Task Force recommends that the Governor’s Office </a:t>
            </a:r>
            <a:r>
              <a:rPr lang="en-US" sz="2300" b="1">
                <a:solidFill>
                  <a:schemeClr val="dk1"/>
                </a:solidFill>
                <a:latin typeface="Calibri"/>
                <a:ea typeface="Calibri"/>
                <a:cs typeface="Calibri"/>
                <a:sym typeface="Calibri"/>
              </a:rPr>
              <a:t>convene partners to highlight best practices and expand the implementation of innovative models</a:t>
            </a:r>
            <a:r>
              <a:rPr lang="en-US" sz="2300">
                <a:solidFill>
                  <a:schemeClr val="dk1"/>
                </a:solidFill>
                <a:latin typeface="Calibri"/>
                <a:ea typeface="Calibri"/>
                <a:cs typeface="Calibri"/>
                <a:sym typeface="Calibri"/>
              </a:rPr>
              <a:t> that recognize and support teachers as professionals and redesign the delivery of instruction to support the success of all students.</a:t>
            </a:r>
            <a:endParaRPr sz="2300">
              <a:solidFill>
                <a:schemeClr val="dk1"/>
              </a:solidFill>
              <a:latin typeface="Calibri"/>
              <a:ea typeface="Calibri"/>
              <a:cs typeface="Calibri"/>
              <a:sym typeface="Calibri"/>
            </a:endParaRPr>
          </a:p>
        </p:txBody>
      </p:sp>
      <p:sp>
        <p:nvSpPr>
          <p:cNvPr id="148" name="Google Shape;148;p24"/>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Improving Working Conditions</a:t>
            </a:r>
            <a:endParaRPr sz="4300" b="1">
              <a:solidFill>
                <a:srgbClr val="1E3D56"/>
              </a:solidFill>
            </a:endParaRPr>
          </a:p>
        </p:txBody>
      </p:sp>
      <p:pic>
        <p:nvPicPr>
          <p:cNvPr id="149" name="Google Shape;149;p24"/>
          <p:cNvPicPr preferRelativeResize="0"/>
          <p:nvPr/>
        </p:nvPicPr>
        <p:blipFill>
          <a:blip r:embed="rId3">
            <a:alphaModFix/>
          </a:blip>
          <a:stretch>
            <a:fillRect/>
          </a:stretch>
        </p:blipFill>
        <p:spPr>
          <a:xfrm>
            <a:off x="7163225" y="1519350"/>
            <a:ext cx="4759470" cy="3547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p:nvPr/>
        </p:nvSpPr>
        <p:spPr>
          <a:xfrm>
            <a:off x="824525" y="1595550"/>
            <a:ext cx="6110100" cy="33885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8 - The Governor’s Educator Retention Task Force recommends that the Governor’s Office work with the relevant education organizations and stakeholders to </a:t>
            </a:r>
            <a:r>
              <a:rPr lang="en-US" sz="2300" b="1">
                <a:solidFill>
                  <a:schemeClr val="dk1"/>
                </a:solidFill>
                <a:latin typeface="Calibri"/>
                <a:ea typeface="Calibri"/>
                <a:cs typeface="Calibri"/>
                <a:sym typeface="Calibri"/>
              </a:rPr>
              <a:t>support and develop strong school leadership in Arizona, inclusive of both school principals and leadership pathways for classroom educators.</a:t>
            </a:r>
            <a:endParaRPr sz="2300" b="1">
              <a:solidFill>
                <a:schemeClr val="dk1"/>
              </a:solidFill>
              <a:latin typeface="Calibri"/>
              <a:ea typeface="Calibri"/>
              <a:cs typeface="Calibri"/>
              <a:sym typeface="Calibri"/>
            </a:endParaRPr>
          </a:p>
        </p:txBody>
      </p:sp>
      <p:sp>
        <p:nvSpPr>
          <p:cNvPr id="155" name="Google Shape;155;p25"/>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Improving Working Conditions</a:t>
            </a:r>
            <a:endParaRPr sz="4300" b="1">
              <a:solidFill>
                <a:srgbClr val="1E3D56"/>
              </a:solidFill>
            </a:endParaRPr>
          </a:p>
        </p:txBody>
      </p:sp>
      <p:pic>
        <p:nvPicPr>
          <p:cNvPr id="156" name="Google Shape;156;p25"/>
          <p:cNvPicPr preferRelativeResize="0"/>
          <p:nvPr/>
        </p:nvPicPr>
        <p:blipFill>
          <a:blip r:embed="rId3">
            <a:alphaModFix/>
          </a:blip>
          <a:stretch>
            <a:fillRect/>
          </a:stretch>
        </p:blipFill>
        <p:spPr>
          <a:xfrm>
            <a:off x="7239425" y="1451625"/>
            <a:ext cx="4660424" cy="3697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p:nvPr/>
        </p:nvSpPr>
        <p:spPr>
          <a:xfrm>
            <a:off x="824525" y="2052750"/>
            <a:ext cx="6110100" cy="37956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9 - The Task Force recommends that the Governor’s Office ask the Arizona State Board of Education to </a:t>
            </a:r>
            <a:r>
              <a:rPr lang="en-US" sz="2300" b="1">
                <a:solidFill>
                  <a:schemeClr val="dk1"/>
                </a:solidFill>
                <a:latin typeface="Calibri"/>
                <a:ea typeface="Calibri"/>
                <a:cs typeface="Calibri"/>
                <a:sym typeface="Calibri"/>
              </a:rPr>
              <a:t>conduct a study analyzing the retention rates of the various pathways into the educator profession</a:t>
            </a:r>
            <a:r>
              <a:rPr lang="en-US" sz="2300">
                <a:solidFill>
                  <a:schemeClr val="dk1"/>
                </a:solidFill>
                <a:latin typeface="Calibri"/>
                <a:ea typeface="Calibri"/>
                <a:cs typeface="Calibri"/>
                <a:sym typeface="Calibri"/>
              </a:rPr>
              <a:t> to help identify how recruitment and preparation may be impacting the length of time educators stay in the classroom, identify successful practices, and inform future policy decisions.</a:t>
            </a:r>
            <a:endParaRPr sz="2300">
              <a:solidFill>
                <a:schemeClr val="dk1"/>
              </a:solidFill>
              <a:latin typeface="Calibri"/>
              <a:ea typeface="Calibri"/>
              <a:cs typeface="Calibri"/>
              <a:sym typeface="Calibri"/>
            </a:endParaRPr>
          </a:p>
        </p:txBody>
      </p:sp>
      <p:sp>
        <p:nvSpPr>
          <p:cNvPr id="162" name="Google Shape;162;p26"/>
          <p:cNvSpPr txBox="1"/>
          <p:nvPr/>
        </p:nvSpPr>
        <p:spPr>
          <a:xfrm>
            <a:off x="535200" y="304800"/>
            <a:ext cx="11121600" cy="15423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Developing Strong Pathways into the Classroom</a:t>
            </a:r>
            <a:endParaRPr sz="4300" b="1">
              <a:solidFill>
                <a:srgbClr val="1E3D56"/>
              </a:solidFill>
            </a:endParaRPr>
          </a:p>
        </p:txBody>
      </p:sp>
      <p:pic>
        <p:nvPicPr>
          <p:cNvPr id="163" name="Google Shape;163;p26"/>
          <p:cNvPicPr preferRelativeResize="0"/>
          <p:nvPr/>
        </p:nvPicPr>
        <p:blipFill>
          <a:blip r:embed="rId3">
            <a:alphaModFix/>
          </a:blip>
          <a:stretch>
            <a:fillRect/>
          </a:stretch>
        </p:blipFill>
        <p:spPr>
          <a:xfrm>
            <a:off x="7239425" y="1847100"/>
            <a:ext cx="4631501" cy="253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p:nvPr/>
        </p:nvSpPr>
        <p:spPr>
          <a:xfrm>
            <a:off x="824525" y="2052750"/>
            <a:ext cx="6110100" cy="33885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10 - The Governor’s Educator Retention Task Force recommends that the Governor’s Office support the </a:t>
            </a:r>
            <a:r>
              <a:rPr lang="en-US" sz="2300" b="1">
                <a:solidFill>
                  <a:schemeClr val="dk1"/>
                </a:solidFill>
                <a:latin typeface="Calibri"/>
                <a:ea typeface="Calibri"/>
                <a:cs typeface="Calibri"/>
                <a:sym typeface="Calibri"/>
              </a:rPr>
              <a:t>expansion and funding for statewide induction and mentoring programs using the Arizona Beginning Teacher Induction Program Standards</a:t>
            </a:r>
            <a:r>
              <a:rPr lang="en-US" sz="2300">
                <a:solidFill>
                  <a:schemeClr val="dk1"/>
                </a:solidFill>
                <a:latin typeface="Calibri"/>
                <a:ea typeface="Calibri"/>
                <a:cs typeface="Calibri"/>
                <a:sym typeface="Calibri"/>
              </a:rPr>
              <a:t>, including teachers in alternative certification pathways.</a:t>
            </a:r>
            <a:endParaRPr sz="2300">
              <a:solidFill>
                <a:schemeClr val="dk1"/>
              </a:solidFill>
              <a:latin typeface="Calibri"/>
              <a:ea typeface="Calibri"/>
              <a:cs typeface="Calibri"/>
              <a:sym typeface="Calibri"/>
            </a:endParaRPr>
          </a:p>
        </p:txBody>
      </p:sp>
      <p:sp>
        <p:nvSpPr>
          <p:cNvPr id="169" name="Google Shape;169;p27"/>
          <p:cNvSpPr txBox="1"/>
          <p:nvPr/>
        </p:nvSpPr>
        <p:spPr>
          <a:xfrm>
            <a:off x="535200" y="304800"/>
            <a:ext cx="11121600" cy="15423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Developing Strong Pathways into the Classroom</a:t>
            </a:r>
            <a:endParaRPr sz="4300" b="1">
              <a:solidFill>
                <a:srgbClr val="1E3D56"/>
              </a:solidFill>
            </a:endParaRPr>
          </a:p>
        </p:txBody>
      </p:sp>
      <p:pic>
        <p:nvPicPr>
          <p:cNvPr id="170" name="Google Shape;170;p27"/>
          <p:cNvPicPr preferRelativeResize="0"/>
          <p:nvPr/>
        </p:nvPicPr>
        <p:blipFill>
          <a:blip r:embed="rId3">
            <a:alphaModFix/>
          </a:blip>
          <a:stretch>
            <a:fillRect/>
          </a:stretch>
        </p:blipFill>
        <p:spPr>
          <a:xfrm>
            <a:off x="7087025" y="1999500"/>
            <a:ext cx="4952575" cy="31723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p:nvPr/>
        </p:nvSpPr>
        <p:spPr>
          <a:xfrm>
            <a:off x="824525" y="1443150"/>
            <a:ext cx="6110100" cy="29814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 11 - The Governor’s Educator Retention Task Force recommends </a:t>
            </a:r>
            <a:r>
              <a:rPr lang="en-US" sz="2300" b="1">
                <a:solidFill>
                  <a:schemeClr val="dk1"/>
                </a:solidFill>
                <a:latin typeface="Calibri"/>
                <a:ea typeface="Calibri"/>
                <a:cs typeface="Calibri"/>
                <a:sym typeface="Calibri"/>
              </a:rPr>
              <a:t>asking the Arizona State Board of Education to determine the data needed to evaluate the state of the educator workforce</a:t>
            </a:r>
            <a:r>
              <a:rPr lang="en-US" sz="2300">
                <a:solidFill>
                  <a:schemeClr val="dk1"/>
                </a:solidFill>
                <a:latin typeface="Calibri"/>
                <a:ea typeface="Calibri"/>
                <a:cs typeface="Calibri"/>
                <a:sym typeface="Calibri"/>
              </a:rPr>
              <a:t> and ensure the continuous collection and analysis of the determined data on an annual basis.</a:t>
            </a:r>
            <a:endParaRPr sz="2300">
              <a:solidFill>
                <a:schemeClr val="dk1"/>
              </a:solidFill>
              <a:latin typeface="Calibri"/>
              <a:ea typeface="Calibri"/>
              <a:cs typeface="Calibri"/>
              <a:sym typeface="Calibri"/>
            </a:endParaRPr>
          </a:p>
        </p:txBody>
      </p:sp>
      <p:sp>
        <p:nvSpPr>
          <p:cNvPr id="176" name="Google Shape;176;p28"/>
          <p:cNvSpPr txBox="1"/>
          <p:nvPr/>
        </p:nvSpPr>
        <p:spPr>
          <a:xfrm>
            <a:off x="535200" y="304800"/>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Using Data to Inform Retention</a:t>
            </a:r>
            <a:endParaRPr sz="4300" b="1">
              <a:solidFill>
                <a:srgbClr val="1E3D56"/>
              </a:solidFill>
            </a:endParaRPr>
          </a:p>
        </p:txBody>
      </p:sp>
      <p:pic>
        <p:nvPicPr>
          <p:cNvPr id="177" name="Google Shape;177;p28"/>
          <p:cNvPicPr preferRelativeResize="0"/>
          <p:nvPr/>
        </p:nvPicPr>
        <p:blipFill>
          <a:blip r:embed="rId3">
            <a:alphaModFix/>
          </a:blip>
          <a:stretch>
            <a:fillRect/>
          </a:stretch>
        </p:blipFill>
        <p:spPr>
          <a:xfrm>
            <a:off x="7087025" y="1320600"/>
            <a:ext cx="4952574" cy="3818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12329201"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p:nvPr/>
        </p:nvSpPr>
        <p:spPr>
          <a:xfrm>
            <a:off x="252300" y="238149"/>
            <a:ext cx="11687400" cy="877133"/>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5000" b="1" dirty="0">
                <a:solidFill>
                  <a:srgbClr val="2F528F"/>
                </a:solidFill>
                <a:latin typeface="Calibri"/>
                <a:ea typeface="Calibri"/>
                <a:cs typeface="Calibri"/>
                <a:sym typeface="Calibri"/>
              </a:rPr>
              <a:t>Governor’s Educator Retention Task Force</a:t>
            </a:r>
            <a:endParaRPr sz="4400" b="1" dirty="0">
              <a:solidFill>
                <a:srgbClr val="1E3D56"/>
              </a:solidFill>
            </a:endParaRPr>
          </a:p>
        </p:txBody>
      </p:sp>
      <p:sp>
        <p:nvSpPr>
          <p:cNvPr id="80" name="Google Shape;80;p14"/>
          <p:cNvSpPr txBox="1"/>
          <p:nvPr/>
        </p:nvSpPr>
        <p:spPr>
          <a:xfrm>
            <a:off x="477001" y="1219922"/>
            <a:ext cx="7564200" cy="5757900"/>
          </a:xfrm>
          <a:prstGeom prst="rect">
            <a:avLst/>
          </a:prstGeom>
          <a:noFill/>
          <a:ln>
            <a:noFill/>
          </a:ln>
        </p:spPr>
        <p:txBody>
          <a:bodyPr spcFirstLastPara="1" wrap="square" lIns="91425" tIns="91425" rIns="91425" bIns="91425" anchor="t" anchorCtr="0">
            <a:spAutoFit/>
          </a:bodyPr>
          <a:lstStyle/>
          <a:p>
            <a:pPr marL="457200" lvl="0" indent="-419100" algn="l" rtl="0">
              <a:lnSpc>
                <a:spcPct val="145000"/>
              </a:lnSpc>
              <a:spcBef>
                <a:spcPts val="0"/>
              </a:spcBef>
              <a:spcAft>
                <a:spcPts val="0"/>
              </a:spcAft>
              <a:buClr>
                <a:schemeClr val="dk1"/>
              </a:buClr>
              <a:buSzPts val="3000"/>
              <a:buFont typeface="Calibri"/>
              <a:buChar char="●"/>
            </a:pPr>
            <a:r>
              <a:rPr lang="en-US" sz="3000" b="1" dirty="0">
                <a:solidFill>
                  <a:schemeClr val="dk1"/>
                </a:solidFill>
                <a:latin typeface="Calibri"/>
                <a:ea typeface="Calibri"/>
                <a:cs typeface="Calibri"/>
                <a:sym typeface="Calibri"/>
              </a:rPr>
              <a:t>Created by Executive Order</a:t>
            </a:r>
            <a:endParaRPr sz="3000" b="1" dirty="0">
              <a:solidFill>
                <a:schemeClr val="dk1"/>
              </a:solidFill>
              <a:latin typeface="Calibri"/>
              <a:ea typeface="Calibri"/>
              <a:cs typeface="Calibri"/>
              <a:sym typeface="Calibri"/>
            </a:endParaRPr>
          </a:p>
          <a:p>
            <a:pPr marL="457200" lvl="0" indent="-419100" algn="l" rtl="0">
              <a:lnSpc>
                <a:spcPct val="145000"/>
              </a:lnSpc>
              <a:spcBef>
                <a:spcPts val="0"/>
              </a:spcBef>
              <a:spcAft>
                <a:spcPts val="0"/>
              </a:spcAft>
              <a:buClr>
                <a:schemeClr val="dk1"/>
              </a:buClr>
              <a:buSzPts val="3000"/>
              <a:buFont typeface="Calibri"/>
              <a:buChar char="●"/>
            </a:pPr>
            <a:r>
              <a:rPr lang="en-US" sz="3000" b="1" dirty="0">
                <a:solidFill>
                  <a:schemeClr val="dk1"/>
                </a:solidFill>
                <a:latin typeface="Calibri"/>
                <a:ea typeface="Calibri"/>
                <a:cs typeface="Calibri"/>
                <a:sym typeface="Calibri"/>
              </a:rPr>
              <a:t>Purpose:</a:t>
            </a:r>
            <a:endParaRPr sz="3000" b="1" dirty="0">
              <a:solidFill>
                <a:schemeClr val="dk1"/>
              </a:solidFill>
              <a:latin typeface="Calibri"/>
              <a:ea typeface="Calibri"/>
              <a:cs typeface="Calibri"/>
              <a:sym typeface="Calibri"/>
            </a:endParaRPr>
          </a:p>
          <a:p>
            <a:pPr marL="914400" lvl="1" indent="-361950" algn="l" rtl="0">
              <a:lnSpc>
                <a:spcPct val="145000"/>
              </a:lnSpc>
              <a:spcBef>
                <a:spcPts val="0"/>
              </a:spcBef>
              <a:spcAft>
                <a:spcPts val="0"/>
              </a:spcAft>
              <a:buClr>
                <a:schemeClr val="dk1"/>
              </a:buClr>
              <a:buSzPts val="2100"/>
              <a:buFont typeface="Calibri"/>
              <a:buChar char="○"/>
            </a:pPr>
            <a:r>
              <a:rPr lang="en-US" sz="2100" dirty="0">
                <a:solidFill>
                  <a:schemeClr val="dk1"/>
                </a:solidFill>
                <a:latin typeface="Calibri"/>
                <a:ea typeface="Calibri"/>
                <a:cs typeface="Calibri"/>
                <a:sym typeface="Calibri"/>
              </a:rPr>
              <a:t>To identify and make recommendations to improve educator retention in Arizona</a:t>
            </a:r>
            <a:endParaRPr sz="2100" dirty="0">
              <a:solidFill>
                <a:schemeClr val="dk1"/>
              </a:solidFill>
              <a:latin typeface="Calibri"/>
              <a:ea typeface="Calibri"/>
              <a:cs typeface="Calibri"/>
              <a:sym typeface="Calibri"/>
            </a:endParaRPr>
          </a:p>
          <a:p>
            <a:pPr marL="457200" lvl="0" indent="-361950" algn="l" rtl="0">
              <a:lnSpc>
                <a:spcPct val="145000"/>
              </a:lnSpc>
              <a:spcBef>
                <a:spcPts val="0"/>
              </a:spcBef>
              <a:spcAft>
                <a:spcPts val="0"/>
              </a:spcAft>
              <a:buClr>
                <a:schemeClr val="dk1"/>
              </a:buClr>
              <a:buSzPts val="2100"/>
              <a:buFont typeface="Calibri"/>
              <a:buChar char="●"/>
            </a:pPr>
            <a:r>
              <a:rPr lang="en-US" sz="3000" b="1" dirty="0">
                <a:solidFill>
                  <a:schemeClr val="dk1"/>
                </a:solidFill>
                <a:latin typeface="Calibri"/>
                <a:ea typeface="Calibri"/>
                <a:cs typeface="Calibri"/>
                <a:sym typeface="Calibri"/>
              </a:rPr>
              <a:t>19 Members, 650+ people applied</a:t>
            </a:r>
            <a:endParaRPr sz="3000" b="1" dirty="0">
              <a:solidFill>
                <a:schemeClr val="dk1"/>
              </a:solidFill>
              <a:latin typeface="Calibri"/>
              <a:ea typeface="Calibri"/>
              <a:cs typeface="Calibri"/>
              <a:sym typeface="Calibri"/>
            </a:endParaRPr>
          </a:p>
          <a:p>
            <a:pPr marL="457200" lvl="0" indent="-361950" algn="l" rtl="0">
              <a:lnSpc>
                <a:spcPct val="145000"/>
              </a:lnSpc>
              <a:spcBef>
                <a:spcPts val="0"/>
              </a:spcBef>
              <a:spcAft>
                <a:spcPts val="0"/>
              </a:spcAft>
              <a:buClr>
                <a:schemeClr val="dk1"/>
              </a:buClr>
              <a:buSzPts val="2100"/>
              <a:buFont typeface="Calibri"/>
              <a:buChar char="●"/>
            </a:pPr>
            <a:r>
              <a:rPr lang="en-US" sz="3000" b="1" dirty="0">
                <a:solidFill>
                  <a:schemeClr val="dk1"/>
                </a:solidFill>
                <a:latin typeface="Calibri"/>
                <a:ea typeface="Calibri"/>
                <a:cs typeface="Calibri"/>
                <a:sym typeface="Calibri"/>
              </a:rPr>
              <a:t>Key Deliverables:</a:t>
            </a:r>
            <a:endParaRPr sz="2100" dirty="0">
              <a:solidFill>
                <a:schemeClr val="dk1"/>
              </a:solidFill>
              <a:latin typeface="Calibri"/>
              <a:ea typeface="Calibri"/>
              <a:cs typeface="Calibri"/>
              <a:sym typeface="Calibri"/>
            </a:endParaRPr>
          </a:p>
          <a:p>
            <a:pPr marL="914400" lvl="1" indent="-361950" algn="l" rtl="0">
              <a:lnSpc>
                <a:spcPct val="145000"/>
              </a:lnSpc>
              <a:spcBef>
                <a:spcPts val="0"/>
              </a:spcBef>
              <a:spcAft>
                <a:spcPts val="0"/>
              </a:spcAft>
              <a:buClr>
                <a:schemeClr val="dk1"/>
              </a:buClr>
              <a:buSzPts val="2100"/>
              <a:buFont typeface="Calibri"/>
              <a:buChar char="○"/>
            </a:pPr>
            <a:r>
              <a:rPr lang="en-US" sz="2100" dirty="0">
                <a:solidFill>
                  <a:schemeClr val="dk1"/>
                </a:solidFill>
                <a:latin typeface="Calibri"/>
                <a:ea typeface="Calibri"/>
                <a:cs typeface="Calibri"/>
                <a:sym typeface="Calibri"/>
              </a:rPr>
              <a:t>Conduct an Educator Working Conditions Survey</a:t>
            </a:r>
            <a:endParaRPr sz="2100" dirty="0">
              <a:solidFill>
                <a:schemeClr val="dk1"/>
              </a:solidFill>
              <a:latin typeface="Calibri"/>
              <a:ea typeface="Calibri"/>
              <a:cs typeface="Calibri"/>
              <a:sym typeface="Calibri"/>
            </a:endParaRPr>
          </a:p>
          <a:p>
            <a:pPr marL="914400" lvl="1" indent="-361950" algn="l" rtl="0">
              <a:lnSpc>
                <a:spcPct val="145000"/>
              </a:lnSpc>
              <a:spcBef>
                <a:spcPts val="0"/>
              </a:spcBef>
              <a:spcAft>
                <a:spcPts val="0"/>
              </a:spcAft>
              <a:buClr>
                <a:schemeClr val="dk1"/>
              </a:buClr>
              <a:buSzPts val="2100"/>
              <a:buFont typeface="Calibri"/>
              <a:buChar char="○"/>
            </a:pPr>
            <a:r>
              <a:rPr lang="en-US" sz="2100" dirty="0">
                <a:solidFill>
                  <a:schemeClr val="dk1"/>
                </a:solidFill>
                <a:latin typeface="Calibri"/>
                <a:ea typeface="Calibri"/>
                <a:cs typeface="Calibri"/>
                <a:sym typeface="Calibri"/>
              </a:rPr>
              <a:t>Gather feedback from educators</a:t>
            </a:r>
            <a:endParaRPr sz="2100" dirty="0">
              <a:solidFill>
                <a:schemeClr val="dk1"/>
              </a:solidFill>
              <a:latin typeface="Calibri"/>
              <a:ea typeface="Calibri"/>
              <a:cs typeface="Calibri"/>
              <a:sym typeface="Calibri"/>
            </a:endParaRPr>
          </a:p>
          <a:p>
            <a:pPr marL="914400" lvl="1" indent="-361950" algn="l" rtl="0">
              <a:lnSpc>
                <a:spcPct val="145000"/>
              </a:lnSpc>
              <a:spcBef>
                <a:spcPts val="0"/>
              </a:spcBef>
              <a:spcAft>
                <a:spcPts val="0"/>
              </a:spcAft>
              <a:buClr>
                <a:schemeClr val="dk1"/>
              </a:buClr>
              <a:buSzPts val="2100"/>
              <a:buFont typeface="Calibri"/>
              <a:buChar char="○"/>
            </a:pPr>
            <a:r>
              <a:rPr lang="en-US" sz="2100" dirty="0">
                <a:solidFill>
                  <a:schemeClr val="dk1"/>
                </a:solidFill>
                <a:latin typeface="Calibri"/>
                <a:ea typeface="Calibri"/>
                <a:cs typeface="Calibri"/>
                <a:sym typeface="Calibri"/>
              </a:rPr>
              <a:t>Create a comprehensive report with final recommendations</a:t>
            </a:r>
            <a:endParaRPr sz="2100" dirty="0">
              <a:solidFill>
                <a:schemeClr val="dk1"/>
              </a:solidFill>
              <a:latin typeface="Calibri"/>
              <a:ea typeface="Calibri"/>
              <a:cs typeface="Calibri"/>
              <a:sym typeface="Calibri"/>
            </a:endParaRPr>
          </a:p>
          <a:p>
            <a:pPr marL="0" lvl="0" indent="0" algn="l" rtl="0">
              <a:spcBef>
                <a:spcPts val="1900"/>
              </a:spcBef>
              <a:spcAft>
                <a:spcPts val="0"/>
              </a:spcAft>
              <a:buNone/>
            </a:pPr>
            <a:endParaRPr sz="2000" dirty="0"/>
          </a:p>
        </p:txBody>
      </p:sp>
      <p:pic>
        <p:nvPicPr>
          <p:cNvPr id="81" name="Google Shape;81;p14"/>
          <p:cNvPicPr preferRelativeResize="0"/>
          <p:nvPr/>
        </p:nvPicPr>
        <p:blipFill rotWithShape="1">
          <a:blip r:embed="rId3">
            <a:alphaModFix/>
          </a:blip>
          <a:srcRect l="238" r="238"/>
          <a:stretch/>
        </p:blipFill>
        <p:spPr>
          <a:xfrm>
            <a:off x="7593900" y="1841850"/>
            <a:ext cx="3906275" cy="2604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p:nvPr/>
        </p:nvSpPr>
        <p:spPr>
          <a:xfrm>
            <a:off x="252300" y="377200"/>
            <a:ext cx="11687400" cy="14868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5000" b="1">
                <a:solidFill>
                  <a:srgbClr val="2F528F"/>
                </a:solidFill>
                <a:latin typeface="Calibri"/>
                <a:ea typeface="Calibri"/>
                <a:cs typeface="Calibri"/>
                <a:sym typeface="Calibri"/>
              </a:rPr>
              <a:t>Governor’s Educator Retention Task Force</a:t>
            </a:r>
            <a:endParaRPr sz="4400" b="1">
              <a:solidFill>
                <a:srgbClr val="1E3D56"/>
              </a:solidFill>
            </a:endParaRPr>
          </a:p>
          <a:p>
            <a:pPr marL="0" lvl="0" indent="0" algn="l" rtl="0">
              <a:lnSpc>
                <a:spcPct val="90000"/>
              </a:lnSpc>
              <a:spcBef>
                <a:spcPts val="0"/>
              </a:spcBef>
              <a:spcAft>
                <a:spcPts val="0"/>
              </a:spcAft>
              <a:buNone/>
            </a:pPr>
            <a:r>
              <a:rPr lang="en-US" sz="4400" b="1">
                <a:solidFill>
                  <a:srgbClr val="1E3D56"/>
                </a:solidFill>
              </a:rPr>
              <a:t> </a:t>
            </a:r>
            <a:endParaRPr sz="4400" b="1">
              <a:solidFill>
                <a:srgbClr val="1E3D56"/>
              </a:solidFill>
            </a:endParaRPr>
          </a:p>
        </p:txBody>
      </p:sp>
      <p:sp>
        <p:nvSpPr>
          <p:cNvPr id="87" name="Google Shape;87;p15"/>
          <p:cNvSpPr txBox="1"/>
          <p:nvPr/>
        </p:nvSpPr>
        <p:spPr>
          <a:xfrm>
            <a:off x="556900" y="1477375"/>
            <a:ext cx="10588200" cy="4327800"/>
          </a:xfrm>
          <a:prstGeom prst="rect">
            <a:avLst/>
          </a:prstGeom>
          <a:noFill/>
          <a:ln>
            <a:noFill/>
          </a:ln>
        </p:spPr>
        <p:txBody>
          <a:bodyPr spcFirstLastPara="1" wrap="square" lIns="91425" tIns="91425" rIns="3935050" bIns="91425" anchor="t" anchorCtr="0">
            <a:spAutoFit/>
          </a:bodyPr>
          <a:lstStyle/>
          <a:p>
            <a:pPr marL="0" lvl="0" indent="0" algn="l" rtl="0">
              <a:lnSpc>
                <a:spcPct val="145000"/>
              </a:lnSpc>
              <a:spcBef>
                <a:spcPts val="0"/>
              </a:spcBef>
              <a:spcAft>
                <a:spcPts val="0"/>
              </a:spcAft>
              <a:buNone/>
            </a:pPr>
            <a:r>
              <a:rPr lang="en-US" sz="3000" b="1">
                <a:solidFill>
                  <a:schemeClr val="dk1"/>
                </a:solidFill>
                <a:latin typeface="Calibri"/>
                <a:ea typeface="Calibri"/>
                <a:cs typeface="Calibri"/>
                <a:sym typeface="Calibri"/>
              </a:rPr>
              <a:t>Formed 4 Working Groups:</a:t>
            </a:r>
            <a:endParaRPr sz="3000" b="1">
              <a:solidFill>
                <a:schemeClr val="dk1"/>
              </a:solidFill>
              <a:latin typeface="Calibri"/>
              <a:ea typeface="Calibri"/>
              <a:cs typeface="Calibri"/>
              <a:sym typeface="Calibri"/>
            </a:endParaRPr>
          </a:p>
          <a:p>
            <a:pPr marL="457200" lvl="0" indent="-419100" algn="l" rtl="0">
              <a:lnSpc>
                <a:spcPct val="145000"/>
              </a:lnSpc>
              <a:spcBef>
                <a:spcPts val="190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(1) Retention Innovations</a:t>
            </a:r>
            <a:endParaRPr sz="3000" b="1">
              <a:solidFill>
                <a:schemeClr val="dk1"/>
              </a:solidFill>
              <a:latin typeface="Calibri"/>
              <a:ea typeface="Calibri"/>
              <a:cs typeface="Calibri"/>
              <a:sym typeface="Calibri"/>
            </a:endParaRPr>
          </a:p>
          <a:p>
            <a:pPr marL="457200" marR="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(2) Pay and Compensation </a:t>
            </a:r>
            <a:endParaRPr sz="3000" b="1">
              <a:solidFill>
                <a:schemeClr val="dk1"/>
              </a:solidFill>
              <a:latin typeface="Calibri"/>
              <a:ea typeface="Calibri"/>
              <a:cs typeface="Calibri"/>
              <a:sym typeface="Calibri"/>
            </a:endParaRPr>
          </a:p>
          <a:p>
            <a:pPr marL="457200" marR="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(3) Preparation and Certification</a:t>
            </a:r>
            <a:endParaRPr sz="3000" b="1">
              <a:solidFill>
                <a:schemeClr val="dk1"/>
              </a:solidFill>
              <a:latin typeface="Calibri"/>
              <a:ea typeface="Calibri"/>
              <a:cs typeface="Calibri"/>
              <a:sym typeface="Calibri"/>
            </a:endParaRPr>
          </a:p>
          <a:p>
            <a:pPr marL="457200" marR="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(4) Working Conditions</a:t>
            </a:r>
            <a:endParaRPr sz="3000" b="1">
              <a:solidFill>
                <a:schemeClr val="dk1"/>
              </a:solidFill>
              <a:latin typeface="Calibri"/>
              <a:ea typeface="Calibri"/>
              <a:cs typeface="Calibri"/>
              <a:sym typeface="Calibri"/>
            </a:endParaRPr>
          </a:p>
          <a:p>
            <a:pPr marL="0" lvl="0" indent="0" algn="l" rtl="0">
              <a:spcBef>
                <a:spcPts val="1900"/>
              </a:spcBef>
              <a:spcAft>
                <a:spcPts val="0"/>
              </a:spcAft>
              <a:buNone/>
            </a:pPr>
            <a:endParaRPr sz="2000"/>
          </a:p>
        </p:txBody>
      </p:sp>
      <p:pic>
        <p:nvPicPr>
          <p:cNvPr id="88" name="Google Shape;88;p15"/>
          <p:cNvPicPr preferRelativeResize="0"/>
          <p:nvPr/>
        </p:nvPicPr>
        <p:blipFill rotWithShape="1">
          <a:blip r:embed="rId3">
            <a:alphaModFix/>
          </a:blip>
          <a:srcRect t="3358" b="3358"/>
          <a:stretch/>
        </p:blipFill>
        <p:spPr>
          <a:xfrm>
            <a:off x="7386550" y="1864000"/>
            <a:ext cx="3592125" cy="240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p:nvPr/>
        </p:nvSpPr>
        <p:spPr>
          <a:xfrm>
            <a:off x="252300" y="377200"/>
            <a:ext cx="11687400" cy="14868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5000" b="1">
                <a:solidFill>
                  <a:srgbClr val="2F528F"/>
                </a:solidFill>
                <a:latin typeface="Calibri"/>
                <a:ea typeface="Calibri"/>
                <a:cs typeface="Calibri"/>
                <a:sym typeface="Calibri"/>
              </a:rPr>
              <a:t>Governor’s Educator Retention Task Force</a:t>
            </a:r>
            <a:endParaRPr sz="4400" b="1">
              <a:solidFill>
                <a:srgbClr val="1E3D56"/>
              </a:solidFill>
            </a:endParaRPr>
          </a:p>
          <a:p>
            <a:pPr marL="0" lvl="0" indent="0" algn="l" rtl="0">
              <a:lnSpc>
                <a:spcPct val="90000"/>
              </a:lnSpc>
              <a:spcBef>
                <a:spcPts val="0"/>
              </a:spcBef>
              <a:spcAft>
                <a:spcPts val="0"/>
              </a:spcAft>
              <a:buNone/>
            </a:pPr>
            <a:r>
              <a:rPr lang="en-US" sz="4400" b="1">
                <a:solidFill>
                  <a:srgbClr val="1E3D56"/>
                </a:solidFill>
              </a:rPr>
              <a:t> </a:t>
            </a:r>
            <a:endParaRPr sz="4400" b="1">
              <a:solidFill>
                <a:srgbClr val="1E3D56"/>
              </a:solidFill>
            </a:endParaRPr>
          </a:p>
        </p:txBody>
      </p:sp>
      <p:sp>
        <p:nvSpPr>
          <p:cNvPr id="94" name="Google Shape;94;p16"/>
          <p:cNvSpPr txBox="1"/>
          <p:nvPr/>
        </p:nvSpPr>
        <p:spPr>
          <a:xfrm>
            <a:off x="556900" y="1477375"/>
            <a:ext cx="10588200" cy="4663800"/>
          </a:xfrm>
          <a:prstGeom prst="rect">
            <a:avLst/>
          </a:prstGeom>
          <a:noFill/>
          <a:ln>
            <a:noFill/>
          </a:ln>
        </p:spPr>
        <p:txBody>
          <a:bodyPr spcFirstLastPara="1" wrap="square" lIns="91425" tIns="91425" rIns="3935050" bIns="91425" anchor="t" anchorCtr="0">
            <a:spAutoFit/>
          </a:bodyPr>
          <a:lstStyle/>
          <a:p>
            <a:pPr marL="45720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Conducted an Educator Working Conditions Study</a:t>
            </a:r>
            <a:endParaRPr sz="3000" b="1">
              <a:solidFill>
                <a:schemeClr val="dk1"/>
              </a:solidFill>
              <a:latin typeface="Calibri"/>
              <a:ea typeface="Calibri"/>
              <a:cs typeface="Calibri"/>
              <a:sym typeface="Calibri"/>
            </a:endParaRPr>
          </a:p>
          <a:p>
            <a:pPr marL="914400" lvl="1" indent="-419100" algn="l" rtl="0">
              <a:lnSpc>
                <a:spcPct val="14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Heard from nearly 10K educators and former educators</a:t>
            </a:r>
            <a:endParaRPr sz="3000">
              <a:solidFill>
                <a:schemeClr val="dk1"/>
              </a:solidFill>
              <a:latin typeface="Calibri"/>
              <a:ea typeface="Calibri"/>
              <a:cs typeface="Calibri"/>
              <a:sym typeface="Calibri"/>
            </a:endParaRPr>
          </a:p>
          <a:p>
            <a:pPr marL="914400" lvl="1" indent="-419100" algn="l" rtl="0">
              <a:lnSpc>
                <a:spcPct val="145000"/>
              </a:lnSpc>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Executive Summary available, full report coming in February</a:t>
            </a:r>
            <a:endParaRPr sz="3000">
              <a:solidFill>
                <a:schemeClr val="dk1"/>
              </a:solidFill>
              <a:latin typeface="Calibri"/>
              <a:ea typeface="Calibri"/>
              <a:cs typeface="Calibri"/>
              <a:sym typeface="Calibri"/>
            </a:endParaRPr>
          </a:p>
          <a:p>
            <a:pPr marL="457200" lvl="0" indent="-419100" algn="l" rtl="0">
              <a:lnSpc>
                <a:spcPct val="145000"/>
              </a:lnSpc>
              <a:spcBef>
                <a:spcPts val="0"/>
              </a:spcBef>
              <a:spcAft>
                <a:spcPts val="0"/>
              </a:spcAft>
              <a:buClr>
                <a:schemeClr val="dk1"/>
              </a:buClr>
              <a:buSzPts val="3000"/>
              <a:buFont typeface="Calibri"/>
              <a:buChar char="●"/>
            </a:pPr>
            <a:r>
              <a:rPr lang="en-US" sz="3000" b="1">
                <a:solidFill>
                  <a:schemeClr val="dk1"/>
                </a:solidFill>
                <a:latin typeface="Calibri"/>
                <a:ea typeface="Calibri"/>
                <a:cs typeface="Calibri"/>
                <a:sym typeface="Calibri"/>
              </a:rPr>
              <a:t>Created Research &amp; Analysis Report</a:t>
            </a:r>
            <a:endParaRPr sz="3000" b="1">
              <a:solidFill>
                <a:schemeClr val="dk1"/>
              </a:solidFill>
              <a:latin typeface="Calibri"/>
              <a:ea typeface="Calibri"/>
              <a:cs typeface="Calibri"/>
              <a:sym typeface="Calibri"/>
            </a:endParaRPr>
          </a:p>
        </p:txBody>
      </p:sp>
      <p:pic>
        <p:nvPicPr>
          <p:cNvPr id="95" name="Google Shape;95;p16"/>
          <p:cNvPicPr preferRelativeResize="0"/>
          <p:nvPr/>
        </p:nvPicPr>
        <p:blipFill rotWithShape="1">
          <a:blip r:embed="rId3">
            <a:alphaModFix/>
          </a:blip>
          <a:srcRect t="3358" b="3358"/>
          <a:stretch/>
        </p:blipFill>
        <p:spPr>
          <a:xfrm>
            <a:off x="7386550" y="1864000"/>
            <a:ext cx="3592125" cy="2400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p:nvPr/>
        </p:nvSpPr>
        <p:spPr>
          <a:xfrm>
            <a:off x="1006375" y="1888875"/>
            <a:ext cx="9995700" cy="794100"/>
          </a:xfrm>
          <a:prstGeom prst="rect">
            <a:avLst/>
          </a:prstGeom>
          <a:noFill/>
          <a:ln>
            <a:noFill/>
          </a:ln>
        </p:spPr>
        <p:txBody>
          <a:bodyPr spcFirstLastPara="1" wrap="square" lIns="91425" tIns="91425" rIns="91425" bIns="91425" anchor="ctr" anchorCtr="0">
            <a:spAutoFit/>
          </a:bodyPr>
          <a:lstStyle/>
          <a:p>
            <a:pPr marL="0" marR="0" lvl="0" indent="0" algn="ctr" rtl="0">
              <a:lnSpc>
                <a:spcPct val="90000"/>
              </a:lnSpc>
              <a:spcBef>
                <a:spcPts val="0"/>
              </a:spcBef>
              <a:spcAft>
                <a:spcPts val="0"/>
              </a:spcAft>
              <a:buNone/>
            </a:pPr>
            <a:r>
              <a:rPr lang="en-US" sz="4400" b="1" i="1">
                <a:solidFill>
                  <a:srgbClr val="1E3D56"/>
                </a:solidFill>
              </a:rPr>
              <a:t>Recommendations </a:t>
            </a:r>
            <a:endParaRPr sz="4400" b="1" i="1">
              <a:solidFill>
                <a:srgbClr val="1E3D5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p:nvPr/>
        </p:nvSpPr>
        <p:spPr>
          <a:xfrm>
            <a:off x="824525" y="1595550"/>
            <a:ext cx="6110100" cy="28590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 1 - The Governor’s Educator Retention Task Force recommends that the Governor’s Office </a:t>
            </a:r>
            <a:r>
              <a:rPr lang="en-US" sz="2500" b="1">
                <a:solidFill>
                  <a:schemeClr val="dk1"/>
                </a:solidFill>
                <a:latin typeface="Calibri"/>
                <a:ea typeface="Calibri"/>
                <a:cs typeface="Calibri"/>
                <a:sym typeface="Calibri"/>
              </a:rPr>
              <a:t>create an educator advisory group </a:t>
            </a:r>
            <a:r>
              <a:rPr lang="en-US" sz="2500">
                <a:solidFill>
                  <a:schemeClr val="dk1"/>
                </a:solidFill>
                <a:latin typeface="Calibri"/>
                <a:ea typeface="Calibri"/>
                <a:cs typeface="Calibri"/>
                <a:sym typeface="Calibri"/>
              </a:rPr>
              <a:t>to provide regular feedback and insights to the Governor.</a:t>
            </a:r>
            <a:endParaRPr sz="2500">
              <a:solidFill>
                <a:schemeClr val="dk1"/>
              </a:solidFill>
              <a:latin typeface="Calibri"/>
              <a:ea typeface="Calibri"/>
              <a:cs typeface="Calibri"/>
              <a:sym typeface="Calibri"/>
            </a:endParaRPr>
          </a:p>
          <a:p>
            <a:pPr marL="457200" lvl="0" indent="0" algn="l" rtl="0">
              <a:lnSpc>
                <a:spcPct val="115000"/>
              </a:lnSpc>
              <a:spcBef>
                <a:spcPts val="600"/>
              </a:spcBef>
              <a:spcAft>
                <a:spcPts val="0"/>
              </a:spcAft>
              <a:buNone/>
            </a:pPr>
            <a:endParaRPr sz="2500">
              <a:solidFill>
                <a:schemeClr val="dk1"/>
              </a:solidFill>
              <a:latin typeface="Calibri"/>
              <a:ea typeface="Calibri"/>
              <a:cs typeface="Calibri"/>
              <a:sym typeface="Calibri"/>
            </a:endParaRPr>
          </a:p>
        </p:txBody>
      </p:sp>
      <p:sp>
        <p:nvSpPr>
          <p:cNvPr id="106" name="Google Shape;106;p18"/>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Amplifying Educator Voice</a:t>
            </a:r>
            <a:endParaRPr sz="4300" b="1">
              <a:solidFill>
                <a:srgbClr val="1E3D56"/>
              </a:solidFill>
            </a:endParaRPr>
          </a:p>
        </p:txBody>
      </p:sp>
      <p:pic>
        <p:nvPicPr>
          <p:cNvPr id="107" name="Google Shape;107;p18"/>
          <p:cNvPicPr preferRelativeResize="0"/>
          <p:nvPr/>
        </p:nvPicPr>
        <p:blipFill>
          <a:blip r:embed="rId3">
            <a:alphaModFix/>
          </a:blip>
          <a:stretch>
            <a:fillRect/>
          </a:stretch>
        </p:blipFill>
        <p:spPr>
          <a:xfrm>
            <a:off x="7172275" y="1850838"/>
            <a:ext cx="4267050" cy="285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p:nvPr/>
        </p:nvSpPr>
        <p:spPr>
          <a:xfrm>
            <a:off x="824525" y="1595550"/>
            <a:ext cx="6110100" cy="499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 2. The Governor’s Educator Retention Task Force recommends that the Governor’s Office </a:t>
            </a:r>
            <a:r>
              <a:rPr lang="en-US" sz="2500" b="1">
                <a:solidFill>
                  <a:schemeClr val="dk1"/>
                </a:solidFill>
                <a:latin typeface="Calibri"/>
                <a:ea typeface="Calibri"/>
                <a:cs typeface="Calibri"/>
                <a:sym typeface="Calibri"/>
              </a:rPr>
              <a:t>prioritize raising and maintaining average salaries for Arizona classroom teachers and certified staff </a:t>
            </a:r>
            <a:r>
              <a:rPr lang="en-US" sz="2500">
                <a:solidFill>
                  <a:schemeClr val="dk1"/>
                </a:solidFill>
                <a:latin typeface="Calibri"/>
                <a:ea typeface="Calibri"/>
                <a:cs typeface="Calibri"/>
                <a:sym typeface="Calibri"/>
              </a:rPr>
              <a:t>(such as school counselors, psychologists, and social workers) to align with national averages and ensure that salaries for classified staff (such as paraeducators, food service, and transportation employees) are similarly adjusted.</a:t>
            </a:r>
            <a:endParaRPr sz="2500">
              <a:solidFill>
                <a:schemeClr val="dk1"/>
              </a:solidFill>
              <a:latin typeface="Calibri"/>
              <a:ea typeface="Calibri"/>
              <a:cs typeface="Calibri"/>
              <a:sym typeface="Calibri"/>
            </a:endParaRPr>
          </a:p>
        </p:txBody>
      </p:sp>
      <p:sp>
        <p:nvSpPr>
          <p:cNvPr id="113" name="Google Shape;113;p19"/>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Increasing Salary &amp; Benefits</a:t>
            </a:r>
            <a:endParaRPr sz="4300" b="1">
              <a:solidFill>
                <a:srgbClr val="1E3D56"/>
              </a:solidFill>
            </a:endParaRPr>
          </a:p>
        </p:txBody>
      </p:sp>
      <p:pic>
        <p:nvPicPr>
          <p:cNvPr id="114" name="Google Shape;114;p19"/>
          <p:cNvPicPr preferRelativeResize="0"/>
          <p:nvPr/>
        </p:nvPicPr>
        <p:blipFill>
          <a:blip r:embed="rId3">
            <a:alphaModFix/>
          </a:blip>
          <a:stretch>
            <a:fillRect/>
          </a:stretch>
        </p:blipFill>
        <p:spPr>
          <a:xfrm>
            <a:off x="7470650" y="1959374"/>
            <a:ext cx="4186149" cy="2454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p:nvPr/>
        </p:nvSpPr>
        <p:spPr>
          <a:xfrm>
            <a:off x="824525" y="1595550"/>
            <a:ext cx="6110100" cy="45522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 3 - The Governor’s Educator Retention Task Force recommends that the Governor’s Office work with the appropriate state agencies to </a:t>
            </a:r>
            <a:r>
              <a:rPr lang="en-US" sz="2500" b="1">
                <a:solidFill>
                  <a:schemeClr val="dk1"/>
                </a:solidFill>
                <a:latin typeface="Calibri"/>
                <a:ea typeface="Calibri"/>
                <a:cs typeface="Calibri"/>
                <a:sym typeface="Calibri"/>
              </a:rPr>
              <a:t>pursue a reduction in the cost to educators and school personnel for health insurance plans</a:t>
            </a:r>
            <a:r>
              <a:rPr lang="en-US" sz="2500">
                <a:solidFill>
                  <a:schemeClr val="dk1"/>
                </a:solidFill>
                <a:latin typeface="Calibri"/>
                <a:ea typeface="Calibri"/>
                <a:cs typeface="Calibri"/>
                <a:sym typeface="Calibri"/>
              </a:rPr>
              <a:t> that include dependent coverage to align with the proportion of total plan cost paid by educators with individual coverage.</a:t>
            </a:r>
            <a:endParaRPr sz="2500">
              <a:solidFill>
                <a:schemeClr val="dk1"/>
              </a:solidFill>
              <a:latin typeface="Calibri"/>
              <a:ea typeface="Calibri"/>
              <a:cs typeface="Calibri"/>
              <a:sym typeface="Calibri"/>
            </a:endParaRPr>
          </a:p>
        </p:txBody>
      </p:sp>
      <p:sp>
        <p:nvSpPr>
          <p:cNvPr id="120" name="Google Shape;120;p20"/>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Increasing Salary &amp; Benefits</a:t>
            </a:r>
            <a:endParaRPr sz="4300" b="1">
              <a:solidFill>
                <a:srgbClr val="1E3D56"/>
              </a:solidFill>
            </a:endParaRPr>
          </a:p>
        </p:txBody>
      </p:sp>
      <p:pic>
        <p:nvPicPr>
          <p:cNvPr id="121" name="Google Shape;121;p20"/>
          <p:cNvPicPr preferRelativeResize="0"/>
          <p:nvPr/>
        </p:nvPicPr>
        <p:blipFill rotWithShape="1">
          <a:blip r:embed="rId3">
            <a:alphaModFix/>
          </a:blip>
          <a:srcRect l="4399" t="12638" r="7602" b="1964"/>
          <a:stretch/>
        </p:blipFill>
        <p:spPr>
          <a:xfrm>
            <a:off x="7231575" y="1757350"/>
            <a:ext cx="4492675" cy="2932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p:nvPr/>
        </p:nvSpPr>
        <p:spPr>
          <a:xfrm>
            <a:off x="824525" y="1595550"/>
            <a:ext cx="6110100" cy="27822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 4 - The Governor’s Educator Retention Task Force recommends that the Governor’s Office support policies to provide educators and school personnel with </a:t>
            </a:r>
            <a:r>
              <a:rPr lang="en-US" sz="2500" b="1">
                <a:solidFill>
                  <a:schemeClr val="dk1"/>
                </a:solidFill>
                <a:latin typeface="Calibri"/>
                <a:ea typeface="Calibri"/>
                <a:cs typeface="Calibri"/>
                <a:sym typeface="Calibri"/>
              </a:rPr>
              <a:t>twelve weeks of paid parental leave for childbirth, adoption, or fostering.</a:t>
            </a:r>
            <a:endParaRPr sz="2500" b="1">
              <a:solidFill>
                <a:schemeClr val="dk1"/>
              </a:solidFill>
              <a:latin typeface="Calibri"/>
              <a:ea typeface="Calibri"/>
              <a:cs typeface="Calibri"/>
              <a:sym typeface="Calibri"/>
            </a:endParaRPr>
          </a:p>
        </p:txBody>
      </p:sp>
      <p:sp>
        <p:nvSpPr>
          <p:cNvPr id="127" name="Google Shape;127;p21"/>
          <p:cNvSpPr txBox="1"/>
          <p:nvPr/>
        </p:nvSpPr>
        <p:spPr>
          <a:xfrm>
            <a:off x="504575" y="435825"/>
            <a:ext cx="11121600" cy="8634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None/>
            </a:pPr>
            <a:r>
              <a:rPr lang="en-US" sz="4900" b="1">
                <a:solidFill>
                  <a:srgbClr val="2F528F"/>
                </a:solidFill>
                <a:latin typeface="Calibri"/>
                <a:ea typeface="Calibri"/>
                <a:cs typeface="Calibri"/>
                <a:sym typeface="Calibri"/>
              </a:rPr>
              <a:t>Increasing Salary &amp; Benefits</a:t>
            </a:r>
            <a:endParaRPr sz="4300" b="1">
              <a:solidFill>
                <a:srgbClr val="1E3D56"/>
              </a:solidFill>
            </a:endParaRPr>
          </a:p>
        </p:txBody>
      </p:sp>
      <p:pic>
        <p:nvPicPr>
          <p:cNvPr id="128" name="Google Shape;128;p21"/>
          <p:cNvPicPr preferRelativeResize="0"/>
          <p:nvPr/>
        </p:nvPicPr>
        <p:blipFill>
          <a:blip r:embed="rId3">
            <a:alphaModFix/>
          </a:blip>
          <a:stretch>
            <a:fillRect/>
          </a:stretch>
        </p:blipFill>
        <p:spPr>
          <a:xfrm>
            <a:off x="7197975" y="1519350"/>
            <a:ext cx="4516975" cy="2782200"/>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Widescreen</PresentationFormat>
  <Paragraphs>60</Paragraphs>
  <Slides>17</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D Ross</dc:creator>
  <cp:lastModifiedBy>Sean D Ross</cp:lastModifiedBy>
  <cp:revision>1</cp:revision>
  <dcterms:modified xsi:type="dcterms:W3CDTF">2024-01-17T20:12:58Z</dcterms:modified>
</cp:coreProperties>
</file>