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7010400" cy="9296400"/>
  <p:embeddedFontLst>
    <p:embeddedFont>
      <p:font typeface="Rambla" panose="020B0604020202020204" charset="0"/>
      <p:regular r:id="rId8"/>
      <p:bold r:id="rId9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Pacifico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90be51d5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90be51d57_0_8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/>
              <a:t>July 1, 2016 and June 30, 2017 (inclusive)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70 respondents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0be51d5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90be51d57_0_9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10591">
              <a:lnSpc>
                <a:spcPct val="115000"/>
              </a:lnSpc>
              <a:buClr>
                <a:schemeClr val="dk1"/>
              </a:buClr>
              <a:buSzPts val="1200"/>
            </a:pPr>
            <a:endParaRPr sz="120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dc157c6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dc157c6ca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c157c6c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dc157c6ca_0_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-2" y="3498110"/>
            <a:ext cx="9151200" cy="0"/>
          </a:xfrm>
          <a:prstGeom prst="rtTriangle">
            <a:avLst/>
          </a:prstGeom>
          <a:gradFill>
            <a:gsLst>
              <a:gs pos="0">
                <a:srgbClr val="194D8C"/>
              </a:gs>
              <a:gs pos="55000">
                <a:srgbClr val="5B90DA"/>
              </a:gs>
              <a:gs pos="100000">
                <a:srgbClr val="194D8C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314451"/>
            <a:ext cx="7772400" cy="1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sz="4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6400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sz="27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ctr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ctr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ctr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ctr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380072" y="4805958"/>
            <a:ext cx="23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E8ECF4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47272" y="4805958"/>
            <a:ext cx="36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980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 rot="5400000">
            <a:off x="2927250" y="-1359053"/>
            <a:ext cx="3289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4380072" y="4805958"/>
            <a:ext cx="23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647272" y="4805958"/>
            <a:ext cx="36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 rot="5400000">
            <a:off x="5635433" y="1414530"/>
            <a:ext cx="4194600" cy="17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 rot="5400000">
            <a:off x="1522200" y="-859019"/>
            <a:ext cx="41946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4380072" y="4805958"/>
            <a:ext cx="23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647272" y="4805958"/>
            <a:ext cx="36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11099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380072" y="4805958"/>
            <a:ext cx="23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47272" y="4805958"/>
            <a:ext cx="36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mbla"/>
              <a:buNone/>
              <a:defRPr sz="48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380072" y="4805958"/>
            <a:ext cx="23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47272" y="4805958"/>
            <a:ext cx="36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3636680" y="2254104"/>
            <a:ext cx="183000" cy="171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00" scaled="0"/>
          </a:gradFill>
          <a:ln w="9525" cap="rnd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3450264" y="2254104"/>
            <a:ext cx="183000" cy="171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00" scaled="0"/>
          </a:gradFill>
          <a:ln w="9525" cap="rnd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110996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50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810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110996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50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810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380072" y="4805958"/>
            <a:ext cx="23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47272" y="4805958"/>
            <a:ext cx="36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4057650"/>
            <a:ext cx="4040100" cy="5715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645026" y="4057650"/>
            <a:ext cx="4041900" cy="5715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57200" y="1083221"/>
            <a:ext cx="40401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22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55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1083221"/>
            <a:ext cx="40419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22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55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380072" y="4805958"/>
            <a:ext cx="23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647272" y="4805958"/>
            <a:ext cx="36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380072" y="4805958"/>
            <a:ext cx="23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47272" y="4805958"/>
            <a:ext cx="36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380072" y="4805958"/>
            <a:ext cx="23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47272" y="4805958"/>
            <a:ext cx="36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914400" y="3657600"/>
            <a:ext cx="7481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mbla"/>
              <a:buNone/>
              <a:defRPr sz="25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4419600" y="4016326"/>
            <a:ext cx="3974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914400" y="205740"/>
            <a:ext cx="74799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677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▶"/>
              <a:defRPr sz="3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4064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810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380072" y="4805958"/>
            <a:ext cx="23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647272" y="4805958"/>
            <a:ext cx="36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1141232" y="4082551"/>
            <a:ext cx="71628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18288" lvl="0" indent="-22860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048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◦"/>
              <a:defRPr sz="1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921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⚫"/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857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857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228600" y="142476"/>
            <a:ext cx="8686800" cy="3291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2286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2286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2286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2286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380072" y="4805958"/>
            <a:ext cx="23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47272" y="4805958"/>
            <a:ext cx="36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228600" y="3648841"/>
            <a:ext cx="80754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mbla"/>
              <a:buNone/>
              <a:defRPr sz="30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499273" y="4458702"/>
            <a:ext cx="4940700" cy="69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A4B8DA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485717" y="4454258"/>
            <a:ext cx="3690600" cy="70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-6042" y="4343440"/>
            <a:ext cx="3402300" cy="810600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76" name="Google Shape;76;p10"/>
          <p:cNvCxnSpPr/>
          <p:nvPr/>
        </p:nvCxnSpPr>
        <p:spPr>
          <a:xfrm>
            <a:off x="-9237" y="4340803"/>
            <a:ext cx="3405600" cy="813300"/>
          </a:xfrm>
          <a:prstGeom prst="straightConnector1">
            <a:avLst/>
          </a:prstGeom>
          <a:noFill/>
          <a:ln w="12050" cap="flat" cmpd="sng">
            <a:solidFill>
              <a:srgbClr val="9CB2D5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7" name="Google Shape;77;p10"/>
          <p:cNvSpPr/>
          <p:nvPr/>
        </p:nvSpPr>
        <p:spPr>
          <a:xfrm>
            <a:off x="8664112" y="3741330"/>
            <a:ext cx="183000" cy="171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00" scaled="0"/>
          </a:gradFill>
          <a:ln w="9525" cap="rnd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8477696" y="3741330"/>
            <a:ext cx="183000" cy="171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00" scaled="0"/>
          </a:gradFill>
          <a:ln w="9525" cap="rnd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1099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380072" y="4805958"/>
            <a:ext cx="23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47272" y="4805958"/>
            <a:ext cx="36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" y="0"/>
            <a:ext cx="9198000" cy="5181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474675" y="2041001"/>
            <a:ext cx="7772400" cy="137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Employee Induction 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794075" y="3413205"/>
            <a:ext cx="77724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Celebrating and Supporting New BCSS Employees </a:t>
            </a:r>
            <a:r>
              <a:rPr lang="en"/>
              <a:t> </a:t>
            </a:r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5025" y="206950"/>
            <a:ext cx="5230500" cy="244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8103" y="4045778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WHY???</a:t>
            </a:r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l="6751"/>
          <a:stretch/>
        </p:blipFill>
        <p:spPr>
          <a:xfrm>
            <a:off x="1801725" y="938450"/>
            <a:ext cx="5540549" cy="35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1969800" y="4180475"/>
            <a:ext cx="55272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Years Worked In Barrow County Schools</a:t>
            </a:r>
            <a:endParaRPr/>
          </a:p>
        </p:txBody>
      </p:sp>
      <p:cxnSp>
        <p:nvCxnSpPr>
          <p:cNvPr id="106" name="Google Shape;106;p14"/>
          <p:cNvCxnSpPr/>
          <p:nvPr/>
        </p:nvCxnSpPr>
        <p:spPr>
          <a:xfrm>
            <a:off x="1132350" y="1035400"/>
            <a:ext cx="1439400" cy="1150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7" name="Google Shape;107;p14"/>
          <p:cNvSpPr txBox="1"/>
          <p:nvPr/>
        </p:nvSpPr>
        <p:spPr>
          <a:xfrm rot="-296779">
            <a:off x="3883285" y="1751784"/>
            <a:ext cx="5055527" cy="53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Support from District, Supervisors and Colleagues</a:t>
            </a:r>
            <a:endParaRPr b="1"/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8103" y="404577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/>
          <p:nvPr/>
        </p:nvSpPr>
        <p:spPr>
          <a:xfrm>
            <a:off x="6746825" y="3973700"/>
            <a:ext cx="346500" cy="304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457200" y="1299175"/>
            <a:ext cx="8229600" cy="37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5186" rtl="0">
              <a:spcBef>
                <a:spcPts val="400"/>
              </a:spcBef>
              <a:spcAft>
                <a:spcPts val="0"/>
              </a:spcAft>
              <a:buSzPts val="1836"/>
              <a:buChar char="▶"/>
            </a:pPr>
            <a:r>
              <a:rPr lang="en"/>
              <a:t>Onboarding</a:t>
            </a:r>
            <a:endParaRPr/>
          </a:p>
          <a:p>
            <a:pPr marL="457200" lvl="0" indent="-345186" rtl="0">
              <a:spcBef>
                <a:spcPts val="0"/>
              </a:spcBef>
              <a:spcAft>
                <a:spcPts val="0"/>
              </a:spcAft>
              <a:buSzPts val="1836"/>
              <a:buChar char="▶"/>
            </a:pPr>
            <a:r>
              <a:rPr lang="en"/>
              <a:t>New Employee Orientation</a:t>
            </a:r>
            <a:endParaRPr/>
          </a:p>
          <a:p>
            <a:pPr marL="914400" lvl="1" indent="-374650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" u="sng">
                <a:solidFill>
                  <a:schemeClr val="hlink"/>
                </a:solidFill>
                <a:hlinkClick r:id="rId3" action="ppaction://hlinksldjump"/>
              </a:rPr>
              <a:t>District Orientation</a:t>
            </a:r>
            <a:r>
              <a:rPr lang="en"/>
              <a:t> </a:t>
            </a:r>
            <a:endParaRPr/>
          </a:p>
          <a:p>
            <a:pPr marL="914400" lvl="1" indent="-374650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" u="sng">
                <a:solidFill>
                  <a:schemeClr val="hlink"/>
                </a:solidFill>
                <a:hlinkClick r:id="rId4" action="ppaction://hlinksldjump"/>
              </a:rPr>
              <a:t>Setting Up for Success! </a:t>
            </a:r>
            <a:endParaRPr/>
          </a:p>
          <a:p>
            <a:pPr marL="457200" lvl="0" indent="-345186">
              <a:spcBef>
                <a:spcPts val="0"/>
              </a:spcBef>
              <a:spcAft>
                <a:spcPts val="0"/>
              </a:spcAft>
              <a:buSzPts val="1836"/>
              <a:buChar char="▶"/>
            </a:pPr>
            <a:r>
              <a:rPr lang="en"/>
              <a:t>Ongoing Support Throughout the First Year</a:t>
            </a:r>
            <a:endParaRPr/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"/>
              <a:t>Coaching and Mentor Support</a:t>
            </a:r>
            <a:endParaRPr/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"/>
              <a:t>Individualized Professional Learning</a:t>
            </a:r>
            <a:endParaRPr/>
          </a:p>
          <a:p>
            <a:pPr marL="457200" lvl="0" indent="-345186" rtl="0">
              <a:spcBef>
                <a:spcPts val="0"/>
              </a:spcBef>
              <a:spcAft>
                <a:spcPts val="0"/>
              </a:spcAft>
              <a:buSzPts val="1836"/>
              <a:buChar char="▶"/>
            </a:pPr>
            <a:r>
              <a:rPr lang="en"/>
              <a:t>Celebrating Success Together </a:t>
            </a: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365760" lvl="0" indent="-147573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365760" lvl="0" indent="-147573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546325" y="4417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Induction Program Components</a:t>
            </a:r>
            <a:endParaRPr u="sng"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8103" y="4045778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 r="704"/>
          <a:stretch/>
        </p:blipFill>
        <p:spPr>
          <a:xfrm>
            <a:off x="138750" y="112275"/>
            <a:ext cx="6600325" cy="35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4">
            <a:alphaModFix/>
          </a:blip>
          <a:srcRect t="29577" b="32049"/>
          <a:stretch/>
        </p:blipFill>
        <p:spPr>
          <a:xfrm>
            <a:off x="5962475" y="2571750"/>
            <a:ext cx="3013350" cy="25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>
            <a:hlinkClick r:id="rId5" action="ppaction://hlinksldjump"/>
          </p:cNvPr>
          <p:cNvSpPr/>
          <p:nvPr/>
        </p:nvSpPr>
        <p:spPr>
          <a:xfrm>
            <a:off x="8314850" y="4833900"/>
            <a:ext cx="545100" cy="178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t="19840" b="10667"/>
          <a:stretch/>
        </p:blipFill>
        <p:spPr>
          <a:xfrm>
            <a:off x="5098125" y="196225"/>
            <a:ext cx="3170823" cy="476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t="33967" b="25206"/>
          <a:stretch/>
        </p:blipFill>
        <p:spPr>
          <a:xfrm>
            <a:off x="330825" y="2495225"/>
            <a:ext cx="4265775" cy="24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5">
            <a:alphaModFix/>
          </a:blip>
          <a:srcRect l="2510" t="30716" r="-2509" b="25571"/>
          <a:stretch/>
        </p:blipFill>
        <p:spPr>
          <a:xfrm>
            <a:off x="835700" y="196225"/>
            <a:ext cx="3442275" cy="2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>
            <a:hlinkClick r:id="rId6" action="ppaction://hlinksldjump"/>
          </p:cNvPr>
          <p:cNvSpPr/>
          <p:nvPr/>
        </p:nvSpPr>
        <p:spPr>
          <a:xfrm>
            <a:off x="8542775" y="4712850"/>
            <a:ext cx="469500" cy="16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On-screen Show (16:9)</PresentationFormat>
  <Paragraphs>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Rambla</vt:lpstr>
      <vt:lpstr>Verdana</vt:lpstr>
      <vt:lpstr>Noto Sans Symbols</vt:lpstr>
      <vt:lpstr>Pacifico</vt:lpstr>
      <vt:lpstr>Arial</vt:lpstr>
      <vt:lpstr>Concourse</vt:lpstr>
      <vt:lpstr>New Employee Induction </vt:lpstr>
      <vt:lpstr>WHY???</vt:lpstr>
      <vt:lpstr>Induction Program Components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Induction</dc:title>
  <dc:creator>Meggan McNally</dc:creator>
  <cp:lastModifiedBy>Suzanne Black</cp:lastModifiedBy>
  <cp:revision>2</cp:revision>
  <cp:lastPrinted>2018-07-27T17:37:19Z</cp:lastPrinted>
  <dcterms:modified xsi:type="dcterms:W3CDTF">2018-07-27T17:37:46Z</dcterms:modified>
</cp:coreProperties>
</file>