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0" r:id="rId5"/>
  </p:sldMasterIdLst>
  <p:notesMasterIdLst>
    <p:notesMasterId r:id="rId14"/>
  </p:notesMasterIdLst>
  <p:handoutMasterIdLst>
    <p:handoutMasterId r:id="rId15"/>
  </p:handoutMasterIdLst>
  <p:sldIdLst>
    <p:sldId id="266" r:id="rId6"/>
    <p:sldId id="267" r:id="rId7"/>
    <p:sldId id="268" r:id="rId8"/>
    <p:sldId id="259" r:id="rId9"/>
    <p:sldId id="638" r:id="rId10"/>
    <p:sldId id="269" r:id="rId11"/>
    <p:sldId id="272" r:id="rId12"/>
    <p:sldId id="270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2578F3"/>
    <a:srgbClr val="3482F4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19" autoAdjust="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/>
              <a:t>Per-Pupil Expenditures</a:t>
            </a:r>
          </a:p>
          <a:p>
            <a:pPr>
              <a:defRPr/>
            </a:pPr>
            <a:r>
              <a:rPr lang="en-US"/>
              <a:t>during</a:t>
            </a:r>
            <a:r>
              <a:rPr lang="en-US" baseline="0"/>
              <a:t> ESSER/Cares periods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Sheet1!$A$10</c:f>
              <c:strCache>
                <c:ptCount val="1"/>
                <c:pt idx="0">
                  <c:v>Normal Operations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D6-40FB-9D94-5416E869CE3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Sheet1!$B$9</c:f>
              <c:strCache>
                <c:ptCount val="1"/>
                <c:pt idx="0">
                  <c:v> $ Per-Pupil $</c:v>
                </c:pt>
              </c:strCache>
            </c:strRef>
          </c:cat>
          <c:val>
            <c:numRef>
              <c:f>Sheet1!$B$10</c:f>
              <c:numCache>
                <c:formatCode>"$"#,##0</c:formatCode>
                <c:ptCount val="1"/>
                <c:pt idx="0">
                  <c:v>11908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D6-40FB-9D94-5416E869CE3F}"/>
            </c:ext>
          </c:extLst>
        </c:ser>
        <c:ser>
          <c:idx val="1"/>
          <c:order val="1"/>
          <c:tx>
            <c:strRef>
              <c:f>Sheet1!$A$11</c:f>
              <c:strCache>
                <c:ptCount val="1"/>
                <c:pt idx="0">
                  <c:v>ESSER 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4679284963196531E-2"/>
                  <c:y val="-5.9022472937159619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D6-40FB-9D94-5416E869CE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Sheet1!$B$9</c:f>
              <c:strCache>
                <c:ptCount val="1"/>
                <c:pt idx="0">
                  <c:v> $ Per-Pupil $</c:v>
                </c:pt>
              </c:strCache>
            </c:strRef>
          </c:cat>
          <c:val>
            <c:numRef>
              <c:f>Sheet1!$B$11</c:f>
              <c:numCache>
                <c:formatCode>"$"#,##0</c:formatCode>
                <c:ptCount val="1"/>
                <c:pt idx="0">
                  <c:v>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D6-40FB-9D94-5416E869CE3F}"/>
            </c:ext>
          </c:extLst>
        </c:ser>
        <c:ser>
          <c:idx val="2"/>
          <c:order val="2"/>
          <c:tx>
            <c:strRef>
              <c:f>Sheet1!$A$12</c:f>
              <c:strCache>
                <c:ptCount val="1"/>
                <c:pt idx="0">
                  <c:v>ESSER II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8885383806519455E-2"/>
                  <c:y val="-2.506265664160400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D6-40FB-9D94-5416E869CE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Sheet1!$B$9</c:f>
              <c:strCache>
                <c:ptCount val="1"/>
                <c:pt idx="0">
                  <c:v> $ Per-Pupil $</c:v>
                </c:pt>
              </c:strCache>
            </c:strRef>
          </c:cat>
          <c:val>
            <c:numRef>
              <c:f>Sheet1!$B$12</c:f>
              <c:numCache>
                <c:formatCode>"$"#,##0</c:formatCode>
                <c:ptCount val="1"/>
                <c:pt idx="0">
                  <c:v>1141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D6-40FB-9D94-5416E869CE3F}"/>
            </c:ext>
          </c:extLst>
        </c:ser>
        <c:ser>
          <c:idx val="3"/>
          <c:order val="3"/>
          <c:tx>
            <c:strRef>
              <c:f>Sheet1!$A$13</c:f>
              <c:strCache>
                <c:ptCount val="1"/>
                <c:pt idx="0">
                  <c:v>ESSER III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Sheet1!$B$9</c:f>
              <c:strCache>
                <c:ptCount val="1"/>
                <c:pt idx="0">
                  <c:v> $ Per-Pupil $</c:v>
                </c:pt>
              </c:strCache>
            </c:strRef>
          </c:cat>
          <c:val>
            <c:numRef>
              <c:f>Sheet1!$B$13</c:f>
              <c:numCache>
                <c:formatCode>"$"#,##0</c:formatCode>
                <c:ptCount val="1"/>
                <c:pt idx="0">
                  <c:v>2566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7D6-40FB-9D94-5416E869CE3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56721103"/>
        <c:axId val="956721519"/>
      </c:barChart>
      <c:catAx>
        <c:axId val="956721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721519"/>
        <c:crosses val="autoZero"/>
        <c:auto val="1"/>
        <c:lblAlgn val="ctr"/>
        <c:lblOffset val="100"/>
        <c:noMultiLvlLbl val="0"/>
      </c:catAx>
      <c:valAx>
        <c:axId val="956721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721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55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5500" b="1" dirty="0"/>
              <a:t>CARES Act Budget</a:t>
            </a:r>
          </a:p>
        </c:rich>
      </c:tx>
      <c:layout>
        <c:manualLayout>
          <c:xMode val="edge"/>
          <c:yMode val="edge"/>
          <c:x val="0.54329129693911182"/>
          <c:y val="1.30643234196835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5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503565436241613"/>
          <c:y val="0.14468739350938956"/>
          <c:w val="0.44240515840511552"/>
          <c:h val="0.7812548529097191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D5-4684-BCDC-2E29FB4F7D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D5-4684-BCDC-2E29FB4F7D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D5-4684-BCDC-2E29FB4F7D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BD5-4684-BCDC-2E29FB4F7D3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BD5-4684-BCDC-2E29FB4F7D3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BD5-4684-BCDC-2E29FB4F7D36}"/>
              </c:ext>
            </c:extLst>
          </c:dPt>
          <c:dLbls>
            <c:dLbl>
              <c:idx val="0"/>
              <c:layout>
                <c:manualLayout>
                  <c:x val="2.6090073764263668E-2"/>
                  <c:y val="-0.151410251235711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F2E0E35-9E0A-4FE0-AA8B-0E77335E06C3}" type="VALUE">
                      <a:rPr lang="en-US" sz="1600"/>
                      <a:pPr>
                        <a:defRPr sz="1600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29590093936807"/>
                      <c:h val="8.808886001791793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D5-4684-BCDC-2E29FB4F7D36}"/>
                </c:ext>
              </c:extLst>
            </c:dLbl>
            <c:dLbl>
              <c:idx val="1"/>
              <c:layout>
                <c:manualLayout>
                  <c:x val="-4.8980242297732915E-2"/>
                  <c:y val="-1.01137372577627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9D0F9BE-0CB9-4B09-B2CE-35A7CF6C80CF}" type="VALUE">
                      <a:rPr lang="en-US" sz="1600"/>
                      <a:pPr>
                        <a:defRPr sz="1600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422242370754453E-2"/>
                      <c:h val="5.042161822710274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BD5-4684-BCDC-2E29FB4F7D36}"/>
                </c:ext>
              </c:extLst>
            </c:dLbl>
            <c:dLbl>
              <c:idx val="2"/>
              <c:layout>
                <c:manualLayout>
                  <c:x val="-5.7822533738577299E-2"/>
                  <c:y val="-3.027029140011955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073441502988885E-2"/>
                      <c:h val="6.36298225971352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BD5-4684-BCDC-2E29FB4F7D36}"/>
                </c:ext>
              </c:extLst>
            </c:dLbl>
            <c:dLbl>
              <c:idx val="3"/>
              <c:layout>
                <c:manualLayout>
                  <c:x val="-3.9404553415061307E-2"/>
                  <c:y val="-2.01807239445402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D5-4684-BCDC-2E29FB4F7D36}"/>
                </c:ext>
              </c:extLst>
            </c:dLbl>
            <c:dLbl>
              <c:idx val="4"/>
              <c:layout>
                <c:manualLayout>
                  <c:x val="-2.1788447184921795E-3"/>
                  <c:y val="-7.56774764370184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04591606877491"/>
                      <c:h val="5.37816293121996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0BD5-4684-BCDC-2E29FB4F7D36}"/>
                </c:ext>
              </c:extLst>
            </c:dLbl>
            <c:dLbl>
              <c:idx val="5"/>
              <c:layout>
                <c:manualLayout>
                  <c:x val="4.7015206362627487E-2"/>
                  <c:y val="-4.34000500729148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3945413100049"/>
                      <c:h val="4.77274121288375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0BD5-4684-BCDC-2E29FB4F7D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Sheet1!$B$5:$B$10</c:f>
              <c:strCache>
                <c:ptCount val="6"/>
                <c:pt idx="0">
                  <c:v>Instructional Services</c:v>
                </c:pt>
                <c:pt idx="1">
                  <c:v>Instructional Support Services</c:v>
                </c:pt>
                <c:pt idx="2">
                  <c:v>Operation &amp; Maintenance</c:v>
                </c:pt>
                <c:pt idx="3">
                  <c:v>Auxiliary Services</c:v>
                </c:pt>
                <c:pt idx="4">
                  <c:v>General Administrative Services</c:v>
                </c:pt>
                <c:pt idx="5">
                  <c:v>Other (Private Schools)</c:v>
                </c:pt>
              </c:strCache>
            </c:strRef>
          </c:cat>
          <c:val>
            <c:numRef>
              <c:f>Sheet1!$C$5:$C$10</c:f>
              <c:numCache>
                <c:formatCode>"$"#,##0</c:formatCode>
                <c:ptCount val="6"/>
                <c:pt idx="0">
                  <c:v>1332000</c:v>
                </c:pt>
                <c:pt idx="1">
                  <c:v>635878</c:v>
                </c:pt>
                <c:pt idx="2">
                  <c:v>400000</c:v>
                </c:pt>
                <c:pt idx="3">
                  <c:v>180000</c:v>
                </c:pt>
                <c:pt idx="4">
                  <c:v>122877</c:v>
                </c:pt>
                <c:pt idx="5">
                  <c:v>425857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BD5-4684-BCDC-2E29FB4F7D36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0BD5-4684-BCDC-2E29FB4F7D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0BD5-4684-BCDC-2E29FB4F7D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0BD5-4684-BCDC-2E29FB4F7D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0BD5-4684-BCDC-2E29FB4F7D3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0BD5-4684-BCDC-2E29FB4F7D3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0BD5-4684-BCDC-2E29FB4F7D36}"/>
              </c:ext>
            </c:extLst>
          </c:dPt>
          <c:cat>
            <c:strRef>
              <c:f>Sheet1!$B$5:$B$10</c:f>
              <c:strCache>
                <c:ptCount val="6"/>
                <c:pt idx="0">
                  <c:v>Instructional Services</c:v>
                </c:pt>
                <c:pt idx="1">
                  <c:v>Instructional Support Services</c:v>
                </c:pt>
                <c:pt idx="2">
                  <c:v>Operation &amp; Maintenance</c:v>
                </c:pt>
                <c:pt idx="3">
                  <c:v>Auxiliary Services</c:v>
                </c:pt>
                <c:pt idx="4">
                  <c:v>General Administrative Services</c:v>
                </c:pt>
                <c:pt idx="5">
                  <c:v>Other (Private Schools)</c:v>
                </c:pt>
              </c:strCache>
            </c:strRef>
          </c:cat>
          <c:val>
            <c:numRef>
              <c:f>Sheet1!$C$5:$C$10</c:f>
              <c:numCache>
                <c:formatCode>"$"#,##0</c:formatCode>
                <c:ptCount val="6"/>
                <c:pt idx="0">
                  <c:v>1332000</c:v>
                </c:pt>
                <c:pt idx="1">
                  <c:v>635878</c:v>
                </c:pt>
                <c:pt idx="2">
                  <c:v>400000</c:v>
                </c:pt>
                <c:pt idx="3">
                  <c:v>180000</c:v>
                </c:pt>
                <c:pt idx="4">
                  <c:v>122877</c:v>
                </c:pt>
                <c:pt idx="5">
                  <c:v>425857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0BD5-4684-BCDC-2E29FB4F7D36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0BD5-4684-BCDC-2E29FB4F7D36}"/>
              </c:ext>
            </c:extLst>
          </c:dPt>
          <c:cat>
            <c:strRef>
              <c:f>Sheet1!$B$5:$B$10</c:f>
              <c:strCache>
                <c:ptCount val="6"/>
                <c:pt idx="0">
                  <c:v>Instructional Services</c:v>
                </c:pt>
                <c:pt idx="1">
                  <c:v>Instructional Support Services</c:v>
                </c:pt>
                <c:pt idx="2">
                  <c:v>Operation &amp; Maintenance</c:v>
                </c:pt>
                <c:pt idx="3">
                  <c:v>Auxiliary Services</c:v>
                </c:pt>
                <c:pt idx="4">
                  <c:v>General Administrative Services</c:v>
                </c:pt>
                <c:pt idx="5">
                  <c:v>Other (Private Schools)</c:v>
                </c:pt>
              </c:strCache>
            </c:strRef>
          </c:cat>
          <c:val>
            <c:numRef>
              <c:f>Sheet1!$A$5</c:f>
              <c:numCache>
                <c:formatCode>0%</c:formatCode>
                <c:ptCount val="1"/>
                <c:pt idx="0">
                  <c:v>0.43014752897683017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0BD5-4684-BCDC-2E29FB4F7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3949254288346313"/>
          <c:y val="0.46108266564799033"/>
          <c:w val="0.35612917487577078"/>
          <c:h val="0.531790042926147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E S S E R  2</a:t>
            </a:r>
          </a:p>
        </c:rich>
      </c:tx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B5-4461-A2C3-39063926F8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B5-4461-A2C3-39063926F8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6B5-4461-A2C3-39063926F8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6B5-4461-A2C3-39063926F81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6B5-4461-A2C3-39063926F81B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Sheet1!$A$7:$A$10</c:f>
              <c:strCache>
                <c:ptCount val="4"/>
                <c:pt idx="0">
                  <c:v>Instructional Material</c:v>
                </c:pt>
                <c:pt idx="1">
                  <c:v>P. D.</c:v>
                </c:pt>
                <c:pt idx="2">
                  <c:v>Learning Supports</c:v>
                </c:pt>
                <c:pt idx="3">
                  <c:v>Facilities</c:v>
                </c:pt>
              </c:strCache>
            </c:strRef>
          </c:cat>
          <c:val>
            <c:numRef>
              <c:f>Sheet1!$B$7:$B$10</c:f>
              <c:numCache>
                <c:formatCode>"$"#,##0</c:formatCode>
                <c:ptCount val="4"/>
                <c:pt idx="0">
                  <c:v>1230000</c:v>
                </c:pt>
                <c:pt idx="1">
                  <c:v>260000</c:v>
                </c:pt>
                <c:pt idx="2">
                  <c:v>9465000</c:v>
                </c:pt>
                <c:pt idx="3">
                  <c:v>1545000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6B5-4461-A2C3-39063926F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34871728675781"/>
          <c:y val="5.2113688491641247E-2"/>
          <c:w val="0.83359563850814944"/>
          <c:h val="0.865965677367252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'Cash Flow Chart'!$N$3</c:f>
              <c:strCache>
                <c:ptCount val="1"/>
                <c:pt idx="0">
                  <c:v> Not Below Minimum 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'Cash Flow Chart'!$M$4:$M$15</c:f>
              <c:strCache>
                <c:ptCount val="7"/>
                <c:pt idx="0">
                  <c:v>24 LPN Nurses</c:v>
                </c:pt>
                <c:pt idx="1">
                  <c:v>T &amp; L Intervention Teachers</c:v>
                </c:pt>
                <c:pt idx="2">
                  <c:v>P.D. Materials and Supplies</c:v>
                </c:pt>
                <c:pt idx="3">
                  <c:v>After-School Programs</c:v>
                </c:pt>
                <c:pt idx="4">
                  <c:v>Substitutes</c:v>
                </c:pt>
                <c:pt idx="5">
                  <c:v>Summer Learning Salaries</c:v>
                </c:pt>
                <c:pt idx="6">
                  <c:v>Summer Learning Supplies</c:v>
                </c:pt>
              </c:strCache>
            </c:strRef>
          </c:cat>
          <c:val>
            <c:numRef>
              <c:f>'Cash Flow Chart'!$N$4:$N$15</c:f>
              <c:numCache>
                <c:formatCode>_("$"* #,##0.00_);_("$"* \(#,##0.00\);_("$"* "-"??_);_(@_)</c:formatCode>
                <c:ptCount val="7"/>
                <c:pt idx="0">
                  <c:v>1900000</c:v>
                </c:pt>
                <c:pt idx="1">
                  <c:v>1000000</c:v>
                </c:pt>
                <c:pt idx="2">
                  <c:v>1000000</c:v>
                </c:pt>
                <c:pt idx="3">
                  <c:v>2000000</c:v>
                </c:pt>
                <c:pt idx="4">
                  <c:v>1000000</c:v>
                </c:pt>
                <c:pt idx="5">
                  <c:v>1600000</c:v>
                </c:pt>
                <c:pt idx="6">
                  <c:v>1000000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F3-483F-8A8F-02C219C3B0C1}"/>
            </c:ext>
          </c:extLst>
        </c:ser>
        <c:ser>
          <c:idx val="1"/>
          <c:order val="1"/>
          <c:tx>
            <c:strRef>
              <c:f>'Cash Flow Chart'!$O$3</c:f>
              <c:strCache>
                <c:ptCount val="1"/>
                <c:pt idx="0">
                  <c:v> Below Minimum 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'Cash Flow Chart'!$M$4:$M$15</c:f>
              <c:strCache>
                <c:ptCount val="7"/>
                <c:pt idx="0">
                  <c:v>24 LPN Nurses</c:v>
                </c:pt>
                <c:pt idx="1">
                  <c:v>T &amp; L Intervention Teachers</c:v>
                </c:pt>
                <c:pt idx="2">
                  <c:v>P.D. Materials and Supplies</c:v>
                </c:pt>
                <c:pt idx="3">
                  <c:v>After-School Programs</c:v>
                </c:pt>
                <c:pt idx="4">
                  <c:v>Substitutes</c:v>
                </c:pt>
                <c:pt idx="5">
                  <c:v>Summer Learning Salaries</c:v>
                </c:pt>
                <c:pt idx="6">
                  <c:v>Summer Learning Supplies</c:v>
                </c:pt>
              </c:strCache>
            </c:strRef>
          </c:cat>
          <c:val>
            <c:numRef>
              <c:f>'Cash Flow Chart'!$O$4:$O$15</c:f>
              <c:numCache>
                <c:formatCode>_("$"* #,##0.00_);_("$"* \(#,##0.00\);_("$"* "-"??_);_(@_)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F3-483F-8A8F-02C219C3B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688037200"/>
        <c:axId val="688042776"/>
      </c:barChart>
      <c:catAx>
        <c:axId val="688037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042776"/>
        <c:crosses val="autoZero"/>
        <c:auto val="1"/>
        <c:lblAlgn val="ctr"/>
        <c:lblOffset val="100"/>
        <c:noMultiLvlLbl val="1"/>
      </c:catAx>
      <c:valAx>
        <c:axId val="688042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03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0.62849</cdr:x>
      <cdr:y>0.7163</cdr:y>
    </cdr:from>
    <cdr:to>
      <cdr:x>0.98696</cdr:x>
      <cdr:y>0.98074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48623" y="4504195"/>
          <a:ext cx="3107733" cy="16628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0.65642</cdr:x>
      <cdr:y>0.70603</cdr:y>
    </cdr:from>
    <cdr:to>
      <cdr:x>0.98603</cdr:x>
      <cdr:y>0.98203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690784" y="4439619"/>
          <a:ext cx="2857500" cy="17354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0.65549</cdr:x>
      <cdr:y>0.68806</cdr:y>
    </cdr:from>
    <cdr:to>
      <cdr:x>0.98603</cdr:x>
      <cdr:y>0.98716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682712" y="4326610"/>
          <a:ext cx="2865572" cy="18807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0.66015</cdr:x>
      <cdr:y>0.69576</cdr:y>
    </cdr:from>
    <cdr:to>
      <cdr:x>0.98976</cdr:x>
      <cdr:y>0.98716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723072" y="4375042"/>
          <a:ext cx="2857500" cy="18323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0.7486</cdr:x>
      <cdr:y>0.74326</cdr:y>
    </cdr:from>
    <cdr:to>
      <cdr:x>0.85408</cdr:x>
      <cdr:y>0.88868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489915" y="46737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0.66853</cdr:x>
      <cdr:y>0.70603</cdr:y>
    </cdr:from>
    <cdr:to>
      <cdr:x>0.99162</cdr:x>
      <cdr:y>0.98845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795720" y="4439619"/>
          <a:ext cx="2800996" cy="17758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0.44212</cdr:x>
      <cdr:y>0.4604</cdr:y>
    </cdr:from>
    <cdr:to>
      <cdr:x>0.5</cdr:x>
      <cdr:y>0.5396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129848" y="2897359"/>
          <a:ext cx="671512" cy="49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/>
            <a:t>43</a:t>
          </a:r>
          <a:r>
            <a:rPr lang="en-US" sz="1600" b="1" dirty="0"/>
            <a:t>%</a:t>
          </a:r>
        </a:p>
      </cdr:txBody>
    </cdr:sp>
  </cdr:relSizeAnchor>
  <cdr:relSizeAnchor xmlns:cdr="http://schemas.openxmlformats.org/drawingml/2006/chartDrawing">
    <cdr:from>
      <cdr:x>0.32399</cdr:x>
      <cdr:y>0.74298</cdr:y>
    </cdr:from>
    <cdr:to>
      <cdr:x>0.38345</cdr:x>
      <cdr:y>0.83432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759200" y="4675646"/>
          <a:ext cx="689828" cy="5748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/>
            <a:t>21</a:t>
          </a:r>
          <a:r>
            <a:rPr lang="en-US" sz="1600" b="1" dirty="0"/>
            <a:t>%</a:t>
          </a:r>
        </a:p>
      </cdr:txBody>
    </cdr:sp>
  </cdr:relSizeAnchor>
  <cdr:relSizeAnchor xmlns:cdr="http://schemas.openxmlformats.org/drawingml/2006/chartDrawing">
    <cdr:from>
      <cdr:x>0.6527</cdr:x>
      <cdr:y>0.70603</cdr:y>
    </cdr:from>
    <cdr:to>
      <cdr:x>0.99348</cdr:x>
      <cdr:y>0.98973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5658496" y="4439619"/>
          <a:ext cx="2954364" cy="17839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0.21891</cdr:x>
      <cdr:y>0.58637</cdr:y>
    </cdr:from>
    <cdr:to>
      <cdr:x>0.27837</cdr:x>
      <cdr:y>0.67772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2540000" y="3690126"/>
          <a:ext cx="689828" cy="5748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/>
            <a:t>13</a:t>
          </a:r>
          <a:r>
            <a:rPr lang="en-US" sz="1600" b="1" dirty="0"/>
            <a:t>%</a:t>
          </a:r>
        </a:p>
      </cdr:txBody>
    </cdr:sp>
  </cdr:relSizeAnchor>
  <cdr:relSizeAnchor xmlns:cdr="http://schemas.openxmlformats.org/drawingml/2006/chartDrawing">
    <cdr:from>
      <cdr:x>0.2986</cdr:x>
      <cdr:y>0.299</cdr:y>
    </cdr:from>
    <cdr:to>
      <cdr:x>0.35718</cdr:x>
      <cdr:y>0.39842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3464560" y="1881647"/>
          <a:ext cx="679668" cy="6256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/>
            <a:t>14</a:t>
          </a:r>
          <a:r>
            <a:rPr lang="en-US" sz="1600" b="1" dirty="0"/>
            <a:t>%</a:t>
          </a:r>
        </a:p>
      </cdr:txBody>
    </cdr:sp>
  </cdr:relSizeAnchor>
  <cdr:relSizeAnchor xmlns:cdr="http://schemas.openxmlformats.org/drawingml/2006/chartDrawing">
    <cdr:from>
      <cdr:x>0.23719</cdr:x>
      <cdr:y>0.38215</cdr:y>
    </cdr:from>
    <cdr:to>
      <cdr:x>0.28333</cdr:x>
      <cdr:y>0.44364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2872517" y="2620757"/>
          <a:ext cx="558789" cy="4216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/>
            <a:t>3</a:t>
          </a:r>
          <a:r>
            <a:rPr lang="en-US" sz="1600" b="1" dirty="0"/>
            <a:t>%</a:t>
          </a:r>
        </a:p>
      </cdr:txBody>
    </cdr:sp>
  </cdr:relSizeAnchor>
  <cdr:relSizeAnchor xmlns:cdr="http://schemas.openxmlformats.org/drawingml/2006/chartDrawing">
    <cdr:from>
      <cdr:x>0.21804</cdr:x>
      <cdr:y>0.45433</cdr:y>
    </cdr:from>
    <cdr:to>
      <cdr:x>0.27749</cdr:x>
      <cdr:y>0.54567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2529840" y="2859132"/>
          <a:ext cx="689828" cy="5748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/>
            <a:t>6</a:t>
          </a:r>
          <a:r>
            <a:rPr lang="en-US" sz="1600" b="1" dirty="0"/>
            <a:t>%</a:t>
          </a:r>
        </a:p>
      </cdr:txBody>
    </cdr:sp>
  </cdr:relSizeAnchor>
  <cdr:relSizeAnchor xmlns:cdr="http://schemas.openxmlformats.org/drawingml/2006/chartDrawing">
    <cdr:from>
      <cdr:x>0.24409</cdr:x>
      <cdr:y>0.21913</cdr:y>
    </cdr:from>
    <cdr:to>
      <cdr:x>0.34126</cdr:x>
      <cdr:y>0.30957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956118" y="1502797"/>
          <a:ext cx="1176793" cy="6202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dirty="0"/>
            <a:t>Private Schools</a:t>
          </a:r>
        </a:p>
        <a:p xmlns:a="http://schemas.openxmlformats.org/drawingml/2006/main">
          <a:pPr algn="ctr"/>
          <a:r>
            <a:rPr lang="en-US" sz="1200" dirty="0"/>
            <a:t>(Next Page)</a:t>
          </a:r>
        </a:p>
      </cdr:txBody>
    </cdr:sp>
  </cdr:relSizeAnchor>
  <cdr:relSizeAnchor xmlns:cdr="http://schemas.openxmlformats.org/drawingml/2006/chartDrawing">
    <cdr:from>
      <cdr:x>0.76539</cdr:x>
      <cdr:y>0.13913</cdr:y>
    </cdr:from>
    <cdr:to>
      <cdr:x>0.96039</cdr:x>
      <cdr:y>0.31304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9269453" y="954156"/>
          <a:ext cx="2361537" cy="11926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228600" indent="-228600">
            <a:buAutoNum type="arabicParenR"/>
          </a:pPr>
          <a:r>
            <a:rPr lang="en-US" sz="1400" b="1" dirty="0"/>
            <a:t>Prevention Of</a:t>
          </a:r>
        </a:p>
        <a:p xmlns:a="http://schemas.openxmlformats.org/drawingml/2006/main">
          <a:pPr marL="228600" indent="-228600">
            <a:buAutoNum type="arabicParenR"/>
          </a:pPr>
          <a:r>
            <a:rPr lang="en-US" sz="1400" b="1" dirty="0"/>
            <a:t>Preparation For</a:t>
          </a:r>
        </a:p>
        <a:p xmlns:a="http://schemas.openxmlformats.org/drawingml/2006/main">
          <a:pPr marL="228600" indent="-228600">
            <a:buAutoNum type="arabicParenR"/>
          </a:pPr>
          <a:r>
            <a:rPr lang="en-US" sz="1400" b="1" dirty="0"/>
            <a:t>Response To</a:t>
          </a:r>
        </a:p>
        <a:p xmlns:a="http://schemas.openxmlformats.org/drawingml/2006/main">
          <a:r>
            <a:rPr lang="en-US" sz="1400" dirty="0"/>
            <a:t>       </a:t>
          </a:r>
          <a:r>
            <a:rPr lang="en-US" sz="1400" b="1" dirty="0"/>
            <a:t>a)  </a:t>
          </a:r>
          <a:r>
            <a:rPr lang="en-US" sz="1400" dirty="0"/>
            <a:t>Transition Of </a:t>
          </a:r>
        </a:p>
        <a:p xmlns:a="http://schemas.openxmlformats.org/drawingml/2006/main">
          <a:r>
            <a:rPr lang="en-US" sz="1400" dirty="0"/>
            <a:t>       </a:t>
          </a:r>
          <a:r>
            <a:rPr lang="en-US" sz="1400" b="1" dirty="0"/>
            <a:t>b)  </a:t>
          </a:r>
          <a:r>
            <a:rPr lang="en-US" sz="1400" dirty="0"/>
            <a:t>Repurposing To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0.68529</cdr:x>
      <cdr:y>0.87933</cdr:y>
    </cdr:from>
    <cdr:to>
      <cdr:x>0.98324</cdr:x>
      <cdr:y>0.98588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941017" y="5529343"/>
          <a:ext cx="2583051" cy="6699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600" b="1"/>
            <a:t>Total</a:t>
          </a:r>
          <a:r>
            <a:rPr lang="en-US" sz="1600" b="1" baseline="0"/>
            <a:t> Allocation:  $1,141/student</a:t>
          </a:r>
          <a:endParaRPr lang="en-US" sz="1600" b="1"/>
        </a:p>
      </cdr:txBody>
    </cdr:sp>
  </cdr:relSizeAnchor>
  <cdr:relSizeAnchor xmlns:cdr="http://schemas.openxmlformats.org/drawingml/2006/chartDrawing">
    <cdr:from>
      <cdr:x>0.18343</cdr:x>
      <cdr:y>0.54685</cdr:y>
    </cdr:from>
    <cdr:to>
      <cdr:x>0.43723</cdr:x>
      <cdr:y>0.81497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71C0B754-7D6C-44A5-B77C-11576094FBA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590191" y="3438686"/>
          <a:ext cx="2200275" cy="168592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0.43575</cdr:x>
      <cdr:y>0.54685</cdr:y>
    </cdr:from>
    <cdr:to>
      <cdr:x>0.53574</cdr:x>
      <cdr:y>0.81497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B80652E6-94DA-4416-8F64-585A00284C0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3777712" y="3438686"/>
          <a:ext cx="866775" cy="168592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0.76209</cdr:x>
      <cdr:y>0</cdr:y>
    </cdr:from>
    <cdr:to>
      <cdr:x>0.92338</cdr:x>
      <cdr:y>0.16254</cdr:y>
    </cdr:to>
    <cdr:pic>
      <cdr:nvPicPr>
        <cdr:cNvPr id="5" name="Picture 4">
          <a:extLst xmlns:a="http://schemas.openxmlformats.org/drawingml/2006/main">
            <a:ext uri="{FF2B5EF4-FFF2-40B4-BE49-F238E27FC236}">
              <a16:creationId xmlns:a16="http://schemas.microsoft.com/office/drawing/2014/main" id="{7AE31F17-A5D6-4B32-B8FB-6F7540FF878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6596009" y="0"/>
          <a:ext cx="1396025" cy="1018911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451DDE-BA32-4585-B1E6-C7FE2FA236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674F9-A47F-4AB0-A128-831D4B143F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1EC6F-228B-459D-8FAD-2AA299933A2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3B0F9-0A2B-4ABF-9FFE-B7CF23C52A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DFD6B-0E54-45FE-8410-0E22CDC072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6E141-2ECA-4CEA-B98E-28EFA67C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89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6562E04-0031-4942-9D10-9616FB59736B}" type="datetimeFigureOut">
              <a:rPr lang="en-US" smtClean="0"/>
              <a:t>11/15/2021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C327DE3-5AD4-4932-BF50-E85595BA42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53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000" dirty="0"/>
          </a:p>
          <a:p>
            <a:pPr algn="l"/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AF1CAFC-B282-49B8-8B78-2DEDB480100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268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4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17092" y="455086"/>
            <a:ext cx="11157819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1275051"/>
            <a:ext cx="11157819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800" b="1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5" name="Picture Placeholder 278"/>
          <p:cNvSpPr>
            <a:spLocks noGrp="1"/>
          </p:cNvSpPr>
          <p:nvPr>
            <p:ph type="pic" sz="quarter" idx="28" hasCustomPrompt="1"/>
          </p:nvPr>
        </p:nvSpPr>
        <p:spPr>
          <a:xfrm>
            <a:off x="517092" y="2311400"/>
            <a:ext cx="11157817" cy="372049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1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6081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17092" y="455086"/>
            <a:ext cx="11157819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1275051"/>
            <a:ext cx="11157819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800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</p:spTree>
    <p:extLst>
      <p:ext uri="{BB962C8B-B14F-4D97-AF65-F5344CB8AC3E}">
        <p14:creationId xmlns:p14="http://schemas.microsoft.com/office/powerpoint/2010/main" val="34249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1217133"/>
            <a:ext cx="11157819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7092" y="455086"/>
            <a:ext cx="11157819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961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7092" y="455086"/>
            <a:ext cx="11157819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05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01168" y="1178429"/>
            <a:ext cx="11789664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200" y="455086"/>
            <a:ext cx="11785600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08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1178429"/>
            <a:ext cx="11157819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7092" y="455086"/>
            <a:ext cx="11157819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61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1178429"/>
            <a:ext cx="11157819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7092" y="455086"/>
            <a:ext cx="11157819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278"/>
          <p:cNvSpPr>
            <a:spLocks noGrp="1"/>
          </p:cNvSpPr>
          <p:nvPr>
            <p:ph type="pic" sz="quarter" idx="27" hasCustomPrompt="1"/>
          </p:nvPr>
        </p:nvSpPr>
        <p:spPr>
          <a:xfrm>
            <a:off x="517091" y="3692572"/>
            <a:ext cx="5172510" cy="2276429"/>
          </a:xfrm>
          <a:custGeom>
            <a:avLst/>
            <a:gdLst>
              <a:gd name="connsiteX0" fmla="*/ 0 w 4897803"/>
              <a:gd name="connsiteY0" fmla="*/ 0 h 2812035"/>
              <a:gd name="connsiteX1" fmla="*/ 4897803 w 4897803"/>
              <a:gd name="connsiteY1" fmla="*/ 0 h 2812035"/>
              <a:gd name="connsiteX2" fmla="*/ 4897803 w 4897803"/>
              <a:gd name="connsiteY2" fmla="*/ 2812035 h 2812035"/>
              <a:gd name="connsiteX3" fmla="*/ 0 w 4897803"/>
              <a:gd name="connsiteY3" fmla="*/ 2812035 h 28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803" h="2812035">
                <a:moveTo>
                  <a:pt x="0" y="0"/>
                </a:moveTo>
                <a:lnTo>
                  <a:pt x="4897803" y="0"/>
                </a:lnTo>
                <a:lnTo>
                  <a:pt x="4897803" y="2812035"/>
                </a:lnTo>
                <a:lnTo>
                  <a:pt x="0" y="281203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1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Picture Placeholder 278"/>
          <p:cNvSpPr>
            <a:spLocks noGrp="1"/>
          </p:cNvSpPr>
          <p:nvPr>
            <p:ph type="pic" sz="quarter" idx="28" hasCustomPrompt="1"/>
          </p:nvPr>
        </p:nvSpPr>
        <p:spPr>
          <a:xfrm>
            <a:off x="6502401" y="3692572"/>
            <a:ext cx="5172510" cy="2276429"/>
          </a:xfrm>
          <a:custGeom>
            <a:avLst/>
            <a:gdLst>
              <a:gd name="connsiteX0" fmla="*/ 0 w 4897803"/>
              <a:gd name="connsiteY0" fmla="*/ 0 h 2812035"/>
              <a:gd name="connsiteX1" fmla="*/ 4897803 w 4897803"/>
              <a:gd name="connsiteY1" fmla="*/ 0 h 2812035"/>
              <a:gd name="connsiteX2" fmla="*/ 4897803 w 4897803"/>
              <a:gd name="connsiteY2" fmla="*/ 2812035 h 2812035"/>
              <a:gd name="connsiteX3" fmla="*/ 0 w 4897803"/>
              <a:gd name="connsiteY3" fmla="*/ 2812035 h 28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803" h="2812035">
                <a:moveTo>
                  <a:pt x="0" y="0"/>
                </a:moveTo>
                <a:lnTo>
                  <a:pt x="4897803" y="0"/>
                </a:lnTo>
                <a:lnTo>
                  <a:pt x="4897803" y="2812035"/>
                </a:lnTo>
                <a:lnTo>
                  <a:pt x="0" y="281203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1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49084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1178429"/>
            <a:ext cx="11157819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7092" y="455086"/>
            <a:ext cx="11157819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278"/>
          <p:cNvSpPr>
            <a:spLocks noGrp="1"/>
          </p:cNvSpPr>
          <p:nvPr>
            <p:ph type="pic" sz="quarter" idx="27" hasCustomPrompt="1"/>
          </p:nvPr>
        </p:nvSpPr>
        <p:spPr>
          <a:xfrm>
            <a:off x="517091" y="2644797"/>
            <a:ext cx="2632510" cy="2747259"/>
          </a:xfrm>
          <a:custGeom>
            <a:avLst/>
            <a:gdLst>
              <a:gd name="connsiteX0" fmla="*/ 0 w 4897803"/>
              <a:gd name="connsiteY0" fmla="*/ 0 h 2812035"/>
              <a:gd name="connsiteX1" fmla="*/ 4897803 w 4897803"/>
              <a:gd name="connsiteY1" fmla="*/ 0 h 2812035"/>
              <a:gd name="connsiteX2" fmla="*/ 4897803 w 4897803"/>
              <a:gd name="connsiteY2" fmla="*/ 2812035 h 2812035"/>
              <a:gd name="connsiteX3" fmla="*/ 0 w 4897803"/>
              <a:gd name="connsiteY3" fmla="*/ 2812035 h 28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803" h="2812035">
                <a:moveTo>
                  <a:pt x="0" y="0"/>
                </a:moveTo>
                <a:lnTo>
                  <a:pt x="4897803" y="0"/>
                </a:lnTo>
                <a:lnTo>
                  <a:pt x="4897803" y="2812035"/>
                </a:lnTo>
                <a:lnTo>
                  <a:pt x="0" y="281203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1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278"/>
          <p:cNvSpPr>
            <a:spLocks noGrp="1"/>
          </p:cNvSpPr>
          <p:nvPr>
            <p:ph type="pic" sz="quarter" idx="28" hasCustomPrompt="1"/>
          </p:nvPr>
        </p:nvSpPr>
        <p:spPr>
          <a:xfrm>
            <a:off x="3447793" y="2644797"/>
            <a:ext cx="2632510" cy="2747259"/>
          </a:xfrm>
          <a:custGeom>
            <a:avLst/>
            <a:gdLst>
              <a:gd name="connsiteX0" fmla="*/ 0 w 4897803"/>
              <a:gd name="connsiteY0" fmla="*/ 0 h 2812035"/>
              <a:gd name="connsiteX1" fmla="*/ 4897803 w 4897803"/>
              <a:gd name="connsiteY1" fmla="*/ 0 h 2812035"/>
              <a:gd name="connsiteX2" fmla="*/ 4897803 w 4897803"/>
              <a:gd name="connsiteY2" fmla="*/ 2812035 h 2812035"/>
              <a:gd name="connsiteX3" fmla="*/ 0 w 4897803"/>
              <a:gd name="connsiteY3" fmla="*/ 2812035 h 28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803" h="2812035">
                <a:moveTo>
                  <a:pt x="0" y="0"/>
                </a:moveTo>
                <a:lnTo>
                  <a:pt x="4897803" y="0"/>
                </a:lnTo>
                <a:lnTo>
                  <a:pt x="4897803" y="2812035"/>
                </a:lnTo>
                <a:lnTo>
                  <a:pt x="0" y="281203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1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6747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1178429"/>
            <a:ext cx="11157819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7092" y="455086"/>
            <a:ext cx="11157819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278"/>
          <p:cNvSpPr>
            <a:spLocks noGrp="1"/>
          </p:cNvSpPr>
          <p:nvPr>
            <p:ph type="pic" sz="quarter" idx="27" hasCustomPrompt="1"/>
          </p:nvPr>
        </p:nvSpPr>
        <p:spPr>
          <a:xfrm>
            <a:off x="517091" y="2463801"/>
            <a:ext cx="2632510" cy="3129232"/>
          </a:xfrm>
          <a:custGeom>
            <a:avLst/>
            <a:gdLst>
              <a:gd name="connsiteX0" fmla="*/ 0 w 4897803"/>
              <a:gd name="connsiteY0" fmla="*/ 0 h 2812035"/>
              <a:gd name="connsiteX1" fmla="*/ 4897803 w 4897803"/>
              <a:gd name="connsiteY1" fmla="*/ 0 h 2812035"/>
              <a:gd name="connsiteX2" fmla="*/ 4897803 w 4897803"/>
              <a:gd name="connsiteY2" fmla="*/ 2812035 h 2812035"/>
              <a:gd name="connsiteX3" fmla="*/ 0 w 4897803"/>
              <a:gd name="connsiteY3" fmla="*/ 2812035 h 28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803" h="2812035">
                <a:moveTo>
                  <a:pt x="0" y="0"/>
                </a:moveTo>
                <a:lnTo>
                  <a:pt x="4897803" y="0"/>
                </a:lnTo>
                <a:lnTo>
                  <a:pt x="4897803" y="2812035"/>
                </a:lnTo>
                <a:lnTo>
                  <a:pt x="0" y="281203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1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278"/>
          <p:cNvSpPr>
            <a:spLocks noGrp="1"/>
          </p:cNvSpPr>
          <p:nvPr>
            <p:ph type="pic" sz="quarter" idx="28" hasCustomPrompt="1"/>
          </p:nvPr>
        </p:nvSpPr>
        <p:spPr>
          <a:xfrm>
            <a:off x="3331839" y="2463801"/>
            <a:ext cx="2632510" cy="3129232"/>
          </a:xfrm>
          <a:custGeom>
            <a:avLst/>
            <a:gdLst>
              <a:gd name="connsiteX0" fmla="*/ 0 w 4897803"/>
              <a:gd name="connsiteY0" fmla="*/ 0 h 2812035"/>
              <a:gd name="connsiteX1" fmla="*/ 4897803 w 4897803"/>
              <a:gd name="connsiteY1" fmla="*/ 0 h 2812035"/>
              <a:gd name="connsiteX2" fmla="*/ 4897803 w 4897803"/>
              <a:gd name="connsiteY2" fmla="*/ 2812035 h 2812035"/>
              <a:gd name="connsiteX3" fmla="*/ 0 w 4897803"/>
              <a:gd name="connsiteY3" fmla="*/ 2812035 h 28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803" h="2812035">
                <a:moveTo>
                  <a:pt x="0" y="0"/>
                </a:moveTo>
                <a:lnTo>
                  <a:pt x="4897803" y="0"/>
                </a:lnTo>
                <a:lnTo>
                  <a:pt x="4897803" y="2812035"/>
                </a:lnTo>
                <a:lnTo>
                  <a:pt x="0" y="281203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1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Picture Placeholder 278"/>
          <p:cNvSpPr>
            <a:spLocks noGrp="1"/>
          </p:cNvSpPr>
          <p:nvPr>
            <p:ph type="pic" sz="quarter" idx="29" hasCustomPrompt="1"/>
          </p:nvPr>
        </p:nvSpPr>
        <p:spPr>
          <a:xfrm>
            <a:off x="9042401" y="2463801"/>
            <a:ext cx="2632510" cy="3129232"/>
          </a:xfrm>
          <a:custGeom>
            <a:avLst/>
            <a:gdLst>
              <a:gd name="connsiteX0" fmla="*/ 0 w 4897803"/>
              <a:gd name="connsiteY0" fmla="*/ 0 h 2812035"/>
              <a:gd name="connsiteX1" fmla="*/ 4897803 w 4897803"/>
              <a:gd name="connsiteY1" fmla="*/ 0 h 2812035"/>
              <a:gd name="connsiteX2" fmla="*/ 4897803 w 4897803"/>
              <a:gd name="connsiteY2" fmla="*/ 2812035 h 2812035"/>
              <a:gd name="connsiteX3" fmla="*/ 0 w 4897803"/>
              <a:gd name="connsiteY3" fmla="*/ 2812035 h 28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803" h="2812035">
                <a:moveTo>
                  <a:pt x="0" y="0"/>
                </a:moveTo>
                <a:lnTo>
                  <a:pt x="4897803" y="0"/>
                </a:lnTo>
                <a:lnTo>
                  <a:pt x="4897803" y="2812035"/>
                </a:lnTo>
                <a:lnTo>
                  <a:pt x="0" y="281203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175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7702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8001" y="455086"/>
            <a:ext cx="11157819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20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9"/>
            <a:ext cx="11157819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8001" y="455086"/>
            <a:ext cx="11157819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1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02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75017" y="2299645"/>
            <a:ext cx="2255520" cy="19636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3548846" y="2299645"/>
            <a:ext cx="2255520" cy="19636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422676" y="2299645"/>
            <a:ext cx="2255520" cy="19636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9296505" y="2299645"/>
            <a:ext cx="2255520" cy="19636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86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  <p:bldP spid="1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28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002633" y="2491148"/>
            <a:ext cx="2255520" cy="133894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1002633" y="4210960"/>
            <a:ext cx="2255520" cy="133894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260165" y="2491148"/>
            <a:ext cx="2255520" cy="133894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6260165" y="4210960"/>
            <a:ext cx="2255520" cy="133894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31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  <p:bldP spid="1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08002" y="2423197"/>
            <a:ext cx="1806059" cy="901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508002" y="3573473"/>
            <a:ext cx="1806059" cy="901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508002" y="4723747"/>
            <a:ext cx="1806059" cy="901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4250267" y="2423197"/>
            <a:ext cx="1806059" cy="901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4250267" y="3573473"/>
            <a:ext cx="1806059" cy="901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4250267" y="4723747"/>
            <a:ext cx="1806059" cy="901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9" name="Picture Placeholder 7"/>
          <p:cNvSpPr>
            <a:spLocks noGrp="1"/>
          </p:cNvSpPr>
          <p:nvPr>
            <p:ph type="pic" sz="quarter" idx="27" hasCustomPrompt="1"/>
          </p:nvPr>
        </p:nvSpPr>
        <p:spPr>
          <a:xfrm>
            <a:off x="7992531" y="2423197"/>
            <a:ext cx="1806059" cy="901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0" name="Picture Placeholder 7"/>
          <p:cNvSpPr>
            <a:spLocks noGrp="1"/>
          </p:cNvSpPr>
          <p:nvPr>
            <p:ph type="pic" sz="quarter" idx="28" hasCustomPrompt="1"/>
          </p:nvPr>
        </p:nvSpPr>
        <p:spPr>
          <a:xfrm>
            <a:off x="7992531" y="3573473"/>
            <a:ext cx="1806059" cy="901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1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7992531" y="4723747"/>
            <a:ext cx="1806059" cy="9017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</p:spTree>
    <p:extLst>
      <p:ext uri="{BB962C8B-B14F-4D97-AF65-F5344CB8AC3E}">
        <p14:creationId xmlns:p14="http://schemas.microsoft.com/office/powerpoint/2010/main" val="2631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5" grpId="0" animBg="1"/>
      <p:bldP spid="33" grpId="0" animBg="1"/>
      <p:bldP spid="34" grpId="0" animBg="1"/>
      <p:bldP spid="35" grpId="0" animBg="1"/>
      <p:bldP spid="59" grpId="0" animBg="1"/>
      <p:bldP spid="60" grpId="0" animBg="1"/>
      <p:bldP spid="61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08001" y="2360351"/>
            <a:ext cx="2777068" cy="88467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508001" y="3510627"/>
            <a:ext cx="2777068" cy="88467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508001" y="4660901"/>
            <a:ext cx="2777068" cy="88467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9" name="Picture Placeholder 7"/>
          <p:cNvSpPr>
            <a:spLocks noGrp="1"/>
          </p:cNvSpPr>
          <p:nvPr>
            <p:ph type="pic" sz="quarter" idx="27" hasCustomPrompt="1"/>
          </p:nvPr>
        </p:nvSpPr>
        <p:spPr>
          <a:xfrm>
            <a:off x="6124812" y="2360351"/>
            <a:ext cx="2777068" cy="88467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0" name="Picture Placeholder 7"/>
          <p:cNvSpPr>
            <a:spLocks noGrp="1"/>
          </p:cNvSpPr>
          <p:nvPr>
            <p:ph type="pic" sz="quarter" idx="28" hasCustomPrompt="1"/>
          </p:nvPr>
        </p:nvSpPr>
        <p:spPr>
          <a:xfrm>
            <a:off x="6124812" y="3510627"/>
            <a:ext cx="2777068" cy="88467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1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6124812" y="4660901"/>
            <a:ext cx="2777068" cy="88467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</p:spTree>
    <p:extLst>
      <p:ext uri="{BB962C8B-B14F-4D97-AF65-F5344CB8AC3E}">
        <p14:creationId xmlns:p14="http://schemas.microsoft.com/office/powerpoint/2010/main" val="71876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5" grpId="0" animBg="1"/>
      <p:bldP spid="59" grpId="0" animBg="1"/>
      <p:bldP spid="60" grpId="0" animBg="1"/>
      <p:bldP spid="61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6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2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276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2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826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918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830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17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446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157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4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306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99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30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18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53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46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77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20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68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727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03402"/>
            <a:ext cx="12192000" cy="318770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tIns="640080" bIns="182880" anchor="ctr" anchorCtr="0"/>
          <a:lstStyle>
            <a:lvl1pPr algn="ctr" rtl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3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03402"/>
            <a:ext cx="12192000" cy="318770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tIns="640080" bIns="182880" anchor="ctr" anchorCtr="0"/>
          <a:lstStyle>
            <a:lvl1pPr algn="ctr" rtl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9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41867" y="2567296"/>
            <a:ext cx="5892802" cy="299530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5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41867" y="2679795"/>
            <a:ext cx="5892802" cy="2901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08701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41867" y="2681774"/>
            <a:ext cx="5892802" cy="28301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07786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41867" y="2566882"/>
            <a:ext cx="5892802" cy="30260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57613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672667" y="2808999"/>
            <a:ext cx="5892802" cy="258955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280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672667" y="2645833"/>
            <a:ext cx="5892802" cy="287612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6300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87569" y="4546600"/>
            <a:ext cx="1646032" cy="16594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403023" y="4546600"/>
            <a:ext cx="1646032" cy="16594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318476" y="4546600"/>
            <a:ext cx="1646032" cy="16594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73152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233930" y="4546600"/>
            <a:ext cx="1646032" cy="16594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8149382" y="4546600"/>
            <a:ext cx="1646032" cy="16594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10064838" y="4546600"/>
            <a:ext cx="1646032" cy="16594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657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48093" y="2243667"/>
            <a:ext cx="2026933" cy="15664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851346" y="2243667"/>
            <a:ext cx="2026933" cy="15664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054599" y="2243667"/>
            <a:ext cx="2026933" cy="15664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73152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648093" y="4243152"/>
            <a:ext cx="2026933" cy="15664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2851346" y="4243152"/>
            <a:ext cx="2026933" cy="15664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5054599" y="4243152"/>
            <a:ext cx="2026933" cy="15664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73152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7257853" y="2243667"/>
            <a:ext cx="4230190" cy="394265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44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2" grpId="0" animBg="1"/>
      <p:bldP spid="13" grpId="0" animBg="1"/>
      <p:bldP spid="15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3232884" y="319331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240759" y="1350473"/>
            <a:ext cx="3009508" cy="13736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1240759" y="2875511"/>
            <a:ext cx="3009508" cy="13736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240759" y="4442923"/>
            <a:ext cx="3009508" cy="13736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73152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82375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42900" y="2098589"/>
            <a:ext cx="2255520" cy="197239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3756777" y="4267792"/>
            <a:ext cx="2255520" cy="197239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2793609" y="2097107"/>
            <a:ext cx="3218688" cy="1975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42900" y="4266309"/>
            <a:ext cx="3218688" cy="19753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207486" y="2098589"/>
            <a:ext cx="2255520" cy="197239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9621364" y="4267792"/>
            <a:ext cx="2255520" cy="197239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8658196" y="2097107"/>
            <a:ext cx="3218688" cy="19753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6207486" y="4266309"/>
            <a:ext cx="3218688" cy="19753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232747" y="2273867"/>
            <a:ext cx="2255520" cy="2001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3725333" y="2273867"/>
            <a:ext cx="2255520" cy="2001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228080" y="2273867"/>
            <a:ext cx="2255520" cy="2001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8717280" y="2273867"/>
            <a:ext cx="2255520" cy="2001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3128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232747" y="2163234"/>
            <a:ext cx="2255520" cy="315444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3725333" y="2163234"/>
            <a:ext cx="2255520" cy="315444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228080" y="2163234"/>
            <a:ext cx="2255520" cy="315444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8717280" y="2163234"/>
            <a:ext cx="2255520" cy="315444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78891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42900" y="2329585"/>
            <a:ext cx="2255520" cy="166445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342900" y="4192188"/>
            <a:ext cx="2255520" cy="166445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2793609" y="2328333"/>
            <a:ext cx="3218688" cy="166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2793609" y="4190936"/>
            <a:ext cx="3218688" cy="1666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9621364" y="2329585"/>
            <a:ext cx="2255520" cy="166445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9621364" y="4192188"/>
            <a:ext cx="2255520" cy="166445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6207486" y="2328333"/>
            <a:ext cx="3218688" cy="1666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6207486" y="4190936"/>
            <a:ext cx="3218688" cy="1666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41867" y="2535872"/>
            <a:ext cx="5892802" cy="296860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0068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06401" y="1786467"/>
            <a:ext cx="3619895" cy="208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311453" y="1786467"/>
            <a:ext cx="3619895" cy="208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216506" y="1786467"/>
            <a:ext cx="3619895" cy="208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73152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406401" y="4445000"/>
            <a:ext cx="3619895" cy="208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4311453" y="4445000"/>
            <a:ext cx="3619895" cy="208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8216506" y="4445000"/>
            <a:ext cx="3619895" cy="208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73152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56827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06401" y="2234816"/>
            <a:ext cx="3619895" cy="316653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311453" y="2234816"/>
            <a:ext cx="3619895" cy="316653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216506" y="2234816"/>
            <a:ext cx="3619895" cy="316653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73152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71951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06400" y="2548468"/>
            <a:ext cx="6908800" cy="238536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55926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06401" y="2217883"/>
            <a:ext cx="3619895" cy="316653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311453" y="2217883"/>
            <a:ext cx="3619895" cy="316653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216506" y="2217883"/>
            <a:ext cx="3619895" cy="316653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73152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67816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406401" y="4036727"/>
            <a:ext cx="3619895" cy="208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4311453" y="4036727"/>
            <a:ext cx="3619895" cy="208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8216506" y="4036727"/>
            <a:ext cx="3619895" cy="208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73152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633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724400" y="2607350"/>
            <a:ext cx="6908800" cy="316653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065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724400" y="2615818"/>
            <a:ext cx="6908800" cy="316653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05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2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508000" y="1979117"/>
            <a:ext cx="2675467" cy="3140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383280" bIns="2834640" anchor="b" anchorCtr="0"/>
          <a:lstStyle>
            <a:lvl1pPr algn="ctr" rtl="0">
              <a:buNone/>
              <a:defRPr sz="900" b="0" i="0" baseline="0">
                <a:ln>
                  <a:noFill/>
                </a:ln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318933" y="1979117"/>
            <a:ext cx="2675467" cy="3140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383280" bIns="2834640" anchor="b" anchorCtr="0"/>
          <a:lstStyle>
            <a:lvl1pPr algn="ctr" rtl="0">
              <a:buNone/>
              <a:defRPr sz="900" b="0" i="0" baseline="0">
                <a:ln>
                  <a:noFill/>
                </a:ln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6129867" y="1979117"/>
            <a:ext cx="2675467" cy="3140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383280" bIns="2834640" anchor="b" anchorCtr="0"/>
          <a:lstStyle>
            <a:lvl1pPr algn="ctr" rtl="0">
              <a:buNone/>
              <a:defRPr sz="900" b="0" i="0" baseline="0">
                <a:ln>
                  <a:noFill/>
                </a:ln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8940800" y="1979117"/>
            <a:ext cx="2675467" cy="3140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383280" bIns="2834640" anchor="b" anchorCtr="0"/>
          <a:lstStyle>
            <a:lvl1pPr algn="ctr" rtl="0">
              <a:buNone/>
              <a:defRPr sz="900" b="0" i="0" baseline="0">
                <a:ln>
                  <a:noFill/>
                </a:ln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71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2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901700" y="2120098"/>
            <a:ext cx="4876800" cy="19354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383280" bIns="2834640" anchor="b" anchorCtr="0"/>
          <a:lstStyle>
            <a:lvl1pPr algn="ctr" rtl="0">
              <a:buNone/>
              <a:defRPr sz="900" b="0" i="0" baseline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01700" y="4461936"/>
            <a:ext cx="4876800" cy="19385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383280" bIns="2834640" anchor="b" anchorCtr="0"/>
          <a:lstStyle>
            <a:lvl1pPr algn="ctr" rtl="0">
              <a:buNone/>
              <a:defRPr sz="900" b="0" i="0" baseline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18737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13C95-0A9C-4615-BBA7-78ED8056E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CF8EF-14C3-4629-A249-780DA30D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FAFF5-1A8E-47AC-AA75-0298062D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A9C6F-E290-4CAC-84F0-AE7CB05C3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CBD7-AED4-4E2D-B1A1-CD42AAD87E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D5349-8FB3-4092-9DAB-BFB76F11D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69E91-F52A-407E-9C35-BF5DA7485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87130-67B0-4B7F-9599-CE0CCF2E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F4026-91B8-467C-9847-03972CAE1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7E4E5-8DB7-4749-8CED-0986FBF0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A8F4-918C-4F77-BBD0-647108FEA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59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2" y="117843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08002" y="455089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79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47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59.xml"/><Relationship Id="rId55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72.xml"/><Relationship Id="rId68" Type="http://schemas.openxmlformats.org/officeDocument/2006/relationships/slideLayout" Target="../slideLayouts/slideLayout77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45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62.xml"/><Relationship Id="rId58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9.xml"/><Relationship Id="rId6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52.xml"/><Relationship Id="rId48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73.xml"/><Relationship Id="rId69" Type="http://schemas.openxmlformats.org/officeDocument/2006/relationships/theme" Target="../theme/theme2.xml"/><Relationship Id="rId8" Type="http://schemas.openxmlformats.org/officeDocument/2006/relationships/slideLayout" Target="../slideLayouts/slideLayout17.xml"/><Relationship Id="rId51" Type="http://schemas.openxmlformats.org/officeDocument/2006/relationships/slideLayout" Target="../slideLayouts/slideLayout60.xml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55.xml"/><Relationship Id="rId59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50.xml"/><Relationship Id="rId54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54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14" r:id="rId44"/>
    <p:sldLayoutId id="2147483715" r:id="rId45"/>
    <p:sldLayoutId id="2147483716" r:id="rId46"/>
    <p:sldLayoutId id="2147483717" r:id="rId47"/>
    <p:sldLayoutId id="2147483718" r:id="rId48"/>
    <p:sldLayoutId id="2147483719" r:id="rId49"/>
    <p:sldLayoutId id="2147483720" r:id="rId50"/>
    <p:sldLayoutId id="2147483721" r:id="rId51"/>
    <p:sldLayoutId id="2147483722" r:id="rId52"/>
    <p:sldLayoutId id="2147483723" r:id="rId53"/>
    <p:sldLayoutId id="2147483724" r:id="rId54"/>
    <p:sldLayoutId id="2147483725" r:id="rId55"/>
    <p:sldLayoutId id="2147483726" r:id="rId56"/>
    <p:sldLayoutId id="2147483727" r:id="rId57"/>
    <p:sldLayoutId id="2147483728" r:id="rId58"/>
    <p:sldLayoutId id="2147483729" r:id="rId59"/>
    <p:sldLayoutId id="2147483730" r:id="rId60"/>
    <p:sldLayoutId id="2147483731" r:id="rId61"/>
    <p:sldLayoutId id="2147483732" r:id="rId62"/>
    <p:sldLayoutId id="2147483733" r:id="rId63"/>
    <p:sldLayoutId id="2147483734" r:id="rId64"/>
    <p:sldLayoutId id="2147483735" r:id="rId65"/>
    <p:sldLayoutId id="2147483736" r:id="rId66"/>
    <p:sldLayoutId id="2147483737" r:id="rId67"/>
    <p:sldLayoutId id="2147483738" r:id="rId68"/>
  </p:sldLayoutIdLst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9999" y="1708727"/>
            <a:ext cx="4992813" cy="2425161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CARES Act/ESSER</a:t>
            </a:r>
            <a:br>
              <a:rPr lang="en-US" sz="5400" b="1" dirty="0"/>
            </a:br>
            <a:r>
              <a:rPr lang="en-US" sz="5400" b="1" dirty="0"/>
              <a:t>Relief Funds Update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236" y="4455620"/>
            <a:ext cx="5800718" cy="1392283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November 16, 2021</a:t>
            </a:r>
          </a:p>
          <a:p>
            <a:r>
              <a:rPr lang="en-US" sz="2000" dirty="0"/>
              <a:t>Jay Duke, CPA-</a:t>
            </a:r>
            <a:r>
              <a:rPr lang="en-US" sz="2000" dirty="0" err="1"/>
              <a:t>csfo</a:t>
            </a:r>
            <a:endParaRPr lang="en-US" sz="2000" dirty="0"/>
          </a:p>
          <a:p>
            <a:r>
              <a:rPr lang="en-US" sz="2000" dirty="0"/>
              <a:t>James d. Pope, Ed.D.–Deputy Superintendent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aturation sa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BF14AC6-AC5A-4C66-85CC-102F7B671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383" y="1479479"/>
            <a:ext cx="3100724" cy="265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E3EA59-11F8-4F34-B8EE-289B825B9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74" y="694245"/>
            <a:ext cx="8340051" cy="1530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3034946"/>
            <a:ext cx="3524249" cy="56959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4304099"/>
            <a:ext cx="4133849" cy="55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31ED9F8-359F-4CF3-B02F-8AD5EC3D0D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558773"/>
              </p:ext>
            </p:extLst>
          </p:nvPr>
        </p:nvGraphicFramePr>
        <p:xfrm>
          <a:off x="3993603" y="3083205"/>
          <a:ext cx="4011134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Worksheet" r:id="rId6" imgW="4945444" imgH="472588" progId="Excel.Sheet.12">
                  <p:embed/>
                </p:oleObj>
              </mc:Choice>
              <mc:Fallback>
                <p:oleObj name="Worksheet" r:id="rId6" imgW="4945444" imgH="47258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93603" y="3083205"/>
                        <a:ext cx="4011134" cy="47307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5554203"/>
            <a:ext cx="5415914" cy="56007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7B6053-1A0D-403F-9278-CCE25120B31F}"/>
              </a:ext>
            </a:extLst>
          </p:cNvPr>
          <p:cNvSpPr/>
          <p:nvPr/>
        </p:nvSpPr>
        <p:spPr>
          <a:xfrm>
            <a:off x="5847341" y="5554203"/>
            <a:ext cx="5995471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$2,566 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/student</a:t>
            </a:r>
            <a:r>
              <a:rPr lang="en-US" dirty="0"/>
              <a:t> 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3EB301-3AD9-41B2-AEEB-8588F39E61AA}"/>
              </a:ext>
            </a:extLst>
          </p:cNvPr>
          <p:cNvSpPr/>
          <p:nvPr/>
        </p:nvSpPr>
        <p:spPr>
          <a:xfrm>
            <a:off x="4708497" y="4331424"/>
            <a:ext cx="454841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$1,141 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/student</a:t>
            </a:r>
            <a:r>
              <a:rPr lang="en-US" dirty="0"/>
              <a:t> 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08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983642"/>
              </p:ext>
            </p:extLst>
          </p:nvPr>
        </p:nvGraphicFramePr>
        <p:xfrm>
          <a:off x="876301" y="294736"/>
          <a:ext cx="7905750" cy="6353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6EADEF-79A2-458E-A50E-59DBCCDCD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664092"/>
              </p:ext>
            </p:extLst>
          </p:nvPr>
        </p:nvGraphicFramePr>
        <p:xfrm>
          <a:off x="8975725" y="2465070"/>
          <a:ext cx="2146300" cy="1927860"/>
        </p:xfrm>
        <a:graphic>
          <a:graphicData uri="http://schemas.openxmlformats.org/drawingml/2006/table">
            <a:tbl>
              <a:tblPr/>
              <a:tblGrid>
                <a:gridCol w="1278241">
                  <a:extLst>
                    <a:ext uri="{9D8B030D-6E8A-4147-A177-3AD203B41FA5}">
                      <a16:colId xmlns:a16="http://schemas.microsoft.com/office/drawing/2014/main" val="1791929930"/>
                    </a:ext>
                  </a:extLst>
                </a:gridCol>
                <a:gridCol w="868059">
                  <a:extLst>
                    <a:ext uri="{9D8B030D-6E8A-4147-A177-3AD203B41FA5}">
                      <a16:colId xmlns:a16="http://schemas.microsoft.com/office/drawing/2014/main" val="1321375364"/>
                    </a:ext>
                  </a:extLst>
                </a:gridCol>
              </a:tblGrid>
              <a:tr h="154550"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976208"/>
                  </a:ext>
                </a:extLst>
              </a:tr>
              <a:tr h="1545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201295"/>
                  </a:ext>
                </a:extLst>
              </a:tr>
              <a:tr h="1545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001452"/>
                  </a:ext>
                </a:extLst>
              </a:tr>
              <a:tr h="1545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660183"/>
                  </a:ext>
                </a:extLst>
              </a:tr>
              <a:tr h="154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Funding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$ Per-Pupil $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663743"/>
                  </a:ext>
                </a:extLst>
              </a:tr>
              <a:tr h="154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 Operations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$11,908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370063"/>
                  </a:ext>
                </a:extLst>
              </a:tr>
              <a:tr h="154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ESSER 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7214432"/>
                  </a:ext>
                </a:extLst>
              </a:tr>
              <a:tr h="154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ESSER II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$1,141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535652"/>
                  </a:ext>
                </a:extLst>
              </a:tr>
              <a:tr h="154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ESSER III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$2,566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044954"/>
                  </a:ext>
                </a:extLst>
              </a:tr>
              <a:tr h="1545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295808"/>
                  </a:ext>
                </a:extLst>
              </a:tr>
              <a:tr h="15455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 o t a 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$15,898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05964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BD1EF5B-F4B3-472F-B6DA-DF4FC3751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340" y="2658269"/>
            <a:ext cx="1457070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348714" y="1936809"/>
            <a:ext cx="3198747" cy="4829568"/>
            <a:chOff x="864732" y="1759458"/>
            <a:chExt cx="1697493" cy="5055983"/>
          </a:xfrm>
          <a:solidFill>
            <a:srgbClr val="CC0066"/>
          </a:solidFill>
        </p:grpSpPr>
        <p:grpSp>
          <p:nvGrpSpPr>
            <p:cNvPr id="69" name="Group 68"/>
            <p:cNvGrpSpPr/>
            <p:nvPr/>
          </p:nvGrpSpPr>
          <p:grpSpPr>
            <a:xfrm>
              <a:off x="864732" y="1759458"/>
              <a:ext cx="1697493" cy="5055983"/>
              <a:chOff x="864732" y="1759458"/>
              <a:chExt cx="1697493" cy="5055983"/>
            </a:xfrm>
            <a:grpFill/>
          </p:grpSpPr>
          <p:sp>
            <p:nvSpPr>
              <p:cNvPr id="4" name="Rectangle 3"/>
              <p:cNvSpPr/>
              <p:nvPr/>
            </p:nvSpPr>
            <p:spPr>
              <a:xfrm>
                <a:off x="864732" y="1759458"/>
                <a:ext cx="1697493" cy="850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64732" y="2749304"/>
                <a:ext cx="1697493" cy="40661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1276350" y="2041787"/>
              <a:ext cx="931470" cy="97155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endParaRPr>
            </a:p>
          </p:txBody>
        </p:sp>
      </p:grpSp>
      <p:sp>
        <p:nvSpPr>
          <p:cNvPr id="55" name="Inhaltsplatzhalter 4"/>
          <p:cNvSpPr txBox="1">
            <a:spLocks/>
          </p:cNvSpPr>
          <p:nvPr/>
        </p:nvSpPr>
        <p:spPr>
          <a:xfrm>
            <a:off x="519825" y="4423122"/>
            <a:ext cx="2838419" cy="198515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</a:rPr>
              <a:t>Digital Curriculum</a:t>
            </a:r>
          </a:p>
          <a:p>
            <a:pPr marL="91440" marR="0" lvl="0" indent="-91440" algn="just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</a:rPr>
              <a:t>The statewide digital curriculum will be taught by Alabama teachers. </a:t>
            </a:r>
          </a:p>
          <a:p>
            <a:pPr marL="91440" marR="0" lvl="0" indent="-91440" algn="just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</a:rPr>
              <a:t>The digital curriculum is available for school systems at no charge.</a:t>
            </a:r>
          </a:p>
          <a:p>
            <a:pPr marL="91440" marR="0" lvl="0" indent="-91440" algn="just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</a:rPr>
              <a:t>Each local school system will have the flexibility to include the digital curriculum in their local remote learning plans.  </a:t>
            </a:r>
          </a:p>
          <a:p>
            <a:pPr marL="91440" marR="0" lvl="0" indent="-91440" algn="just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</a:rPr>
              <a:t>The remote learning plans may differ from district to district as school systems have the discretion to implement according to what fits the system’s needs locally.</a:t>
            </a:r>
          </a:p>
          <a:p>
            <a:pPr marL="0" marR="0" lvl="0" indent="0" algn="just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</a:endParaRPr>
          </a:p>
          <a:p>
            <a:pPr marL="0" marR="0" lvl="0" indent="0" algn="ctr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</a:rPr>
              <a:t>Digital Textbooks</a:t>
            </a:r>
          </a:p>
          <a:p>
            <a:pPr marL="91440" marR="0" lvl="0" indent="-91440" algn="just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rPr>
              <a:t>Improved access to digital textbooks and library</a:t>
            </a:r>
          </a:p>
          <a:p>
            <a:pPr marL="91440" marR="0" lvl="0" indent="-91440" algn="just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rPr>
              <a:t>Estimated cost for implementation would be $3,928,830</a:t>
            </a:r>
          </a:p>
          <a:p>
            <a:pPr marL="91440" marR="0" lvl="0" indent="-91440" algn="just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4558006" y="1869498"/>
            <a:ext cx="3200400" cy="4829566"/>
            <a:chOff x="4708525" y="1759458"/>
            <a:chExt cx="1600200" cy="4679023"/>
          </a:xfrm>
        </p:grpSpPr>
        <p:sp>
          <p:nvSpPr>
            <p:cNvPr id="58" name="Rectangle 57"/>
            <p:cNvSpPr/>
            <p:nvPr/>
          </p:nvSpPr>
          <p:spPr>
            <a:xfrm>
              <a:off x="4708525" y="1759458"/>
              <a:ext cx="1600200" cy="850400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708525" y="2749303"/>
              <a:ext cx="1600200" cy="3689178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5022850" y="2041787"/>
              <a:ext cx="971550" cy="971550"/>
            </a:xfrm>
            <a:prstGeom prst="ellipse">
              <a:avLst/>
            </a:prstGeom>
            <a:solidFill>
              <a:srgbClr val="CC66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4FCCF9F-DCB8-43CE-BB6F-D3B7DC9CB523}"/>
              </a:ext>
            </a:extLst>
          </p:cNvPr>
          <p:cNvGrpSpPr/>
          <p:nvPr/>
        </p:nvGrpSpPr>
        <p:grpSpPr>
          <a:xfrm>
            <a:off x="8596525" y="1924215"/>
            <a:ext cx="3200400" cy="4829566"/>
            <a:chOff x="6581775" y="1759458"/>
            <a:chExt cx="1600200" cy="4829566"/>
          </a:xfrm>
          <a:solidFill>
            <a:srgbClr val="2578F3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E150CE7-DB0A-49DE-939A-3BC9E7CE460F}"/>
                </a:ext>
              </a:extLst>
            </p:cNvPr>
            <p:cNvSpPr/>
            <p:nvPr/>
          </p:nvSpPr>
          <p:spPr>
            <a:xfrm>
              <a:off x="6581775" y="1759458"/>
              <a:ext cx="1600200" cy="85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36F57D-685A-4E51-96B0-B5AE08B783B4}"/>
                </a:ext>
              </a:extLst>
            </p:cNvPr>
            <p:cNvSpPr/>
            <p:nvPr/>
          </p:nvSpPr>
          <p:spPr>
            <a:xfrm>
              <a:off x="6581775" y="2749303"/>
              <a:ext cx="1600200" cy="38397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BAC4F9D-0324-4774-8599-928B775AD1D2}"/>
                </a:ext>
              </a:extLst>
            </p:cNvPr>
            <p:cNvSpPr/>
            <p:nvPr/>
          </p:nvSpPr>
          <p:spPr>
            <a:xfrm>
              <a:off x="6896100" y="2041787"/>
              <a:ext cx="971550" cy="97155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endParaRPr>
            </a:p>
          </p:txBody>
        </p:sp>
      </p:grpSp>
      <p:sp>
        <p:nvSpPr>
          <p:cNvPr id="39" name="Title 2">
            <a:extLst>
              <a:ext uri="{FF2B5EF4-FFF2-40B4-BE49-F238E27FC236}">
                <a16:creationId xmlns:a16="http://schemas.microsoft.com/office/drawing/2014/main" id="{3ABB2880-4610-4EAF-9A6B-D952164E1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82" y="905608"/>
            <a:ext cx="11157819" cy="660511"/>
          </a:xfrm>
        </p:spPr>
        <p:txBody>
          <a:bodyPr/>
          <a:lstStyle/>
          <a:p>
            <a:r>
              <a:rPr lang="en-US" sz="3200" b="1" dirty="0"/>
              <a:t>CARES Act/ESSER TOP PRIORITIES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5C1B89-61A8-4768-B75A-C01ECBCEA1E6}"/>
              </a:ext>
            </a:extLst>
          </p:cNvPr>
          <p:cNvSpPr txBox="1"/>
          <p:nvPr/>
        </p:nvSpPr>
        <p:spPr>
          <a:xfrm>
            <a:off x="5681118" y="2386857"/>
            <a:ext cx="100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rPr>
              <a:t>ESSER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rPr>
              <a:t>II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9C1A34-043D-4B43-B076-740A13AF43B6}"/>
              </a:ext>
            </a:extLst>
          </p:cNvPr>
          <p:cNvSpPr txBox="1"/>
          <p:nvPr/>
        </p:nvSpPr>
        <p:spPr>
          <a:xfrm>
            <a:off x="1449570" y="2461964"/>
            <a:ext cx="100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rgbClr val="FFFFFF"/>
                </a:solidFill>
                <a:latin typeface="Roboto"/>
              </a:rPr>
              <a:t>ESSER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rPr>
              <a:t>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E96757-56EE-4A8E-A156-0DFA5195A5A0}"/>
              </a:ext>
            </a:extLst>
          </p:cNvPr>
          <p:cNvSpPr txBox="1"/>
          <p:nvPr/>
        </p:nvSpPr>
        <p:spPr>
          <a:xfrm>
            <a:off x="9693452" y="2425933"/>
            <a:ext cx="100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rPr>
              <a:t>ESSER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  <a:latin typeface="Roboto"/>
              </a:rPr>
              <a:t>III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</a:endParaRPr>
          </a:p>
        </p:txBody>
      </p:sp>
      <p:sp>
        <p:nvSpPr>
          <p:cNvPr id="45" name="Inhaltsplatzhalter 4">
            <a:extLst>
              <a:ext uri="{FF2B5EF4-FFF2-40B4-BE49-F238E27FC236}">
                <a16:creationId xmlns:a16="http://schemas.microsoft.com/office/drawing/2014/main" id="{E0943E69-C7B9-46C0-8F10-2ECBD7EA9CC8}"/>
              </a:ext>
            </a:extLst>
          </p:cNvPr>
          <p:cNvSpPr txBox="1">
            <a:spLocks/>
          </p:cNvSpPr>
          <p:nvPr/>
        </p:nvSpPr>
        <p:spPr>
          <a:xfrm>
            <a:off x="532017" y="3241496"/>
            <a:ext cx="2838419" cy="10772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Times New Roman" panose="02020603050405020304" pitchFamily="18" charset="0"/>
            </a:endParaRPr>
          </a:p>
          <a:p>
            <a:pPr marL="0" marR="0" lvl="0" indent="0" algn="ctr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None/>
              <a:tabLst>
                <a:tab pos="457200" algn="l"/>
              </a:tabLst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</a:rPr>
              <a:t>Academic Support &amp; Instructional Resources</a:t>
            </a:r>
          </a:p>
          <a:p>
            <a:pPr marL="91440" marR="0" lvl="0" indent="-91440" algn="just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rPr>
              <a:t>Instructional Resources to close achievement gaps, limit learning loss, and support parents who are assisting their children are very important.  </a:t>
            </a:r>
          </a:p>
          <a:p>
            <a:pPr marL="91440" marR="0" lvl="0" indent="-91440" algn="l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</a:rPr>
              <a:t>Enhance our afterschool tutoring, assessments, and other supports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86221A-7287-4CD2-BEAB-9BF7346E30D5}"/>
              </a:ext>
            </a:extLst>
          </p:cNvPr>
          <p:cNvSpPr/>
          <p:nvPr/>
        </p:nvSpPr>
        <p:spPr>
          <a:xfrm>
            <a:off x="8821322" y="3213556"/>
            <a:ext cx="266201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fontAlgn="base"/>
            <a:r>
              <a:rPr lang="en-US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Address Academic Learning Loss</a:t>
            </a:r>
            <a:endParaRPr 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Remediation/Intervention Programs/ Tutoring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Summer Learning/Credit  Recovery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 Math Coaches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Literacy Coaches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 Intervention Teachers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 Assistant Principals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Behavior Interventionists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Social Workers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 Supports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 Support Staff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 Certified Positions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 Support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Family Parent Engagement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Professional Development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Materials and Supplies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Instructional Resources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Accelerate Learning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Intervention Efforts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After School and Extended Learning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Technology</a:t>
            </a:r>
            <a:endParaRPr lang="en-US" sz="900" dirty="0">
              <a:solidFill>
                <a:srgbClr val="FFFFFF"/>
              </a:solidFill>
              <a:latin typeface="Roboto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100" b="1" dirty="0">
                <a:solidFill>
                  <a:srgbClr val="FFFFFF"/>
                </a:solidFill>
                <a:latin typeface="Roboto"/>
              </a:rPr>
              <a:t>Health Services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FFFFFF"/>
                </a:solidFill>
                <a:latin typeface="Roboto"/>
              </a:rPr>
              <a:t>24 LPNs</a:t>
            </a:r>
          </a:p>
          <a:p>
            <a:pPr lvl="0">
              <a:defRPr/>
            </a:pPr>
            <a:r>
              <a:rPr lang="en-US" sz="1100" b="1" dirty="0">
                <a:solidFill>
                  <a:srgbClr val="FFFFFF"/>
                </a:solidFill>
              </a:rPr>
              <a:t>Air Quality and PPE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800" dirty="0">
              <a:solidFill>
                <a:srgbClr val="FFFFFF"/>
              </a:solidFill>
              <a:latin typeface="Roboto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b="1" dirty="0">
              <a:solidFill>
                <a:srgbClr val="FFFFFF"/>
              </a:solidFill>
              <a:latin typeface="Roboto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</a:endParaRPr>
          </a:p>
        </p:txBody>
      </p:sp>
      <p:pic>
        <p:nvPicPr>
          <p:cNvPr id="12" name="Graphic 11" descr="Checkbox Checked">
            <a:extLst>
              <a:ext uri="{FF2B5EF4-FFF2-40B4-BE49-F238E27FC236}">
                <a16:creationId xmlns:a16="http://schemas.microsoft.com/office/drawing/2014/main" id="{68A39958-628C-402A-B71D-F153EA801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751" y="1278434"/>
            <a:ext cx="1346152" cy="13461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0" y="64972"/>
            <a:ext cx="1816612" cy="13258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E46CEB-5D9E-4644-9008-15938B770EF5}"/>
              </a:ext>
            </a:extLst>
          </p:cNvPr>
          <p:cNvSpPr/>
          <p:nvPr/>
        </p:nvSpPr>
        <p:spPr>
          <a:xfrm>
            <a:off x="4797804" y="1603295"/>
            <a:ext cx="635330" cy="66051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F45E6A-8179-445F-A9C2-AC2F85C2ECDF}"/>
              </a:ext>
            </a:extLst>
          </p:cNvPr>
          <p:cNvSpPr/>
          <p:nvPr/>
        </p:nvSpPr>
        <p:spPr>
          <a:xfrm>
            <a:off x="4916360" y="3455133"/>
            <a:ext cx="2424743" cy="430887"/>
          </a:xfrm>
          <a:prstGeom prst="rect">
            <a:avLst/>
          </a:prstGeom>
          <a:solidFill>
            <a:srgbClr val="C0C0C0"/>
          </a:solidFill>
        </p:spPr>
        <p:txBody>
          <a:bodyPr wrap="square">
            <a:spAutoFit/>
          </a:bodyPr>
          <a:lstStyle/>
          <a:p>
            <a:pPr marL="3175" algn="ctr"/>
            <a:r>
              <a:rPr lang="en-US" sz="1100" b="1" dirty="0">
                <a:solidFill>
                  <a:schemeClr val="bg1"/>
                </a:solidFill>
              </a:rPr>
              <a:t>High-Quality</a:t>
            </a:r>
            <a:endParaRPr lang="en-US" sz="1100" dirty="0">
              <a:solidFill>
                <a:schemeClr val="bg1"/>
              </a:solidFill>
            </a:endParaRPr>
          </a:p>
          <a:p>
            <a:pPr algn="ctr">
              <a:spcBef>
                <a:spcPts val="5"/>
              </a:spcBef>
            </a:pPr>
            <a:r>
              <a:rPr lang="en-US" sz="1100" b="1" dirty="0">
                <a:solidFill>
                  <a:schemeClr val="bg1"/>
                </a:solidFill>
              </a:rPr>
              <a:t>Instructional Materials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F9CF39-AACF-4693-951C-742678434FC7}"/>
              </a:ext>
            </a:extLst>
          </p:cNvPr>
          <p:cNvSpPr/>
          <p:nvPr/>
        </p:nvSpPr>
        <p:spPr>
          <a:xfrm>
            <a:off x="4916360" y="4178784"/>
            <a:ext cx="2424743" cy="430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High-Quality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Professional Development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8D6B60-8622-4FCB-8440-469A7FFC079F}"/>
              </a:ext>
            </a:extLst>
          </p:cNvPr>
          <p:cNvSpPr/>
          <p:nvPr/>
        </p:nvSpPr>
        <p:spPr>
          <a:xfrm>
            <a:off x="4916360" y="4866093"/>
            <a:ext cx="2424743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3175" algn="ctr"/>
            <a:r>
              <a:rPr lang="en-US" sz="1100" b="1" dirty="0">
                <a:solidFill>
                  <a:schemeClr val="bg1"/>
                </a:solidFill>
              </a:rPr>
              <a:t>Supports for Unfinished Learning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3301A9-0384-4D93-8593-C0AA10239B92}"/>
              </a:ext>
            </a:extLst>
          </p:cNvPr>
          <p:cNvSpPr/>
          <p:nvPr/>
        </p:nvSpPr>
        <p:spPr>
          <a:xfrm>
            <a:off x="4916360" y="5415701"/>
            <a:ext cx="2424743" cy="6001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3175" algn="ctr"/>
            <a:r>
              <a:rPr lang="en-US" sz="1100" b="1" dirty="0">
                <a:solidFill>
                  <a:schemeClr val="bg1"/>
                </a:solidFill>
              </a:rPr>
              <a:t>Air Quality</a:t>
            </a:r>
          </a:p>
          <a:p>
            <a:pPr marL="3175" algn="ctr"/>
            <a:r>
              <a:rPr lang="en-US" sz="1100" b="1" dirty="0">
                <a:solidFill>
                  <a:schemeClr val="bg1"/>
                </a:solidFill>
              </a:rPr>
              <a:t>Repurpose Space</a:t>
            </a:r>
          </a:p>
          <a:p>
            <a:pPr marL="3175" algn="ctr"/>
            <a:r>
              <a:rPr lang="en-US" sz="1100" b="1" dirty="0">
                <a:solidFill>
                  <a:schemeClr val="bg1"/>
                </a:solidFill>
              </a:rPr>
              <a:t>Safe and Clean Schools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83E7AE-3FAE-4DA3-8DC0-EC5710B61E37}"/>
              </a:ext>
            </a:extLst>
          </p:cNvPr>
          <p:cNvSpPr/>
          <p:nvPr/>
        </p:nvSpPr>
        <p:spPr>
          <a:xfrm>
            <a:off x="8748920" y="1648161"/>
            <a:ext cx="635330" cy="66051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532141"/>
              </p:ext>
            </p:extLst>
          </p:nvPr>
        </p:nvGraphicFramePr>
        <p:xfrm>
          <a:off x="343960" y="204187"/>
          <a:ext cx="11504079" cy="6449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24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54848"/>
              </p:ext>
            </p:extLst>
          </p:nvPr>
        </p:nvGraphicFramePr>
        <p:xfrm>
          <a:off x="1768415" y="305010"/>
          <a:ext cx="8655170" cy="6268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75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-websites.imaginelearning.com/corporate/sites/default/files/styles/1400xy/public/2021-08/ARP%20ESSER%20III%20Funds%20allowable%20uses.jpg">
            <a:extLst>
              <a:ext uri="{FF2B5EF4-FFF2-40B4-BE49-F238E27FC236}">
                <a16:creationId xmlns:a16="http://schemas.microsoft.com/office/drawing/2014/main" id="{0A9566EB-1C86-4D9E-9D85-6F199F3C5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941" y="1636924"/>
            <a:ext cx="7297039" cy="48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65879B-E99E-4266-94B8-CB9292B682AC}"/>
              </a:ext>
            </a:extLst>
          </p:cNvPr>
          <p:cNvSpPr/>
          <p:nvPr/>
        </p:nvSpPr>
        <p:spPr>
          <a:xfrm>
            <a:off x="3073377" y="589316"/>
            <a:ext cx="604524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ＭＳ Ｐゴシック" panose="020B0600070205080204" pitchFamily="34" charset="-128"/>
              </a:rPr>
              <a:t>Allowable Uses for ESSER/CARES Funds</a:t>
            </a:r>
          </a:p>
        </p:txBody>
      </p:sp>
    </p:spTree>
    <p:extLst>
      <p:ext uri="{BB962C8B-B14F-4D97-AF65-F5344CB8AC3E}">
        <p14:creationId xmlns:p14="http://schemas.microsoft.com/office/powerpoint/2010/main" val="139561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bstract image of blue waves" title="Banner 2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3060" y="173586"/>
            <a:ext cx="8945880" cy="1326601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00000000-0008-0000-0100-000009000000}"/>
              </a:ext>
            </a:extLst>
          </p:cNvPr>
          <p:cNvSpPr txBox="1"/>
          <p:nvPr/>
        </p:nvSpPr>
        <p:spPr>
          <a:xfrm>
            <a:off x="2548889" y="0"/>
            <a:ext cx="7094221" cy="11525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2"/>
                </a:solidFill>
              </a:rPr>
              <a:t>ESSER</a:t>
            </a:r>
            <a:r>
              <a:rPr lang="en-US" sz="3600" baseline="0" dirty="0">
                <a:solidFill>
                  <a:schemeClr val="bg2"/>
                </a:solidFill>
              </a:rPr>
              <a:t> III - Categories $1M+</a:t>
            </a:r>
            <a:endParaRPr lang="en-US" sz="3600" dirty="0">
              <a:solidFill>
                <a:schemeClr val="bg2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D7A521C-E79B-4F63-ABBB-1DA3714B7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238961"/>
              </p:ext>
            </p:extLst>
          </p:nvPr>
        </p:nvGraphicFramePr>
        <p:xfrm>
          <a:off x="1623059" y="1804988"/>
          <a:ext cx="2489200" cy="2887980"/>
        </p:xfrm>
        <a:graphic>
          <a:graphicData uri="http://schemas.openxmlformats.org/drawingml/2006/table">
            <a:tbl>
              <a:tblPr/>
              <a:tblGrid>
                <a:gridCol w="1244600">
                  <a:extLst>
                    <a:ext uri="{9D8B030D-6E8A-4147-A177-3AD203B41FA5}">
                      <a16:colId xmlns:a16="http://schemas.microsoft.com/office/drawing/2014/main" val="3595591137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87701288"/>
                    </a:ext>
                  </a:extLst>
                </a:gridCol>
              </a:tblGrid>
              <a:tr h="407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Expenditure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Amount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763084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24 LPN Nurses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$         1,900,000.00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154011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 &amp; L Intervention Teachers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$         1,000,000.00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634265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P.D. Materials and Supplies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$         1,000,000.00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935627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After-School Programs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$         2,000,000.00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546745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Substitutes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$         1,000,000.00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614579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Summer Learning Salaries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$         1,600,000.00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491756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Summer Learning Supplies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 $         1,000,000.00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2813102"/>
                  </a:ext>
                </a:extLst>
              </a:tr>
            </a:tbl>
          </a:graphicData>
        </a:graphic>
      </p:graphicFrame>
      <p:graphicFrame>
        <p:nvGraphicFramePr>
          <p:cNvPr id="12" name="Chart 11" descr="cash flow chart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2458905"/>
              </p:ext>
            </p:extLst>
          </p:nvPr>
        </p:nvGraphicFramePr>
        <p:xfrm>
          <a:off x="4583429" y="2024063"/>
          <a:ext cx="6042660" cy="422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SpPr/>
          <p:nvPr/>
        </p:nvSpPr>
        <p:spPr>
          <a:xfrm rot="20551908">
            <a:off x="1449284" y="5106314"/>
            <a:ext cx="2435431" cy="1255472"/>
          </a:xfrm>
          <a:prstGeom prst="rect">
            <a:avLst/>
          </a:prstGeom>
          <a:gradFill>
            <a:gsLst>
              <a:gs pos="100000">
                <a:srgbClr val="FFFF00"/>
              </a:gs>
              <a:gs pos="74000">
                <a:srgbClr val="FFFF00"/>
              </a:gs>
              <a:gs pos="83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"/>
          </a:effectLst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E of $1M+</a:t>
            </a:r>
          </a:p>
        </p:txBody>
      </p:sp>
    </p:spTree>
    <p:extLst>
      <p:ext uri="{BB962C8B-B14F-4D97-AF65-F5344CB8AC3E}">
        <p14:creationId xmlns:p14="http://schemas.microsoft.com/office/powerpoint/2010/main" val="350632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Default Theme">
  <a:themeElements>
    <a:clrScheme name="Theme 04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24658D"/>
      </a:accent1>
      <a:accent2>
        <a:srgbClr val="388968"/>
      </a:accent2>
      <a:accent3>
        <a:srgbClr val="8FB140"/>
      </a:accent3>
      <a:accent4>
        <a:srgbClr val="CAD849"/>
      </a:accent4>
      <a:accent5>
        <a:srgbClr val="379A86"/>
      </a:accent5>
      <a:accent6>
        <a:srgbClr val="429EB0"/>
      </a:accent6>
      <a:hlink>
        <a:srgbClr val="FFFFFF"/>
      </a:hlink>
      <a:folHlink>
        <a:srgbClr val="595959"/>
      </a:folHlink>
    </a:clrScheme>
    <a:fontScheme name="Custom 88">
      <a:majorFont>
        <a:latin typeface="Roboto"/>
        <a:ea typeface=""/>
        <a:cs typeface="Roboto"/>
      </a:majorFont>
      <a:minorFont>
        <a:latin typeface="Roboto"/>
        <a:ea typeface=""/>
        <a:cs typeface="Robot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BUS_Activity Based Cost Tracke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7F5E6"/>
    </a:accent1>
    <a:accent2>
      <a:srgbClr val="333A56"/>
    </a:accent2>
    <a:accent3>
      <a:srgbClr val="52658F"/>
    </a:accent3>
    <a:accent4>
      <a:srgbClr val="E8E8E8"/>
    </a:accent4>
    <a:accent5>
      <a:srgbClr val="000000"/>
    </a:accent5>
    <a:accent6>
      <a:srgbClr val="8A8A8A"/>
    </a:accent6>
    <a:hlink>
      <a:srgbClr val="0096D2"/>
    </a:hlink>
    <a:folHlink>
      <a:srgbClr val="00578B"/>
    </a:folHlink>
  </a:clrScheme>
  <a:fontScheme name="BUS_Activity Based Cost Tracker">
    <a:majorFont>
      <a:latin typeface="Constantia"/>
      <a:ea typeface=""/>
      <a:cs typeface=""/>
    </a:majorFont>
    <a:minorFont>
      <a:latin typeface="Franklin Gothic Book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67000"/>
              <a:satMod val="105000"/>
              <a:lumMod val="110000"/>
            </a:schemeClr>
          </a:gs>
          <a:gs pos="50000">
            <a:schemeClr val="phClr">
              <a:tint val="73000"/>
              <a:satMod val="103000"/>
              <a:lumMod val="105000"/>
            </a:schemeClr>
          </a:gs>
          <a:gs pos="100000">
            <a:schemeClr val="phClr">
              <a:tint val="81000"/>
              <a:satMod val="109000"/>
              <a:lumMod val="105000"/>
            </a:schemeClr>
          </a:gs>
        </a:gsLst>
        <a:lin ang="5400000" scaled="0"/>
      </a:gradFill>
      <a:gradFill rotWithShape="1">
        <a:gsLst>
          <a:gs pos="0">
            <a:schemeClr val="phClr">
              <a:tint val="94000"/>
              <a:satMod val="103000"/>
              <a:lumMod val="102000"/>
            </a:schemeClr>
          </a:gs>
          <a:gs pos="50000">
            <a:schemeClr val="phClr">
              <a:shade val="100000"/>
              <a:satMod val="110000"/>
              <a:lumMod val="100000"/>
            </a:schemeClr>
          </a:gs>
          <a:gs pos="100000">
            <a:schemeClr val="phClr">
              <a:shade val="78000"/>
              <a:satMod val="120000"/>
              <a:lumMod val="99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hade val="98000"/>
              <a:satMod val="150000"/>
              <a:lumMod val="102000"/>
            </a:schemeClr>
          </a:gs>
          <a:gs pos="50000">
            <a:schemeClr val="phClr">
              <a:tint val="98000"/>
              <a:shade val="90000"/>
              <a:satMod val="13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5a18e0d4-0d03-40ef-9777-ea930fa1372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D1ED6DD502BF4DAFD55F5AA77F015E" ma:contentTypeVersion="10" ma:contentTypeDescription="Create a new document." ma:contentTypeScope="" ma:versionID="cfcd10f4e4a949abdf047bcd9a216d5c">
  <xsd:schema xmlns:xsd="http://www.w3.org/2001/XMLSchema" xmlns:xs="http://www.w3.org/2001/XMLSchema" xmlns:p="http://schemas.microsoft.com/office/2006/metadata/properties" xmlns:ns3="5a18e0d4-0d03-40ef-9777-ea930fa13727" targetNamespace="http://schemas.microsoft.com/office/2006/metadata/properties" ma:root="true" ma:fieldsID="58c6110ebba552f5c48abd5e9f5ba969" ns3:_="">
    <xsd:import namespace="5a18e0d4-0d03-40ef-9777-ea930fa137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18e0d4-0d03-40ef-9777-ea930fa13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3CD65D-61A5-43C9-A837-6EC73C7DA8AB}">
  <ds:schemaRefs>
    <ds:schemaRef ds:uri="5a18e0d4-0d03-40ef-9777-ea930fa13727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89B5A1-EFB2-445D-A3DB-9E92FED300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18e0d4-0d03-40ef-9777-ea930fa137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428</Words>
  <Application>Microsoft Office PowerPoint</Application>
  <PresentationFormat>Widescreen</PresentationFormat>
  <Paragraphs>112</Paragraphs>
  <Slides>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ＭＳ Ｐゴシック</vt:lpstr>
      <vt:lpstr>Arial</vt:lpstr>
      <vt:lpstr>Calibri</vt:lpstr>
      <vt:lpstr>Franklin Gothic Book</vt:lpstr>
      <vt:lpstr>Georgia</vt:lpstr>
      <vt:lpstr>Georgia Pro Cond Light</vt:lpstr>
      <vt:lpstr>Roboto</vt:lpstr>
      <vt:lpstr>Speak Pro</vt:lpstr>
      <vt:lpstr>Times New Roman</vt:lpstr>
      <vt:lpstr>Wingdings</vt:lpstr>
      <vt:lpstr>RetrospectVTI</vt:lpstr>
      <vt:lpstr>Default Theme</vt:lpstr>
      <vt:lpstr>Worksheet</vt:lpstr>
      <vt:lpstr>CARES Act/ESSER Relief Funds Update </vt:lpstr>
      <vt:lpstr>PowerPoint Presentation</vt:lpstr>
      <vt:lpstr>PowerPoint Presentation</vt:lpstr>
      <vt:lpstr>CARES Act/ESSER TOP PRIORITIES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ALSDE Superintendents’ Updates</dc:title>
  <dc:creator>James Pope</dc:creator>
  <cp:lastModifiedBy>James Pope</cp:lastModifiedBy>
  <cp:revision>48</cp:revision>
  <cp:lastPrinted>2021-11-09T13:34:28Z</cp:lastPrinted>
  <dcterms:created xsi:type="dcterms:W3CDTF">2020-07-22T14:23:34Z</dcterms:created>
  <dcterms:modified xsi:type="dcterms:W3CDTF">2021-11-15T22:09:43Z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0x01010095D1ED6DD502BF4DAFD55F5AA77F015E</vt:lpwstr>
  </property>
</Properties>
</file>