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35" r:id="rId2"/>
    <p:sldId id="319" r:id="rId3"/>
    <p:sldId id="314" r:id="rId4"/>
    <p:sldId id="315" r:id="rId5"/>
    <p:sldId id="317" r:id="rId6"/>
    <p:sldId id="345" r:id="rId7"/>
    <p:sldId id="355" r:id="rId8"/>
    <p:sldId id="334" r:id="rId9"/>
    <p:sldId id="321" r:id="rId10"/>
    <p:sldId id="354" r:id="rId11"/>
    <p:sldId id="322" r:id="rId12"/>
    <p:sldId id="356" r:id="rId13"/>
    <p:sldId id="830" r:id="rId14"/>
    <p:sldId id="719" r:id="rId15"/>
    <p:sldId id="1063" r:id="rId16"/>
    <p:sldId id="721" r:id="rId17"/>
    <p:sldId id="822" r:id="rId18"/>
    <p:sldId id="1067" r:id="rId19"/>
    <p:sldId id="1064" r:id="rId20"/>
    <p:sldId id="737" r:id="rId21"/>
    <p:sldId id="1068" r:id="rId22"/>
    <p:sldId id="1069" r:id="rId23"/>
    <p:sldId id="1065" r:id="rId24"/>
    <p:sldId id="1066" r:id="rId25"/>
    <p:sldId id="724" r:id="rId26"/>
    <p:sldId id="825" r:id="rId27"/>
    <p:sldId id="1071" r:id="rId28"/>
    <p:sldId id="732" r:id="rId29"/>
    <p:sldId id="1070" r:id="rId30"/>
    <p:sldId id="1072" r:id="rId31"/>
    <p:sldId id="680" r:id="rId32"/>
    <p:sldId id="1073" r:id="rId33"/>
    <p:sldId id="676" r:id="rId34"/>
    <p:sldId id="653" r:id="rId35"/>
    <p:sldId id="357" r:id="rId36"/>
    <p:sldId id="35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30" autoAdjust="0"/>
  </p:normalViewPr>
  <p:slideViewPr>
    <p:cSldViewPr snapToGrid="0">
      <p:cViewPr varScale="1">
        <p:scale>
          <a:sx n="94" d="100"/>
          <a:sy n="94"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19:40:00.70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10761 1,'-5'0,"0"0,0 0,-1 0,1 1,0 0,0 0,0 0,0 0,0 1,0 0,-7 3,0 2,-19 6,21-9,1 0,-1 1,1 0,-10 7,15-9,-1-1,1 1,-1-1,0 0,1 0,-1 0,0 0,0-1,0 0,-9 1,-4-1,-32-2,20 0,-230 1,242 1,0 0,-21 6,17-2,-44 12,47-13,-32 14,35-12,0-1,-30 7,36-10,-18 6,19-5,0 0,-15 1,-72 11,65-7,23-5,0-1,-11 2,-68 6,72-8,-18-1,23-1,0 1,0 0,0 0,-19 5,14-1,-1-2,-19 3,21-5,1 2,0-1,0 1,-14 6,19-6,0 0,-1-1,1-1,-16 2,16-2,1 0,-1 0,1 0,-1 1,1 0,-11 5,-49 33,52-31,8-5,0 0,-16 4,3 0,-1-1,16-6,0 1,0-1,0 1,0 1,-7 4,4-3,0 0,0 0,0-1,0 0,-1-1,1 1,-1-1,1-1,-11 1,6 0,-1 0,-20 7,-6 3,-17 8,46-17,1 0,-1 0,-17 2,17-4,0 1,0 1,-15 5,-25 8,36-12,-29 12,33-12,0 0,0-1,0-1,-14 2,3 0,-2 0,14-3,1 0,-18 6,16-4,0 0,0-1,0 0,-21-1,16 0,-22 4,9-1,19-2,-1-1,-19 7,5 0,1-2,-31 5,20-2,26-6,-1-1,1 0,-10 1,-27 3,-6 0,42-5,-1 1,1 0,-15 5,-1 0,8-3,5 0,0-1,-23 1,22-2,0 0,0 1,0 1,0 0,-20 9,24-8,0 0,-15 11,17-10,-1-1,0 0,-13 6,15-8,0 0,0 1,1 0,-9 7,-3 1,9-7,-1 0,-12 4,-4 2,-49 24,29-16,30-13,-27 14,31-14,0-1,-1 0,1-1,-1 0,0-1,-22 2,32-4,-34 8,8-1,27-7,-8 0,0 1,0 1,0 0,1 0,0 1,-15 8,15-7,0 0,-13 4,8-2,1-2,-28 6,29-8,1 0,0 1,-18 8,-11 8,-21 12,37-21,20-10,0 1,0-1,0 1,1 0,-1 0,-5 4,3-1,0 0,1-1,-1 0,-1 0,1-1,-1 1,-10 3,-6 2,-23 12,27-11,0-1,-21 6,-20 7,35-9,20-10,1-1,-1 1,0-1,0 0,1-1,-11 3,-15-1,0-2,-32-2,6-1,5 1,-61 3,31 10,70-11,0 2,0-1,-19 8,17-5,0-1,-15 2,15-3,-17 5,-5 2,13-5,-1-1,1-1,-24-1,22-2,14-1,0 1,0 0,0 0,0 1,1 1,-16 3,13 0,-1-1,1 2,-19 10,22-12,0 1,0-1,-1-1,-11 4,-15 5,23-8,-18 5,19-6,0 0,-17 8,14-5,0-1,-1-1,-16 4,17-6,1 2,-1-1,1 2,-1 0,1 1,-19 11,24-13,0 0,1-1,-1 0,0 0,-1-1,1 0,0-1,-11 1,-5 1,-13 7,10-2,22-6,-1 0,1 1,0-1,0 1,-10 7,10-6,0-1,-1 1,-14 4,-89 29,104-34,-1-1,0 1,-6 5,8-6,0 1,0-1,1 1,-2-1,1-1,0 1,-6 0,-3 0,4-1,1 0,-15 4,-6 3,-45 4,44-7,22-3,1 0,-1 0,-12 7,13-6,1 0,0 0,0-1,-1 0,-8 1,5-1,0 0,-13 4,14-3,-1-1,-18 3,4-4,8 0,-22 3,33-3,1 0,-1 1,1 0,0-1,0 2,0-1,0 1,-5 3,2-1,1-1,0 0,-11 3,3-1,7-3,0 0,0-1,0-1,0 1,0-1,-12 0,7 0,-19 3,-10 2,30-5,0 0,-20 6,11-1,-24 3,17-4,11-1,1 0,-29 11,37-12,0 2,-1-1,2 1,-1 0,0 0,-11 12,-4 1,18-15,1 0,0 0,0 0,1 0,-7 7,8-7,0 1,-1 0,0-1,0 1,0-1,-1 1,1-1,-1 0,0-1,-7 6,3-5,0 1,0 1,0 0,-10 8,9-6,-1 0,1-1,-2-1,-10 6,-23 12,41-21,1 1,-1-1,0 0,1 1,-3 3,3-4,1 0,-1 0,0 0,0 0,0 0,0 0,0-1,0 1,-1-1,-3 3,-6 0,-1-1,0 0,-21 2,15-2,8-1,0 0,-18 8,-9 2,6-1,25-8,-1-1,0 1,-12 1,2-2,-17-2,22 0,0 0,0 1,-18 3,6 1,0-2,0-1,0-1,-44-4,19-3,30 2,-24 0,-26 5,36 1,-40-5,58 1,-19-7,5 2,13 4,0-1,-1 1,-28-1,26 4,11 0,0 0,0 0,0-1,0 0,1 0,-10-4,4 2,1 0,-1 1,0 0,0 1,-23 1,-9-1,1-5,29 3,-21 0,-174 3,208 0,0 0,0 0,0 0,0 1,0-1,0 1,0 0,-4 1,6-1,0 0,0-1,-1 1,1 0,0 0,0 0,0 0,1 0,-1 0,0 0,0 0,1 1,-1-1,0 0,1 0,-1 1,1-1,0 0,-1 1,1 2,-2 13,1 0,1 0,2 20,0 6,-1 0,0-4,-3 41,-2-60,0-1,-12 34,8-28,1-5,-1-1,-1 0,-1-1,-23 33,25-41,-12 13,13-15,-1 0,-8 13,13-16,-1-1,1 0,-1 0,0 0,-1-1,1 1,-1-1,1 0,-10 4,-1 2,11-7,1 1,-1 1,1-1,-1 0,1 1,0 0,-4 6,4-6,0 1,0-1,0-1,0 1,-1 0,1-1,-6 4,4-4,1 1,0-1,0 1,-6 7,8-8,0 0,-1-1,1 1,0-1,-1 0,1 0,-1 0,0 0,0 0,0-1,0 1,0-1,0 0,0 1,-5 0,4-2,0 1,0-1,0 0,0 0,-1 0,1 0,0-1,0 0,0 0,0 0,1 0,-1 0,0-1,0 0,1 0,-1 0,1 0,-1 0,1-1,0 0,-3-3,-20-15,22 18,-1 0,1-1,-1 1,1-1,0-1,-5-6,7 8,0-1,-1 1,1-1,-1 1,0 0,0 0,0 1,-1-1,1 0,0 1,-1 0,0 0,1 0,-1 0,0 1,0 0,-8-2,-27-6,27 6,0 0,-21-2,-57 5,50 0,30 1,0 0,0 1,-19 5,6-1,8-2,-1 0,1 1,-25 12,15-5,0-1,-52 15,64-21,-1 0,1 1,-14 8,15-8,0 0,0-1,0 0,-16 4,12-5,0 1,-16 8,-5 1,-59 19,52-16,6-2,27-10,1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D31F6-49B7-4A3B-8D4E-037F9FFD5333}"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99415-F802-46CC-88CF-2B9B0B171EBA}" type="slidenum">
              <a:rPr lang="en-US" smtClean="0"/>
              <a:t>‹#›</a:t>
            </a:fld>
            <a:endParaRPr lang="en-US"/>
          </a:p>
        </p:txBody>
      </p:sp>
    </p:spTree>
    <p:extLst>
      <p:ext uri="{BB962C8B-B14F-4D97-AF65-F5344CB8AC3E}">
        <p14:creationId xmlns:p14="http://schemas.microsoft.com/office/powerpoint/2010/main" val="331470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r>
              <a:rPr lang="en-US" dirty="0"/>
              <a:t>I’m here today to provide a brief overview of what the California Voting Rights Act (or CVRA) is and describe the process to transition from at-large to by-trustee area elections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119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7590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2075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50062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2BAD5CE3-0B8E-0945-8C3B-BE4B17C58DD1}" type="slidenum">
              <a:rPr lang="en-US" smtClean="0"/>
              <a:pPr/>
              <a:t>20</a:t>
            </a:fld>
            <a:endParaRPr lang="en-US"/>
          </a:p>
        </p:txBody>
      </p:sp>
    </p:spTree>
    <p:extLst>
      <p:ext uri="{BB962C8B-B14F-4D97-AF65-F5344CB8AC3E}">
        <p14:creationId xmlns:p14="http://schemas.microsoft.com/office/powerpoint/2010/main" val="1131243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2BAD5CE3-0B8E-0945-8C3B-BE4B17C58DD1}" type="slidenum">
              <a:rPr lang="en-US" smtClean="0"/>
              <a:pPr/>
              <a:t>21</a:t>
            </a:fld>
            <a:endParaRPr lang="en-US"/>
          </a:p>
        </p:txBody>
      </p:sp>
    </p:spTree>
    <p:extLst>
      <p:ext uri="{BB962C8B-B14F-4D97-AF65-F5344CB8AC3E}">
        <p14:creationId xmlns:p14="http://schemas.microsoft.com/office/powerpoint/2010/main" val="164564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2BAD5CE3-0B8E-0945-8C3B-BE4B17C58DD1}" type="slidenum">
              <a:rPr lang="en-US" smtClean="0"/>
              <a:pPr/>
              <a:t>22</a:t>
            </a:fld>
            <a:endParaRPr lang="en-US"/>
          </a:p>
        </p:txBody>
      </p:sp>
    </p:spTree>
    <p:extLst>
      <p:ext uri="{BB962C8B-B14F-4D97-AF65-F5344CB8AC3E}">
        <p14:creationId xmlns:p14="http://schemas.microsoft.com/office/powerpoint/2010/main" val="828378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~22,192/election-district</a:t>
            </a:r>
          </a:p>
          <a:p>
            <a:endParaRPr lang="en-US" dirty="0"/>
          </a:p>
          <a:p>
            <a:r>
              <a:rPr lang="en-US" dirty="0"/>
              <a:t>34% growth since 2010 </a:t>
            </a:r>
          </a:p>
        </p:txBody>
      </p:sp>
      <p:sp>
        <p:nvSpPr>
          <p:cNvPr id="4" name="Slide Number Placeholder 3"/>
          <p:cNvSpPr>
            <a:spLocks noGrp="1"/>
          </p:cNvSpPr>
          <p:nvPr>
            <p:ph type="sldNum" sz="quarter" idx="5"/>
          </p:nvPr>
        </p:nvSpPr>
        <p:spPr/>
        <p:txBody>
          <a:bodyPr/>
          <a:lstStyle/>
          <a:p>
            <a:fld id="{2BAD5CE3-0B8E-0945-8C3B-BE4B17C58DD1}" type="slidenum">
              <a:rPr lang="en-US" smtClean="0"/>
              <a:pPr/>
              <a:t>31</a:t>
            </a:fld>
            <a:endParaRPr lang="en-US"/>
          </a:p>
        </p:txBody>
      </p:sp>
    </p:spTree>
    <p:extLst>
      <p:ext uri="{BB962C8B-B14F-4D97-AF65-F5344CB8AC3E}">
        <p14:creationId xmlns:p14="http://schemas.microsoft.com/office/powerpoint/2010/main" val="138072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~22,192/election-district</a:t>
            </a:r>
          </a:p>
          <a:p>
            <a:endParaRPr lang="en-US" dirty="0"/>
          </a:p>
          <a:p>
            <a:r>
              <a:rPr lang="en-US" dirty="0"/>
              <a:t>34% growth since 2010 </a:t>
            </a:r>
          </a:p>
        </p:txBody>
      </p:sp>
      <p:sp>
        <p:nvSpPr>
          <p:cNvPr id="4" name="Slide Number Placeholder 3"/>
          <p:cNvSpPr>
            <a:spLocks noGrp="1"/>
          </p:cNvSpPr>
          <p:nvPr>
            <p:ph type="sldNum" sz="quarter" idx="5"/>
          </p:nvPr>
        </p:nvSpPr>
        <p:spPr/>
        <p:txBody>
          <a:bodyPr/>
          <a:lstStyle/>
          <a:p>
            <a:fld id="{2BAD5CE3-0B8E-0945-8C3B-BE4B17C58DD1}" type="slidenum">
              <a:rPr lang="en-US" smtClean="0"/>
              <a:pPr/>
              <a:t>32</a:t>
            </a:fld>
            <a:endParaRPr lang="en-US"/>
          </a:p>
        </p:txBody>
      </p:sp>
    </p:spTree>
    <p:extLst>
      <p:ext uri="{BB962C8B-B14F-4D97-AF65-F5344CB8AC3E}">
        <p14:creationId xmlns:p14="http://schemas.microsoft.com/office/powerpoint/2010/main" val="1644100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Sophia</a:t>
            </a:r>
          </a:p>
        </p:txBody>
      </p:sp>
      <p:sp>
        <p:nvSpPr>
          <p:cNvPr id="4" name="Slide Number Placeholder 3"/>
          <p:cNvSpPr>
            <a:spLocks noGrp="1"/>
          </p:cNvSpPr>
          <p:nvPr>
            <p:ph type="sldNum" sz="quarter" idx="5"/>
          </p:nvPr>
        </p:nvSpPr>
        <p:spPr/>
        <p:txBody>
          <a:bodyPr/>
          <a:lstStyle/>
          <a:p>
            <a:fld id="{2BAD5CE3-0B8E-0945-8C3B-BE4B17C58DD1}" type="slidenum">
              <a:rPr lang="en-US" smtClean="0"/>
              <a:pPr/>
              <a:t>33</a:t>
            </a:fld>
            <a:endParaRPr lang="en-US"/>
          </a:p>
        </p:txBody>
      </p:sp>
    </p:spTree>
    <p:extLst>
      <p:ext uri="{BB962C8B-B14F-4D97-AF65-F5344CB8AC3E}">
        <p14:creationId xmlns:p14="http://schemas.microsoft.com/office/powerpoint/2010/main" val="2250994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34</a:t>
            </a:fld>
            <a:endParaRPr lang="en-US"/>
          </a:p>
        </p:txBody>
      </p:sp>
    </p:spTree>
    <p:extLst>
      <p:ext uri="{BB962C8B-B14F-4D97-AF65-F5344CB8AC3E}">
        <p14:creationId xmlns:p14="http://schemas.microsoft.com/office/powerpoint/2010/main" val="113989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27174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37460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F8968B-AD88-48BC-80BF-D3D11AECA95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2992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r>
              <a:rPr lang="en-US" dirty="0"/>
              <a:t>Racially polarized voting—what the CVRA prohibits—is a complex statistical analysis examining racial minority groups’ ability to influence elections</a:t>
            </a:r>
          </a:p>
          <a:p>
            <a:endParaRPr lang="en-US" dirty="0"/>
          </a:p>
          <a:p>
            <a:r>
              <a:rPr lang="en-US" dirty="0"/>
              <a:t>Protected classes include race, color, or language minority group</a:t>
            </a:r>
          </a:p>
          <a:p>
            <a:endParaRPr lang="en-US" dirty="0"/>
          </a:p>
          <a:p>
            <a:r>
              <a:rPr lang="en-US" dirty="0"/>
              <a:t>Difference between FVRA and CVRA is that CVRA does not require proof of intent to discrimination, so plaintiffs regularly use the CVRA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10159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r>
              <a:rPr lang="en-US" dirty="0"/>
              <a:t>District’s current election method, subject to CVRA liability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138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r>
              <a:rPr lang="en-US" dirty="0"/>
              <a:t>The only method of election safe from challenge under the CVRA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0685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6445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9968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2115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r>
              <a:rPr lang="en-US" dirty="0"/>
              <a:t>Redistricting partners to describe timeline in Placer UHSD’s case at the end.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E6057-9D99-47AF-A459-20B636B563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95804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4" name="Rectangle 23"/>
          <p:cNvSpPr/>
          <p:nvPr/>
        </p:nvSpPr>
        <p:spPr>
          <a:xfrm>
            <a:off x="546652" y="0"/>
            <a:ext cx="417444" cy="186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11179" y="1868556"/>
            <a:ext cx="9967747" cy="2053098"/>
          </a:xfrm>
        </p:spPr>
        <p:txBody>
          <a:bodyPr anchor="b">
            <a:normAutofit/>
          </a:bodyPr>
          <a:lstStyle>
            <a:lvl1pPr algn="l">
              <a:defRPr sz="4400">
                <a:solidFill>
                  <a:srgbClr val="1F448A"/>
                </a:solidFill>
              </a:defRPr>
            </a:lvl1pPr>
          </a:lstStyle>
          <a:p>
            <a:r>
              <a:rPr lang="en-US" dirty="0"/>
              <a:t>Click to edit Presentation Title</a:t>
            </a:r>
          </a:p>
        </p:txBody>
      </p:sp>
      <p:sp>
        <p:nvSpPr>
          <p:cNvPr id="3" name="Subtitle 2"/>
          <p:cNvSpPr>
            <a:spLocks noGrp="1"/>
          </p:cNvSpPr>
          <p:nvPr>
            <p:ph type="subTitle" idx="1" hasCustomPrompt="1"/>
          </p:nvPr>
        </p:nvSpPr>
        <p:spPr>
          <a:xfrm>
            <a:off x="611179" y="4547593"/>
            <a:ext cx="8931173" cy="548640"/>
          </a:xfrm>
        </p:spPr>
        <p:txBody>
          <a:bodyPr>
            <a:normAutofit/>
          </a:bodyPr>
          <a:lstStyle>
            <a:lvl1pPr marL="0" indent="0" algn="l">
              <a:buNone/>
              <a:defRPr sz="2800" b="0">
                <a:solidFill>
                  <a:srgbClr val="1F448A"/>
                </a:solidFill>
                <a:latin typeface="+mj-lt"/>
                <a:ea typeface="Gadug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Presented by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30" y="662896"/>
            <a:ext cx="5860018" cy="1159443"/>
          </a:xfrm>
          <a:prstGeom prst="rect">
            <a:avLst/>
          </a:prstGeom>
        </p:spPr>
      </p:pic>
      <p:sp>
        <p:nvSpPr>
          <p:cNvPr id="23" name="Text Placeholder 22"/>
          <p:cNvSpPr>
            <a:spLocks noGrp="1"/>
          </p:cNvSpPr>
          <p:nvPr>
            <p:ph type="body" sz="quarter" idx="10" hasCustomPrompt="1"/>
          </p:nvPr>
        </p:nvSpPr>
        <p:spPr>
          <a:xfrm>
            <a:off x="611179" y="5791200"/>
            <a:ext cx="7209029" cy="440861"/>
          </a:xfrm>
        </p:spPr>
        <p:txBody>
          <a:bodyPr>
            <a:normAutofit/>
          </a:bodyPr>
          <a:lstStyle>
            <a:lvl1pPr marL="0" indent="0">
              <a:buNone/>
              <a:defRPr sz="2200" b="0">
                <a:solidFill>
                  <a:srgbClr val="6DCCDE"/>
                </a:solidFill>
                <a:latin typeface="+mj-lt"/>
                <a:ea typeface="Gadugi" panose="020B0502040204020203" pitchFamily="34" charset="0"/>
              </a:defRPr>
            </a:lvl1pPr>
          </a:lstStyle>
          <a:p>
            <a:pPr lvl="0"/>
            <a:r>
              <a:rPr lang="en-US" dirty="0"/>
              <a:t>CLICK TO EDIT DATE</a:t>
            </a:r>
          </a:p>
        </p:txBody>
      </p:sp>
      <p:sp>
        <p:nvSpPr>
          <p:cNvPr id="6" name="Text Placeholder 5"/>
          <p:cNvSpPr>
            <a:spLocks noGrp="1"/>
          </p:cNvSpPr>
          <p:nvPr>
            <p:ph type="body" sz="quarter" idx="11" hasCustomPrompt="1"/>
          </p:nvPr>
        </p:nvSpPr>
        <p:spPr>
          <a:xfrm>
            <a:off x="611179" y="5361648"/>
            <a:ext cx="7209029" cy="429552"/>
          </a:xfrm>
        </p:spPr>
        <p:txBody>
          <a:bodyPr vert="horz" lIns="91440" tIns="45720" rIns="91440" bIns="45720" rtlCol="0">
            <a:normAutofit/>
          </a:bodyPr>
          <a:lstStyle>
            <a:lvl1pPr>
              <a:defRPr lang="en-US" sz="2200" b="0" dirty="0">
                <a:solidFill>
                  <a:srgbClr val="6DCCDE"/>
                </a:solidFill>
              </a:defRPr>
            </a:lvl1pPr>
          </a:lstStyle>
          <a:p>
            <a:pPr lvl="0"/>
            <a:r>
              <a:rPr lang="en-US" dirty="0"/>
              <a:t>CLICK TO EDIT LOCATION</a:t>
            </a:r>
          </a:p>
        </p:txBody>
      </p:sp>
    </p:spTree>
    <p:extLst>
      <p:ext uri="{BB962C8B-B14F-4D97-AF65-F5344CB8AC3E}">
        <p14:creationId xmlns:p14="http://schemas.microsoft.com/office/powerpoint/2010/main" val="108937020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3356"/>
            <a:ext cx="7236823" cy="55962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p:cNvSpPr>
            <a:spLocks noGrp="1"/>
          </p:cNvSpPr>
          <p:nvPr>
            <p:ph type="body" sz="half" idx="2" hasCustomPrompt="1"/>
          </p:nvPr>
        </p:nvSpPr>
        <p:spPr>
          <a:xfrm>
            <a:off x="7620000" y="3029617"/>
            <a:ext cx="4180114" cy="2569995"/>
          </a:xfrm>
        </p:spPr>
        <p:txBody>
          <a:bodyPr tIns="91440" anchor="t" anchorCtr="0">
            <a:normAutofit/>
          </a:bodyPr>
          <a:lstStyle>
            <a:lvl1pPr marL="0" indent="0">
              <a:lnSpc>
                <a:spcPct val="100000"/>
              </a:lnSpc>
              <a:spcBef>
                <a:spcPts val="0"/>
              </a:spcBef>
              <a:spcAft>
                <a:spcPts val="600"/>
              </a:spcAft>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0" name="Text Placeholder 3"/>
          <p:cNvSpPr>
            <a:spLocks noGrp="1"/>
          </p:cNvSpPr>
          <p:nvPr>
            <p:ph type="body" sz="half" idx="13" hasCustomPrompt="1"/>
          </p:nvPr>
        </p:nvSpPr>
        <p:spPr>
          <a:xfrm>
            <a:off x="7620000" y="2602965"/>
            <a:ext cx="4180114" cy="426652"/>
          </a:xfrm>
        </p:spPr>
        <p:txBody>
          <a:bodyPr bIns="0" anchor="b" anchorCtr="0">
            <a:normAutofit/>
          </a:bodyPr>
          <a:lstStyle>
            <a:lvl1pPr marL="0" indent="0">
              <a:buNone/>
              <a:defRPr sz="2400" b="1">
                <a:solidFill>
                  <a:srgbClr val="1F448A"/>
                </a:solidFill>
                <a:latin typeface="Palatino Linotype" panose="020405020505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title text</a:t>
            </a:r>
          </a:p>
        </p:txBody>
      </p:sp>
      <p:sp>
        <p:nvSpPr>
          <p:cNvPr id="11"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D4FC7190-5471-405D-937A-99380E039582}" type="slidenum">
              <a:rPr lang="en-US" altLang="en-US" smtClean="0"/>
              <a:pPr/>
              <a:t>‹#›</a:t>
            </a:fld>
            <a:endParaRPr lang="en-US" altLang="en-US" dirty="0"/>
          </a:p>
        </p:txBody>
      </p:sp>
    </p:spTree>
    <p:extLst>
      <p:ext uri="{BB962C8B-B14F-4D97-AF65-F5344CB8AC3E}">
        <p14:creationId xmlns:p14="http://schemas.microsoft.com/office/powerpoint/2010/main" val="426516175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keaway and Picture">
    <p:spTree>
      <p:nvGrpSpPr>
        <p:cNvPr id="1" name=""/>
        <p:cNvGrpSpPr/>
        <p:nvPr/>
      </p:nvGrpSpPr>
      <p:grpSpPr>
        <a:xfrm>
          <a:off x="0" y="0"/>
          <a:ext cx="0" cy="0"/>
          <a:chOff x="0" y="0"/>
          <a:chExt cx="0" cy="0"/>
        </a:xfrm>
      </p:grpSpPr>
      <p:sp>
        <p:nvSpPr>
          <p:cNvPr id="8" name="Rectangle 7"/>
          <p:cNvSpPr/>
          <p:nvPr/>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hasCustomPrompt="1"/>
          </p:nvPr>
        </p:nvSpPr>
        <p:spPr>
          <a:xfrm>
            <a:off x="543209" y="118665"/>
            <a:ext cx="5857592" cy="1019528"/>
          </a:xfrm>
        </p:spPr>
        <p:txBody>
          <a:bodyPr vert="horz" anchor="b" anchorCtr="0">
            <a:normAutofit/>
          </a:bodyPr>
          <a:lstStyle>
            <a:lvl1pPr>
              <a:defRPr sz="3600"/>
            </a:lvl1pPr>
          </a:lstStyle>
          <a:p>
            <a:r>
              <a:rPr lang="en-US" dirty="0"/>
              <a:t>Click to edit Header</a:t>
            </a:r>
          </a:p>
        </p:txBody>
      </p:sp>
      <p:sp>
        <p:nvSpPr>
          <p:cNvPr id="3" name="Vertical Text Placeholder 2"/>
          <p:cNvSpPr>
            <a:spLocks noGrp="1"/>
          </p:cNvSpPr>
          <p:nvPr>
            <p:ph type="body" orient="vert" idx="1"/>
          </p:nvPr>
        </p:nvSpPr>
        <p:spPr>
          <a:xfrm>
            <a:off x="543208" y="1256858"/>
            <a:ext cx="11115392" cy="2238817"/>
          </a:xfrm>
        </p:spPr>
        <p:txBody>
          <a:bodyPr vert="horz"/>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0" y="1156860"/>
            <a:ext cx="5183188" cy="0"/>
          </a:xfrm>
          <a:prstGeom prst="line">
            <a:avLst/>
          </a:prstGeom>
          <a:ln w="38100">
            <a:solidFill>
              <a:srgbClr val="6DCCDE"/>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1181100" y="3614340"/>
            <a:ext cx="11010900" cy="2519760"/>
          </a:xfrm>
        </p:spPr>
        <p:txBody>
          <a:bodyPr/>
          <a:lstStyle/>
          <a:p>
            <a:r>
              <a:rPr lang="en-US"/>
              <a:t>Click icon to add picture</a:t>
            </a:r>
          </a:p>
        </p:txBody>
      </p:sp>
      <p:sp>
        <p:nvSpPr>
          <p:cNvPr id="10"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D4FC7190-5471-405D-937A-99380E039582}" type="slidenum">
              <a:rPr lang="en-US" altLang="en-US" smtClean="0"/>
              <a:pPr/>
              <a:t>‹#›</a:t>
            </a:fld>
            <a:endParaRPr lang="en-US" altLang="en-US" dirty="0"/>
          </a:p>
        </p:txBody>
      </p:sp>
    </p:spTree>
    <p:extLst>
      <p:ext uri="{BB962C8B-B14F-4D97-AF65-F5344CB8AC3E}">
        <p14:creationId xmlns:p14="http://schemas.microsoft.com/office/powerpoint/2010/main" val="126214024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00" y="457201"/>
            <a:ext cx="6400800" cy="3143250"/>
          </a:xfrm>
        </p:spPr>
        <p:txBody>
          <a:bodyPr anchor="t"/>
          <a:lstStyle>
            <a:lvl1pPr algn="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00800" y="3886200"/>
            <a:ext cx="4876800" cy="1524000"/>
          </a:xfrm>
        </p:spPr>
        <p:txBody>
          <a:bodyPr>
            <a:normAutofit/>
          </a:bodyPr>
          <a:lstStyle>
            <a:lvl1pPr marL="0" indent="0" algn="r">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46622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085" y="2209800"/>
            <a:ext cx="10987315" cy="2438400"/>
          </a:xfrm>
        </p:spPr>
        <p:txBody>
          <a:bodyPr/>
          <a:lstStyle>
            <a:lvl1pPr algn="ctr">
              <a:defRPr sz="4000" b="1" cap="none">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61327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8" descr="C:\Users\duczya\Desktop\Lozano_Smith\Natives\Lozano-Smith_DividerSlid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p:nvPr/>
        </p:nvSpPr>
        <p:spPr>
          <a:xfrm>
            <a:off x="-4233" y="2133600"/>
            <a:ext cx="12192000" cy="2590800"/>
          </a:xfrm>
          <a:prstGeom prst="rect">
            <a:avLst/>
          </a:prstGeom>
          <a:solidFill>
            <a:srgbClr val="1F4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595085" y="2209800"/>
            <a:ext cx="10987315" cy="2438400"/>
          </a:xfrm>
        </p:spPr>
        <p:txBody>
          <a:bodyPr/>
          <a:lstStyle>
            <a:lvl1pPr algn="ctr">
              <a:defRPr sz="4000" b="1" cap="none">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52260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71600"/>
            <a:ext cx="5181600" cy="480060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400800" y="1371600"/>
            <a:ext cx="5181600" cy="480060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4"/>
          </p:nvPr>
        </p:nvSpPr>
        <p:spPr>
          <a:xfrm>
            <a:off x="10972800" y="6356351"/>
            <a:ext cx="609600" cy="365125"/>
          </a:xfrm>
          <a:prstGeom prst="rect">
            <a:avLst/>
          </a:prstGeom>
        </p:spPr>
        <p:txBody>
          <a:bodyPr/>
          <a:lstStyle>
            <a:lvl1pPr>
              <a:defRPr/>
            </a:lvl1pPr>
          </a:lstStyle>
          <a:p>
            <a:fld id="{32522288-3DBF-4A2B-A079-6D18DA01456C}" type="slidenum">
              <a:rPr lang="en-US" altLang="en-US"/>
              <a:pPr/>
              <a:t>‹#›</a:t>
            </a:fld>
            <a:endParaRPr lang="en-US" altLang="en-US" dirty="0"/>
          </a:p>
        </p:txBody>
      </p:sp>
    </p:spTree>
    <p:extLst>
      <p:ext uri="{BB962C8B-B14F-4D97-AF65-F5344CB8AC3E}">
        <p14:creationId xmlns:p14="http://schemas.microsoft.com/office/powerpoint/2010/main" val="911882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6" name="Straight Connector 7"/>
          <p:cNvCxnSpPr/>
          <p:nvPr/>
        </p:nvCxnSpPr>
        <p:spPr>
          <a:xfrm>
            <a:off x="609600" y="4343400"/>
            <a:ext cx="10972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419600"/>
            <a:ext cx="10972800" cy="1752600"/>
          </a:xfrm>
        </p:spPr>
        <p:txBody>
          <a:bodyPr>
            <a:normAutofit/>
          </a:bodyPr>
          <a:lstStyle>
            <a:lvl1pPr>
              <a:spcAft>
                <a:spcPts val="600"/>
              </a:spcAft>
              <a:defRPr sz="1800"/>
            </a:lvl1pPr>
            <a:lvl2pPr>
              <a:spcAft>
                <a:spcPts val="600"/>
              </a:spcAft>
              <a:defRPr sz="1600"/>
            </a:lvl2pPr>
            <a:lvl3pPr>
              <a:spcAft>
                <a:spcPts val="600"/>
              </a:spcAft>
              <a:defRPr sz="1400"/>
            </a:lvl3p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13"/>
          </p:nvPr>
        </p:nvSpPr>
        <p:spPr>
          <a:xfrm>
            <a:off x="609600" y="1371600"/>
            <a:ext cx="10972800" cy="2819400"/>
          </a:xfrm>
        </p:spPr>
        <p:txBody>
          <a:bodyPr/>
          <a:lstStyle>
            <a:lvl1pPr marL="0" indent="0">
              <a:buNone/>
              <a:defRPr/>
            </a:lvl1pPr>
          </a:lstStyle>
          <a:p>
            <a:pPr lvl="0"/>
            <a:r>
              <a:rPr lang="en-US"/>
              <a:t>Click to edit Master text styles</a:t>
            </a:r>
          </a:p>
        </p:txBody>
      </p:sp>
      <p:sp>
        <p:nvSpPr>
          <p:cNvPr id="7" name="Slide Number Placeholder 5"/>
          <p:cNvSpPr>
            <a:spLocks noGrp="1"/>
          </p:cNvSpPr>
          <p:nvPr>
            <p:ph type="sldNum" sz="quarter" idx="14"/>
          </p:nvPr>
        </p:nvSpPr>
        <p:spPr>
          <a:xfrm>
            <a:off x="10972800" y="6356351"/>
            <a:ext cx="609600" cy="365125"/>
          </a:xfrm>
          <a:prstGeom prst="rect">
            <a:avLst/>
          </a:prstGeom>
        </p:spPr>
        <p:txBody>
          <a:bodyPr/>
          <a:lstStyle>
            <a:lvl1pPr>
              <a:defRPr/>
            </a:lvl1pPr>
          </a:lstStyle>
          <a:p>
            <a:fld id="{B679C3F2-5F97-41C9-A401-9FBC25810501}" type="slidenum">
              <a:rPr lang="en-US" altLang="en-US"/>
              <a:pPr/>
              <a:t>‹#›</a:t>
            </a:fld>
            <a:endParaRPr lang="en-US" altLang="en-US" dirty="0"/>
          </a:p>
        </p:txBody>
      </p:sp>
    </p:spTree>
    <p:extLst>
      <p:ext uri="{BB962C8B-B14F-4D97-AF65-F5344CB8AC3E}">
        <p14:creationId xmlns:p14="http://schemas.microsoft.com/office/powerpoint/2010/main" val="3678247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8" descr="C:\Users\duczya\Desktop\Lozano_Smith\Natives\Lozano-Smith_DividerSlid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233" y="2133600"/>
            <a:ext cx="12192000" cy="2590800"/>
          </a:xfrm>
          <a:prstGeom prst="rect">
            <a:avLst/>
          </a:prstGeom>
          <a:solidFill>
            <a:srgbClr val="1F4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595085" y="2209800"/>
            <a:ext cx="10987315" cy="2438400"/>
          </a:xfrm>
        </p:spPr>
        <p:txBody>
          <a:bodyPr/>
          <a:lstStyle>
            <a:lvl1pPr algn="ctr">
              <a:defRPr sz="4000" b="1" cap="none">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94806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71600"/>
            <a:ext cx="5181600" cy="480060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400800" y="1371600"/>
            <a:ext cx="5181600" cy="480060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4"/>
          </p:nvPr>
        </p:nvSpPr>
        <p:spPr>
          <a:xfrm>
            <a:off x="10972800" y="6356351"/>
            <a:ext cx="609600" cy="365125"/>
          </a:xfrm>
          <a:prstGeom prst="rect">
            <a:avLst/>
          </a:prstGeom>
        </p:spPr>
        <p:txBody>
          <a:bodyPr/>
          <a:lstStyle>
            <a:lvl1pPr>
              <a:defRPr/>
            </a:lvl1pPr>
          </a:lstStyle>
          <a:p>
            <a:fld id="{8410BF0D-5552-4640-B668-BCE35F0D5845}" type="slidenum">
              <a:rPr lang="en-US" altLang="en-US"/>
              <a:pPr/>
              <a:t>‹#›</a:t>
            </a:fld>
            <a:endParaRPr lang="en-US" altLang="en-US" dirty="0"/>
          </a:p>
        </p:txBody>
      </p:sp>
    </p:spTree>
    <p:extLst>
      <p:ext uri="{BB962C8B-B14F-4D97-AF65-F5344CB8AC3E}">
        <p14:creationId xmlns:p14="http://schemas.microsoft.com/office/powerpoint/2010/main" val="522744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419600"/>
            <a:ext cx="10972800" cy="1752600"/>
          </a:xfrm>
        </p:spPr>
        <p:txBody>
          <a:bodyPr>
            <a:normAutofit/>
          </a:bodyPr>
          <a:lstStyle>
            <a:lvl1pPr>
              <a:spcAft>
                <a:spcPts val="600"/>
              </a:spcAft>
              <a:defRPr sz="1800"/>
            </a:lvl1pPr>
            <a:lvl2pPr>
              <a:spcAft>
                <a:spcPts val="600"/>
              </a:spcAft>
              <a:defRPr sz="1600"/>
            </a:lvl2pPr>
            <a:lvl3pPr>
              <a:spcAft>
                <a:spcPts val="600"/>
              </a:spcAft>
              <a:defRPr sz="1400"/>
            </a:lvl3p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13"/>
          </p:nvPr>
        </p:nvSpPr>
        <p:spPr>
          <a:xfrm>
            <a:off x="609600" y="1371600"/>
            <a:ext cx="10972800" cy="2819400"/>
          </a:xfrm>
        </p:spPr>
        <p:txBody>
          <a:bodyPr/>
          <a:lstStyle>
            <a:lvl1pPr marL="0" indent="0">
              <a:buNone/>
              <a:defRPr/>
            </a:lvl1pPr>
          </a:lstStyle>
          <a:p>
            <a:pPr lvl="0"/>
            <a:r>
              <a:rPr lang="en-US"/>
              <a:t>Click to edit Master text styles</a:t>
            </a:r>
          </a:p>
        </p:txBody>
      </p:sp>
      <p:sp>
        <p:nvSpPr>
          <p:cNvPr id="6" name="Slide Number Placeholder 5"/>
          <p:cNvSpPr>
            <a:spLocks noGrp="1"/>
          </p:cNvSpPr>
          <p:nvPr>
            <p:ph type="sldNum" sz="quarter" idx="14"/>
          </p:nvPr>
        </p:nvSpPr>
        <p:spPr>
          <a:xfrm>
            <a:off x="10972800" y="6356351"/>
            <a:ext cx="609600" cy="365125"/>
          </a:xfrm>
          <a:prstGeom prst="rect">
            <a:avLst/>
          </a:prstGeom>
        </p:spPr>
        <p:txBody>
          <a:bodyPr/>
          <a:lstStyle>
            <a:lvl1pPr>
              <a:defRPr/>
            </a:lvl1pPr>
          </a:lstStyle>
          <a:p>
            <a:fld id="{E0B217A5-4F0B-4B38-A9D4-D68F03BE6116}" type="slidenum">
              <a:rPr lang="en-US" altLang="en-US"/>
              <a:pPr/>
              <a:t>‹#›</a:t>
            </a:fld>
            <a:endParaRPr lang="en-US" altLang="en-US" dirty="0"/>
          </a:p>
        </p:txBody>
      </p:sp>
    </p:spTree>
    <p:extLst>
      <p:ext uri="{BB962C8B-B14F-4D97-AF65-F5344CB8AC3E}">
        <p14:creationId xmlns:p14="http://schemas.microsoft.com/office/powerpoint/2010/main" val="398948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ttorney Bio Layout">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864705" y="1393630"/>
            <a:ext cx="5832186" cy="638275"/>
          </a:xfrm>
        </p:spPr>
        <p:txBody>
          <a:bodyPr>
            <a:noAutofit/>
          </a:bodyPr>
          <a:lstStyle>
            <a:lvl1pPr marL="0" indent="0">
              <a:buNone/>
              <a:defRPr sz="3200" b="1" baseline="0">
                <a:solidFill>
                  <a:srgbClr val="1F448A"/>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Attorney Name</a:t>
            </a:r>
          </a:p>
        </p:txBody>
      </p:sp>
      <p:sp>
        <p:nvSpPr>
          <p:cNvPr id="5" name="Text Placeholder 7"/>
          <p:cNvSpPr>
            <a:spLocks noGrp="1"/>
          </p:cNvSpPr>
          <p:nvPr>
            <p:ph type="body" sz="quarter" idx="11" hasCustomPrompt="1"/>
          </p:nvPr>
        </p:nvSpPr>
        <p:spPr>
          <a:xfrm>
            <a:off x="864705" y="4416311"/>
            <a:ext cx="5832186" cy="1239311"/>
          </a:xfrm>
        </p:spPr>
        <p:txBody>
          <a:bodyPr>
            <a:normAutofit/>
          </a:bodyPr>
          <a:lstStyle>
            <a:lvl1pPr marL="0" indent="0">
              <a:lnSpc>
                <a:spcPct val="100000"/>
              </a:lnSpc>
              <a:spcBef>
                <a:spcPts val="0"/>
              </a:spcBef>
              <a:spcAft>
                <a:spcPts val="0"/>
              </a:spcAft>
              <a:buNone/>
              <a:defRPr sz="2000">
                <a:solidFill>
                  <a:srgbClr val="40404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8" name="Text Placeholder 13"/>
          <p:cNvSpPr>
            <a:spLocks noGrp="1"/>
          </p:cNvSpPr>
          <p:nvPr>
            <p:ph type="body" sz="quarter" idx="14" hasCustomPrompt="1"/>
          </p:nvPr>
        </p:nvSpPr>
        <p:spPr>
          <a:xfrm>
            <a:off x="864705" y="4056225"/>
            <a:ext cx="5832186" cy="360086"/>
          </a:xfrm>
        </p:spPr>
        <p:txBody>
          <a:bodyPr bIns="0" anchor="b" anchorCtr="0">
            <a:normAutofit/>
          </a:bodyPr>
          <a:lstStyle>
            <a:lvl1pPr marL="0" indent="0">
              <a:buNone/>
              <a:defRPr sz="2400" b="0" baseline="0">
                <a:solidFill>
                  <a:srgbClr val="1F448A"/>
                </a:solidFill>
              </a:defRPr>
            </a:lvl1pPr>
          </a:lstStyle>
          <a:p>
            <a:pPr lvl="0"/>
            <a:r>
              <a:rPr lang="en-US" dirty="0"/>
              <a:t>CLICK TO EDIT</a:t>
            </a:r>
          </a:p>
        </p:txBody>
      </p:sp>
      <p:sp>
        <p:nvSpPr>
          <p:cNvPr id="9" name="Picture Placeholder 17"/>
          <p:cNvSpPr>
            <a:spLocks noGrp="1"/>
          </p:cNvSpPr>
          <p:nvPr>
            <p:ph type="pic" sz="quarter" idx="15"/>
          </p:nvPr>
        </p:nvSpPr>
        <p:spPr>
          <a:xfrm>
            <a:off x="7689668" y="923294"/>
            <a:ext cx="3349120" cy="2926020"/>
          </a:xfrm>
        </p:spPr>
        <p:txBody>
          <a:bodyPr/>
          <a:lstStyle/>
          <a:p>
            <a:r>
              <a:rPr lang="en-US"/>
              <a:t>Click icon to add picture</a:t>
            </a:r>
          </a:p>
        </p:txBody>
      </p:sp>
      <p:sp>
        <p:nvSpPr>
          <p:cNvPr id="10" name="Text Placeholder 19"/>
          <p:cNvSpPr>
            <a:spLocks noGrp="1"/>
          </p:cNvSpPr>
          <p:nvPr>
            <p:ph type="body" sz="quarter" idx="16" hasCustomPrompt="1"/>
          </p:nvPr>
        </p:nvSpPr>
        <p:spPr>
          <a:xfrm>
            <a:off x="7689668" y="4416311"/>
            <a:ext cx="3800581" cy="1239837"/>
          </a:xfrm>
        </p:spPr>
        <p:txBody>
          <a:bodyPr vert="horz" lIns="91440" tIns="45720" rIns="91440" bIns="45720" rtlCol="0">
            <a:normAutofit/>
          </a:bodyPr>
          <a:lstStyle>
            <a:lvl1pPr marL="228600" indent="-228600">
              <a:lnSpc>
                <a:spcPct val="100000"/>
              </a:lnSpc>
              <a:spcBef>
                <a:spcPts val="0"/>
              </a:spcBef>
              <a:spcAft>
                <a:spcPts val="0"/>
              </a:spcAft>
              <a:buNone/>
              <a:defRPr lang="en-US" sz="2000" smtClean="0">
                <a:solidFill>
                  <a:srgbClr val="404040"/>
                </a:solidFill>
              </a:defRPr>
            </a:lvl1pPr>
            <a:lvl2pPr>
              <a:defRPr lang="en-US" smtClean="0"/>
            </a:lvl2pPr>
            <a:lvl3pPr>
              <a:defRPr lang="en-US" smtClean="0"/>
            </a:lvl3pPr>
            <a:lvl4pPr>
              <a:defRPr lang="en-US" smtClean="0"/>
            </a:lvl4pPr>
            <a:lvl5pPr>
              <a:defRPr lang="en-US"/>
            </a:lvl5pPr>
          </a:lstStyle>
          <a:p>
            <a:pPr marL="0" lvl="0" indent="0"/>
            <a:r>
              <a:rPr lang="en-US" dirty="0"/>
              <a:t>Click to edit text</a:t>
            </a:r>
          </a:p>
        </p:txBody>
      </p:sp>
      <p:sp>
        <p:nvSpPr>
          <p:cNvPr id="11" name="Text Placeholder 13"/>
          <p:cNvSpPr>
            <a:spLocks noGrp="1"/>
          </p:cNvSpPr>
          <p:nvPr>
            <p:ph type="body" sz="quarter" idx="17" hasCustomPrompt="1"/>
          </p:nvPr>
        </p:nvSpPr>
        <p:spPr>
          <a:xfrm>
            <a:off x="7689668" y="4042232"/>
            <a:ext cx="3800581" cy="374079"/>
          </a:xfrm>
        </p:spPr>
        <p:txBody>
          <a:bodyPr bIns="0" anchor="b" anchorCtr="0">
            <a:normAutofit/>
          </a:bodyPr>
          <a:lstStyle>
            <a:lvl1pPr marL="0" indent="0">
              <a:buNone/>
              <a:defRPr sz="2400" b="0" baseline="0">
                <a:solidFill>
                  <a:srgbClr val="1F448A"/>
                </a:solidFill>
              </a:defRPr>
            </a:lvl1pPr>
          </a:lstStyle>
          <a:p>
            <a:pPr lvl="0"/>
            <a:r>
              <a:rPr lang="en-US" dirty="0"/>
              <a:t>CLICK TO EDIT</a:t>
            </a:r>
          </a:p>
        </p:txBody>
      </p:sp>
      <p:sp>
        <p:nvSpPr>
          <p:cNvPr id="13"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D4FC7190-5471-405D-937A-99380E039582}" type="slidenum">
              <a:rPr lang="en-US" altLang="en-US" smtClean="0"/>
              <a:pPr/>
              <a:t>‹#›</a:t>
            </a:fld>
            <a:endParaRPr lang="en-US" altLang="en-US" dirty="0"/>
          </a:p>
        </p:txBody>
      </p:sp>
      <p:sp>
        <p:nvSpPr>
          <p:cNvPr id="14" name="Title 1"/>
          <p:cNvSpPr>
            <a:spLocks noGrp="1"/>
          </p:cNvSpPr>
          <p:nvPr>
            <p:ph type="title" hasCustomPrompt="1"/>
          </p:nvPr>
        </p:nvSpPr>
        <p:spPr>
          <a:xfrm>
            <a:off x="864705" y="0"/>
            <a:ext cx="5832186" cy="1255739"/>
          </a:xfrm>
        </p:spPr>
        <p:txBody>
          <a:bodyPr>
            <a:normAutofit/>
          </a:bodyPr>
          <a:lstStyle>
            <a:lvl1pPr>
              <a:defRPr sz="3200" baseline="0"/>
            </a:lvl1pPr>
          </a:lstStyle>
          <a:p>
            <a:r>
              <a:rPr lang="en-US" dirty="0"/>
              <a:t>Click to edit Header</a:t>
            </a:r>
          </a:p>
        </p:txBody>
      </p:sp>
      <p:sp>
        <p:nvSpPr>
          <p:cNvPr id="16" name="Text Placeholder 13"/>
          <p:cNvSpPr>
            <a:spLocks noGrp="1"/>
          </p:cNvSpPr>
          <p:nvPr>
            <p:ph type="body" sz="quarter" idx="18" hasCustomPrompt="1"/>
          </p:nvPr>
        </p:nvSpPr>
        <p:spPr>
          <a:xfrm>
            <a:off x="864705" y="2386304"/>
            <a:ext cx="5832186" cy="360086"/>
          </a:xfrm>
        </p:spPr>
        <p:txBody>
          <a:bodyPr bIns="0" anchor="b" anchorCtr="0">
            <a:normAutofit/>
          </a:bodyPr>
          <a:lstStyle>
            <a:lvl1pPr marL="0" indent="0">
              <a:buNone/>
              <a:defRPr sz="2400" b="0" baseline="0">
                <a:solidFill>
                  <a:srgbClr val="1F448A"/>
                </a:solidFill>
              </a:defRPr>
            </a:lvl1pPr>
          </a:lstStyle>
          <a:p>
            <a:pPr lvl="0"/>
            <a:r>
              <a:rPr lang="en-US" dirty="0"/>
              <a:t>CLICK TO EDIT</a:t>
            </a:r>
          </a:p>
        </p:txBody>
      </p:sp>
      <p:sp>
        <p:nvSpPr>
          <p:cNvPr id="17" name="Text Placeholder 7"/>
          <p:cNvSpPr>
            <a:spLocks noGrp="1"/>
          </p:cNvSpPr>
          <p:nvPr>
            <p:ph type="body" sz="quarter" idx="19" hasCustomPrompt="1"/>
          </p:nvPr>
        </p:nvSpPr>
        <p:spPr>
          <a:xfrm>
            <a:off x="864705" y="2746390"/>
            <a:ext cx="5832186" cy="1239311"/>
          </a:xfrm>
        </p:spPr>
        <p:txBody>
          <a:bodyPr>
            <a:normAutofit/>
          </a:bodyPr>
          <a:lstStyle>
            <a:lvl1pPr marL="0" indent="0">
              <a:lnSpc>
                <a:spcPct val="100000"/>
              </a:lnSpc>
              <a:spcBef>
                <a:spcPts val="0"/>
              </a:spcBef>
              <a:spcAft>
                <a:spcPts val="0"/>
              </a:spcAft>
              <a:buNone/>
              <a:defRPr sz="2000">
                <a:solidFill>
                  <a:srgbClr val="40404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extLst>
      <p:ext uri="{BB962C8B-B14F-4D97-AF65-F5344CB8AC3E}">
        <p14:creationId xmlns:p14="http://schemas.microsoft.com/office/powerpoint/2010/main" val="411022833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lnSpc>
                <a:spcPct val="100000"/>
              </a:lnSpc>
              <a:defRPr>
                <a:solidFill>
                  <a:srgbClr val="404040"/>
                </a:solidFill>
              </a:defRPr>
            </a:lvl1pPr>
            <a:lvl2pPr marL="800100" indent="-342900">
              <a:lnSpc>
                <a:spcPct val="100000"/>
              </a:lnSpc>
              <a:buFont typeface="Wingdings" panose="05000000000000000000" pitchFamily="2" charset="2"/>
              <a:buChar char="§"/>
              <a:defRPr>
                <a:solidFill>
                  <a:srgbClr val="404040"/>
                </a:solidFill>
              </a:defRPr>
            </a:lvl2pPr>
            <a:lvl3pPr marL="1257300" indent="-342900">
              <a:lnSpc>
                <a:spcPct val="100000"/>
              </a:lnSpc>
              <a:buFont typeface="Wingdings" panose="05000000000000000000" pitchFamily="2" charset="2"/>
              <a:buChar char="§"/>
              <a:defRPr>
                <a:solidFill>
                  <a:srgbClr val="404040"/>
                </a:solidFill>
              </a:defRPr>
            </a:lvl3pPr>
            <a:lvl4pPr marL="1657350" indent="-285750">
              <a:lnSpc>
                <a:spcPct val="100000"/>
              </a:lnSpc>
              <a:buFont typeface="Wingdings" panose="05000000000000000000" pitchFamily="2" charset="2"/>
              <a:buChar char="§"/>
              <a:defRPr>
                <a:solidFill>
                  <a:srgbClr val="404040"/>
                </a:solidFill>
              </a:defRPr>
            </a:lvl4pPr>
            <a:lvl5pPr marL="2114550" indent="-285750">
              <a:lnSpc>
                <a:spcPct val="100000"/>
              </a:lnSpc>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864705" y="0"/>
            <a:ext cx="10489094" cy="1255739"/>
          </a:xfrm>
        </p:spPr>
        <p:txBody>
          <a:bodyPr>
            <a:normAutofit/>
          </a:bodyPr>
          <a:lstStyle>
            <a:lvl1pPr>
              <a:defRPr sz="3200"/>
            </a:lvl1pPr>
          </a:lstStyle>
          <a:p>
            <a:r>
              <a:rPr lang="en-US" dirty="0"/>
              <a:t>Click to edit Header</a:t>
            </a:r>
          </a:p>
        </p:txBody>
      </p:sp>
      <p:sp>
        <p:nvSpPr>
          <p:cNvPr id="8"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E02AF179-07B7-472B-83C2-D8D8D234B33A}" type="slidenum">
              <a:rPr lang="en-US" altLang="en-US" smtClean="0"/>
              <a:pPr/>
              <a:t>‹#›</a:t>
            </a:fld>
            <a:endParaRPr lang="en-US" altLang="en-US" dirty="0"/>
          </a:p>
        </p:txBody>
      </p:sp>
    </p:spTree>
    <p:extLst>
      <p:ext uri="{BB962C8B-B14F-4D97-AF65-F5344CB8AC3E}">
        <p14:creationId xmlns:p14="http://schemas.microsoft.com/office/powerpoint/2010/main" val="243031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a:lvl1pPr>
          </a:lstStyle>
          <a:p>
            <a:r>
              <a:rPr lang="en-US" dirty="0"/>
              <a:t>Click to edit Header</a:t>
            </a:r>
          </a:p>
        </p:txBody>
      </p:sp>
      <p:sp>
        <p:nvSpPr>
          <p:cNvPr id="8" name="Content Placeholder 2"/>
          <p:cNvSpPr>
            <a:spLocks noGrp="1"/>
          </p:cNvSpPr>
          <p:nvPr>
            <p:ph idx="13" hasCustomPrompt="1"/>
          </p:nvPr>
        </p:nvSpPr>
        <p:spPr>
          <a:xfrm>
            <a:off x="864706" y="1505008"/>
            <a:ext cx="5008194" cy="441640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4" hasCustomPrompt="1"/>
          </p:nvPr>
        </p:nvSpPr>
        <p:spPr>
          <a:xfrm>
            <a:off x="6345605" y="1505008"/>
            <a:ext cx="5008194" cy="441640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32522288-3DBF-4A2B-A079-6D18DA01456C}" type="slidenum">
              <a:rPr lang="en-US" altLang="en-US" smtClean="0"/>
              <a:pPr/>
              <a:t>‹#›</a:t>
            </a:fld>
            <a:endParaRPr lang="en-US" altLang="en-US" dirty="0"/>
          </a:p>
        </p:txBody>
      </p:sp>
    </p:spTree>
    <p:extLst>
      <p:ext uri="{BB962C8B-B14F-4D97-AF65-F5344CB8AC3E}">
        <p14:creationId xmlns:p14="http://schemas.microsoft.com/office/powerpoint/2010/main" val="182068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64706" y="1422426"/>
            <a:ext cx="5008196" cy="660898"/>
          </a:xfrm>
        </p:spPr>
        <p:txBody>
          <a:bodyPr anchor="b">
            <a:noAutofit/>
          </a:bodyPr>
          <a:lstStyle>
            <a:lvl1pPr marL="0" indent="0" algn="l">
              <a:lnSpc>
                <a:spcPct val="100000"/>
              </a:lnSpc>
              <a:spcBef>
                <a:spcPts val="0"/>
              </a:spcBef>
              <a:spcAft>
                <a:spcPts val="0"/>
              </a:spcAft>
              <a:buNone/>
              <a:defRPr sz="2400" b="1">
                <a:solidFill>
                  <a:srgbClr val="1F448A"/>
                </a:solidFill>
                <a:latin typeface="Palatino Linotype" panose="0204050205050503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864705" y="2250011"/>
            <a:ext cx="5008196" cy="3767636"/>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45605" y="1422425"/>
            <a:ext cx="5008194" cy="660899"/>
          </a:xfrm>
        </p:spPr>
        <p:txBody>
          <a:bodyPr anchor="b">
            <a:noAutofit/>
          </a:bodyPr>
          <a:lstStyle>
            <a:lvl1pPr marL="0" indent="0" algn="l">
              <a:lnSpc>
                <a:spcPct val="100000"/>
              </a:lnSpc>
              <a:spcBef>
                <a:spcPts val="0"/>
              </a:spcBef>
              <a:spcAft>
                <a:spcPts val="0"/>
              </a:spcAft>
              <a:buNone/>
              <a:defRPr sz="2400" b="1">
                <a:solidFill>
                  <a:srgbClr val="1F448A"/>
                </a:solidFill>
                <a:latin typeface="Palatino Linotype" panose="0204050205050503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6345605" y="2250010"/>
            <a:ext cx="5008194" cy="378301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864705" y="0"/>
            <a:ext cx="10489094" cy="1255739"/>
          </a:xfrm>
        </p:spPr>
        <p:txBody>
          <a:bodyPr>
            <a:normAutofit/>
          </a:bodyPr>
          <a:lstStyle>
            <a:lvl1pPr>
              <a:defRPr sz="3200"/>
            </a:lvl1pPr>
          </a:lstStyle>
          <a:p>
            <a:r>
              <a:rPr lang="en-US" dirty="0"/>
              <a:t>Click to edit Header</a:t>
            </a:r>
          </a:p>
        </p:txBody>
      </p:sp>
      <p:sp>
        <p:nvSpPr>
          <p:cNvPr id="10" name="Slide Number Placeholder 5"/>
          <p:cNvSpPr>
            <a:spLocks noGrp="1"/>
          </p:cNvSpPr>
          <p:nvPr>
            <p:ph type="sldNum" sz="quarter" idx="10"/>
          </p:nvPr>
        </p:nvSpPr>
        <p:spPr>
          <a:xfrm>
            <a:off x="11490249" y="6346652"/>
            <a:ext cx="511629" cy="365125"/>
          </a:xfrm>
          <a:prstGeom prst="rect">
            <a:avLst/>
          </a:prstGeom>
        </p:spPr>
        <p:txBody>
          <a:bodyPr/>
          <a:lstStyle>
            <a:lvl1pPr algn="r">
              <a:defRPr sz="1600">
                <a:solidFill>
                  <a:srgbClr val="1F448A"/>
                </a:solidFill>
                <a:latin typeface="+mj-lt"/>
              </a:defRPr>
            </a:lvl1pPr>
          </a:lstStyle>
          <a:p>
            <a:fld id="{93D58BC7-39B6-4D69-BE65-24A56A28E578}" type="slidenum">
              <a:rPr lang="en-US" altLang="en-US" smtClean="0"/>
              <a:pPr/>
              <a:t>‹#›</a:t>
            </a:fld>
            <a:endParaRPr lang="en-US" altLang="en-US" dirty="0"/>
          </a:p>
        </p:txBody>
      </p:sp>
    </p:spTree>
    <p:extLst>
      <p:ext uri="{BB962C8B-B14F-4D97-AF65-F5344CB8AC3E}">
        <p14:creationId xmlns:p14="http://schemas.microsoft.com/office/powerpoint/2010/main" val="110040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64705" y="0"/>
            <a:ext cx="10489094" cy="1255739"/>
          </a:xfrm>
        </p:spPr>
        <p:txBody>
          <a:bodyPr>
            <a:normAutofit/>
          </a:bodyPr>
          <a:lstStyle>
            <a:lvl1pPr>
              <a:defRPr sz="3200"/>
            </a:lvl1pPr>
          </a:lstStyle>
          <a:p>
            <a:r>
              <a:rPr lang="en-US" dirty="0"/>
              <a:t>Click to edit Header</a:t>
            </a:r>
          </a:p>
        </p:txBody>
      </p:sp>
      <p:sp>
        <p:nvSpPr>
          <p:cNvPr id="5"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830F8C32-16E8-47F2-AE74-54123418575B}" type="slidenum">
              <a:rPr lang="en-US" altLang="en-US" smtClean="0"/>
              <a:pPr/>
              <a:t>‹#›</a:t>
            </a:fld>
            <a:endParaRPr lang="en-US" altLang="en-US" dirty="0"/>
          </a:p>
        </p:txBody>
      </p:sp>
    </p:spTree>
    <p:extLst>
      <p:ext uri="{BB962C8B-B14F-4D97-AF65-F5344CB8AC3E}">
        <p14:creationId xmlns:p14="http://schemas.microsoft.com/office/powerpoint/2010/main" val="2959862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C2599A8D-8A62-4688-A98A-111B336E9303}" type="slidenum">
              <a:rPr lang="en-US" altLang="en-US" smtClean="0"/>
              <a:pPr/>
              <a:t>‹#›</a:t>
            </a:fld>
            <a:endParaRPr lang="en-US" altLang="en-US" dirty="0"/>
          </a:p>
        </p:txBody>
      </p:sp>
    </p:spTree>
    <p:extLst>
      <p:ext uri="{BB962C8B-B14F-4D97-AF65-F5344CB8AC3E}">
        <p14:creationId xmlns:p14="http://schemas.microsoft.com/office/powerpoint/2010/main" val="194327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1F4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txBox="1">
            <a:spLocks/>
          </p:cNvSpPr>
          <p:nvPr/>
        </p:nvSpPr>
        <p:spPr>
          <a:xfrm>
            <a:off x="11490249" y="6403802"/>
            <a:ext cx="511629" cy="365125"/>
          </a:xfrm>
          <a:prstGeom prst="rect">
            <a:avLst/>
          </a:prstGeom>
        </p:spPr>
        <p:txBody>
          <a:bodyPr/>
          <a:lstStyle>
            <a:defPPr>
              <a:defRPr lang="en-US"/>
            </a:defPPr>
            <a:lvl1pPr marL="0" algn="r" defTabSz="914400" rtl="0" eaLnBrk="1" latinLnBrk="0" hangingPunct="1">
              <a:defRPr sz="1600" kern="1200">
                <a:solidFill>
                  <a:srgbClr val="1F448A"/>
                </a:solidFill>
                <a:latin typeface="Texta Al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00CA50-DFF2-4B51-82DD-96628A93A367}" type="slidenum">
              <a:rPr lang="en-US" smtClean="0"/>
              <a:pPr/>
              <a:t>‹#›</a:t>
            </a:fld>
            <a:endParaRPr lang="en-US" dirty="0"/>
          </a:p>
        </p:txBody>
      </p:sp>
      <p:sp>
        <p:nvSpPr>
          <p:cNvPr id="4" name="Title 1"/>
          <p:cNvSpPr>
            <a:spLocks noGrp="1"/>
          </p:cNvSpPr>
          <p:nvPr>
            <p:ph type="title" hasCustomPrompt="1"/>
          </p:nvPr>
        </p:nvSpPr>
        <p:spPr>
          <a:xfrm>
            <a:off x="2540916" y="2505039"/>
            <a:ext cx="7110168" cy="1847922"/>
          </a:xfrm>
        </p:spPr>
        <p:txBody>
          <a:bodyPr>
            <a:noAutofit/>
          </a:bodyPr>
          <a:lstStyle>
            <a:lvl1pPr algn="ctr">
              <a:defRPr sz="6000" baseline="0">
                <a:solidFill>
                  <a:schemeClr val="bg1"/>
                </a:solidFill>
              </a:defRPr>
            </a:lvl1pPr>
          </a:lstStyle>
          <a:p>
            <a:r>
              <a:rPr lang="en-US" dirty="0"/>
              <a:t>Click to edit Divider title</a:t>
            </a:r>
          </a:p>
        </p:txBody>
      </p:sp>
      <p:sp>
        <p:nvSpPr>
          <p:cNvPr id="5" name="Rectangle 4"/>
          <p:cNvSpPr/>
          <p:nvPr/>
        </p:nvSpPr>
        <p:spPr>
          <a:xfrm rot="16200000">
            <a:off x="1033271" y="-169364"/>
            <a:ext cx="130006" cy="2196548"/>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6200000">
            <a:off x="11028723" y="4873087"/>
            <a:ext cx="130006" cy="2196548"/>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10170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Rectangle 7"/>
          <p:cNvSpPr/>
          <p:nvPr/>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10651" y="443063"/>
            <a:ext cx="4972537" cy="1390264"/>
          </a:xfrm>
        </p:spPr>
        <p:txBody>
          <a:bodyPr anchor="b">
            <a:noAutofit/>
          </a:bodyPr>
          <a:lstStyle>
            <a:lvl1pPr algn="r">
              <a:defRPr sz="4400"/>
            </a:lvl1pPr>
          </a:lstStyle>
          <a:p>
            <a:r>
              <a:rPr lang="en-US" dirty="0"/>
              <a:t>Click to edit title</a:t>
            </a:r>
          </a:p>
        </p:txBody>
      </p:sp>
      <p:sp>
        <p:nvSpPr>
          <p:cNvPr id="4" name="Text Placeholder 3"/>
          <p:cNvSpPr>
            <a:spLocks noGrp="1"/>
          </p:cNvSpPr>
          <p:nvPr>
            <p:ph type="body" sz="half" idx="2" hasCustomPrompt="1"/>
          </p:nvPr>
        </p:nvSpPr>
        <p:spPr>
          <a:xfrm>
            <a:off x="6047715" y="457201"/>
            <a:ext cx="5221176" cy="1376126"/>
          </a:xfrm>
        </p:spPr>
        <p:txBody>
          <a:bodyPr anchor="t" anchorCtr="0">
            <a:normAutofit/>
          </a:bodyPr>
          <a:lstStyle>
            <a:lvl1pPr marL="0" indent="0">
              <a:buNone/>
              <a:defRPr sz="2400">
                <a:solidFill>
                  <a:srgbClr val="4040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0" name="Picture Placeholder 9"/>
          <p:cNvSpPr>
            <a:spLocks noGrp="1"/>
          </p:cNvSpPr>
          <p:nvPr>
            <p:ph type="pic" sz="quarter" idx="13"/>
          </p:nvPr>
        </p:nvSpPr>
        <p:spPr>
          <a:xfrm>
            <a:off x="2009775" y="2276390"/>
            <a:ext cx="10182225" cy="3735473"/>
          </a:xfrm>
        </p:spPr>
        <p:txBody>
          <a:bodyPr/>
          <a:lstStyle/>
          <a:p>
            <a:r>
              <a:rPr lang="en-US"/>
              <a:t>Click icon to add picture</a:t>
            </a:r>
          </a:p>
        </p:txBody>
      </p:sp>
      <p:cxnSp>
        <p:nvCxnSpPr>
          <p:cNvPr id="12" name="Straight Connector 11"/>
          <p:cNvCxnSpPr/>
          <p:nvPr/>
        </p:nvCxnSpPr>
        <p:spPr>
          <a:xfrm>
            <a:off x="0" y="1835684"/>
            <a:ext cx="5183188" cy="0"/>
          </a:xfrm>
          <a:prstGeom prst="line">
            <a:avLst/>
          </a:prstGeom>
          <a:ln w="38100">
            <a:solidFill>
              <a:srgbClr val="6DCCDE"/>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D4FC7190-5471-405D-937A-99380E039582}" type="slidenum">
              <a:rPr lang="en-US" altLang="en-US" smtClean="0"/>
              <a:pPr/>
              <a:t>‹#›</a:t>
            </a:fld>
            <a:endParaRPr lang="en-US" altLang="en-US" dirty="0"/>
          </a:p>
        </p:txBody>
      </p:sp>
    </p:spTree>
    <p:extLst>
      <p:ext uri="{BB962C8B-B14F-4D97-AF65-F5344CB8AC3E}">
        <p14:creationId xmlns:p14="http://schemas.microsoft.com/office/powerpoint/2010/main" val="192410785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4705" y="0"/>
            <a:ext cx="10489094" cy="1255739"/>
          </a:xfrm>
          <a:prstGeom prst="rect">
            <a:avLst/>
          </a:prstGeom>
        </p:spPr>
        <p:txBody>
          <a:bodyPr vert="horz" lIns="91440" tIns="91440" rIns="91440" bIns="45720" rtlCol="0" anchor="ctr">
            <a:normAutofit/>
          </a:bodyPr>
          <a:lstStyle/>
          <a:p>
            <a:r>
              <a:rPr lang="en-US" dirty="0"/>
              <a:t>Click to edit Header</a:t>
            </a:r>
          </a:p>
        </p:txBody>
      </p:sp>
      <p:sp>
        <p:nvSpPr>
          <p:cNvPr id="3" name="Text Placeholder 2"/>
          <p:cNvSpPr>
            <a:spLocks noGrp="1"/>
          </p:cNvSpPr>
          <p:nvPr>
            <p:ph type="body" idx="1"/>
          </p:nvPr>
        </p:nvSpPr>
        <p:spPr>
          <a:xfrm>
            <a:off x="864705" y="1361662"/>
            <a:ext cx="10489093" cy="4416400"/>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rotWithShape="1">
          <a:blip r:embed="rId21" cstate="print">
            <a:extLst>
              <a:ext uri="{28A0092B-C50C-407E-A947-70E740481C1C}">
                <a14:useLocalDpi xmlns:a14="http://schemas.microsoft.com/office/drawing/2010/main" val="0"/>
              </a:ext>
            </a:extLst>
          </a:blip>
          <a:srcRect r="65257"/>
          <a:stretch/>
        </p:blipFill>
        <p:spPr>
          <a:xfrm>
            <a:off x="360527" y="5883985"/>
            <a:ext cx="657226" cy="693301"/>
          </a:xfrm>
          <a:prstGeom prst="rect">
            <a:avLst/>
          </a:prstGeom>
        </p:spPr>
      </p:pic>
      <p:cxnSp>
        <p:nvCxnSpPr>
          <p:cNvPr id="9" name="Straight Connector 8"/>
          <p:cNvCxnSpPr/>
          <p:nvPr/>
        </p:nvCxnSpPr>
        <p:spPr>
          <a:xfrm flipV="1">
            <a:off x="1195137" y="6221607"/>
            <a:ext cx="10996863" cy="8097"/>
          </a:xfrm>
          <a:prstGeom prst="line">
            <a:avLst/>
          </a:prstGeom>
          <a:ln w="38100">
            <a:solidFill>
              <a:srgbClr val="1F448A"/>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45773" y="0"/>
            <a:ext cx="86734" cy="1255739"/>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415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914400" rtl="0" eaLnBrk="1" latinLnBrk="0" hangingPunct="1">
        <a:lnSpc>
          <a:spcPct val="90000"/>
        </a:lnSpc>
        <a:spcBef>
          <a:spcPct val="0"/>
        </a:spcBef>
        <a:buNone/>
        <a:defRPr sz="3200" kern="1200">
          <a:solidFill>
            <a:srgbClr val="1F448A"/>
          </a:solidFill>
          <a:latin typeface="Palatino Linotype" panose="02040502050505030304" pitchFamily="18" charset="0"/>
          <a:ea typeface="+mj-ea"/>
          <a:cs typeface="+mj-cs"/>
        </a:defRPr>
      </a:lvl1pPr>
    </p:titleStyle>
    <p:bodyStyle>
      <a:lvl1pPr marL="0" indent="0" algn="l" defTabSz="914400" rtl="0" eaLnBrk="1" latinLnBrk="0" hangingPunct="1">
        <a:lnSpc>
          <a:spcPct val="100000"/>
        </a:lnSpc>
        <a:spcBef>
          <a:spcPts val="0"/>
        </a:spcBef>
        <a:spcAft>
          <a:spcPts val="600"/>
        </a:spcAft>
        <a:buClr>
          <a:srgbClr val="1F448A"/>
        </a:buClr>
        <a:buFont typeface="Arial" panose="020B0604020202020204" pitchFamily="34" charset="0"/>
        <a:buNone/>
        <a:defRPr sz="2800" kern="1200">
          <a:solidFill>
            <a:srgbClr val="404040"/>
          </a:solidFill>
          <a:latin typeface="+mj-lt"/>
          <a:ea typeface="Gadugi" panose="020B0502040204020203" pitchFamily="34" charset="0"/>
          <a:cs typeface="+mn-cs"/>
        </a:defRPr>
      </a:lvl1pPr>
      <a:lvl2pPr marL="800100" indent="-34290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2400" kern="1200">
          <a:solidFill>
            <a:srgbClr val="404040"/>
          </a:solidFill>
          <a:latin typeface="+mj-lt"/>
          <a:ea typeface="Gadugi" panose="020B0502040204020203" pitchFamily="34" charset="0"/>
          <a:cs typeface="+mn-cs"/>
        </a:defRPr>
      </a:lvl2pPr>
      <a:lvl3pPr marL="1257300" indent="-34290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2000" kern="1200">
          <a:solidFill>
            <a:srgbClr val="404040"/>
          </a:solidFill>
          <a:latin typeface="+mj-lt"/>
          <a:ea typeface="Gadugi" panose="020B0502040204020203" pitchFamily="34" charset="0"/>
          <a:cs typeface="+mn-cs"/>
        </a:defRPr>
      </a:lvl3pPr>
      <a:lvl4pPr marL="1657350" indent="-28575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1800" kern="1200">
          <a:solidFill>
            <a:srgbClr val="404040"/>
          </a:solidFill>
          <a:latin typeface="+mj-lt"/>
          <a:ea typeface="Gadugi" panose="020B0502040204020203" pitchFamily="34" charset="0"/>
          <a:cs typeface="+mn-cs"/>
        </a:defRPr>
      </a:lvl4pPr>
      <a:lvl5pPr marL="2114550" indent="-28575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1800" kern="1200">
          <a:solidFill>
            <a:srgbClr val="404040"/>
          </a:solidFill>
          <a:latin typeface="+mj-lt"/>
          <a:ea typeface="Gadugi" panose="020B0502040204020203"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customXml" Target="../ink/ink1.xml"/><Relationship Id="rId5" Type="http://schemas.openxmlformats.org/officeDocument/2006/relationships/image" Target="../media/image13.pn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image" Target="../media/image9.jp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9.jpg"/><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0.tif"/><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9.tif"/><Relationship Id="rId5" Type="http://schemas.openxmlformats.org/officeDocument/2006/relationships/image" Target="../media/image18.tif"/><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Transition to Trustee-Area Elections</a:t>
            </a:r>
            <a:endParaRPr lang="en-US" sz="4800" dirty="0"/>
          </a:p>
        </p:txBody>
      </p:sp>
      <p:sp>
        <p:nvSpPr>
          <p:cNvPr id="3" name="Subtitle 2"/>
          <p:cNvSpPr>
            <a:spLocks noGrp="1"/>
          </p:cNvSpPr>
          <p:nvPr>
            <p:ph type="subTitle" idx="1"/>
          </p:nvPr>
        </p:nvSpPr>
        <p:spPr>
          <a:xfrm>
            <a:off x="611179" y="4406283"/>
            <a:ext cx="8931173" cy="548640"/>
          </a:xfrm>
        </p:spPr>
        <p:txBody>
          <a:bodyPr>
            <a:normAutofit/>
          </a:bodyPr>
          <a:lstStyle/>
          <a:p>
            <a:r>
              <a:rPr lang="en-US" dirty="0"/>
              <a:t>Pre-Map Hearing #1 </a:t>
            </a:r>
          </a:p>
        </p:txBody>
      </p:sp>
      <p:sp>
        <p:nvSpPr>
          <p:cNvPr id="4" name="Text Placeholder 3"/>
          <p:cNvSpPr>
            <a:spLocks noGrp="1"/>
          </p:cNvSpPr>
          <p:nvPr>
            <p:ph type="body" sz="quarter" idx="10"/>
          </p:nvPr>
        </p:nvSpPr>
        <p:spPr/>
        <p:txBody>
          <a:bodyPr/>
          <a:lstStyle/>
          <a:p>
            <a:r>
              <a:rPr lang="en-US" dirty="0"/>
              <a:t>February 20, 2024</a:t>
            </a:r>
          </a:p>
        </p:txBody>
      </p:sp>
      <p:sp>
        <p:nvSpPr>
          <p:cNvPr id="6" name="Text Placeholder 5"/>
          <p:cNvSpPr>
            <a:spLocks noGrp="1"/>
          </p:cNvSpPr>
          <p:nvPr>
            <p:ph type="body" sz="quarter" idx="11"/>
          </p:nvPr>
        </p:nvSpPr>
        <p:spPr/>
        <p:txBody>
          <a:bodyPr>
            <a:normAutofit/>
          </a:bodyPr>
          <a:lstStyle/>
          <a:p>
            <a:r>
              <a:rPr lang="en-US" dirty="0"/>
              <a:t>Placer Union High School District</a:t>
            </a:r>
          </a:p>
        </p:txBody>
      </p:sp>
    </p:spTree>
    <p:extLst>
      <p:ext uri="{BB962C8B-B14F-4D97-AF65-F5344CB8AC3E}">
        <p14:creationId xmlns:p14="http://schemas.microsoft.com/office/powerpoint/2010/main" val="393909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wrap="square">
            <a:noAutofit/>
          </a:bodyPr>
          <a:lstStyle/>
          <a:p>
            <a:pPr marL="457200" indent="-457200">
              <a:buFont typeface="Arial" panose="020B0604020202020204" pitchFamily="34" charset="0"/>
              <a:buChar char="•"/>
            </a:pPr>
            <a:r>
              <a:rPr lang="en-US" sz="3200" dirty="0"/>
              <a:t>The District may schedule optional community meetings, workshops or other outreach opportunities to inform the community about the process and seek input. </a:t>
            </a:r>
          </a:p>
          <a:p>
            <a:pPr marL="457200" indent="-457200">
              <a:buFont typeface="Arial" panose="020B0604020202020204" pitchFamily="34" charset="0"/>
              <a:buChar char="•"/>
            </a:pPr>
            <a:r>
              <a:rPr lang="en-US" sz="3200" dirty="0"/>
              <a:t>Intent is to keep community informed and gather input.</a:t>
            </a:r>
          </a:p>
          <a:p>
            <a:pPr marL="0" indent="0">
              <a:buNone/>
            </a:pPr>
            <a:endParaRPr lang="en-US" sz="3200" i="1" dirty="0"/>
          </a:p>
        </p:txBody>
      </p:sp>
      <p:sp>
        <p:nvSpPr>
          <p:cNvPr id="2" name="Title 1"/>
          <p:cNvSpPr>
            <a:spLocks noGrp="1"/>
          </p:cNvSpPr>
          <p:nvPr>
            <p:ph type="title"/>
          </p:nvPr>
        </p:nvSpPr>
        <p:spPr>
          <a:xfrm>
            <a:off x="864705" y="0"/>
            <a:ext cx="10625544" cy="1255739"/>
          </a:xfrm>
        </p:spPr>
        <p:txBody>
          <a:bodyPr>
            <a:normAutofit/>
          </a:bodyPr>
          <a:lstStyle/>
          <a:p>
            <a:r>
              <a:rPr lang="en-US" dirty="0"/>
              <a:t>Step 2 Cont.: Hearings – Optional Community Meeting(s)</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2501309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705" y="1361662"/>
            <a:ext cx="10489093" cy="4734338"/>
          </a:xfrm>
        </p:spPr>
        <p:txBody>
          <a:bodyPr>
            <a:normAutofit/>
          </a:bodyPr>
          <a:lstStyle/>
          <a:p>
            <a:pPr marL="457200" indent="-457200">
              <a:buFont typeface="Arial" panose="020B0604020202020204" pitchFamily="34" charset="0"/>
              <a:buChar char="•"/>
            </a:pPr>
            <a:r>
              <a:rPr lang="en-US" dirty="0"/>
              <a:t>The County Committee on School District Organization has the authority to change the method of election in a school district under its jurisdiction. (Ed. Code, § §</a:t>
            </a:r>
            <a:r>
              <a:rPr lang="fr-FR" dirty="0"/>
              <a:t> </a:t>
            </a:r>
            <a:r>
              <a:rPr lang="en-US" dirty="0"/>
              <a:t>5019, 5030.) </a:t>
            </a:r>
          </a:p>
          <a:p>
            <a:pPr marL="457200" indent="-457200">
              <a:buFont typeface="Arial" panose="020B0604020202020204" pitchFamily="34" charset="0"/>
              <a:buChar char="•"/>
            </a:pPr>
            <a:r>
              <a:rPr lang="en-US" dirty="0"/>
              <a:t>The County Committee must hold at least one hearing in the District to consider the proposal. (Ed. Code, § 5019.) </a:t>
            </a:r>
          </a:p>
          <a:p>
            <a:pPr marL="457200" indent="-457200">
              <a:buFont typeface="Arial" panose="020B0604020202020204" pitchFamily="34" charset="0"/>
              <a:buChar char="•"/>
            </a:pPr>
            <a:r>
              <a:rPr lang="en-US" dirty="0"/>
              <a:t>The County Committee shall vote to approve or deny the District’s proposal to establish trustee-areas and adopt trustee-area elections.  (Ed. Code, § 5019.) </a:t>
            </a:r>
          </a:p>
          <a:p>
            <a:pPr marL="457200" indent="-457200">
              <a:buFont typeface="Arial" panose="020B0604020202020204" pitchFamily="34" charset="0"/>
              <a:buChar char="•"/>
            </a:pPr>
            <a:r>
              <a:rPr lang="en-US" dirty="0"/>
              <a:t>Scheduled to be heard by County Committee in late June 2024.</a:t>
            </a:r>
          </a:p>
          <a:p>
            <a:endParaRPr lang="en-US" dirty="0"/>
          </a:p>
          <a:p>
            <a:endParaRPr lang="en-US" dirty="0"/>
          </a:p>
          <a:p>
            <a:endParaRPr lang="en-US" dirty="0"/>
          </a:p>
          <a:p>
            <a:endParaRPr lang="en-US" dirty="0"/>
          </a:p>
          <a:p>
            <a:pPr marL="457200" lvl="1" indent="0">
              <a:buNone/>
            </a:pPr>
            <a:endParaRPr lang="en-US" sz="1100" dirty="0"/>
          </a:p>
        </p:txBody>
      </p:sp>
      <p:sp>
        <p:nvSpPr>
          <p:cNvPr id="2" name="Title 1"/>
          <p:cNvSpPr>
            <a:spLocks noGrp="1"/>
          </p:cNvSpPr>
          <p:nvPr>
            <p:ph type="title"/>
          </p:nvPr>
        </p:nvSpPr>
        <p:spPr/>
        <p:txBody>
          <a:bodyPr>
            <a:normAutofit/>
          </a:bodyPr>
          <a:lstStyle/>
          <a:p>
            <a:r>
              <a:rPr lang="en-US" dirty="0"/>
              <a:t>Step 3: County Committee Review</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176794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89FB9-67F7-934C-A6D7-E5C40282895C}"/>
              </a:ext>
            </a:extLst>
          </p:cNvPr>
          <p:cNvPicPr>
            <a:picLocks noChangeAspect="1"/>
          </p:cNvPicPr>
          <p:nvPr/>
        </p:nvPicPr>
        <p:blipFill rotWithShape="1">
          <a:blip r:embed="rId3">
            <a:extLst>
              <a:ext uri="{28A0092B-C50C-407E-A947-70E740481C1C}">
                <a14:useLocalDpi xmlns:a14="http://schemas.microsoft.com/office/drawing/2010/main" val="0"/>
              </a:ext>
            </a:extLst>
          </a:blip>
          <a:srcRect t="27763" r="1" b="30133"/>
          <a:stretch/>
        </p:blipFill>
        <p:spPr>
          <a:xfrm>
            <a:off x="4399016" y="1063712"/>
            <a:ext cx="2982421" cy="1255739"/>
          </a:xfrm>
          <a:prstGeom prst="rect">
            <a:avLst/>
          </a:prstGeom>
          <a:noFill/>
        </p:spPr>
      </p:pic>
      <p:sp>
        <p:nvSpPr>
          <p:cNvPr id="5" name="Title 4"/>
          <p:cNvSpPr>
            <a:spLocks noGrp="1"/>
          </p:cNvSpPr>
          <p:nvPr>
            <p:ph type="title"/>
          </p:nvPr>
        </p:nvSpPr>
        <p:spPr>
          <a:xfrm>
            <a:off x="864705" y="0"/>
            <a:ext cx="10489094" cy="1255739"/>
          </a:xfrm>
        </p:spPr>
        <p:txBody>
          <a:bodyPr anchor="ctr">
            <a:normAutofit/>
          </a:bodyPr>
          <a:lstStyle/>
          <a:p>
            <a:r>
              <a:rPr lang="en-US" dirty="0"/>
              <a:t>DEMOGRAPHERS</a:t>
            </a:r>
          </a:p>
        </p:txBody>
      </p:sp>
      <p:sp>
        <p:nvSpPr>
          <p:cNvPr id="10" name="Slide Number Placeholder 3">
            <a:extLst>
              <a:ext uri="{FF2B5EF4-FFF2-40B4-BE49-F238E27FC236}">
                <a16:creationId xmlns:a16="http://schemas.microsoft.com/office/drawing/2014/main" id="{0023A100-7687-DFAC-E8C5-E5FC191964E0}"/>
              </a:ext>
            </a:extLst>
          </p:cNvPr>
          <p:cNvSpPr>
            <a:spLocks noGrp="1"/>
          </p:cNvSpPr>
          <p:nvPr>
            <p:ph type="sldNum" sz="quarter" idx="4"/>
          </p:nvPr>
        </p:nvSpPr>
        <p:spPr>
          <a:xfrm>
            <a:off x="11490249" y="6346652"/>
            <a:ext cx="511629" cy="365125"/>
          </a:xfrm>
        </p:spPr>
        <p:txBody>
          <a:bodyPr/>
          <a:lstStyle/>
          <a:p>
            <a:pPr>
              <a:spcAft>
                <a:spcPts val="600"/>
              </a:spcAft>
            </a:pPr>
            <a:fld id="{E02AF179-07B7-472B-83C2-D8D8D234B33A}" type="slidenum">
              <a:rPr lang="en-US" altLang="en-US" smtClean="0"/>
              <a:pPr>
                <a:spcAft>
                  <a:spcPts val="600"/>
                </a:spcAft>
              </a:pPr>
              <a:t>12</a:t>
            </a:fld>
            <a:endParaRPr lang="en-US" altLang="en-US"/>
          </a:p>
        </p:txBody>
      </p:sp>
      <p:sp>
        <p:nvSpPr>
          <p:cNvPr id="3" name="Rectangle 2">
            <a:extLst>
              <a:ext uri="{FF2B5EF4-FFF2-40B4-BE49-F238E27FC236}">
                <a16:creationId xmlns:a16="http://schemas.microsoft.com/office/drawing/2014/main" id="{6937D3A0-89C8-5042-B93F-9053F999DAEE}"/>
              </a:ext>
            </a:extLst>
          </p:cNvPr>
          <p:cNvSpPr/>
          <p:nvPr/>
        </p:nvSpPr>
        <p:spPr>
          <a:xfrm>
            <a:off x="2260314" y="2637457"/>
            <a:ext cx="8173267" cy="3046988"/>
          </a:xfrm>
          <a:prstGeom prst="rect">
            <a:avLst/>
          </a:prstGeom>
        </p:spPr>
        <p:txBody>
          <a:bodyPr wrap="square">
            <a:spAutoFit/>
          </a:bodyPr>
          <a:lstStyle/>
          <a:p>
            <a:r>
              <a:rPr lang="en-US" sz="2400" b="0" i="0" dirty="0">
                <a:solidFill>
                  <a:srgbClr val="464646"/>
                </a:solidFill>
                <a:effectLst/>
              </a:rPr>
              <a:t>Redistricting Partners is a leading demography firm in the State of California specializing in redistrictings, conversions to districted elections under the California Voting Rights Act, and other related projects, such as racially polarized voting analyses.</a:t>
            </a:r>
          </a:p>
          <a:p>
            <a:endParaRPr lang="en-US" sz="2400" dirty="0">
              <a:solidFill>
                <a:srgbClr val="464646"/>
              </a:solidFill>
            </a:endParaRPr>
          </a:p>
          <a:p>
            <a:r>
              <a:rPr lang="en-US" sz="2400" b="0" i="0" dirty="0">
                <a:solidFill>
                  <a:srgbClr val="464646"/>
                </a:solidFill>
                <a:effectLst/>
              </a:rPr>
              <a:t>Clients include states, local agencies, school district and special district levels. Redistricting Partners also works for nonprofit groups and foundations.</a:t>
            </a:r>
            <a:endParaRPr lang="en-US" sz="2400" dirty="0"/>
          </a:p>
        </p:txBody>
      </p:sp>
    </p:spTree>
    <p:extLst>
      <p:ext uri="{BB962C8B-B14F-4D97-AF65-F5344CB8AC3E}">
        <p14:creationId xmlns:p14="http://schemas.microsoft.com/office/powerpoint/2010/main" val="136164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Required Districting Criteria</a:t>
            </a:r>
          </a:p>
        </p:txBody>
      </p:sp>
      <p:sp>
        <p:nvSpPr>
          <p:cNvPr id="8" name="Rectangle 7"/>
          <p:cNvSpPr/>
          <p:nvPr/>
        </p:nvSpPr>
        <p:spPr>
          <a:xfrm>
            <a:off x="2832520" y="2588286"/>
            <a:ext cx="7415761" cy="3416320"/>
          </a:xfrm>
          <a:prstGeom prst="rect">
            <a:avLst/>
          </a:prstGeom>
        </p:spPr>
        <p:txBody>
          <a:bodyPr wrap="square">
            <a:spAutoFit/>
          </a:bodyPr>
          <a:lstStyle/>
          <a:p>
            <a:r>
              <a:rPr lang="en-US" sz="2400" dirty="0">
                <a:latin typeface="+mj-lt"/>
              </a:rPr>
              <a:t>There are a number of criteria that are required under the FAIR MAPS Act (ranked):</a:t>
            </a:r>
          </a:p>
          <a:p>
            <a:endParaRPr lang="en-US" sz="2400" dirty="0">
              <a:latin typeface="+mj-lt"/>
            </a:endParaRPr>
          </a:p>
          <a:p>
            <a:pPr lvl="1">
              <a:buFont typeface="Arial"/>
              <a:buChar char="•"/>
            </a:pPr>
            <a:r>
              <a:rPr lang="en-US" sz="2400" b="1" dirty="0">
                <a:latin typeface="+mj-lt"/>
              </a:rPr>
              <a:t> Relatively equal size - people, not citizens</a:t>
            </a:r>
          </a:p>
          <a:p>
            <a:pPr lvl="1">
              <a:buFont typeface="Arial"/>
              <a:buChar char="•"/>
            </a:pPr>
            <a:r>
              <a:rPr lang="en-US" sz="2400" i="1" dirty="0">
                <a:latin typeface="+mj-lt"/>
              </a:rPr>
              <a:t> </a:t>
            </a:r>
            <a:r>
              <a:rPr lang="en-US" sz="2400" dirty="0">
                <a:latin typeface="+mj-lt"/>
              </a:rPr>
              <a:t>Contiguous – districts should not hop/jump</a:t>
            </a:r>
          </a:p>
          <a:p>
            <a:pPr lvl="1">
              <a:buFont typeface="Arial"/>
              <a:buChar char="•"/>
            </a:pPr>
            <a:r>
              <a:rPr lang="en-US" sz="2400" dirty="0">
                <a:latin typeface="+mj-lt"/>
              </a:rPr>
              <a:t> Maintain “</a:t>
            </a:r>
            <a:r>
              <a:rPr lang="en-US" sz="2400" i="1" dirty="0">
                <a:latin typeface="+mj-lt"/>
              </a:rPr>
              <a:t>communities of interest”</a:t>
            </a:r>
            <a:endParaRPr lang="en-US" sz="2400" dirty="0">
              <a:latin typeface="+mj-lt"/>
            </a:endParaRPr>
          </a:p>
          <a:p>
            <a:pPr lvl="1">
              <a:buFont typeface="Arial"/>
              <a:buChar char="•"/>
            </a:pPr>
            <a:r>
              <a:rPr lang="en-US" sz="2400" dirty="0">
                <a:latin typeface="+mj-lt"/>
              </a:rPr>
              <a:t> Easily identifiable and understandable lines, </a:t>
            </a:r>
          </a:p>
          <a:p>
            <a:pPr lvl="1"/>
            <a:r>
              <a:rPr lang="en-US" sz="2400" dirty="0">
                <a:latin typeface="+mj-lt"/>
              </a:rPr>
              <a:t>      following city, natural, and man-made boundaries</a:t>
            </a:r>
          </a:p>
          <a:p>
            <a:pPr lvl="1">
              <a:buFont typeface="Arial"/>
              <a:buChar char="•"/>
            </a:pPr>
            <a:r>
              <a:rPr lang="en-US" sz="2400" dirty="0">
                <a:latin typeface="+mj-lt"/>
              </a:rPr>
              <a:t> Keep districts compact – appearance/function</a:t>
            </a:r>
          </a:p>
        </p:txBody>
      </p:sp>
      <p:sp>
        <p:nvSpPr>
          <p:cNvPr id="24" name="Subtitle 2"/>
          <p:cNvSpPr txBox="1">
            <a:spLocks/>
          </p:cNvSpPr>
          <p:nvPr/>
        </p:nvSpPr>
        <p:spPr>
          <a:xfrm>
            <a:off x="2209800" y="1789672"/>
            <a:ext cx="6564576" cy="625423"/>
          </a:xfrm>
          <a:prstGeom prst="rect">
            <a:avLst/>
          </a:prstGeom>
        </p:spPr>
        <p:txBody>
          <a:bodyPr vert="horz" lIns="91440" tIns="45720" rIns="91440" bIns="45720" rtlCol="0">
            <a:normAutofit fontScale="85000" lnSpcReduction="20000"/>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Traditional redistricting principles used throughout the country and written into state law</a:t>
            </a:r>
          </a:p>
        </p:txBody>
      </p:sp>
      <p:grpSp>
        <p:nvGrpSpPr>
          <p:cNvPr id="15" name="Group 14">
            <a:extLst>
              <a:ext uri="{FF2B5EF4-FFF2-40B4-BE49-F238E27FC236}">
                <a16:creationId xmlns:a16="http://schemas.microsoft.com/office/drawing/2014/main" id="{36B49C71-A845-2C44-9184-51B1C7A4E7A8}"/>
              </a:ext>
            </a:extLst>
          </p:cNvPr>
          <p:cNvGrpSpPr/>
          <p:nvPr/>
        </p:nvGrpSpPr>
        <p:grpSpPr>
          <a:xfrm>
            <a:off x="1744454" y="521022"/>
            <a:ext cx="8923546" cy="534422"/>
            <a:chOff x="220454" y="521022"/>
            <a:chExt cx="8923546" cy="534422"/>
          </a:xfrm>
        </p:grpSpPr>
        <p:pic>
          <p:nvPicPr>
            <p:cNvPr id="17" name="Picture 16">
              <a:extLst>
                <a:ext uri="{FF2B5EF4-FFF2-40B4-BE49-F238E27FC236}">
                  <a16:creationId xmlns:a16="http://schemas.microsoft.com/office/drawing/2014/main" id="{C3FA4E7E-CEDA-C946-8961-5E7003828B1D}"/>
                </a:ext>
              </a:extLst>
            </p:cNvPr>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8" name="Picture 17">
              <a:extLst>
                <a:ext uri="{FF2B5EF4-FFF2-40B4-BE49-F238E27FC236}">
                  <a16:creationId xmlns:a16="http://schemas.microsoft.com/office/drawing/2014/main" id="{FB332617-9A78-A84C-AC4C-E54DB3A15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9" name="Picture 18">
              <a:extLst>
                <a:ext uri="{FF2B5EF4-FFF2-40B4-BE49-F238E27FC236}">
                  <a16:creationId xmlns:a16="http://schemas.microsoft.com/office/drawing/2014/main" id="{55DD2C54-E124-D04E-983C-83195F967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970979725"/>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Equal Population</a:t>
            </a:r>
          </a:p>
        </p:txBody>
      </p:sp>
      <p:sp>
        <p:nvSpPr>
          <p:cNvPr id="24" name="Subtitle 2"/>
          <p:cNvSpPr txBox="1">
            <a:spLocks/>
          </p:cNvSpPr>
          <p:nvPr/>
        </p:nvSpPr>
        <p:spPr>
          <a:xfrm>
            <a:off x="2209800" y="1789672"/>
            <a:ext cx="6564576"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ea typeface="Palatino" pitchFamily="2" charset="77"/>
              </a:rPr>
              <a:t>Utilizing the US Census Decennial File</a:t>
            </a:r>
          </a:p>
        </p:txBody>
      </p:sp>
      <p:grpSp>
        <p:nvGrpSpPr>
          <p:cNvPr id="9" name="Group 8"/>
          <p:cNvGrpSpPr/>
          <p:nvPr/>
        </p:nvGrpSpPr>
        <p:grpSpPr>
          <a:xfrm>
            <a:off x="1744454" y="521022"/>
            <a:ext cx="8923546" cy="534422"/>
            <a:chOff x="220454" y="521022"/>
            <a:chExt cx="8923546" cy="534422"/>
          </a:xfrm>
        </p:grpSpPr>
        <p:pic>
          <p:nvPicPr>
            <p:cNvPr id="11" name="Picture 10"/>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graphicFrame>
        <p:nvGraphicFramePr>
          <p:cNvPr id="14" name="Object 13">
            <a:extLst>
              <a:ext uri="{FF2B5EF4-FFF2-40B4-BE49-F238E27FC236}">
                <a16:creationId xmlns:a16="http://schemas.microsoft.com/office/drawing/2014/main" id="{B22E70F9-CBD2-4743-B4F4-4556F4FFDAD4}"/>
              </a:ext>
            </a:extLst>
          </p:cNvPr>
          <p:cNvGraphicFramePr>
            <a:graphicFrameLocks noChangeAspect="1"/>
          </p:cNvGraphicFramePr>
          <p:nvPr>
            <p:extLst>
              <p:ext uri="{D42A27DB-BD31-4B8C-83A1-F6EECF244321}">
                <p14:modId xmlns:p14="http://schemas.microsoft.com/office/powerpoint/2010/main" val="2533596234"/>
              </p:ext>
            </p:extLst>
          </p:nvPr>
        </p:nvGraphicFramePr>
        <p:xfrm>
          <a:off x="7172023" y="2623537"/>
          <a:ext cx="3335719" cy="3089458"/>
        </p:xfrm>
        <a:graphic>
          <a:graphicData uri="http://schemas.openxmlformats.org/presentationml/2006/ole">
            <mc:AlternateContent xmlns:mc="http://schemas.openxmlformats.org/markup-compatibility/2006">
              <mc:Choice xmlns:v="urn:schemas-microsoft-com:vml" Requires="v">
                <p:oleObj r:id="rId5" imgW="5676120" imgH="5257080" progId="">
                  <p:embed/>
                </p:oleObj>
              </mc:Choice>
              <mc:Fallback>
                <p:oleObj r:id="rId5" imgW="5676120" imgH="5257080" progId="">
                  <p:embed/>
                  <p:pic>
                    <p:nvPicPr>
                      <p:cNvPr id="14" name="Object 13">
                        <a:extLst>
                          <a:ext uri="{FF2B5EF4-FFF2-40B4-BE49-F238E27FC236}">
                            <a16:creationId xmlns:a16="http://schemas.microsoft.com/office/drawing/2014/main" id="{B22E70F9-CBD2-4743-B4F4-4556F4FFDAD4}"/>
                          </a:ext>
                        </a:extLst>
                      </p:cNvPr>
                      <p:cNvPicPr/>
                      <p:nvPr/>
                    </p:nvPicPr>
                    <p:blipFill>
                      <a:blip r:embed="rId6"/>
                      <a:stretch>
                        <a:fillRect/>
                      </a:stretch>
                    </p:blipFill>
                    <p:spPr>
                      <a:xfrm>
                        <a:off x="7172023" y="2623537"/>
                        <a:ext cx="3335719" cy="3089458"/>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D24F4679-E8B6-436F-9610-F1B29132367E}"/>
              </a:ext>
            </a:extLst>
          </p:cNvPr>
          <p:cNvSpPr txBox="1"/>
          <p:nvPr/>
        </p:nvSpPr>
        <p:spPr>
          <a:xfrm>
            <a:off x="2155523" y="2551326"/>
            <a:ext cx="5016500" cy="4401205"/>
          </a:xfrm>
          <a:prstGeom prst="rect">
            <a:avLst/>
          </a:prstGeom>
          <a:noFill/>
        </p:spPr>
        <p:txBody>
          <a:bodyPr wrap="square">
            <a:spAutoFit/>
          </a:bodyPr>
          <a:lstStyle/>
          <a:p>
            <a:r>
              <a:rPr lang="en-US" sz="2200" dirty="0">
                <a:latin typeface="+mj-lt"/>
              </a:rPr>
              <a:t>What is “equal” population has been a key subject in districting litigation.  </a:t>
            </a:r>
          </a:p>
          <a:p>
            <a:endParaRPr lang="en-US" sz="2200" dirty="0">
              <a:latin typeface="+mj-lt"/>
            </a:endParaRPr>
          </a:p>
          <a:p>
            <a:pPr marL="342900" indent="-342900">
              <a:buFont typeface="Arial" panose="020B0604020202020204" pitchFamily="34" charset="0"/>
              <a:buChar char="•"/>
            </a:pPr>
            <a:r>
              <a:rPr lang="en-US" sz="2200" dirty="0">
                <a:latin typeface="+mj-lt"/>
              </a:rPr>
              <a:t>Population Equality is based on “People” not citizens or voters or other metrics.</a:t>
            </a:r>
          </a:p>
          <a:p>
            <a:endParaRPr lang="en-US" sz="2200" dirty="0">
              <a:latin typeface="+mj-lt"/>
            </a:endParaRPr>
          </a:p>
          <a:p>
            <a:pPr marL="342900" indent="-342900">
              <a:buFont typeface="Arial" panose="020B0604020202020204" pitchFamily="34" charset="0"/>
              <a:buChar char="•"/>
            </a:pPr>
            <a:r>
              <a:rPr lang="en-US" sz="2200" dirty="0">
                <a:latin typeface="+mj-lt"/>
              </a:rPr>
              <a:t>10% deviation presumed equal. Other agencies / states have different plan deviation requirements.</a:t>
            </a:r>
          </a:p>
          <a:p>
            <a:endParaRPr lang="en-US" sz="2000" dirty="0">
              <a:ea typeface="Palatino" pitchFamily="2" charset="77"/>
            </a:endParaRPr>
          </a:p>
          <a:p>
            <a:endParaRPr lang="en-US" sz="2000" dirty="0">
              <a:latin typeface="Palatino" pitchFamily="2" charset="77"/>
              <a:ea typeface="Palatino" pitchFamily="2" charset="77"/>
            </a:endParaRPr>
          </a:p>
          <a:p>
            <a:endParaRPr lang="en-US" sz="2000" dirty="0">
              <a:latin typeface="Palatino" pitchFamily="2" charset="77"/>
              <a:ea typeface="Palatino" pitchFamily="2" charset="77"/>
            </a:endParaRPr>
          </a:p>
        </p:txBody>
      </p:sp>
    </p:spTree>
    <p:extLst>
      <p:ext uri="{BB962C8B-B14F-4D97-AF65-F5344CB8AC3E}">
        <p14:creationId xmlns:p14="http://schemas.microsoft.com/office/powerpoint/2010/main" val="542396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Required Redistricting Criteria</a:t>
            </a:r>
          </a:p>
        </p:txBody>
      </p:sp>
      <p:sp>
        <p:nvSpPr>
          <p:cNvPr id="8" name="Rectangle 7"/>
          <p:cNvSpPr/>
          <p:nvPr/>
        </p:nvSpPr>
        <p:spPr>
          <a:xfrm>
            <a:off x="2832520" y="2588286"/>
            <a:ext cx="7415761" cy="3416320"/>
          </a:xfrm>
          <a:prstGeom prst="rect">
            <a:avLst/>
          </a:prstGeom>
        </p:spPr>
        <p:txBody>
          <a:bodyPr wrap="square">
            <a:spAutoFit/>
          </a:bodyPr>
          <a:lstStyle/>
          <a:p>
            <a:r>
              <a:rPr lang="en-US" sz="2400" dirty="0">
                <a:latin typeface="+mj-lt"/>
              </a:rPr>
              <a:t>There are a number of criteria that are required under the FAIR MAPS Act (ranked):</a:t>
            </a:r>
          </a:p>
          <a:p>
            <a:endParaRPr lang="en-US" sz="2400" dirty="0">
              <a:latin typeface="+mj-lt"/>
            </a:endParaRPr>
          </a:p>
          <a:p>
            <a:pPr lvl="1">
              <a:buFont typeface="Arial"/>
              <a:buChar char="•"/>
            </a:pPr>
            <a:r>
              <a:rPr lang="en-US" sz="2400" dirty="0">
                <a:latin typeface="+mj-lt"/>
              </a:rPr>
              <a:t> Relatively equal size - people, not citizens</a:t>
            </a:r>
          </a:p>
          <a:p>
            <a:pPr lvl="1">
              <a:buFont typeface="Arial"/>
              <a:buChar char="•"/>
            </a:pPr>
            <a:r>
              <a:rPr lang="en-US" sz="2400" b="1" i="1" dirty="0">
                <a:latin typeface="+mj-lt"/>
              </a:rPr>
              <a:t> </a:t>
            </a:r>
            <a:r>
              <a:rPr lang="en-US" sz="2400" b="1" dirty="0">
                <a:latin typeface="+mj-lt"/>
              </a:rPr>
              <a:t>Contiguous – districts should not hop/jump</a:t>
            </a:r>
          </a:p>
          <a:p>
            <a:pPr lvl="1">
              <a:buFont typeface="Arial"/>
              <a:buChar char="•"/>
            </a:pPr>
            <a:r>
              <a:rPr lang="en-US" sz="2400" dirty="0">
                <a:latin typeface="+mj-lt"/>
              </a:rPr>
              <a:t> Maintain “</a:t>
            </a:r>
            <a:r>
              <a:rPr lang="en-US" sz="2400" i="1" dirty="0">
                <a:latin typeface="+mj-lt"/>
              </a:rPr>
              <a:t>communities of interest”</a:t>
            </a:r>
            <a:endParaRPr lang="en-US" sz="2400" dirty="0">
              <a:latin typeface="+mj-lt"/>
            </a:endParaRPr>
          </a:p>
          <a:p>
            <a:pPr lvl="1">
              <a:buFont typeface="Arial"/>
              <a:buChar char="•"/>
            </a:pPr>
            <a:r>
              <a:rPr lang="en-US" sz="2400" dirty="0">
                <a:latin typeface="+mj-lt"/>
              </a:rPr>
              <a:t> Easily identifiable and understandable lines, </a:t>
            </a:r>
          </a:p>
          <a:p>
            <a:pPr lvl="1"/>
            <a:r>
              <a:rPr lang="en-US" sz="2400" dirty="0">
                <a:latin typeface="+mj-lt"/>
              </a:rPr>
              <a:t>      following city, natural, and man-made boundaries</a:t>
            </a:r>
          </a:p>
          <a:p>
            <a:pPr lvl="1">
              <a:buFont typeface="Arial"/>
              <a:buChar char="•"/>
            </a:pPr>
            <a:r>
              <a:rPr lang="en-US" sz="2400" dirty="0">
                <a:latin typeface="+mj-lt"/>
              </a:rPr>
              <a:t> Keep districts compact – appearance/function</a:t>
            </a:r>
          </a:p>
        </p:txBody>
      </p:sp>
      <p:sp>
        <p:nvSpPr>
          <p:cNvPr id="24" name="Subtitle 2"/>
          <p:cNvSpPr txBox="1">
            <a:spLocks/>
          </p:cNvSpPr>
          <p:nvPr/>
        </p:nvSpPr>
        <p:spPr>
          <a:xfrm>
            <a:off x="2209800" y="1789672"/>
            <a:ext cx="6564576" cy="625423"/>
          </a:xfrm>
          <a:prstGeom prst="rect">
            <a:avLst/>
          </a:prstGeom>
        </p:spPr>
        <p:txBody>
          <a:bodyPr vert="horz" lIns="91440" tIns="45720" rIns="91440" bIns="45720" rtlCol="0">
            <a:normAutofit fontScale="85000" lnSpcReduction="20000"/>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Traditional redistricting principles used throughout the country and written into state law</a:t>
            </a:r>
          </a:p>
        </p:txBody>
      </p:sp>
      <p:grpSp>
        <p:nvGrpSpPr>
          <p:cNvPr id="15" name="Group 14">
            <a:extLst>
              <a:ext uri="{FF2B5EF4-FFF2-40B4-BE49-F238E27FC236}">
                <a16:creationId xmlns:a16="http://schemas.microsoft.com/office/drawing/2014/main" id="{36B49C71-A845-2C44-9184-51B1C7A4E7A8}"/>
              </a:ext>
            </a:extLst>
          </p:cNvPr>
          <p:cNvGrpSpPr/>
          <p:nvPr/>
        </p:nvGrpSpPr>
        <p:grpSpPr>
          <a:xfrm>
            <a:off x="1744454" y="521022"/>
            <a:ext cx="8923546" cy="534422"/>
            <a:chOff x="220454" y="521022"/>
            <a:chExt cx="8923546" cy="534422"/>
          </a:xfrm>
        </p:grpSpPr>
        <p:pic>
          <p:nvPicPr>
            <p:cNvPr id="17" name="Picture 16">
              <a:extLst>
                <a:ext uri="{FF2B5EF4-FFF2-40B4-BE49-F238E27FC236}">
                  <a16:creationId xmlns:a16="http://schemas.microsoft.com/office/drawing/2014/main" id="{C3FA4E7E-CEDA-C946-8961-5E7003828B1D}"/>
                </a:ext>
              </a:extLst>
            </p:cNvPr>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8" name="Picture 17">
              <a:extLst>
                <a:ext uri="{FF2B5EF4-FFF2-40B4-BE49-F238E27FC236}">
                  <a16:creationId xmlns:a16="http://schemas.microsoft.com/office/drawing/2014/main" id="{FB332617-9A78-A84C-AC4C-E54DB3A15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9" name="Picture 18">
              <a:extLst>
                <a:ext uri="{FF2B5EF4-FFF2-40B4-BE49-F238E27FC236}">
                  <a16:creationId xmlns:a16="http://schemas.microsoft.com/office/drawing/2014/main" id="{55DD2C54-E124-D04E-983C-83195F967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781973201"/>
      </p:ext>
    </p:extLst>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Contiguity</a:t>
            </a:r>
          </a:p>
        </p:txBody>
      </p:sp>
      <p:sp>
        <p:nvSpPr>
          <p:cNvPr id="24" name="Subtitle 2"/>
          <p:cNvSpPr txBox="1">
            <a:spLocks/>
          </p:cNvSpPr>
          <p:nvPr/>
        </p:nvSpPr>
        <p:spPr>
          <a:xfrm>
            <a:off x="2209800" y="1789672"/>
            <a:ext cx="6564576"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Two definitions for what is contiguous</a:t>
            </a:r>
          </a:p>
        </p:txBody>
      </p:sp>
      <p:grpSp>
        <p:nvGrpSpPr>
          <p:cNvPr id="9" name="Group 8"/>
          <p:cNvGrpSpPr/>
          <p:nvPr/>
        </p:nvGrpSpPr>
        <p:grpSpPr>
          <a:xfrm>
            <a:off x="1744454" y="521022"/>
            <a:ext cx="8923546" cy="534422"/>
            <a:chOff x="220454" y="521022"/>
            <a:chExt cx="8923546" cy="534422"/>
          </a:xfrm>
        </p:grpSpPr>
        <p:pic>
          <p:nvPicPr>
            <p:cNvPr id="11" name="Picture 10"/>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graphicFrame>
        <p:nvGraphicFramePr>
          <p:cNvPr id="14" name="Object 13">
            <a:extLst>
              <a:ext uri="{FF2B5EF4-FFF2-40B4-BE49-F238E27FC236}">
                <a16:creationId xmlns:a16="http://schemas.microsoft.com/office/drawing/2014/main" id="{C7AB5B9B-1CBB-4DC7-8812-4A2BDF3C5FBC}"/>
              </a:ext>
            </a:extLst>
          </p:cNvPr>
          <p:cNvGraphicFramePr>
            <a:graphicFrameLocks noChangeAspect="1"/>
          </p:cNvGraphicFramePr>
          <p:nvPr/>
        </p:nvGraphicFramePr>
        <p:xfrm>
          <a:off x="7852919" y="3078546"/>
          <a:ext cx="2626867" cy="2601839"/>
        </p:xfrm>
        <a:graphic>
          <a:graphicData uri="http://schemas.openxmlformats.org/presentationml/2006/ole">
            <mc:AlternateContent xmlns:mc="http://schemas.openxmlformats.org/markup-compatibility/2006">
              <mc:Choice xmlns:v="urn:schemas-microsoft-com:vml" Requires="v">
                <p:oleObj r:id="rId5" imgW="4164840" imgH="4126680" progId="">
                  <p:embed/>
                </p:oleObj>
              </mc:Choice>
              <mc:Fallback>
                <p:oleObj r:id="rId5" imgW="4164840" imgH="4126680" progId="">
                  <p:embed/>
                  <p:pic>
                    <p:nvPicPr>
                      <p:cNvPr id="14" name="Object 13">
                        <a:extLst>
                          <a:ext uri="{FF2B5EF4-FFF2-40B4-BE49-F238E27FC236}">
                            <a16:creationId xmlns:a16="http://schemas.microsoft.com/office/drawing/2014/main" id="{C7AB5B9B-1CBB-4DC7-8812-4A2BDF3C5FBC}"/>
                          </a:ext>
                        </a:extLst>
                      </p:cNvPr>
                      <p:cNvPicPr/>
                      <p:nvPr/>
                    </p:nvPicPr>
                    <p:blipFill>
                      <a:blip r:embed="rId6"/>
                      <a:stretch>
                        <a:fillRect/>
                      </a:stretch>
                    </p:blipFill>
                    <p:spPr>
                      <a:xfrm>
                        <a:off x="7852919" y="3078546"/>
                        <a:ext cx="2626867" cy="2601839"/>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F1856329-CF64-465A-9BA0-D0F496D12F57}"/>
              </a:ext>
            </a:extLst>
          </p:cNvPr>
          <p:cNvSpPr txBox="1"/>
          <p:nvPr/>
        </p:nvSpPr>
        <p:spPr>
          <a:xfrm>
            <a:off x="2209800" y="2215668"/>
            <a:ext cx="4771516" cy="3477875"/>
          </a:xfrm>
          <a:prstGeom prst="rect">
            <a:avLst/>
          </a:prstGeom>
          <a:noFill/>
        </p:spPr>
        <p:txBody>
          <a:bodyPr wrap="square">
            <a:spAutoFit/>
          </a:bodyPr>
          <a:lstStyle/>
          <a:p>
            <a:endParaRPr lang="en-US" sz="2000" dirty="0">
              <a:ea typeface="Palatino" pitchFamily="2" charset="77"/>
            </a:endParaRPr>
          </a:p>
          <a:p>
            <a:r>
              <a:rPr lang="en-US" sz="2000" dirty="0">
                <a:latin typeface="+mj-lt"/>
              </a:rPr>
              <a:t>Contiguity should be thought of as “literal” and “functional.”</a:t>
            </a:r>
          </a:p>
          <a:p>
            <a:endParaRPr lang="en-US" sz="2000" dirty="0">
              <a:latin typeface="+mj-lt"/>
            </a:endParaRPr>
          </a:p>
          <a:p>
            <a:pPr marL="342900" indent="-342900">
              <a:buFont typeface="Arial" panose="020B0604020202020204" pitchFamily="34" charset="0"/>
              <a:buChar char="•"/>
            </a:pPr>
            <a:r>
              <a:rPr lang="en-US" sz="2000" dirty="0">
                <a:latin typeface="+mj-lt"/>
              </a:rPr>
              <a:t>An area that is one whole</a:t>
            </a:r>
            <a:br>
              <a:rPr lang="en-US" sz="2000" dirty="0">
                <a:latin typeface="+mj-lt"/>
              </a:rPr>
            </a:br>
            <a:r>
              <a:rPr lang="en-US" sz="2000" dirty="0">
                <a:latin typeface="+mj-lt"/>
              </a:rPr>
              <a:t>piece is “literally contiguous.”</a:t>
            </a:r>
            <a:br>
              <a:rPr lang="en-US" sz="2000" dirty="0">
                <a:latin typeface="+mj-lt"/>
              </a:rPr>
            </a:br>
            <a:endParaRPr lang="en-US" sz="2000" dirty="0">
              <a:latin typeface="+mj-lt"/>
            </a:endParaRPr>
          </a:p>
          <a:p>
            <a:pPr marL="342900" indent="-342900">
              <a:buFont typeface="Arial" panose="020B0604020202020204" pitchFamily="34" charset="0"/>
              <a:buChar char="•"/>
            </a:pPr>
            <a:r>
              <a:rPr lang="en-US" sz="2000" dirty="0">
                <a:latin typeface="+mj-lt"/>
              </a:rPr>
              <a:t>An area that represents </a:t>
            </a:r>
            <a:br>
              <a:rPr lang="en-US" sz="2000" dirty="0">
                <a:latin typeface="+mj-lt"/>
              </a:rPr>
            </a:br>
            <a:r>
              <a:rPr lang="en-US" sz="2000" dirty="0">
                <a:latin typeface="+mj-lt"/>
              </a:rPr>
              <a:t>how the population functions</a:t>
            </a:r>
            <a:br>
              <a:rPr lang="en-US" sz="2000" dirty="0">
                <a:latin typeface="+mj-lt"/>
              </a:rPr>
            </a:br>
            <a:r>
              <a:rPr lang="en-US" sz="2000" dirty="0">
                <a:latin typeface="+mj-lt"/>
              </a:rPr>
              <a:t>or how people are connected</a:t>
            </a:r>
            <a:br>
              <a:rPr lang="en-US" sz="2000" dirty="0">
                <a:latin typeface="+mj-lt"/>
              </a:rPr>
            </a:br>
            <a:r>
              <a:rPr lang="en-US" sz="2000" dirty="0">
                <a:latin typeface="+mj-lt"/>
              </a:rPr>
              <a:t>is “functionally contiguous.”</a:t>
            </a:r>
          </a:p>
        </p:txBody>
      </p:sp>
    </p:spTree>
    <p:extLst>
      <p:ext uri="{BB962C8B-B14F-4D97-AF65-F5344CB8AC3E}">
        <p14:creationId xmlns:p14="http://schemas.microsoft.com/office/powerpoint/2010/main" val="2851213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75000" lnSpcReduction="2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Contiguity: Determining “Contiguous”</a:t>
            </a:r>
          </a:p>
        </p:txBody>
      </p:sp>
      <p:grpSp>
        <p:nvGrpSpPr>
          <p:cNvPr id="9" name="Group 8"/>
          <p:cNvGrpSpPr/>
          <p:nvPr/>
        </p:nvGrpSpPr>
        <p:grpSpPr>
          <a:xfrm>
            <a:off x="1744454" y="521022"/>
            <a:ext cx="8923546" cy="534422"/>
            <a:chOff x="220454" y="521022"/>
            <a:chExt cx="8923546" cy="534422"/>
          </a:xfrm>
        </p:grpSpPr>
        <p:pic>
          <p:nvPicPr>
            <p:cNvPr id="11" name="Picture 10"/>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pic>
        <p:nvPicPr>
          <p:cNvPr id="3" name="Picture 2">
            <a:extLst>
              <a:ext uri="{FF2B5EF4-FFF2-40B4-BE49-F238E27FC236}">
                <a16:creationId xmlns:a16="http://schemas.microsoft.com/office/drawing/2014/main" id="{24AC9B5A-37A7-A0E9-B847-3A6C728FA13F}"/>
              </a:ext>
            </a:extLst>
          </p:cNvPr>
          <p:cNvPicPr>
            <a:picLocks noChangeAspect="1"/>
          </p:cNvPicPr>
          <p:nvPr/>
        </p:nvPicPr>
        <p:blipFill>
          <a:blip r:embed="rId5"/>
          <a:stretch>
            <a:fillRect/>
          </a:stretch>
        </p:blipFill>
        <p:spPr>
          <a:xfrm>
            <a:off x="2947912" y="1757526"/>
            <a:ext cx="5252254" cy="4402889"/>
          </a:xfrm>
          <a:prstGeom prst="rect">
            <a:avLst/>
          </a:prstGeom>
        </p:spPr>
      </p:pic>
    </p:spTree>
    <p:extLst>
      <p:ext uri="{BB962C8B-B14F-4D97-AF65-F5344CB8AC3E}">
        <p14:creationId xmlns:p14="http://schemas.microsoft.com/office/powerpoint/2010/main" val="1588454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75000" lnSpcReduction="2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Contiguity: Determining “Contiguous”</a:t>
            </a:r>
          </a:p>
        </p:txBody>
      </p:sp>
      <p:grpSp>
        <p:nvGrpSpPr>
          <p:cNvPr id="9" name="Group 8"/>
          <p:cNvGrpSpPr/>
          <p:nvPr/>
        </p:nvGrpSpPr>
        <p:grpSpPr>
          <a:xfrm>
            <a:off x="1744454" y="521022"/>
            <a:ext cx="8923546" cy="534422"/>
            <a:chOff x="220454" y="521022"/>
            <a:chExt cx="8923546" cy="534422"/>
          </a:xfrm>
        </p:grpSpPr>
        <p:pic>
          <p:nvPicPr>
            <p:cNvPr id="11" name="Picture 10"/>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pic>
        <p:nvPicPr>
          <p:cNvPr id="2" name="Picture 1">
            <a:extLst>
              <a:ext uri="{FF2B5EF4-FFF2-40B4-BE49-F238E27FC236}">
                <a16:creationId xmlns:a16="http://schemas.microsoft.com/office/drawing/2014/main" id="{7C1DD024-FEC8-6623-3858-2A31144910DB}"/>
              </a:ext>
            </a:extLst>
          </p:cNvPr>
          <p:cNvPicPr>
            <a:picLocks noChangeAspect="1"/>
          </p:cNvPicPr>
          <p:nvPr/>
        </p:nvPicPr>
        <p:blipFill>
          <a:blip r:embed="rId5"/>
          <a:stretch>
            <a:fillRect/>
          </a:stretch>
        </p:blipFill>
        <p:spPr>
          <a:xfrm>
            <a:off x="1689205" y="1879232"/>
            <a:ext cx="9144000" cy="4131813"/>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03D6D0D-8A95-1E78-51D6-E52BF0095471}"/>
                  </a:ext>
                </a:extLst>
              </p14:cNvPr>
              <p14:cNvContentPartPr/>
              <p14:nvPr/>
            </p14:nvContentPartPr>
            <p14:xfrm>
              <a:off x="5581105" y="4257188"/>
              <a:ext cx="3874320" cy="1114560"/>
            </p14:xfrm>
          </p:contentPart>
        </mc:Choice>
        <mc:Fallback xmlns="">
          <p:pic>
            <p:nvPicPr>
              <p:cNvPr id="4" name="Ink 3">
                <a:extLst>
                  <a:ext uri="{FF2B5EF4-FFF2-40B4-BE49-F238E27FC236}">
                    <a16:creationId xmlns:a16="http://schemas.microsoft.com/office/drawing/2014/main" id="{903D6D0D-8A95-1E78-51D6-E52BF0095471}"/>
                  </a:ext>
                </a:extLst>
              </p:cNvPr>
              <p:cNvPicPr/>
              <p:nvPr/>
            </p:nvPicPr>
            <p:blipFill>
              <a:blip r:embed="rId7"/>
              <a:stretch>
                <a:fillRect/>
              </a:stretch>
            </p:blipFill>
            <p:spPr>
              <a:xfrm>
                <a:off x="5545105" y="4185188"/>
                <a:ext cx="3945960" cy="1258200"/>
              </a:xfrm>
              <a:prstGeom prst="rect">
                <a:avLst/>
              </a:prstGeom>
            </p:spPr>
          </p:pic>
        </mc:Fallback>
      </mc:AlternateContent>
      <p:sp>
        <p:nvSpPr>
          <p:cNvPr id="5" name="TextBox 4">
            <a:extLst>
              <a:ext uri="{FF2B5EF4-FFF2-40B4-BE49-F238E27FC236}">
                <a16:creationId xmlns:a16="http://schemas.microsoft.com/office/drawing/2014/main" id="{C36364FB-1D5C-64FD-6F93-FBC91163824C}"/>
              </a:ext>
            </a:extLst>
          </p:cNvPr>
          <p:cNvSpPr txBox="1"/>
          <p:nvPr/>
        </p:nvSpPr>
        <p:spPr>
          <a:xfrm>
            <a:off x="2722902" y="4990864"/>
            <a:ext cx="2560788" cy="1169551"/>
          </a:xfrm>
          <a:prstGeom prst="rect">
            <a:avLst/>
          </a:prstGeom>
          <a:noFill/>
          <a:ln>
            <a:solidFill>
              <a:schemeClr val="tx1"/>
            </a:solidFill>
            <a:prstDash val="sysDash"/>
          </a:ln>
        </p:spPr>
        <p:txBody>
          <a:bodyPr wrap="square" rtlCol="0">
            <a:spAutoFit/>
          </a:bodyPr>
          <a:lstStyle/>
          <a:p>
            <a:r>
              <a:rPr lang="en-US" sz="1400" dirty="0"/>
              <a:t>Railroad tracks act as a barrier, physically separating the city with only three thoroughfares between District 5 and the rest of the city.</a:t>
            </a:r>
          </a:p>
        </p:txBody>
      </p:sp>
    </p:spTree>
    <p:extLst>
      <p:ext uri="{BB962C8B-B14F-4D97-AF65-F5344CB8AC3E}">
        <p14:creationId xmlns:p14="http://schemas.microsoft.com/office/powerpoint/2010/main" val="2130742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Required Redistricting Criteria</a:t>
            </a:r>
          </a:p>
        </p:txBody>
      </p:sp>
      <p:sp>
        <p:nvSpPr>
          <p:cNvPr id="8" name="Rectangle 7"/>
          <p:cNvSpPr/>
          <p:nvPr/>
        </p:nvSpPr>
        <p:spPr>
          <a:xfrm>
            <a:off x="2832520" y="2588286"/>
            <a:ext cx="7415761" cy="3416320"/>
          </a:xfrm>
          <a:prstGeom prst="rect">
            <a:avLst/>
          </a:prstGeom>
        </p:spPr>
        <p:txBody>
          <a:bodyPr wrap="square">
            <a:spAutoFit/>
          </a:bodyPr>
          <a:lstStyle/>
          <a:p>
            <a:r>
              <a:rPr lang="en-US" sz="2400" dirty="0">
                <a:latin typeface="+mj-lt"/>
              </a:rPr>
              <a:t>There are a number of criteria that are required under the FAIR MAPS Act (ranked):</a:t>
            </a:r>
          </a:p>
          <a:p>
            <a:endParaRPr lang="en-US" sz="2400" dirty="0">
              <a:latin typeface="+mj-lt"/>
            </a:endParaRPr>
          </a:p>
          <a:p>
            <a:pPr lvl="1">
              <a:buFont typeface="Arial"/>
              <a:buChar char="•"/>
            </a:pPr>
            <a:r>
              <a:rPr lang="en-US" sz="2400" dirty="0">
                <a:latin typeface="+mj-lt"/>
              </a:rPr>
              <a:t> Relatively equal size - people, not citizens</a:t>
            </a:r>
          </a:p>
          <a:p>
            <a:pPr lvl="1">
              <a:buFont typeface="Arial"/>
              <a:buChar char="•"/>
            </a:pPr>
            <a:r>
              <a:rPr lang="en-US" sz="2400" i="1" dirty="0">
                <a:latin typeface="+mj-lt"/>
              </a:rPr>
              <a:t> </a:t>
            </a:r>
            <a:r>
              <a:rPr lang="en-US" sz="2400" dirty="0">
                <a:latin typeface="+mj-lt"/>
              </a:rPr>
              <a:t>Contiguous – districts should not hop/jump</a:t>
            </a:r>
          </a:p>
          <a:p>
            <a:pPr lvl="1">
              <a:buFont typeface="Arial"/>
              <a:buChar char="•"/>
            </a:pPr>
            <a:r>
              <a:rPr lang="en-US" sz="2400" b="1" dirty="0">
                <a:latin typeface="+mj-lt"/>
              </a:rPr>
              <a:t> Maintain “</a:t>
            </a:r>
            <a:r>
              <a:rPr lang="en-US" sz="2400" b="1" i="1" dirty="0">
                <a:latin typeface="+mj-lt"/>
              </a:rPr>
              <a:t>communities of interest”</a:t>
            </a:r>
            <a:endParaRPr lang="en-US" sz="2400" b="1" dirty="0">
              <a:latin typeface="+mj-lt"/>
            </a:endParaRPr>
          </a:p>
          <a:p>
            <a:pPr lvl="1">
              <a:buFont typeface="Arial"/>
              <a:buChar char="•"/>
            </a:pPr>
            <a:r>
              <a:rPr lang="en-US" sz="2400" dirty="0">
                <a:latin typeface="+mj-lt"/>
              </a:rPr>
              <a:t> Easily identifiable and understandable lines, </a:t>
            </a:r>
          </a:p>
          <a:p>
            <a:pPr lvl="1"/>
            <a:r>
              <a:rPr lang="en-US" sz="2400" dirty="0">
                <a:latin typeface="+mj-lt"/>
              </a:rPr>
              <a:t>      following city, natural, and man-made boundaries</a:t>
            </a:r>
          </a:p>
          <a:p>
            <a:pPr lvl="1">
              <a:buFont typeface="Arial"/>
              <a:buChar char="•"/>
            </a:pPr>
            <a:r>
              <a:rPr lang="en-US" sz="2400" dirty="0">
                <a:latin typeface="+mj-lt"/>
              </a:rPr>
              <a:t> Keep districts compact – appearance/function</a:t>
            </a:r>
          </a:p>
        </p:txBody>
      </p:sp>
      <p:sp>
        <p:nvSpPr>
          <p:cNvPr id="24" name="Subtitle 2"/>
          <p:cNvSpPr txBox="1">
            <a:spLocks/>
          </p:cNvSpPr>
          <p:nvPr/>
        </p:nvSpPr>
        <p:spPr>
          <a:xfrm>
            <a:off x="2209800" y="1789672"/>
            <a:ext cx="6564576" cy="625423"/>
          </a:xfrm>
          <a:prstGeom prst="rect">
            <a:avLst/>
          </a:prstGeom>
        </p:spPr>
        <p:txBody>
          <a:bodyPr vert="horz" lIns="91440" tIns="45720" rIns="91440" bIns="45720" rtlCol="0">
            <a:normAutofit fontScale="85000" lnSpcReduction="20000"/>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Traditional redistricting principles used throughout the country and written into state law</a:t>
            </a:r>
          </a:p>
        </p:txBody>
      </p:sp>
      <p:grpSp>
        <p:nvGrpSpPr>
          <p:cNvPr id="15" name="Group 14">
            <a:extLst>
              <a:ext uri="{FF2B5EF4-FFF2-40B4-BE49-F238E27FC236}">
                <a16:creationId xmlns:a16="http://schemas.microsoft.com/office/drawing/2014/main" id="{36B49C71-A845-2C44-9184-51B1C7A4E7A8}"/>
              </a:ext>
            </a:extLst>
          </p:cNvPr>
          <p:cNvGrpSpPr/>
          <p:nvPr/>
        </p:nvGrpSpPr>
        <p:grpSpPr>
          <a:xfrm>
            <a:off x="1744454" y="521022"/>
            <a:ext cx="8923546" cy="534422"/>
            <a:chOff x="220454" y="521022"/>
            <a:chExt cx="8923546" cy="534422"/>
          </a:xfrm>
        </p:grpSpPr>
        <p:pic>
          <p:nvPicPr>
            <p:cNvPr id="17" name="Picture 16">
              <a:extLst>
                <a:ext uri="{FF2B5EF4-FFF2-40B4-BE49-F238E27FC236}">
                  <a16:creationId xmlns:a16="http://schemas.microsoft.com/office/drawing/2014/main" id="{C3FA4E7E-CEDA-C946-8961-5E7003828B1D}"/>
                </a:ext>
              </a:extLst>
            </p:cNvPr>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8" name="Picture 17">
              <a:extLst>
                <a:ext uri="{FF2B5EF4-FFF2-40B4-BE49-F238E27FC236}">
                  <a16:creationId xmlns:a16="http://schemas.microsoft.com/office/drawing/2014/main" id="{FB332617-9A78-A84C-AC4C-E54DB3A15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9" name="Picture 18">
              <a:extLst>
                <a:ext uri="{FF2B5EF4-FFF2-40B4-BE49-F238E27FC236}">
                  <a16:creationId xmlns:a16="http://schemas.microsoft.com/office/drawing/2014/main" id="{55DD2C54-E124-D04E-983C-83195F967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3955575718"/>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758" y="2505039"/>
            <a:ext cx="9422484" cy="1847922"/>
          </a:xfrm>
        </p:spPr>
        <p:txBody>
          <a:bodyPr/>
          <a:lstStyle/>
          <a:p>
            <a:r>
              <a:rPr lang="en-US" dirty="0"/>
              <a:t>Overview of the California Voting Rights Act (CVRA)</a:t>
            </a:r>
          </a:p>
        </p:txBody>
      </p:sp>
    </p:spTree>
    <p:extLst>
      <p:ext uri="{BB962C8B-B14F-4D97-AF65-F5344CB8AC3E}">
        <p14:creationId xmlns:p14="http://schemas.microsoft.com/office/powerpoint/2010/main" val="244686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Communities of Interest</a:t>
            </a:r>
          </a:p>
        </p:txBody>
      </p:sp>
      <p:sp>
        <p:nvSpPr>
          <p:cNvPr id="8" name="Rectangle 7"/>
          <p:cNvSpPr/>
          <p:nvPr/>
        </p:nvSpPr>
        <p:spPr>
          <a:xfrm>
            <a:off x="2537581" y="2365416"/>
            <a:ext cx="7807486" cy="3477875"/>
          </a:xfrm>
          <a:prstGeom prst="rect">
            <a:avLst/>
          </a:prstGeom>
        </p:spPr>
        <p:txBody>
          <a:bodyPr wrap="square">
            <a:spAutoFit/>
          </a:bodyPr>
          <a:lstStyle/>
          <a:p>
            <a:r>
              <a:rPr lang="en-US" sz="2000" u="sng" dirty="0">
                <a:latin typeface="+mj-lt"/>
              </a:rPr>
              <a:t>Communities of interest </a:t>
            </a:r>
            <a:r>
              <a:rPr lang="en-US" sz="2000" dirty="0">
                <a:latin typeface="+mj-lt"/>
              </a:rPr>
              <a:t>are the building blocks of election-districts.</a:t>
            </a:r>
          </a:p>
          <a:p>
            <a:r>
              <a:rPr lang="en-US" sz="2000" dirty="0">
                <a:latin typeface="+mj-lt"/>
              </a:rPr>
              <a:t>A community of interest includes ethnic and language minorities and other groups.</a:t>
            </a:r>
            <a:br>
              <a:rPr lang="en-US" sz="2000" dirty="0">
                <a:latin typeface="+mj-lt"/>
              </a:rPr>
            </a:br>
            <a:endParaRPr lang="en-US" sz="2000" dirty="0">
              <a:latin typeface="+mj-lt"/>
            </a:endParaRPr>
          </a:p>
          <a:p>
            <a:pPr marL="1714500" lvl="3" indent="-342900">
              <a:buFont typeface="Arial" panose="020B0604020202020204" pitchFamily="34" charset="0"/>
              <a:buChar char="•"/>
            </a:pPr>
            <a:r>
              <a:rPr lang="en-US" sz="2000" dirty="0">
                <a:latin typeface="+mj-lt"/>
              </a:rPr>
              <a:t>Subjective</a:t>
            </a:r>
          </a:p>
          <a:p>
            <a:pPr marL="1714500" lvl="3" indent="-342900">
              <a:buFont typeface="Arial" panose="020B0604020202020204" pitchFamily="34" charset="0"/>
              <a:buChar char="•"/>
            </a:pPr>
            <a:r>
              <a:rPr lang="en-US" sz="2000" dirty="0">
                <a:latin typeface="+mj-lt"/>
              </a:rPr>
              <a:t>Open-ended to be as inclusive as possible</a:t>
            </a:r>
          </a:p>
          <a:p>
            <a:endParaRPr lang="en-US" sz="2000" dirty="0">
              <a:latin typeface="+mj-lt"/>
            </a:endParaRPr>
          </a:p>
          <a:p>
            <a:r>
              <a:rPr lang="en-US" sz="2000" dirty="0">
                <a:latin typeface="+mj-lt"/>
              </a:rPr>
              <a:t>Examples of Voting Rights Act Communities</a:t>
            </a:r>
          </a:p>
          <a:p>
            <a:pPr marL="1657350" lvl="3" indent="-285750">
              <a:buFont typeface="Arial" panose="020B0604020202020204" pitchFamily="34" charset="0"/>
              <a:buChar char="•"/>
            </a:pPr>
            <a:r>
              <a:rPr lang="en-US" sz="2000" dirty="0">
                <a:latin typeface="+mj-lt"/>
              </a:rPr>
              <a:t>Latinos</a:t>
            </a:r>
          </a:p>
          <a:p>
            <a:pPr marL="1657350" lvl="3" indent="-285750">
              <a:buFont typeface="Arial" panose="020B0604020202020204" pitchFamily="34" charset="0"/>
              <a:buChar char="•"/>
            </a:pPr>
            <a:r>
              <a:rPr lang="en-US" sz="2000" dirty="0">
                <a:latin typeface="+mj-lt"/>
              </a:rPr>
              <a:t>Asians</a:t>
            </a:r>
          </a:p>
          <a:p>
            <a:pPr marL="1657350" lvl="3" indent="-285750">
              <a:buFont typeface="Arial" panose="020B0604020202020204" pitchFamily="34" charset="0"/>
              <a:buChar char="•"/>
            </a:pPr>
            <a:r>
              <a:rPr lang="en-US" sz="2000" dirty="0">
                <a:latin typeface="+mj-lt"/>
              </a:rPr>
              <a:t>African Americans</a:t>
            </a:r>
          </a:p>
        </p:txBody>
      </p:sp>
      <p:grpSp>
        <p:nvGrpSpPr>
          <p:cNvPr id="9" name="Group 8"/>
          <p:cNvGrpSpPr/>
          <p:nvPr/>
        </p:nvGrpSpPr>
        <p:grpSpPr>
          <a:xfrm>
            <a:off x="1744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2209800" y="1789672"/>
            <a:ext cx="7086600"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Bringing like people together for representation</a:t>
            </a:r>
          </a:p>
        </p:txBody>
      </p:sp>
    </p:spTree>
    <p:extLst>
      <p:ext uri="{BB962C8B-B14F-4D97-AF65-F5344CB8AC3E}">
        <p14:creationId xmlns:p14="http://schemas.microsoft.com/office/powerpoint/2010/main" val="4046616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Communities of Interest</a:t>
            </a:r>
          </a:p>
        </p:txBody>
      </p:sp>
      <p:sp>
        <p:nvSpPr>
          <p:cNvPr id="8" name="Rectangle 7"/>
          <p:cNvSpPr/>
          <p:nvPr/>
        </p:nvSpPr>
        <p:spPr>
          <a:xfrm>
            <a:off x="2537581" y="2365416"/>
            <a:ext cx="7807486" cy="3477875"/>
          </a:xfrm>
          <a:prstGeom prst="rect">
            <a:avLst/>
          </a:prstGeom>
        </p:spPr>
        <p:txBody>
          <a:bodyPr wrap="square">
            <a:spAutoFit/>
          </a:bodyPr>
          <a:lstStyle/>
          <a:p>
            <a:r>
              <a:rPr lang="en-US" sz="2000" u="sng" dirty="0">
                <a:latin typeface="+mj-lt"/>
              </a:rPr>
              <a:t>Communities of interest </a:t>
            </a:r>
            <a:r>
              <a:rPr lang="en-US" sz="2000" dirty="0">
                <a:latin typeface="+mj-lt"/>
              </a:rPr>
              <a:t>are the building blocks of election-districts.</a:t>
            </a:r>
          </a:p>
          <a:p>
            <a:r>
              <a:rPr lang="en-US" sz="2000" dirty="0">
                <a:latin typeface="+mj-lt"/>
              </a:rPr>
              <a:t>A community of interest includes ethnic and language minorities and other groups.</a:t>
            </a:r>
            <a:br>
              <a:rPr lang="en-US" sz="2000" dirty="0">
                <a:latin typeface="+mj-lt"/>
              </a:rPr>
            </a:br>
            <a:endParaRPr lang="en-US" sz="2000" dirty="0">
              <a:latin typeface="+mj-lt"/>
            </a:endParaRPr>
          </a:p>
          <a:p>
            <a:pPr marL="1714500" lvl="3" indent="-342900">
              <a:buFont typeface="Arial" panose="020B0604020202020204" pitchFamily="34" charset="0"/>
              <a:buChar char="•"/>
            </a:pPr>
            <a:r>
              <a:rPr lang="en-US" sz="2000" dirty="0">
                <a:latin typeface="+mj-lt"/>
              </a:rPr>
              <a:t>Subjective</a:t>
            </a:r>
          </a:p>
          <a:p>
            <a:pPr marL="1714500" lvl="3" indent="-342900">
              <a:buFont typeface="Arial" panose="020B0604020202020204" pitchFamily="34" charset="0"/>
              <a:buChar char="•"/>
            </a:pPr>
            <a:r>
              <a:rPr lang="en-US" sz="2000" dirty="0">
                <a:latin typeface="+mj-lt"/>
              </a:rPr>
              <a:t>Open-ended to be as inclusive as possible</a:t>
            </a:r>
          </a:p>
          <a:p>
            <a:endParaRPr lang="en-US" sz="2000" dirty="0">
              <a:latin typeface="+mj-lt"/>
            </a:endParaRPr>
          </a:p>
          <a:p>
            <a:r>
              <a:rPr lang="en-US" sz="2000" dirty="0">
                <a:latin typeface="+mj-lt"/>
              </a:rPr>
              <a:t>Examples of Voting Rights Act Communities</a:t>
            </a:r>
          </a:p>
          <a:p>
            <a:pPr marL="1657350" lvl="3" indent="-285750">
              <a:buFont typeface="Arial" panose="020B0604020202020204" pitchFamily="34" charset="0"/>
              <a:buChar char="•"/>
            </a:pPr>
            <a:r>
              <a:rPr lang="en-US" sz="2000" dirty="0">
                <a:latin typeface="+mj-lt"/>
              </a:rPr>
              <a:t>Latinos</a:t>
            </a:r>
          </a:p>
          <a:p>
            <a:pPr marL="1657350" lvl="3" indent="-285750">
              <a:buFont typeface="Arial" panose="020B0604020202020204" pitchFamily="34" charset="0"/>
              <a:buChar char="•"/>
            </a:pPr>
            <a:r>
              <a:rPr lang="en-US" sz="2000" dirty="0">
                <a:latin typeface="+mj-lt"/>
              </a:rPr>
              <a:t>Asians</a:t>
            </a:r>
          </a:p>
          <a:p>
            <a:pPr marL="1657350" lvl="3" indent="-285750">
              <a:buFont typeface="Arial" panose="020B0604020202020204" pitchFamily="34" charset="0"/>
              <a:buChar char="•"/>
            </a:pPr>
            <a:r>
              <a:rPr lang="en-US" sz="2000" dirty="0">
                <a:latin typeface="+mj-lt"/>
              </a:rPr>
              <a:t>African Americans</a:t>
            </a:r>
          </a:p>
        </p:txBody>
      </p:sp>
      <p:grpSp>
        <p:nvGrpSpPr>
          <p:cNvPr id="9" name="Group 8"/>
          <p:cNvGrpSpPr/>
          <p:nvPr/>
        </p:nvGrpSpPr>
        <p:grpSpPr>
          <a:xfrm>
            <a:off x="1744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2209800" y="1789672"/>
            <a:ext cx="7086600"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Bringing like people together for representation</a:t>
            </a:r>
          </a:p>
        </p:txBody>
      </p:sp>
      <p:sp>
        <p:nvSpPr>
          <p:cNvPr id="2" name="TextBox 1">
            <a:extLst>
              <a:ext uri="{FF2B5EF4-FFF2-40B4-BE49-F238E27FC236}">
                <a16:creationId xmlns:a16="http://schemas.microsoft.com/office/drawing/2014/main" id="{0AF4C22F-9E3A-68E7-D51B-6CEA4447FA69}"/>
              </a:ext>
            </a:extLst>
          </p:cNvPr>
          <p:cNvSpPr txBox="1"/>
          <p:nvPr/>
        </p:nvSpPr>
        <p:spPr>
          <a:xfrm>
            <a:off x="7795006" y="4322705"/>
            <a:ext cx="3398326" cy="1754326"/>
          </a:xfrm>
          <a:prstGeom prst="rect">
            <a:avLst/>
          </a:prstGeom>
          <a:noFill/>
          <a:ln>
            <a:solidFill>
              <a:srgbClr val="92D050"/>
            </a:solidFill>
          </a:ln>
        </p:spPr>
        <p:txBody>
          <a:bodyPr wrap="square" rtlCol="0">
            <a:spAutoFit/>
          </a:bodyPr>
          <a:lstStyle/>
          <a:p>
            <a:pPr algn="ctr"/>
            <a:endParaRPr lang="en-US" b="1" dirty="0">
              <a:solidFill>
                <a:srgbClr val="77933C"/>
              </a:solidFill>
            </a:endParaRPr>
          </a:p>
          <a:p>
            <a:pPr algn="ctr"/>
            <a:r>
              <a:rPr lang="en-US" sz="1800" b="1" dirty="0">
                <a:latin typeface="+mj-lt"/>
              </a:rPr>
              <a:t>While communities of interest may include race, it cannot be the </a:t>
            </a:r>
            <a:r>
              <a:rPr lang="en-US" sz="1800" b="1" i="1" dirty="0">
                <a:latin typeface="+mj-lt"/>
              </a:rPr>
              <a:t>predominant factor </a:t>
            </a:r>
            <a:r>
              <a:rPr lang="en-US" sz="1800" b="1" dirty="0">
                <a:latin typeface="+mj-lt"/>
              </a:rPr>
              <a:t>in drawing district boundaries.</a:t>
            </a:r>
          </a:p>
          <a:p>
            <a:endParaRPr lang="en-US" dirty="0"/>
          </a:p>
        </p:txBody>
      </p:sp>
    </p:spTree>
    <p:extLst>
      <p:ext uri="{BB962C8B-B14F-4D97-AF65-F5344CB8AC3E}">
        <p14:creationId xmlns:p14="http://schemas.microsoft.com/office/powerpoint/2010/main" val="2641759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Communities of Interest</a:t>
            </a:r>
          </a:p>
        </p:txBody>
      </p:sp>
      <p:sp>
        <p:nvSpPr>
          <p:cNvPr id="8" name="Rectangle 7"/>
          <p:cNvSpPr/>
          <p:nvPr/>
        </p:nvSpPr>
        <p:spPr>
          <a:xfrm>
            <a:off x="2537581" y="2365416"/>
            <a:ext cx="7807486" cy="3046988"/>
          </a:xfrm>
          <a:prstGeom prst="rect">
            <a:avLst/>
          </a:prstGeom>
        </p:spPr>
        <p:txBody>
          <a:bodyPr wrap="square">
            <a:spAutoFit/>
          </a:bodyPr>
          <a:lstStyle/>
          <a:p>
            <a:r>
              <a:rPr lang="en-US" sz="2400" dirty="0">
                <a:latin typeface="+mj-lt"/>
              </a:rPr>
              <a:t>What are you looking for in trying to judge the applicability of a Community of Interest to the districting process?</a:t>
            </a:r>
          </a:p>
          <a:p>
            <a:endParaRPr lang="en-US" sz="2400" dirty="0">
              <a:latin typeface="+mj-lt"/>
            </a:endParaRPr>
          </a:p>
          <a:p>
            <a:pPr marL="342900" indent="-342900">
              <a:buFont typeface="Arial" panose="020B0604020202020204" pitchFamily="34" charset="0"/>
              <a:buChar char="•"/>
            </a:pPr>
            <a:r>
              <a:rPr lang="en-US" sz="2400" dirty="0">
                <a:latin typeface="+mj-lt"/>
              </a:rPr>
              <a:t>Group with shared culture / characteristics</a:t>
            </a:r>
            <a:br>
              <a:rPr lang="en-US" sz="2400" dirty="0">
                <a:latin typeface="+mj-lt"/>
              </a:rPr>
            </a:br>
            <a:endParaRPr lang="en-US" sz="2400" dirty="0">
              <a:latin typeface="+mj-lt"/>
            </a:endParaRPr>
          </a:p>
          <a:p>
            <a:pPr marL="342900" indent="-342900">
              <a:buFont typeface="Arial" panose="020B0604020202020204" pitchFamily="34" charset="0"/>
              <a:buChar char="•"/>
            </a:pPr>
            <a:r>
              <a:rPr lang="en-US" sz="2400" dirty="0">
                <a:latin typeface="+mj-lt"/>
              </a:rPr>
              <a:t>Geographic Nature / Density / Ability to be mapped</a:t>
            </a:r>
            <a:br>
              <a:rPr lang="en-US" sz="2400" dirty="0">
                <a:latin typeface="+mj-lt"/>
              </a:rPr>
            </a:br>
            <a:endParaRPr lang="en-US" sz="2400" dirty="0">
              <a:latin typeface="+mj-lt"/>
            </a:endParaRPr>
          </a:p>
          <a:p>
            <a:pPr marL="342900" indent="-342900">
              <a:buFont typeface="Arial" panose="020B0604020202020204" pitchFamily="34" charset="0"/>
              <a:buChar char="•"/>
            </a:pPr>
            <a:r>
              <a:rPr lang="en-US" sz="2400" dirty="0">
                <a:latin typeface="+mj-lt"/>
              </a:rPr>
              <a:t>Relationship to Agency / Policies</a:t>
            </a:r>
          </a:p>
        </p:txBody>
      </p:sp>
      <p:grpSp>
        <p:nvGrpSpPr>
          <p:cNvPr id="9" name="Group 8"/>
          <p:cNvGrpSpPr/>
          <p:nvPr/>
        </p:nvGrpSpPr>
        <p:grpSpPr>
          <a:xfrm>
            <a:off x="1744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2209800" y="1789672"/>
            <a:ext cx="7086600"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Bringing like people together for representation</a:t>
            </a:r>
          </a:p>
        </p:txBody>
      </p:sp>
    </p:spTree>
    <p:extLst>
      <p:ext uri="{BB962C8B-B14F-4D97-AF65-F5344CB8AC3E}">
        <p14:creationId xmlns:p14="http://schemas.microsoft.com/office/powerpoint/2010/main" val="4145980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Required Redistricting Criteria</a:t>
            </a:r>
          </a:p>
        </p:txBody>
      </p:sp>
      <p:sp>
        <p:nvSpPr>
          <p:cNvPr id="8" name="Rectangle 7"/>
          <p:cNvSpPr/>
          <p:nvPr/>
        </p:nvSpPr>
        <p:spPr>
          <a:xfrm>
            <a:off x="2832520" y="2588286"/>
            <a:ext cx="7415761" cy="3416320"/>
          </a:xfrm>
          <a:prstGeom prst="rect">
            <a:avLst/>
          </a:prstGeom>
        </p:spPr>
        <p:txBody>
          <a:bodyPr wrap="square">
            <a:spAutoFit/>
          </a:bodyPr>
          <a:lstStyle/>
          <a:p>
            <a:r>
              <a:rPr lang="en-US" sz="2400" dirty="0">
                <a:latin typeface="+mj-lt"/>
              </a:rPr>
              <a:t>There are a number of criteria that are required under the FAIR MAPS Act (ranked):</a:t>
            </a:r>
          </a:p>
          <a:p>
            <a:endParaRPr lang="en-US" sz="2400" dirty="0">
              <a:latin typeface="+mj-lt"/>
            </a:endParaRPr>
          </a:p>
          <a:p>
            <a:pPr lvl="1">
              <a:buFont typeface="Arial"/>
              <a:buChar char="•"/>
            </a:pPr>
            <a:r>
              <a:rPr lang="en-US" sz="2400" dirty="0">
                <a:latin typeface="+mj-lt"/>
              </a:rPr>
              <a:t> Relatively equal size - people, not citizens</a:t>
            </a:r>
          </a:p>
          <a:p>
            <a:pPr lvl="1">
              <a:buFont typeface="Arial"/>
              <a:buChar char="•"/>
            </a:pPr>
            <a:r>
              <a:rPr lang="en-US" sz="2400" i="1" dirty="0">
                <a:latin typeface="+mj-lt"/>
              </a:rPr>
              <a:t> </a:t>
            </a:r>
            <a:r>
              <a:rPr lang="en-US" sz="2400" dirty="0">
                <a:latin typeface="+mj-lt"/>
              </a:rPr>
              <a:t>Contiguous – districts should not hop/jump</a:t>
            </a:r>
          </a:p>
          <a:p>
            <a:pPr lvl="1">
              <a:buFont typeface="Arial"/>
              <a:buChar char="•"/>
            </a:pPr>
            <a:r>
              <a:rPr lang="en-US" sz="2400" dirty="0">
                <a:latin typeface="+mj-lt"/>
              </a:rPr>
              <a:t> Maintain “</a:t>
            </a:r>
            <a:r>
              <a:rPr lang="en-US" sz="2400" i="1" dirty="0">
                <a:latin typeface="+mj-lt"/>
              </a:rPr>
              <a:t>communities of interest”</a:t>
            </a:r>
            <a:endParaRPr lang="en-US" sz="2400" dirty="0">
              <a:latin typeface="+mj-lt"/>
            </a:endParaRPr>
          </a:p>
          <a:p>
            <a:pPr lvl="1">
              <a:buFont typeface="Arial"/>
              <a:buChar char="•"/>
            </a:pPr>
            <a:r>
              <a:rPr lang="en-US" sz="2400" b="1" dirty="0">
                <a:latin typeface="+mj-lt"/>
              </a:rPr>
              <a:t> Easily identifiable and understandable lines, </a:t>
            </a:r>
          </a:p>
          <a:p>
            <a:pPr lvl="1"/>
            <a:r>
              <a:rPr lang="en-US" sz="2400" b="1" dirty="0">
                <a:latin typeface="+mj-lt"/>
              </a:rPr>
              <a:t>      following city, natural, and man-made boundaries</a:t>
            </a:r>
          </a:p>
          <a:p>
            <a:pPr lvl="1">
              <a:buFont typeface="Arial"/>
              <a:buChar char="•"/>
            </a:pPr>
            <a:r>
              <a:rPr lang="en-US" sz="2400" dirty="0">
                <a:latin typeface="+mj-lt"/>
              </a:rPr>
              <a:t> Keep districts compact – appearance/function</a:t>
            </a:r>
          </a:p>
        </p:txBody>
      </p:sp>
      <p:sp>
        <p:nvSpPr>
          <p:cNvPr id="24" name="Subtitle 2"/>
          <p:cNvSpPr txBox="1">
            <a:spLocks/>
          </p:cNvSpPr>
          <p:nvPr/>
        </p:nvSpPr>
        <p:spPr>
          <a:xfrm>
            <a:off x="2209800" y="1789672"/>
            <a:ext cx="6564576" cy="625423"/>
          </a:xfrm>
          <a:prstGeom prst="rect">
            <a:avLst/>
          </a:prstGeom>
        </p:spPr>
        <p:txBody>
          <a:bodyPr vert="horz" lIns="91440" tIns="45720" rIns="91440" bIns="45720" rtlCol="0">
            <a:normAutofit fontScale="85000" lnSpcReduction="20000"/>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Traditional redistricting principles used throughout the country and written into state law</a:t>
            </a:r>
          </a:p>
        </p:txBody>
      </p:sp>
      <p:grpSp>
        <p:nvGrpSpPr>
          <p:cNvPr id="15" name="Group 14">
            <a:extLst>
              <a:ext uri="{FF2B5EF4-FFF2-40B4-BE49-F238E27FC236}">
                <a16:creationId xmlns:a16="http://schemas.microsoft.com/office/drawing/2014/main" id="{36B49C71-A845-2C44-9184-51B1C7A4E7A8}"/>
              </a:ext>
            </a:extLst>
          </p:cNvPr>
          <p:cNvGrpSpPr/>
          <p:nvPr/>
        </p:nvGrpSpPr>
        <p:grpSpPr>
          <a:xfrm>
            <a:off x="1744454" y="521022"/>
            <a:ext cx="8923546" cy="534422"/>
            <a:chOff x="220454" y="521022"/>
            <a:chExt cx="8923546" cy="534422"/>
          </a:xfrm>
        </p:grpSpPr>
        <p:pic>
          <p:nvPicPr>
            <p:cNvPr id="17" name="Picture 16">
              <a:extLst>
                <a:ext uri="{FF2B5EF4-FFF2-40B4-BE49-F238E27FC236}">
                  <a16:creationId xmlns:a16="http://schemas.microsoft.com/office/drawing/2014/main" id="{C3FA4E7E-CEDA-C946-8961-5E7003828B1D}"/>
                </a:ext>
              </a:extLst>
            </p:cNvPr>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8" name="Picture 17">
              <a:extLst>
                <a:ext uri="{FF2B5EF4-FFF2-40B4-BE49-F238E27FC236}">
                  <a16:creationId xmlns:a16="http://schemas.microsoft.com/office/drawing/2014/main" id="{FB332617-9A78-A84C-AC4C-E54DB3A15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9" name="Picture 18">
              <a:extLst>
                <a:ext uri="{FF2B5EF4-FFF2-40B4-BE49-F238E27FC236}">
                  <a16:creationId xmlns:a16="http://schemas.microsoft.com/office/drawing/2014/main" id="{55DD2C54-E124-D04E-983C-83195F967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300968166"/>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Required Redistricting Criteria</a:t>
            </a:r>
          </a:p>
        </p:txBody>
      </p:sp>
      <p:sp>
        <p:nvSpPr>
          <p:cNvPr id="8" name="Rectangle 7"/>
          <p:cNvSpPr/>
          <p:nvPr/>
        </p:nvSpPr>
        <p:spPr>
          <a:xfrm>
            <a:off x="2832520" y="2588286"/>
            <a:ext cx="7415761" cy="3416320"/>
          </a:xfrm>
          <a:prstGeom prst="rect">
            <a:avLst/>
          </a:prstGeom>
        </p:spPr>
        <p:txBody>
          <a:bodyPr wrap="square">
            <a:spAutoFit/>
          </a:bodyPr>
          <a:lstStyle/>
          <a:p>
            <a:r>
              <a:rPr lang="en-US" sz="2400" dirty="0">
                <a:latin typeface="+mj-lt"/>
              </a:rPr>
              <a:t>There are a number of criteria that are required under the FAIR MAPS Act (ranked):</a:t>
            </a:r>
          </a:p>
          <a:p>
            <a:endParaRPr lang="en-US" sz="2400" dirty="0">
              <a:latin typeface="+mj-lt"/>
            </a:endParaRPr>
          </a:p>
          <a:p>
            <a:pPr lvl="1">
              <a:buFont typeface="Arial"/>
              <a:buChar char="•"/>
            </a:pPr>
            <a:r>
              <a:rPr lang="en-US" sz="2400" dirty="0">
                <a:latin typeface="+mj-lt"/>
              </a:rPr>
              <a:t> Relatively equal size - people, not citizens</a:t>
            </a:r>
          </a:p>
          <a:p>
            <a:pPr lvl="1">
              <a:buFont typeface="Arial"/>
              <a:buChar char="•"/>
            </a:pPr>
            <a:r>
              <a:rPr lang="en-US" sz="2400" i="1" dirty="0">
                <a:latin typeface="+mj-lt"/>
              </a:rPr>
              <a:t> </a:t>
            </a:r>
            <a:r>
              <a:rPr lang="en-US" sz="2400" dirty="0">
                <a:latin typeface="+mj-lt"/>
              </a:rPr>
              <a:t>Contiguous – districts should not hop/jump</a:t>
            </a:r>
          </a:p>
          <a:p>
            <a:pPr lvl="1">
              <a:buFont typeface="Arial"/>
              <a:buChar char="•"/>
            </a:pPr>
            <a:r>
              <a:rPr lang="en-US" sz="2400" dirty="0">
                <a:latin typeface="+mj-lt"/>
              </a:rPr>
              <a:t> Maintain “</a:t>
            </a:r>
            <a:r>
              <a:rPr lang="en-US" sz="2400" i="1" dirty="0">
                <a:latin typeface="+mj-lt"/>
              </a:rPr>
              <a:t>communities of interest”</a:t>
            </a:r>
            <a:endParaRPr lang="en-US" sz="2400" dirty="0">
              <a:latin typeface="+mj-lt"/>
            </a:endParaRPr>
          </a:p>
          <a:p>
            <a:pPr lvl="1">
              <a:buFont typeface="Arial"/>
              <a:buChar char="•"/>
            </a:pPr>
            <a:r>
              <a:rPr lang="en-US" sz="2400" dirty="0">
                <a:latin typeface="+mj-lt"/>
              </a:rPr>
              <a:t> Easily identifiable and understandable lines, </a:t>
            </a:r>
          </a:p>
          <a:p>
            <a:pPr lvl="1"/>
            <a:r>
              <a:rPr lang="en-US" sz="2400" dirty="0">
                <a:latin typeface="+mj-lt"/>
              </a:rPr>
              <a:t>      following city, natural, and man-made boundaries</a:t>
            </a:r>
          </a:p>
          <a:p>
            <a:pPr lvl="1">
              <a:buFont typeface="Arial"/>
              <a:buChar char="•"/>
            </a:pPr>
            <a:r>
              <a:rPr lang="en-US" sz="2400" dirty="0">
                <a:latin typeface="+mj-lt"/>
              </a:rPr>
              <a:t> </a:t>
            </a:r>
            <a:r>
              <a:rPr lang="en-US" sz="2400" b="1" dirty="0">
                <a:latin typeface="+mj-lt"/>
              </a:rPr>
              <a:t>Keep districts compact – appearance/function</a:t>
            </a:r>
          </a:p>
        </p:txBody>
      </p:sp>
      <p:sp>
        <p:nvSpPr>
          <p:cNvPr id="24" name="Subtitle 2"/>
          <p:cNvSpPr txBox="1">
            <a:spLocks/>
          </p:cNvSpPr>
          <p:nvPr/>
        </p:nvSpPr>
        <p:spPr>
          <a:xfrm>
            <a:off x="2209800" y="1789672"/>
            <a:ext cx="6564576" cy="625423"/>
          </a:xfrm>
          <a:prstGeom prst="rect">
            <a:avLst/>
          </a:prstGeom>
        </p:spPr>
        <p:txBody>
          <a:bodyPr vert="horz" lIns="91440" tIns="45720" rIns="91440" bIns="45720" rtlCol="0">
            <a:normAutofit fontScale="85000" lnSpcReduction="20000"/>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Traditional redistricting principles used throughout the country and written into state law</a:t>
            </a:r>
          </a:p>
        </p:txBody>
      </p:sp>
      <p:grpSp>
        <p:nvGrpSpPr>
          <p:cNvPr id="15" name="Group 14">
            <a:extLst>
              <a:ext uri="{FF2B5EF4-FFF2-40B4-BE49-F238E27FC236}">
                <a16:creationId xmlns:a16="http://schemas.microsoft.com/office/drawing/2014/main" id="{36B49C71-A845-2C44-9184-51B1C7A4E7A8}"/>
              </a:ext>
            </a:extLst>
          </p:cNvPr>
          <p:cNvGrpSpPr/>
          <p:nvPr/>
        </p:nvGrpSpPr>
        <p:grpSpPr>
          <a:xfrm>
            <a:off x="1744454" y="521022"/>
            <a:ext cx="8923546" cy="534422"/>
            <a:chOff x="220454" y="521022"/>
            <a:chExt cx="8923546" cy="534422"/>
          </a:xfrm>
        </p:grpSpPr>
        <p:pic>
          <p:nvPicPr>
            <p:cNvPr id="17" name="Picture 16">
              <a:extLst>
                <a:ext uri="{FF2B5EF4-FFF2-40B4-BE49-F238E27FC236}">
                  <a16:creationId xmlns:a16="http://schemas.microsoft.com/office/drawing/2014/main" id="{C3FA4E7E-CEDA-C946-8961-5E7003828B1D}"/>
                </a:ext>
              </a:extLst>
            </p:cNvPr>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8" name="Picture 17">
              <a:extLst>
                <a:ext uri="{FF2B5EF4-FFF2-40B4-BE49-F238E27FC236}">
                  <a16:creationId xmlns:a16="http://schemas.microsoft.com/office/drawing/2014/main" id="{FB332617-9A78-A84C-AC4C-E54DB3A15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9" name="Picture 18">
              <a:extLst>
                <a:ext uri="{FF2B5EF4-FFF2-40B4-BE49-F238E27FC236}">
                  <a16:creationId xmlns:a16="http://schemas.microsoft.com/office/drawing/2014/main" id="{55DD2C54-E124-D04E-983C-83195F967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3913287494"/>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Compactness</a:t>
            </a:r>
          </a:p>
        </p:txBody>
      </p:sp>
      <p:sp>
        <p:nvSpPr>
          <p:cNvPr id="24" name="Subtitle 2"/>
          <p:cNvSpPr txBox="1">
            <a:spLocks/>
          </p:cNvSpPr>
          <p:nvPr/>
        </p:nvSpPr>
        <p:spPr>
          <a:xfrm>
            <a:off x="2209800" y="1789672"/>
            <a:ext cx="6564576"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Determining what is “compact”</a:t>
            </a:r>
          </a:p>
        </p:txBody>
      </p:sp>
      <p:grpSp>
        <p:nvGrpSpPr>
          <p:cNvPr id="9" name="Group 8"/>
          <p:cNvGrpSpPr/>
          <p:nvPr/>
        </p:nvGrpSpPr>
        <p:grpSpPr>
          <a:xfrm>
            <a:off x="1744454" y="521022"/>
            <a:ext cx="8923546" cy="534422"/>
            <a:chOff x="220454" y="521022"/>
            <a:chExt cx="8923546" cy="534422"/>
          </a:xfrm>
        </p:grpSpPr>
        <p:pic>
          <p:nvPicPr>
            <p:cNvPr id="11" name="Picture 10"/>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graphicFrame>
        <p:nvGraphicFramePr>
          <p:cNvPr id="14" name="Object 13">
            <a:extLst>
              <a:ext uri="{FF2B5EF4-FFF2-40B4-BE49-F238E27FC236}">
                <a16:creationId xmlns:a16="http://schemas.microsoft.com/office/drawing/2014/main" id="{03043CE9-6A78-4892-A1D9-9DD9EA81DAA1}"/>
              </a:ext>
            </a:extLst>
          </p:cNvPr>
          <p:cNvGraphicFramePr>
            <a:graphicFrameLocks noChangeAspect="1"/>
          </p:cNvGraphicFramePr>
          <p:nvPr>
            <p:extLst>
              <p:ext uri="{D42A27DB-BD31-4B8C-83A1-F6EECF244321}">
                <p14:modId xmlns:p14="http://schemas.microsoft.com/office/powerpoint/2010/main" val="3428087607"/>
              </p:ext>
            </p:extLst>
          </p:nvPr>
        </p:nvGraphicFramePr>
        <p:xfrm>
          <a:off x="8487783" y="1638743"/>
          <a:ext cx="2465362" cy="3004660"/>
        </p:xfrm>
        <a:graphic>
          <a:graphicData uri="http://schemas.openxmlformats.org/presentationml/2006/ole">
            <mc:AlternateContent xmlns:mc="http://schemas.openxmlformats.org/markup-compatibility/2006">
              <mc:Choice xmlns:v="urn:schemas-microsoft-com:vml" Requires="v">
                <p:oleObj r:id="rId5" imgW="4114080" imgH="5015520" progId="">
                  <p:embed/>
                </p:oleObj>
              </mc:Choice>
              <mc:Fallback>
                <p:oleObj r:id="rId5" imgW="4114080" imgH="5015520" progId="">
                  <p:embed/>
                  <p:pic>
                    <p:nvPicPr>
                      <p:cNvPr id="14" name="Object 13">
                        <a:extLst>
                          <a:ext uri="{FF2B5EF4-FFF2-40B4-BE49-F238E27FC236}">
                            <a16:creationId xmlns:a16="http://schemas.microsoft.com/office/drawing/2014/main" id="{03043CE9-6A78-4892-A1D9-9DD9EA81DAA1}"/>
                          </a:ext>
                        </a:extLst>
                      </p:cNvPr>
                      <p:cNvPicPr/>
                      <p:nvPr/>
                    </p:nvPicPr>
                    <p:blipFill>
                      <a:blip r:embed="rId6"/>
                      <a:stretch>
                        <a:fillRect/>
                      </a:stretch>
                    </p:blipFill>
                    <p:spPr>
                      <a:xfrm>
                        <a:off x="8487783" y="1638743"/>
                        <a:ext cx="2465362" cy="300466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47B13EF4-63DD-4DD2-B441-B405E266F4EF}"/>
              </a:ext>
            </a:extLst>
          </p:cNvPr>
          <p:cNvSpPr txBox="1"/>
          <p:nvPr/>
        </p:nvSpPr>
        <p:spPr>
          <a:xfrm>
            <a:off x="2393959" y="2321382"/>
            <a:ext cx="6093824" cy="4124206"/>
          </a:xfrm>
          <a:prstGeom prst="rect">
            <a:avLst/>
          </a:prstGeom>
          <a:noFill/>
        </p:spPr>
        <p:txBody>
          <a:bodyPr wrap="square">
            <a:spAutoFit/>
          </a:bodyPr>
          <a:lstStyle/>
          <a:p>
            <a:r>
              <a:rPr lang="en-US" sz="2400" dirty="0">
                <a:latin typeface="+mj-lt"/>
              </a:rPr>
              <a:t>The measure of compactness can get complicated. </a:t>
            </a:r>
          </a:p>
          <a:p>
            <a:endParaRPr lang="en-US" sz="2400" dirty="0">
              <a:latin typeface="+mj-lt"/>
            </a:endParaRPr>
          </a:p>
          <a:p>
            <a:pPr marL="457200">
              <a:buFont typeface="Arial" panose="020B0604020202020204" pitchFamily="34" charset="0"/>
              <a:buChar char="•"/>
            </a:pPr>
            <a:r>
              <a:rPr lang="en-US" sz="2400" dirty="0">
                <a:latin typeface="+mj-lt"/>
              </a:rPr>
              <a:t> Ratio of the circumference of </a:t>
            </a:r>
            <a:br>
              <a:rPr lang="en-US" sz="2400" dirty="0">
                <a:latin typeface="+mj-lt"/>
              </a:rPr>
            </a:br>
            <a:r>
              <a:rPr lang="en-US" sz="2400" dirty="0">
                <a:latin typeface="+mj-lt"/>
              </a:rPr>
              <a:t>a district and the area of a district.</a:t>
            </a:r>
            <a:br>
              <a:rPr lang="en-US" sz="2400" dirty="0">
                <a:latin typeface="+mj-lt"/>
              </a:rPr>
            </a:br>
            <a:endParaRPr lang="en-US" sz="2400" dirty="0">
              <a:latin typeface="+mj-lt"/>
            </a:endParaRPr>
          </a:p>
          <a:p>
            <a:pPr marL="457200">
              <a:buFont typeface="Arial" panose="020B0604020202020204" pitchFamily="34" charset="0"/>
              <a:buChar char="•"/>
            </a:pPr>
            <a:r>
              <a:rPr lang="en-US" sz="2400" dirty="0">
                <a:latin typeface="+mj-lt"/>
              </a:rPr>
              <a:t> Measuring the number of distinct straight lines and the number of kinks and bends.</a:t>
            </a:r>
            <a:br>
              <a:rPr lang="en-US" sz="2400" dirty="0">
                <a:latin typeface="+mj-lt"/>
              </a:rPr>
            </a:br>
            <a:endParaRPr lang="en-US" sz="2400" dirty="0">
              <a:latin typeface="+mj-lt"/>
            </a:endParaRPr>
          </a:p>
          <a:p>
            <a:pPr marL="457200">
              <a:buFont typeface="Arial" panose="020B0604020202020204" pitchFamily="34" charset="0"/>
              <a:buChar char="•"/>
            </a:pPr>
            <a:r>
              <a:rPr lang="en-US" sz="2400" dirty="0">
                <a:latin typeface="+mj-lt"/>
              </a:rPr>
              <a:t> Simply outlawing funny shapes.</a:t>
            </a:r>
          </a:p>
          <a:p>
            <a:endParaRPr lang="en-US" sz="2200" dirty="0">
              <a:latin typeface="+mj-lt"/>
              <a:ea typeface="Palatino" pitchFamily="2" charset="77"/>
            </a:endParaRPr>
          </a:p>
        </p:txBody>
      </p:sp>
    </p:spTree>
    <p:extLst>
      <p:ext uri="{BB962C8B-B14F-4D97-AF65-F5344CB8AC3E}">
        <p14:creationId xmlns:p14="http://schemas.microsoft.com/office/powerpoint/2010/main" val="1683422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C228DA-3592-006D-A907-F969CB3455B0}"/>
              </a:ext>
            </a:extLst>
          </p:cNvPr>
          <p:cNvPicPr>
            <a:picLocks noChangeAspect="1"/>
          </p:cNvPicPr>
          <p:nvPr/>
        </p:nvPicPr>
        <p:blipFill>
          <a:blip r:embed="rId2"/>
          <a:srcRect/>
          <a:stretch/>
        </p:blipFill>
        <p:spPr>
          <a:xfrm>
            <a:off x="1821630" y="1879232"/>
            <a:ext cx="3337425" cy="4056698"/>
          </a:xfrm>
          <a:prstGeom prst="rect">
            <a:avLst/>
          </a:prstGeom>
        </p:spPr>
      </p:pic>
      <p:sp>
        <p:nvSpPr>
          <p:cNvPr id="10" name="Title 1"/>
          <p:cNvSpPr txBox="1">
            <a:spLocks/>
          </p:cNvSpPr>
          <p:nvPr/>
        </p:nvSpPr>
        <p:spPr>
          <a:xfrm>
            <a:off x="2199042" y="1168516"/>
            <a:ext cx="7321475" cy="794104"/>
          </a:xfrm>
          <a:prstGeom prst="rect">
            <a:avLst/>
          </a:prstGeom>
        </p:spPr>
        <p:txBody>
          <a:bodyPr vert="horz" lIns="91440" tIns="45720" rIns="91440" bIns="45720" rtlCol="0" anchor="ctr">
            <a:normAutofit fontScale="975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Compactness</a:t>
            </a:r>
          </a:p>
        </p:txBody>
      </p:sp>
      <p:grpSp>
        <p:nvGrpSpPr>
          <p:cNvPr id="9" name="Group 8"/>
          <p:cNvGrpSpPr/>
          <p:nvPr/>
        </p:nvGrpSpPr>
        <p:grpSpPr>
          <a:xfrm>
            <a:off x="1744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1" name="Subtitle 2"/>
          <p:cNvSpPr txBox="1">
            <a:spLocks/>
          </p:cNvSpPr>
          <p:nvPr/>
        </p:nvSpPr>
        <p:spPr>
          <a:xfrm>
            <a:off x="8799684" y="1253809"/>
            <a:ext cx="6920570" cy="625423"/>
          </a:xfrm>
          <a:prstGeom prst="rect">
            <a:avLst/>
          </a:prstGeom>
        </p:spPr>
        <p:txBody>
          <a:bodyPr vert="horz" lIns="91440" tIns="45720" rIns="91440" bIns="45720" rtlCol="0">
            <a:normAutofit/>
          </a:bodyPr>
          <a:lstStyle/>
          <a:p>
            <a:pPr defTabSz="457200">
              <a:spcBef>
                <a:spcPct val="20000"/>
              </a:spcBef>
              <a:defRPr/>
            </a:pPr>
            <a:endParaRPr lang="en-US" sz="2400" dirty="0">
              <a:solidFill>
                <a:schemeClr val="tx2">
                  <a:lumMod val="40000"/>
                  <a:lumOff val="60000"/>
                </a:schemeClr>
              </a:solidFill>
            </a:endParaRPr>
          </a:p>
        </p:txBody>
      </p:sp>
      <p:pic>
        <p:nvPicPr>
          <p:cNvPr id="3" name="Picture 2">
            <a:extLst>
              <a:ext uri="{FF2B5EF4-FFF2-40B4-BE49-F238E27FC236}">
                <a16:creationId xmlns:a16="http://schemas.microsoft.com/office/drawing/2014/main" id="{776C9E87-6E90-B895-8D5F-7A196A247AE1}"/>
              </a:ext>
            </a:extLst>
          </p:cNvPr>
          <p:cNvPicPr>
            <a:picLocks noChangeAspect="1"/>
          </p:cNvPicPr>
          <p:nvPr/>
        </p:nvPicPr>
        <p:blipFill>
          <a:blip r:embed="rId6"/>
          <a:stretch>
            <a:fillRect/>
          </a:stretch>
        </p:blipFill>
        <p:spPr>
          <a:xfrm>
            <a:off x="6325140" y="1962620"/>
            <a:ext cx="3086367" cy="4103726"/>
          </a:xfrm>
          <a:prstGeom prst="rect">
            <a:avLst/>
          </a:prstGeom>
        </p:spPr>
      </p:pic>
    </p:spTree>
    <p:extLst>
      <p:ext uri="{BB962C8B-B14F-4D97-AF65-F5344CB8AC3E}">
        <p14:creationId xmlns:p14="http://schemas.microsoft.com/office/powerpoint/2010/main" val="3781233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Additional Requirements</a:t>
            </a:r>
          </a:p>
        </p:txBody>
      </p:sp>
      <p:sp>
        <p:nvSpPr>
          <p:cNvPr id="8" name="Rectangle 7"/>
          <p:cNvSpPr/>
          <p:nvPr/>
        </p:nvSpPr>
        <p:spPr>
          <a:xfrm>
            <a:off x="2832520" y="2881170"/>
            <a:ext cx="7415761" cy="2862322"/>
          </a:xfrm>
          <a:prstGeom prst="rect">
            <a:avLst/>
          </a:prstGeom>
        </p:spPr>
        <p:txBody>
          <a:bodyPr wrap="square">
            <a:spAutoFit/>
          </a:bodyPr>
          <a:lstStyle/>
          <a:p>
            <a:endParaRPr lang="en-US" sz="2000" dirty="0">
              <a:latin typeface="+mj-lt"/>
            </a:endParaRPr>
          </a:p>
          <a:p>
            <a:pPr lvl="1">
              <a:buFont typeface="Arial"/>
              <a:buChar char="•"/>
            </a:pPr>
            <a:r>
              <a:rPr lang="en-US" sz="2000" dirty="0">
                <a:latin typeface="+mj-lt"/>
              </a:rPr>
              <a:t> Cannot consider incumbents, candidates, or political parties.</a:t>
            </a:r>
          </a:p>
          <a:p>
            <a:pPr lvl="1">
              <a:buFont typeface="Arial"/>
              <a:buChar char="•"/>
            </a:pPr>
            <a:r>
              <a:rPr lang="en-US" sz="2000" dirty="0">
                <a:latin typeface="+mj-lt"/>
              </a:rPr>
              <a:t> Must use the Statewide Database’s census data that reallocates the prisoner population.</a:t>
            </a:r>
          </a:p>
          <a:p>
            <a:pPr lvl="1">
              <a:buFont typeface="Arial"/>
              <a:buChar char="•"/>
            </a:pPr>
            <a:r>
              <a:rPr lang="en-US" sz="2000" dirty="0">
                <a:latin typeface="+mj-lt"/>
              </a:rPr>
              <a:t> Must maintain a website on their districting process for 10 years.</a:t>
            </a:r>
          </a:p>
          <a:p>
            <a:pPr lvl="1">
              <a:buFont typeface="Arial"/>
              <a:buChar char="•"/>
            </a:pPr>
            <a:r>
              <a:rPr lang="en-US" sz="2000" dirty="0">
                <a:latin typeface="+mj-lt"/>
              </a:rPr>
              <a:t> Must set a fixed time of public hearings for when the agency will discuss redistricting items.</a:t>
            </a:r>
          </a:p>
          <a:p>
            <a:pPr lvl="1">
              <a:buFont typeface="Arial"/>
              <a:buChar char="•"/>
            </a:pPr>
            <a:r>
              <a:rPr lang="en-US" sz="2000" dirty="0">
                <a:latin typeface="+mj-lt"/>
              </a:rPr>
              <a:t> Must publish a Final Report no more than 21 days after adopting a districted map.</a:t>
            </a:r>
          </a:p>
        </p:txBody>
      </p:sp>
      <p:sp>
        <p:nvSpPr>
          <p:cNvPr id="24" name="Subtitle 2"/>
          <p:cNvSpPr txBox="1">
            <a:spLocks/>
          </p:cNvSpPr>
          <p:nvPr/>
        </p:nvSpPr>
        <p:spPr>
          <a:xfrm>
            <a:off x="2209800" y="1789672"/>
            <a:ext cx="7591508" cy="984350"/>
          </a:xfrm>
          <a:prstGeom prst="rect">
            <a:avLst/>
          </a:prstGeom>
        </p:spPr>
        <p:txBody>
          <a:bodyPr vert="horz" lIns="91440" tIns="45720" rIns="91440" bIns="45720" rtlCol="0">
            <a:normAutofit/>
          </a:bodyPr>
          <a:lstStyle/>
          <a:p>
            <a:pPr defTabSz="457200">
              <a:spcBef>
                <a:spcPct val="20000"/>
              </a:spcBef>
              <a:defRPr/>
            </a:pPr>
            <a:r>
              <a:rPr lang="en-US" dirty="0">
                <a:solidFill>
                  <a:schemeClr val="accent3">
                    <a:lumMod val="75000"/>
                  </a:schemeClr>
                </a:solidFill>
                <a:latin typeface="Palatino Linotype" panose="02040502050505030304" pitchFamily="18" charset="0"/>
              </a:rPr>
              <a:t>After going into effect January 1, 2024, AB 764 expanded the FAIR MAPS Act requirements to school districts, community college districts and special districts</a:t>
            </a:r>
          </a:p>
        </p:txBody>
      </p:sp>
      <p:grpSp>
        <p:nvGrpSpPr>
          <p:cNvPr id="15" name="Group 14">
            <a:extLst>
              <a:ext uri="{FF2B5EF4-FFF2-40B4-BE49-F238E27FC236}">
                <a16:creationId xmlns:a16="http://schemas.microsoft.com/office/drawing/2014/main" id="{36B49C71-A845-2C44-9184-51B1C7A4E7A8}"/>
              </a:ext>
            </a:extLst>
          </p:cNvPr>
          <p:cNvGrpSpPr/>
          <p:nvPr/>
        </p:nvGrpSpPr>
        <p:grpSpPr>
          <a:xfrm>
            <a:off x="1744454" y="521022"/>
            <a:ext cx="8923546" cy="534422"/>
            <a:chOff x="220454" y="521022"/>
            <a:chExt cx="8923546" cy="534422"/>
          </a:xfrm>
        </p:grpSpPr>
        <p:pic>
          <p:nvPicPr>
            <p:cNvPr id="17" name="Picture 16">
              <a:extLst>
                <a:ext uri="{FF2B5EF4-FFF2-40B4-BE49-F238E27FC236}">
                  <a16:creationId xmlns:a16="http://schemas.microsoft.com/office/drawing/2014/main" id="{C3FA4E7E-CEDA-C946-8961-5E7003828B1D}"/>
                </a:ext>
              </a:extLst>
            </p:cNvPr>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8" name="Picture 17">
              <a:extLst>
                <a:ext uri="{FF2B5EF4-FFF2-40B4-BE49-F238E27FC236}">
                  <a16:creationId xmlns:a16="http://schemas.microsoft.com/office/drawing/2014/main" id="{FB332617-9A78-A84C-AC4C-E54DB3A15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9" name="Picture 18">
              <a:extLst>
                <a:ext uri="{FF2B5EF4-FFF2-40B4-BE49-F238E27FC236}">
                  <a16:creationId xmlns:a16="http://schemas.microsoft.com/office/drawing/2014/main" id="{55DD2C54-E124-D04E-983C-83195F967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044778061"/>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The Mechanics of D</a:t>
            </a:r>
            <a:r>
              <a:rPr lang="en-US" sz="4400" dirty="0" err="1">
                <a:solidFill>
                  <a:schemeClr val="accent3">
                    <a:lumMod val="75000"/>
                  </a:schemeClr>
                </a:solidFill>
                <a:latin typeface="Palatino Linotype" panose="02040502050505030304" pitchFamily="18" charset="0"/>
                <a:ea typeface="+mj-ea"/>
                <a:cs typeface="+mj-cs"/>
              </a:rPr>
              <a:t>istricting</a:t>
            </a:r>
            <a:endParaRPr lang="en-US" sz="4400" dirty="0">
              <a:solidFill>
                <a:schemeClr val="accent3">
                  <a:lumMod val="75000"/>
                </a:schemeClr>
              </a:solidFill>
              <a:latin typeface="Palatino Linotype" panose="02040502050505030304" pitchFamily="18" charset="0"/>
              <a:ea typeface="+mj-ea"/>
              <a:cs typeface="+mj-cs"/>
            </a:endParaRPr>
          </a:p>
        </p:txBody>
      </p:sp>
      <p:sp>
        <p:nvSpPr>
          <p:cNvPr id="11" name="Subtitle 2"/>
          <p:cNvSpPr txBox="1">
            <a:spLocks/>
          </p:cNvSpPr>
          <p:nvPr/>
        </p:nvSpPr>
        <p:spPr>
          <a:xfrm>
            <a:off x="2209800" y="1789672"/>
            <a:ext cx="6564576"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Census Data</a:t>
            </a:r>
          </a:p>
        </p:txBody>
      </p:sp>
      <p:sp>
        <p:nvSpPr>
          <p:cNvPr id="9" name="Rectangle 8"/>
          <p:cNvSpPr/>
          <p:nvPr/>
        </p:nvSpPr>
        <p:spPr>
          <a:xfrm>
            <a:off x="2832520" y="2588286"/>
            <a:ext cx="7415761" cy="3600986"/>
          </a:xfrm>
          <a:prstGeom prst="rect">
            <a:avLst/>
          </a:prstGeom>
        </p:spPr>
        <p:txBody>
          <a:bodyPr wrap="square">
            <a:spAutoFit/>
          </a:bodyPr>
          <a:lstStyle/>
          <a:p>
            <a:r>
              <a:rPr lang="en-US" sz="2400" dirty="0">
                <a:latin typeface="+mj-lt"/>
              </a:rPr>
              <a:t>The Geography is called the</a:t>
            </a:r>
          </a:p>
          <a:p>
            <a:r>
              <a:rPr lang="en-US" sz="2400" dirty="0">
                <a:latin typeface="+mj-lt"/>
              </a:rPr>
              <a:t>TIGER Files</a:t>
            </a:r>
          </a:p>
          <a:p>
            <a:endParaRPr lang="en-US" sz="2000" dirty="0">
              <a:latin typeface="+mj-lt"/>
            </a:endParaRPr>
          </a:p>
          <a:p>
            <a:r>
              <a:rPr lang="en-US" sz="2000" i="1" dirty="0">
                <a:latin typeface="+mj-lt"/>
              </a:rPr>
              <a:t>- Topologically Integrated Geographic </a:t>
            </a:r>
          </a:p>
          <a:p>
            <a:r>
              <a:rPr lang="en-US" sz="2000" i="1" dirty="0">
                <a:latin typeface="+mj-lt"/>
              </a:rPr>
              <a:t>Encoding and Referencing</a:t>
            </a:r>
            <a:br>
              <a:rPr lang="en-US" sz="2000" i="1" dirty="0">
                <a:latin typeface="+mj-lt"/>
              </a:rPr>
            </a:br>
            <a:br>
              <a:rPr lang="en-US" sz="2000" i="1" dirty="0">
                <a:latin typeface="+mj-lt"/>
              </a:rPr>
            </a:br>
            <a:r>
              <a:rPr lang="en-US" sz="2000" i="1" dirty="0">
                <a:latin typeface="+mj-lt"/>
              </a:rPr>
              <a:t>- Nested geographic units</a:t>
            </a:r>
            <a:br>
              <a:rPr lang="en-US" sz="2000" i="1" dirty="0">
                <a:latin typeface="+mj-lt"/>
              </a:rPr>
            </a:br>
            <a:endParaRPr lang="en-US" sz="2000" i="1" dirty="0">
              <a:latin typeface="+mj-lt"/>
            </a:endParaRPr>
          </a:p>
          <a:p>
            <a:pPr marL="800100" lvl="1" indent="-342900">
              <a:buFont typeface="Arial" panose="020B0604020202020204" pitchFamily="34" charset="0"/>
              <a:buChar char="•"/>
            </a:pPr>
            <a:r>
              <a:rPr lang="en-US" sz="2000" i="1" dirty="0">
                <a:latin typeface="+mj-lt"/>
              </a:rPr>
              <a:t>	Block</a:t>
            </a:r>
          </a:p>
          <a:p>
            <a:pPr marL="800100" lvl="1" indent="-342900">
              <a:buFont typeface="Arial" panose="020B0604020202020204" pitchFamily="34" charset="0"/>
              <a:buChar char="•"/>
            </a:pPr>
            <a:r>
              <a:rPr lang="en-US" sz="2000" i="1" dirty="0">
                <a:latin typeface="+mj-lt"/>
              </a:rPr>
              <a:t>	Block Group</a:t>
            </a:r>
          </a:p>
          <a:p>
            <a:pPr marL="800100" lvl="1" indent="-342900">
              <a:buFont typeface="Arial" panose="020B0604020202020204" pitchFamily="34" charset="0"/>
              <a:buChar char="•"/>
            </a:pPr>
            <a:r>
              <a:rPr lang="en-US" sz="2000" i="1" dirty="0">
                <a:latin typeface="+mj-lt"/>
              </a:rPr>
              <a:t>	Tract</a:t>
            </a:r>
          </a:p>
        </p:txBody>
      </p:sp>
      <p:pic>
        <p:nvPicPr>
          <p:cNvPr id="1026" name="Picture 2" descr="Topologically Integrated Geographic Encoding and Referencing - Wikipedia">
            <a:extLst>
              <a:ext uri="{FF2B5EF4-FFF2-40B4-BE49-F238E27FC236}">
                <a16:creationId xmlns:a16="http://schemas.microsoft.com/office/drawing/2014/main" id="{BFE5B908-A92F-4DB5-8BE1-F38FD2913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518" y="1789671"/>
            <a:ext cx="4115923" cy="466809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6CBA0CC-4D84-E94A-ABBC-97C8BE70BA3D}"/>
              </a:ext>
            </a:extLst>
          </p:cNvPr>
          <p:cNvGrpSpPr/>
          <p:nvPr/>
        </p:nvGrpSpPr>
        <p:grpSpPr>
          <a:xfrm>
            <a:off x="1744454" y="521022"/>
            <a:ext cx="8923546" cy="534422"/>
            <a:chOff x="220454" y="521022"/>
            <a:chExt cx="8923546" cy="534422"/>
          </a:xfrm>
        </p:grpSpPr>
        <p:pic>
          <p:nvPicPr>
            <p:cNvPr id="15" name="Picture 14">
              <a:extLst>
                <a:ext uri="{FF2B5EF4-FFF2-40B4-BE49-F238E27FC236}">
                  <a16:creationId xmlns:a16="http://schemas.microsoft.com/office/drawing/2014/main" id="{C1222935-8520-394F-A6C8-46CA3A1D8F44}"/>
                </a:ext>
              </a:extLst>
            </p:cNvPr>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a:extLst>
                <a:ext uri="{FF2B5EF4-FFF2-40B4-BE49-F238E27FC236}">
                  <a16:creationId xmlns:a16="http://schemas.microsoft.com/office/drawing/2014/main" id="{20198796-6460-E142-8185-25C547111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a:extLst>
                <a:ext uri="{FF2B5EF4-FFF2-40B4-BE49-F238E27FC236}">
                  <a16:creationId xmlns:a16="http://schemas.microsoft.com/office/drawing/2014/main" id="{0591DDED-3D7E-9046-BEB1-DE85A9F70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3416671254"/>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The Mechanics of D</a:t>
            </a:r>
            <a:r>
              <a:rPr lang="en-US" sz="4400" dirty="0" err="1">
                <a:solidFill>
                  <a:schemeClr val="accent3">
                    <a:lumMod val="75000"/>
                  </a:schemeClr>
                </a:solidFill>
                <a:latin typeface="Palatino Linotype" panose="02040502050505030304" pitchFamily="18" charset="0"/>
                <a:ea typeface="+mj-ea"/>
                <a:cs typeface="+mj-cs"/>
              </a:rPr>
              <a:t>istricting</a:t>
            </a:r>
            <a:endParaRPr lang="en-US" sz="4400" dirty="0">
              <a:solidFill>
                <a:schemeClr val="accent3">
                  <a:lumMod val="75000"/>
                </a:schemeClr>
              </a:solidFill>
              <a:latin typeface="Palatino Linotype" panose="02040502050505030304" pitchFamily="18" charset="0"/>
              <a:ea typeface="+mj-ea"/>
              <a:cs typeface="+mj-cs"/>
            </a:endParaRPr>
          </a:p>
        </p:txBody>
      </p:sp>
      <p:sp>
        <p:nvSpPr>
          <p:cNvPr id="11" name="Subtitle 2"/>
          <p:cNvSpPr txBox="1">
            <a:spLocks/>
          </p:cNvSpPr>
          <p:nvPr/>
        </p:nvSpPr>
        <p:spPr>
          <a:xfrm>
            <a:off x="2209800" y="1789672"/>
            <a:ext cx="6564576"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Census Data</a:t>
            </a:r>
          </a:p>
        </p:txBody>
      </p:sp>
      <p:grpSp>
        <p:nvGrpSpPr>
          <p:cNvPr id="13" name="Group 12">
            <a:extLst>
              <a:ext uri="{FF2B5EF4-FFF2-40B4-BE49-F238E27FC236}">
                <a16:creationId xmlns:a16="http://schemas.microsoft.com/office/drawing/2014/main" id="{56CBA0CC-4D84-E94A-ABBC-97C8BE70BA3D}"/>
              </a:ext>
            </a:extLst>
          </p:cNvPr>
          <p:cNvGrpSpPr/>
          <p:nvPr/>
        </p:nvGrpSpPr>
        <p:grpSpPr>
          <a:xfrm>
            <a:off x="1744454" y="521022"/>
            <a:ext cx="8923546" cy="534422"/>
            <a:chOff x="220454" y="521022"/>
            <a:chExt cx="8923546" cy="534422"/>
          </a:xfrm>
        </p:grpSpPr>
        <p:pic>
          <p:nvPicPr>
            <p:cNvPr id="15" name="Picture 14">
              <a:extLst>
                <a:ext uri="{FF2B5EF4-FFF2-40B4-BE49-F238E27FC236}">
                  <a16:creationId xmlns:a16="http://schemas.microsoft.com/office/drawing/2014/main" id="{C1222935-8520-394F-A6C8-46CA3A1D8F44}"/>
                </a:ext>
              </a:extLst>
            </p:cNvPr>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a:extLst>
                <a:ext uri="{FF2B5EF4-FFF2-40B4-BE49-F238E27FC236}">
                  <a16:creationId xmlns:a16="http://schemas.microsoft.com/office/drawing/2014/main" id="{20198796-6460-E142-8185-25C547111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a:extLst>
                <a:ext uri="{FF2B5EF4-FFF2-40B4-BE49-F238E27FC236}">
                  <a16:creationId xmlns:a16="http://schemas.microsoft.com/office/drawing/2014/main" id="{0591DDED-3D7E-9046-BEB1-DE85A9F703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pic>
        <p:nvPicPr>
          <p:cNvPr id="2" name="Picture 1">
            <a:extLst>
              <a:ext uri="{FF2B5EF4-FFF2-40B4-BE49-F238E27FC236}">
                <a16:creationId xmlns:a16="http://schemas.microsoft.com/office/drawing/2014/main" id="{6A89594E-9B57-1D77-934F-28AD3AA1F11E}"/>
              </a:ext>
            </a:extLst>
          </p:cNvPr>
          <p:cNvPicPr>
            <a:picLocks noChangeAspect="1"/>
          </p:cNvPicPr>
          <p:nvPr/>
        </p:nvPicPr>
        <p:blipFill>
          <a:blip r:embed="rId5"/>
          <a:srcRect/>
          <a:stretch/>
        </p:blipFill>
        <p:spPr>
          <a:xfrm>
            <a:off x="4468900" y="2695290"/>
            <a:ext cx="3609300" cy="2056938"/>
          </a:xfrm>
          <a:prstGeom prst="rect">
            <a:avLst/>
          </a:prstGeom>
        </p:spPr>
      </p:pic>
      <p:pic>
        <p:nvPicPr>
          <p:cNvPr id="3" name="Picture 2">
            <a:extLst>
              <a:ext uri="{FF2B5EF4-FFF2-40B4-BE49-F238E27FC236}">
                <a16:creationId xmlns:a16="http://schemas.microsoft.com/office/drawing/2014/main" id="{4E17C705-823C-3535-5E11-40492FFE6C9E}"/>
              </a:ext>
            </a:extLst>
          </p:cNvPr>
          <p:cNvPicPr>
            <a:picLocks noChangeAspect="1"/>
          </p:cNvPicPr>
          <p:nvPr/>
        </p:nvPicPr>
        <p:blipFill>
          <a:blip r:embed="rId6"/>
          <a:srcRect/>
          <a:stretch/>
        </p:blipFill>
        <p:spPr>
          <a:xfrm>
            <a:off x="408791" y="2640744"/>
            <a:ext cx="3705011" cy="2111484"/>
          </a:xfrm>
          <a:prstGeom prst="rect">
            <a:avLst/>
          </a:prstGeom>
        </p:spPr>
      </p:pic>
      <p:pic>
        <p:nvPicPr>
          <p:cNvPr id="4" name="Picture 3">
            <a:extLst>
              <a:ext uri="{FF2B5EF4-FFF2-40B4-BE49-F238E27FC236}">
                <a16:creationId xmlns:a16="http://schemas.microsoft.com/office/drawing/2014/main" id="{9894BF3A-E8E3-D478-87AA-EA9CD6B90577}"/>
              </a:ext>
            </a:extLst>
          </p:cNvPr>
          <p:cNvPicPr>
            <a:picLocks noChangeAspect="1"/>
          </p:cNvPicPr>
          <p:nvPr/>
        </p:nvPicPr>
        <p:blipFill>
          <a:blip r:embed="rId7"/>
          <a:srcRect/>
          <a:stretch/>
        </p:blipFill>
        <p:spPr>
          <a:xfrm>
            <a:off x="8382000" y="2707297"/>
            <a:ext cx="3588233" cy="2044932"/>
          </a:xfrm>
          <a:prstGeom prst="rect">
            <a:avLst/>
          </a:prstGeom>
        </p:spPr>
      </p:pic>
      <p:sp>
        <p:nvSpPr>
          <p:cNvPr id="5" name="TextBox 4">
            <a:extLst>
              <a:ext uri="{FF2B5EF4-FFF2-40B4-BE49-F238E27FC236}">
                <a16:creationId xmlns:a16="http://schemas.microsoft.com/office/drawing/2014/main" id="{F4C3BA75-A8A0-AFE2-4EF6-4A7E13264A35}"/>
              </a:ext>
            </a:extLst>
          </p:cNvPr>
          <p:cNvSpPr txBox="1"/>
          <p:nvPr/>
        </p:nvSpPr>
        <p:spPr>
          <a:xfrm>
            <a:off x="3987550" y="5125575"/>
            <a:ext cx="4572000" cy="369332"/>
          </a:xfrm>
          <a:prstGeom prst="rect">
            <a:avLst/>
          </a:prstGeom>
          <a:noFill/>
        </p:spPr>
        <p:txBody>
          <a:bodyPr wrap="square">
            <a:spAutoFit/>
          </a:bodyPr>
          <a:lstStyle/>
          <a:p>
            <a:pPr algn="ctr"/>
            <a:r>
              <a:rPr lang="en-US" dirty="0">
                <a:latin typeface="+mj-lt"/>
              </a:rPr>
              <a:t>Census Block Groups</a:t>
            </a:r>
          </a:p>
        </p:txBody>
      </p:sp>
      <p:sp>
        <p:nvSpPr>
          <p:cNvPr id="6" name="TextBox 5">
            <a:extLst>
              <a:ext uri="{FF2B5EF4-FFF2-40B4-BE49-F238E27FC236}">
                <a16:creationId xmlns:a16="http://schemas.microsoft.com/office/drawing/2014/main" id="{549D717B-D472-5DDC-FC1E-089CE4CE13C7}"/>
              </a:ext>
            </a:extLst>
          </p:cNvPr>
          <p:cNvSpPr txBox="1"/>
          <p:nvPr/>
        </p:nvSpPr>
        <p:spPr>
          <a:xfrm>
            <a:off x="896856" y="5131861"/>
            <a:ext cx="2544593" cy="369332"/>
          </a:xfrm>
          <a:prstGeom prst="rect">
            <a:avLst/>
          </a:prstGeom>
          <a:noFill/>
        </p:spPr>
        <p:txBody>
          <a:bodyPr wrap="square" rtlCol="0">
            <a:spAutoFit/>
          </a:bodyPr>
          <a:lstStyle/>
          <a:p>
            <a:pPr algn="ctr"/>
            <a:r>
              <a:rPr lang="en-US" dirty="0">
                <a:latin typeface="+mj-lt"/>
              </a:rPr>
              <a:t>Census Blocks</a:t>
            </a:r>
          </a:p>
        </p:txBody>
      </p:sp>
      <p:sp>
        <p:nvSpPr>
          <p:cNvPr id="7" name="TextBox 6">
            <a:extLst>
              <a:ext uri="{FF2B5EF4-FFF2-40B4-BE49-F238E27FC236}">
                <a16:creationId xmlns:a16="http://schemas.microsoft.com/office/drawing/2014/main" id="{97F7699D-3EC4-FEAF-D43D-025CA7D085DC}"/>
              </a:ext>
            </a:extLst>
          </p:cNvPr>
          <p:cNvSpPr txBox="1"/>
          <p:nvPr/>
        </p:nvSpPr>
        <p:spPr>
          <a:xfrm>
            <a:off x="7714793" y="5131861"/>
            <a:ext cx="4572000" cy="369332"/>
          </a:xfrm>
          <a:prstGeom prst="rect">
            <a:avLst/>
          </a:prstGeom>
          <a:noFill/>
        </p:spPr>
        <p:txBody>
          <a:bodyPr wrap="square">
            <a:spAutoFit/>
          </a:bodyPr>
          <a:lstStyle/>
          <a:p>
            <a:pPr algn="ctr"/>
            <a:r>
              <a:rPr lang="en-US" dirty="0">
                <a:latin typeface="+mj-lt"/>
              </a:rPr>
              <a:t>Census Tracts</a:t>
            </a:r>
          </a:p>
        </p:txBody>
      </p:sp>
    </p:spTree>
    <p:extLst>
      <p:ext uri="{BB962C8B-B14F-4D97-AF65-F5344CB8AC3E}">
        <p14:creationId xmlns:p14="http://schemas.microsoft.com/office/powerpoint/2010/main" val="3309693702"/>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a:t>Prohibits the use of “</a:t>
            </a:r>
            <a:r>
              <a:rPr lang="en-US" sz="3200" b="1" dirty="0"/>
              <a:t>at-large</a:t>
            </a:r>
            <a:r>
              <a:rPr lang="en-US" sz="3200" dirty="0"/>
              <a:t>” elections that impair the ability of a protected class to:</a:t>
            </a:r>
          </a:p>
          <a:p>
            <a:endParaRPr lang="en-US" sz="100" dirty="0"/>
          </a:p>
          <a:p>
            <a:pPr lvl="1">
              <a:buFont typeface="Arial" panose="020B0604020202020204" pitchFamily="34" charset="0"/>
              <a:buChar char="•"/>
            </a:pPr>
            <a:r>
              <a:rPr lang="en-US" sz="2600" dirty="0"/>
              <a:t>Elect candidates of its choice; or</a:t>
            </a:r>
          </a:p>
          <a:p>
            <a:pPr lvl="1">
              <a:buFont typeface="Arial" panose="020B0604020202020204" pitchFamily="34" charset="0"/>
              <a:buChar char="•"/>
            </a:pPr>
            <a:r>
              <a:rPr lang="en-US" sz="2600" dirty="0"/>
              <a:t>To influence the outcome of an election. </a:t>
            </a:r>
            <a:br>
              <a:rPr lang="en-US" sz="2600" dirty="0"/>
            </a:br>
            <a:r>
              <a:rPr lang="en-US" sz="2600" dirty="0"/>
              <a:t>(Elec. Code, § 14027.) </a:t>
            </a:r>
          </a:p>
          <a:p>
            <a:pPr lvl="1">
              <a:buClr>
                <a:srgbClr val="1F4485"/>
              </a:buClr>
              <a:buFont typeface="Arial" panose="020B0604020202020204" pitchFamily="34" charset="0"/>
              <a:buChar char="•"/>
            </a:pPr>
            <a:r>
              <a:rPr lang="en-US" sz="2600" dirty="0">
                <a:sym typeface="Open Sans SemiBold"/>
              </a:rPr>
              <a:t>“Racially Polarized Voting” </a:t>
            </a:r>
            <a:br>
              <a:rPr lang="en-US" sz="2600" dirty="0">
                <a:sym typeface="Open Sans SemiBold"/>
              </a:rPr>
            </a:br>
            <a:r>
              <a:rPr lang="en-US" sz="2600" dirty="0">
                <a:sym typeface="Open Sans SemiBold"/>
              </a:rPr>
              <a:t> </a:t>
            </a:r>
            <a:r>
              <a:rPr lang="en-US" sz="2600" dirty="0"/>
              <a:t>(Elec. Code, § 14028.) </a:t>
            </a:r>
          </a:p>
          <a:p>
            <a:pPr lvl="1">
              <a:buClr>
                <a:srgbClr val="1F4485"/>
              </a:buClr>
              <a:buFont typeface="Arial" panose="020B0604020202020204" pitchFamily="34" charset="0"/>
              <a:buChar char="•"/>
            </a:pPr>
            <a:r>
              <a:rPr lang="en-US" sz="2600" dirty="0"/>
              <a:t>Vote dilution</a:t>
            </a:r>
          </a:p>
          <a:p>
            <a:pPr lvl="1">
              <a:buClr>
                <a:srgbClr val="1F4485"/>
              </a:buClr>
            </a:pPr>
            <a:endParaRPr lang="en-US" sz="800" dirty="0"/>
          </a:p>
          <a:p>
            <a:r>
              <a:rPr lang="en-US" sz="3200" dirty="0">
                <a:sym typeface="Open Sans SemiBold"/>
              </a:rPr>
              <a:t>Proof of intent to discriminate not required.</a:t>
            </a:r>
            <a:endParaRPr lang="en-US" sz="3200" b="1" dirty="0">
              <a:solidFill>
                <a:schemeClr val="dk2"/>
              </a:solidFill>
              <a:latin typeface="Open Sans SemiBold"/>
              <a:ea typeface="Open Sans SemiBold"/>
              <a:cs typeface="Open Sans SemiBold"/>
              <a:sym typeface="Open Sans SemiBold"/>
            </a:endParaRPr>
          </a:p>
        </p:txBody>
      </p:sp>
      <p:sp>
        <p:nvSpPr>
          <p:cNvPr id="2" name="Title 1"/>
          <p:cNvSpPr>
            <a:spLocks noGrp="1"/>
          </p:cNvSpPr>
          <p:nvPr>
            <p:ph type="title"/>
          </p:nvPr>
        </p:nvSpPr>
        <p:spPr/>
        <p:txBody>
          <a:bodyPr/>
          <a:lstStyle/>
          <a:p>
            <a:r>
              <a:rPr lang="en-US" dirty="0"/>
              <a:t>California Voting Rights Act (“</a:t>
            </a:r>
            <a:r>
              <a:rPr lang="en-US" dirty="0" err="1"/>
              <a:t>CVRA</a:t>
            </a:r>
            <a:r>
              <a:rPr lang="en-US" dirty="0"/>
              <a:t>”)</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6356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B2BAA-7EBF-50C2-BA70-C44D6CB3A1F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019E64A-FEAE-6E51-E015-231FA667323B}"/>
              </a:ext>
            </a:extLst>
          </p:cNvPr>
          <p:cNvSpPr txBox="1">
            <a:spLocks/>
          </p:cNvSpPr>
          <p:nvPr/>
        </p:nvSpPr>
        <p:spPr>
          <a:xfrm>
            <a:off x="2209800" y="1145005"/>
            <a:ext cx="7591508" cy="644666"/>
          </a:xfrm>
          <a:prstGeom prst="rect">
            <a:avLst/>
          </a:prstGeom>
        </p:spPr>
        <p:txBody>
          <a:bodyPr vert="horz" lIns="91440" tIns="45720" rIns="91440" bIns="45720" rtlCol="0" anchor="ctr">
            <a:normAutofit fontScale="90000" lnSpcReduction="10000"/>
          </a:bodyPr>
          <a:lstStyle/>
          <a:p>
            <a:pPr defTabSz="457200">
              <a:spcBef>
                <a:spcPct val="0"/>
              </a:spcBef>
              <a:defRPr/>
            </a:pPr>
            <a:r>
              <a:rPr lang="en-US" sz="4400" dirty="0">
                <a:solidFill>
                  <a:schemeClr val="accent3">
                    <a:lumMod val="75000"/>
                  </a:schemeClr>
                </a:solidFill>
                <a:latin typeface="Palatino Linotype" panose="02040502050505030304" pitchFamily="18" charset="0"/>
                <a:ea typeface="+mj-ea"/>
                <a:cs typeface="+mj-cs"/>
              </a:rPr>
              <a:t>The Mechanics of D</a:t>
            </a:r>
            <a:r>
              <a:rPr lang="en-US" sz="4400" dirty="0" err="1">
                <a:solidFill>
                  <a:schemeClr val="accent3">
                    <a:lumMod val="75000"/>
                  </a:schemeClr>
                </a:solidFill>
                <a:latin typeface="Palatino Linotype" panose="02040502050505030304" pitchFamily="18" charset="0"/>
                <a:ea typeface="+mj-ea"/>
                <a:cs typeface="+mj-cs"/>
              </a:rPr>
              <a:t>istricting</a:t>
            </a:r>
            <a:endParaRPr lang="en-US" sz="4400" dirty="0">
              <a:solidFill>
                <a:schemeClr val="accent3">
                  <a:lumMod val="75000"/>
                </a:schemeClr>
              </a:solidFill>
              <a:latin typeface="Palatino Linotype" panose="02040502050505030304" pitchFamily="18" charset="0"/>
              <a:ea typeface="+mj-ea"/>
              <a:cs typeface="+mj-cs"/>
            </a:endParaRPr>
          </a:p>
        </p:txBody>
      </p:sp>
      <p:sp>
        <p:nvSpPr>
          <p:cNvPr id="11" name="Subtitle 2">
            <a:extLst>
              <a:ext uri="{FF2B5EF4-FFF2-40B4-BE49-F238E27FC236}">
                <a16:creationId xmlns:a16="http://schemas.microsoft.com/office/drawing/2014/main" id="{00186E5D-780D-F1C1-C2DD-DE4A6125AD09}"/>
              </a:ext>
            </a:extLst>
          </p:cNvPr>
          <p:cNvSpPr txBox="1">
            <a:spLocks/>
          </p:cNvSpPr>
          <p:nvPr/>
        </p:nvSpPr>
        <p:spPr>
          <a:xfrm>
            <a:off x="2209800" y="1789672"/>
            <a:ext cx="6564576"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Census Data</a:t>
            </a:r>
          </a:p>
        </p:txBody>
      </p:sp>
      <p:sp>
        <p:nvSpPr>
          <p:cNvPr id="9" name="Rectangle 8">
            <a:extLst>
              <a:ext uri="{FF2B5EF4-FFF2-40B4-BE49-F238E27FC236}">
                <a16:creationId xmlns:a16="http://schemas.microsoft.com/office/drawing/2014/main" id="{D5D278E0-1C8D-7A35-CDC5-0C68DD6FDAB9}"/>
              </a:ext>
            </a:extLst>
          </p:cNvPr>
          <p:cNvSpPr/>
          <p:nvPr/>
        </p:nvSpPr>
        <p:spPr>
          <a:xfrm>
            <a:off x="2832520" y="2588286"/>
            <a:ext cx="7415761" cy="3046988"/>
          </a:xfrm>
          <a:prstGeom prst="rect">
            <a:avLst/>
          </a:prstGeom>
        </p:spPr>
        <p:txBody>
          <a:bodyPr wrap="square">
            <a:spAutoFit/>
          </a:bodyPr>
          <a:lstStyle/>
          <a:p>
            <a:r>
              <a:rPr lang="en-US" sz="2400" i="1" dirty="0">
                <a:latin typeface="+mj-lt"/>
              </a:rPr>
              <a:t>The census was conducted in 2020 and provided to the state in 2021.  Even though it is nearly four-years old, this is still the required dataset for total population within each district.</a:t>
            </a:r>
            <a:br>
              <a:rPr lang="en-US" sz="2400" i="1" dirty="0">
                <a:latin typeface="+mj-lt"/>
              </a:rPr>
            </a:br>
            <a:endParaRPr lang="en-US" sz="2400" i="1" dirty="0">
              <a:latin typeface="+mj-lt"/>
            </a:endParaRPr>
          </a:p>
          <a:p>
            <a:r>
              <a:rPr lang="en-US" sz="2400" i="1" dirty="0">
                <a:latin typeface="+mj-lt"/>
              </a:rPr>
              <a:t>Additional data from the American Community Survey is used to determine ethnic breakdowns of eligible voter populations, and that is updated annually.</a:t>
            </a:r>
            <a:endParaRPr lang="en-US" sz="2000" i="1" dirty="0">
              <a:latin typeface="+mj-lt"/>
            </a:endParaRPr>
          </a:p>
        </p:txBody>
      </p:sp>
      <p:grpSp>
        <p:nvGrpSpPr>
          <p:cNvPr id="13" name="Group 12">
            <a:extLst>
              <a:ext uri="{FF2B5EF4-FFF2-40B4-BE49-F238E27FC236}">
                <a16:creationId xmlns:a16="http://schemas.microsoft.com/office/drawing/2014/main" id="{90ED3EE7-64BE-86C7-7847-EE07C0D41507}"/>
              </a:ext>
            </a:extLst>
          </p:cNvPr>
          <p:cNvGrpSpPr/>
          <p:nvPr/>
        </p:nvGrpSpPr>
        <p:grpSpPr>
          <a:xfrm>
            <a:off x="1744454" y="521022"/>
            <a:ext cx="8923546" cy="534422"/>
            <a:chOff x="220454" y="521022"/>
            <a:chExt cx="8923546" cy="534422"/>
          </a:xfrm>
        </p:grpSpPr>
        <p:pic>
          <p:nvPicPr>
            <p:cNvPr id="15" name="Picture 14">
              <a:extLst>
                <a:ext uri="{FF2B5EF4-FFF2-40B4-BE49-F238E27FC236}">
                  <a16:creationId xmlns:a16="http://schemas.microsoft.com/office/drawing/2014/main" id="{3D25C242-5B57-02AD-AC30-7E1ABDC5A1B4}"/>
                </a:ext>
              </a:extLst>
            </p:cNvPr>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a:extLst>
                <a:ext uri="{FF2B5EF4-FFF2-40B4-BE49-F238E27FC236}">
                  <a16:creationId xmlns:a16="http://schemas.microsoft.com/office/drawing/2014/main" id="{99735830-98EB-9B8C-741A-D788B8271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a:extLst>
                <a:ext uri="{FF2B5EF4-FFF2-40B4-BE49-F238E27FC236}">
                  <a16:creationId xmlns:a16="http://schemas.microsoft.com/office/drawing/2014/main" id="{E47E7DB0-D7BD-0CEC-727A-6A7C000E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1480494082"/>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76624-3DD1-D5E3-5EE1-F72C806D791C}"/>
              </a:ext>
            </a:extLst>
          </p:cNvPr>
          <p:cNvPicPr>
            <a:picLocks noChangeAspect="1"/>
          </p:cNvPicPr>
          <p:nvPr/>
        </p:nvPicPr>
        <p:blipFill>
          <a:blip r:embed="rId3"/>
          <a:stretch>
            <a:fillRect/>
          </a:stretch>
        </p:blipFill>
        <p:spPr>
          <a:xfrm>
            <a:off x="2396120" y="67901"/>
            <a:ext cx="7845160" cy="6079997"/>
          </a:xfrm>
          <a:prstGeom prst="rect">
            <a:avLst/>
          </a:prstGeom>
          <a:noFill/>
        </p:spPr>
      </p:pic>
      <p:sp>
        <p:nvSpPr>
          <p:cNvPr id="15" name="Slide Number Placeholder 4">
            <a:extLst>
              <a:ext uri="{FF2B5EF4-FFF2-40B4-BE49-F238E27FC236}">
                <a16:creationId xmlns:a16="http://schemas.microsoft.com/office/drawing/2014/main" id="{7A63D0AD-E3EA-B952-F9D3-242E85FB0D9F}"/>
              </a:ext>
            </a:extLst>
          </p:cNvPr>
          <p:cNvSpPr>
            <a:spLocks noGrp="1"/>
          </p:cNvSpPr>
          <p:nvPr>
            <p:ph type="sldNum" sz="quarter" idx="4"/>
          </p:nvPr>
        </p:nvSpPr>
        <p:spPr>
          <a:xfrm>
            <a:off x="11490249" y="6346652"/>
            <a:ext cx="511629" cy="365125"/>
          </a:xfrm>
        </p:spPr>
        <p:txBody>
          <a:bodyPr>
            <a:normAutofit/>
          </a:bodyPr>
          <a:lstStyle/>
          <a:p>
            <a:pPr>
              <a:spcAft>
                <a:spcPts val="600"/>
              </a:spcAft>
            </a:pPr>
            <a:fld id="{D4FC7190-5471-405D-937A-99380E039582}" type="slidenum">
              <a:rPr lang="en-US" altLang="en-US" smtClean="0"/>
              <a:pPr>
                <a:spcAft>
                  <a:spcPts val="600"/>
                </a:spcAft>
              </a:pPr>
              <a:t>31</a:t>
            </a:fld>
            <a:endParaRPr lang="en-US" altLang="en-US"/>
          </a:p>
        </p:txBody>
      </p:sp>
    </p:spTree>
    <p:extLst>
      <p:ext uri="{BB962C8B-B14F-4D97-AF65-F5344CB8AC3E}">
        <p14:creationId xmlns:p14="http://schemas.microsoft.com/office/powerpoint/2010/main" val="2478930827"/>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4E89EE-BB35-CF29-7DD5-1E34A9C974C3}"/>
              </a:ext>
            </a:extLst>
          </p:cNvPr>
          <p:cNvPicPr>
            <a:picLocks noChangeAspect="1"/>
          </p:cNvPicPr>
          <p:nvPr/>
        </p:nvPicPr>
        <p:blipFill>
          <a:blip r:embed="rId3"/>
          <a:stretch>
            <a:fillRect/>
          </a:stretch>
        </p:blipFill>
        <p:spPr>
          <a:xfrm>
            <a:off x="2691685" y="68263"/>
            <a:ext cx="7826218" cy="6084887"/>
          </a:xfrm>
          <a:prstGeom prst="rect">
            <a:avLst/>
          </a:prstGeom>
          <a:noFill/>
        </p:spPr>
      </p:pic>
      <p:sp>
        <p:nvSpPr>
          <p:cNvPr id="15" name="Slide Number Placeholder 4" hidden="1">
            <a:extLst>
              <a:ext uri="{FF2B5EF4-FFF2-40B4-BE49-F238E27FC236}">
                <a16:creationId xmlns:a16="http://schemas.microsoft.com/office/drawing/2014/main" id="{7A63D0AD-E3EA-B952-F9D3-242E85FB0D9F}"/>
              </a:ext>
            </a:extLst>
          </p:cNvPr>
          <p:cNvSpPr>
            <a:spLocks noGrp="1"/>
          </p:cNvSpPr>
          <p:nvPr>
            <p:ph type="sldNum" sz="quarter" idx="4"/>
          </p:nvPr>
        </p:nvSpPr>
        <p:spPr>
          <a:xfrm>
            <a:off x="11490249" y="6346652"/>
            <a:ext cx="511629" cy="365125"/>
          </a:xfrm>
        </p:spPr>
        <p:txBody>
          <a:bodyPr>
            <a:normAutofit/>
          </a:bodyPr>
          <a:lstStyle/>
          <a:p>
            <a:pPr>
              <a:spcAft>
                <a:spcPts val="600"/>
              </a:spcAft>
            </a:pPr>
            <a:fld id="{D4FC7190-5471-405D-937A-99380E039582}" type="slidenum">
              <a:rPr lang="en-US" altLang="en-US" smtClean="0"/>
              <a:pPr>
                <a:spcAft>
                  <a:spcPts val="600"/>
                </a:spcAft>
              </a:pPr>
              <a:t>32</a:t>
            </a:fld>
            <a:endParaRPr lang="en-US" altLang="en-US"/>
          </a:p>
        </p:txBody>
      </p:sp>
    </p:spTree>
    <p:extLst>
      <p:ext uri="{BB962C8B-B14F-4D97-AF65-F5344CB8AC3E}">
        <p14:creationId xmlns:p14="http://schemas.microsoft.com/office/powerpoint/2010/main" val="4156413016"/>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44454" y="521022"/>
            <a:ext cx="8923546" cy="534422"/>
            <a:chOff x="220454" y="521022"/>
            <a:chExt cx="8923546" cy="534422"/>
          </a:xfrm>
        </p:grpSpPr>
        <p:pic>
          <p:nvPicPr>
            <p:cNvPr id="13" name="Picture 12"/>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graphicFrame>
        <p:nvGraphicFramePr>
          <p:cNvPr id="2" name="Table 2">
            <a:extLst>
              <a:ext uri="{FF2B5EF4-FFF2-40B4-BE49-F238E27FC236}">
                <a16:creationId xmlns:a16="http://schemas.microsoft.com/office/drawing/2014/main" id="{4B472455-55A5-25F5-2C34-14FDC040D626}"/>
              </a:ext>
            </a:extLst>
          </p:cNvPr>
          <p:cNvGraphicFramePr>
            <a:graphicFrameLocks noGrp="1"/>
          </p:cNvGraphicFramePr>
          <p:nvPr>
            <p:extLst>
              <p:ext uri="{D42A27DB-BD31-4B8C-83A1-F6EECF244321}">
                <p14:modId xmlns:p14="http://schemas.microsoft.com/office/powerpoint/2010/main" val="1024649181"/>
              </p:ext>
            </p:extLst>
          </p:nvPr>
        </p:nvGraphicFramePr>
        <p:xfrm>
          <a:off x="2643518" y="1143656"/>
          <a:ext cx="7477783" cy="4942840"/>
        </p:xfrm>
        <a:graphic>
          <a:graphicData uri="http://schemas.openxmlformats.org/drawingml/2006/table">
            <a:tbl>
              <a:tblPr firstRow="1" bandRow="1">
                <a:tableStyleId>{5C22544A-7EE6-4342-B048-85BDC9FD1C3A}</a:tableStyleId>
              </a:tblPr>
              <a:tblGrid>
                <a:gridCol w="1612397">
                  <a:extLst>
                    <a:ext uri="{9D8B030D-6E8A-4147-A177-3AD203B41FA5}">
                      <a16:colId xmlns:a16="http://schemas.microsoft.com/office/drawing/2014/main" val="1702581697"/>
                    </a:ext>
                  </a:extLst>
                </a:gridCol>
                <a:gridCol w="5865386">
                  <a:extLst>
                    <a:ext uri="{9D8B030D-6E8A-4147-A177-3AD203B41FA5}">
                      <a16:colId xmlns:a16="http://schemas.microsoft.com/office/drawing/2014/main" val="1705265395"/>
                    </a:ext>
                  </a:extLst>
                </a:gridCol>
              </a:tblGrid>
              <a:tr h="370840">
                <a:tc gridSpan="2">
                  <a:txBody>
                    <a:bodyPr/>
                    <a:lstStyle/>
                    <a:p>
                      <a:pPr algn="ctr"/>
                      <a:r>
                        <a:rPr lang="en-US" dirty="0">
                          <a:latin typeface="Palatino Linotype" panose="02040502050505030304" pitchFamily="18" charset="0"/>
                        </a:rPr>
                        <a:t>Public Hearing Structure</a:t>
                      </a:r>
                    </a:p>
                  </a:txBody>
                  <a:tcPr/>
                </a:tc>
                <a:tc hMerge="1">
                  <a:txBody>
                    <a:bodyPr/>
                    <a:lstStyle/>
                    <a:p>
                      <a:endParaRPr lang="en-US" dirty="0"/>
                    </a:p>
                  </a:txBody>
                  <a:tcPr/>
                </a:tc>
                <a:extLst>
                  <a:ext uri="{0D108BD9-81ED-4DB2-BD59-A6C34878D82A}">
                    <a16:rowId xmlns:a16="http://schemas.microsoft.com/office/drawing/2014/main" val="2226921882"/>
                  </a:ext>
                </a:extLst>
              </a:tr>
              <a:tr h="370840">
                <a:tc>
                  <a:txBody>
                    <a:bodyPr/>
                    <a:lstStyle/>
                    <a:p>
                      <a:r>
                        <a:rPr lang="en-US" dirty="0">
                          <a:latin typeface="+mj-lt"/>
                        </a:rPr>
                        <a:t>Hearing #1</a:t>
                      </a:r>
                    </a:p>
                  </a:txBody>
                  <a:tcPr/>
                </a:tc>
                <a:tc>
                  <a:txBody>
                    <a:bodyPr/>
                    <a:lstStyle/>
                    <a:p>
                      <a:r>
                        <a:rPr lang="en-US" dirty="0">
                          <a:latin typeface="+mj-lt"/>
                        </a:rPr>
                        <a:t>Public Hearing with information about the districting process, descriptions of the data and mapping tools, introduction of ways the community can provide input. </a:t>
                      </a:r>
                    </a:p>
                  </a:txBody>
                  <a:tcPr/>
                </a:tc>
                <a:extLst>
                  <a:ext uri="{0D108BD9-81ED-4DB2-BD59-A6C34878D82A}">
                    <a16:rowId xmlns:a16="http://schemas.microsoft.com/office/drawing/2014/main" val="12009203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mj-lt"/>
                        </a:rPr>
                        <a:t>Hearing #2</a:t>
                      </a:r>
                    </a:p>
                    <a:p>
                      <a:endParaRPr lang="en-US" dirty="0">
                        <a:latin typeface="+mj-lt"/>
                      </a:endParaRPr>
                    </a:p>
                  </a:txBody>
                  <a:tcPr/>
                </a:tc>
                <a:tc>
                  <a:txBody>
                    <a:bodyPr/>
                    <a:lstStyle/>
                    <a:p>
                      <a:r>
                        <a:rPr lang="en-US" dirty="0">
                          <a:latin typeface="+mj-lt"/>
                        </a:rPr>
                        <a:t>Repeat of first hearing, with additional emphasis on receiving community of interest testimony for the purposes of driving map creation.</a:t>
                      </a:r>
                    </a:p>
                  </a:txBody>
                  <a:tcPr/>
                </a:tc>
                <a:extLst>
                  <a:ext uri="{0D108BD9-81ED-4DB2-BD59-A6C34878D82A}">
                    <a16:rowId xmlns:a16="http://schemas.microsoft.com/office/drawing/2014/main" val="35282441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mj-lt"/>
                        </a:rPr>
                        <a:t>Hearing #3</a:t>
                      </a:r>
                    </a:p>
                    <a:p>
                      <a:endParaRPr lang="en-US" dirty="0">
                        <a:latin typeface="+mj-lt"/>
                      </a:endParaRPr>
                    </a:p>
                  </a:txBody>
                  <a:tcPr/>
                </a:tc>
                <a:tc>
                  <a:txBody>
                    <a:bodyPr/>
                    <a:lstStyle/>
                    <a:p>
                      <a:r>
                        <a:rPr lang="en-US" dirty="0">
                          <a:latin typeface="+mj-lt"/>
                        </a:rPr>
                        <a:t>Presentation of maps of new potential district boundaries produced by the demographer and </a:t>
                      </a:r>
                      <a:r>
                        <a:rPr lang="en-US" b="1" dirty="0">
                          <a:latin typeface="+mj-lt"/>
                        </a:rPr>
                        <a:t>published seven days in advance</a:t>
                      </a:r>
                      <a:r>
                        <a:rPr lang="en-US" dirty="0">
                          <a:latin typeface="+mj-lt"/>
                        </a:rPr>
                        <a:t>. These maps are expected to drive additional feedback from the public and Board Members.</a:t>
                      </a:r>
                    </a:p>
                  </a:txBody>
                  <a:tcPr/>
                </a:tc>
                <a:extLst>
                  <a:ext uri="{0D108BD9-81ED-4DB2-BD59-A6C34878D82A}">
                    <a16:rowId xmlns:a16="http://schemas.microsoft.com/office/drawing/2014/main" val="1910117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mj-lt"/>
                        </a:rPr>
                        <a:t>Hearing #4</a:t>
                      </a:r>
                    </a:p>
                    <a:p>
                      <a:endParaRPr lang="en-US" dirty="0">
                        <a:latin typeface="+mj-lt"/>
                      </a:endParaRPr>
                    </a:p>
                  </a:txBody>
                  <a:tcPr/>
                </a:tc>
                <a:tc>
                  <a:txBody>
                    <a:bodyPr/>
                    <a:lstStyle/>
                    <a:p>
                      <a:r>
                        <a:rPr lang="en-US" dirty="0">
                          <a:latin typeface="+mj-lt"/>
                        </a:rPr>
                        <a:t>Public Hearing with revised map(s). Additional public input regarding the revised map(s) and concluding with direction from the board on a final map.</a:t>
                      </a:r>
                    </a:p>
                  </a:txBody>
                  <a:tcPr/>
                </a:tc>
                <a:extLst>
                  <a:ext uri="{0D108BD9-81ED-4DB2-BD59-A6C34878D82A}">
                    <a16:rowId xmlns:a16="http://schemas.microsoft.com/office/drawing/2014/main" val="272245883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mj-lt"/>
                        </a:rPr>
                        <a:t>Hearing #5</a:t>
                      </a:r>
                    </a:p>
                    <a:p>
                      <a:endParaRPr lang="en-US" dirty="0">
                        <a:latin typeface="+mj-lt"/>
                      </a:endParaRPr>
                    </a:p>
                  </a:txBody>
                  <a:tcPr/>
                </a:tc>
                <a:tc>
                  <a:txBody>
                    <a:bodyPr/>
                    <a:lstStyle/>
                    <a:p>
                      <a:r>
                        <a:rPr lang="en-US" dirty="0">
                          <a:latin typeface="+mj-lt"/>
                        </a:rPr>
                        <a:t>Public Hearing to adopt final map</a:t>
                      </a:r>
                    </a:p>
                  </a:txBody>
                  <a:tcPr/>
                </a:tc>
                <a:extLst>
                  <a:ext uri="{0D108BD9-81ED-4DB2-BD59-A6C34878D82A}">
                    <a16:rowId xmlns:a16="http://schemas.microsoft.com/office/drawing/2014/main" val="1309673367"/>
                  </a:ext>
                </a:extLst>
              </a:tr>
            </a:tbl>
          </a:graphicData>
        </a:graphic>
      </p:graphicFrame>
    </p:spTree>
    <p:extLst>
      <p:ext uri="{BB962C8B-B14F-4D97-AF65-F5344CB8AC3E}">
        <p14:creationId xmlns:p14="http://schemas.microsoft.com/office/powerpoint/2010/main" val="3604899735"/>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09800" y="1145005"/>
            <a:ext cx="6920570" cy="644666"/>
          </a:xfrm>
          <a:prstGeom prst="rect">
            <a:avLst/>
          </a:prstGeom>
        </p:spPr>
        <p:txBody>
          <a:bodyPr vert="horz" lIns="91440" tIns="45720" rIns="91440" bIns="45720" rtlCol="0" anchor="ctr">
            <a:normAutofit fontScale="97500"/>
          </a:bodyPr>
          <a:lstStyle/>
          <a:p>
            <a:pPr defTabSz="457200">
              <a:spcBef>
                <a:spcPct val="0"/>
              </a:spcBef>
              <a:defRPr/>
            </a:pPr>
            <a:r>
              <a:rPr lang="en-US" sz="3600" dirty="0">
                <a:solidFill>
                  <a:schemeClr val="accent3">
                    <a:lumMod val="75000"/>
                  </a:schemeClr>
                </a:solidFill>
                <a:latin typeface="Palatino Linotype" panose="02040502050505030304" pitchFamily="18" charset="0"/>
                <a:ea typeface="+mj-ea"/>
                <a:cs typeface="+mj-cs"/>
              </a:rPr>
              <a:t>Placer Union High School District</a:t>
            </a:r>
          </a:p>
        </p:txBody>
      </p:sp>
      <p:sp>
        <p:nvSpPr>
          <p:cNvPr id="11" name="Subtitle 2"/>
          <p:cNvSpPr txBox="1">
            <a:spLocks/>
          </p:cNvSpPr>
          <p:nvPr/>
        </p:nvSpPr>
        <p:spPr>
          <a:xfrm>
            <a:off x="2209800" y="1789672"/>
            <a:ext cx="6564576" cy="625423"/>
          </a:xfrm>
          <a:prstGeom prst="rect">
            <a:avLst/>
          </a:prstGeom>
        </p:spPr>
        <p:txBody>
          <a:bodyPr vert="horz" lIns="91440" tIns="45720" rIns="91440" bIns="45720" rtlCol="0">
            <a:normAutofit/>
          </a:bodyPr>
          <a:lstStyle/>
          <a:p>
            <a:pPr defTabSz="457200">
              <a:spcBef>
                <a:spcPct val="20000"/>
              </a:spcBef>
              <a:defRPr/>
            </a:pPr>
            <a:r>
              <a:rPr lang="en-US" sz="2400" dirty="0">
                <a:solidFill>
                  <a:schemeClr val="accent3">
                    <a:lumMod val="75000"/>
                  </a:schemeClr>
                </a:solidFill>
                <a:latin typeface="Palatino Linotype" panose="02040502050505030304" pitchFamily="18" charset="0"/>
              </a:rPr>
              <a:t>Districting Timeline</a:t>
            </a:r>
          </a:p>
        </p:txBody>
      </p:sp>
      <p:sp>
        <p:nvSpPr>
          <p:cNvPr id="8" name="Rectangle 7"/>
          <p:cNvSpPr/>
          <p:nvPr/>
        </p:nvSpPr>
        <p:spPr>
          <a:xfrm>
            <a:off x="2054012" y="2313208"/>
            <a:ext cx="9276597" cy="4401205"/>
          </a:xfrm>
          <a:prstGeom prst="rect">
            <a:avLst/>
          </a:prstGeom>
        </p:spPr>
        <p:txBody>
          <a:bodyPr wrap="square">
            <a:spAutoFit/>
          </a:bodyPr>
          <a:lstStyle/>
          <a:p>
            <a:endParaRPr lang="en-US" sz="2000" dirty="0">
              <a:latin typeface="+mj-lt"/>
            </a:endParaRPr>
          </a:p>
          <a:p>
            <a:pPr lvl="1"/>
            <a:r>
              <a:rPr lang="en-US" sz="2000" b="1" dirty="0">
                <a:latin typeface="+mj-lt"/>
              </a:rPr>
              <a:t>February 20, 2024	Public Hearing #1 (Pre-map): Districting 101</a:t>
            </a:r>
            <a:br>
              <a:rPr lang="en-US" sz="2000" dirty="0">
                <a:latin typeface="+mj-lt"/>
              </a:rPr>
            </a:br>
            <a:endParaRPr lang="en-US" sz="2000" dirty="0">
              <a:latin typeface="+mj-lt"/>
            </a:endParaRPr>
          </a:p>
          <a:p>
            <a:pPr lvl="1"/>
            <a:r>
              <a:rPr lang="en-US" sz="2000" dirty="0">
                <a:latin typeface="+mj-lt"/>
              </a:rPr>
              <a:t>March 5, 2024	Board Workshop</a:t>
            </a:r>
          </a:p>
          <a:p>
            <a:pPr lvl="1"/>
            <a:endParaRPr lang="en-US" sz="2000" dirty="0">
              <a:latin typeface="+mj-lt"/>
            </a:endParaRPr>
          </a:p>
          <a:p>
            <a:pPr lvl="1"/>
            <a:r>
              <a:rPr lang="en-US" sz="2000" dirty="0">
                <a:latin typeface="+mj-lt"/>
              </a:rPr>
              <a:t>March 19, 2024	Public Hearing #2 (Pre-map): Public Outreach</a:t>
            </a:r>
          </a:p>
          <a:p>
            <a:pPr lvl="1"/>
            <a:endParaRPr lang="en-US" sz="2000" dirty="0">
              <a:latin typeface="+mj-lt"/>
            </a:endParaRPr>
          </a:p>
          <a:p>
            <a:pPr lvl="1"/>
            <a:r>
              <a:rPr lang="en-US" sz="2000" dirty="0">
                <a:latin typeface="+mj-lt"/>
              </a:rPr>
              <a:t>April 16, 2024	Public Hearing #3: Introduce Draft Maps</a:t>
            </a:r>
          </a:p>
          <a:p>
            <a:pPr lvl="1"/>
            <a:endParaRPr lang="en-US" sz="2000" dirty="0">
              <a:latin typeface="+mj-lt"/>
            </a:endParaRPr>
          </a:p>
          <a:p>
            <a:pPr lvl="1"/>
            <a:r>
              <a:rPr lang="en-US" sz="2000" dirty="0">
                <a:latin typeface="+mj-lt"/>
              </a:rPr>
              <a:t>May 21, 2024	Public Hearing #4: Revised Draft Maps</a:t>
            </a:r>
          </a:p>
          <a:p>
            <a:pPr lvl="1"/>
            <a:endParaRPr lang="en-US" sz="2000" dirty="0">
              <a:latin typeface="+mj-lt"/>
            </a:endParaRPr>
          </a:p>
          <a:p>
            <a:pPr lvl="1"/>
            <a:r>
              <a:rPr lang="en-US" sz="2000" dirty="0">
                <a:latin typeface="+mj-lt"/>
              </a:rPr>
              <a:t>June 4, 2024		Public Hearing #5: Final Vote</a:t>
            </a:r>
          </a:p>
          <a:p>
            <a:pPr lvl="1"/>
            <a:br>
              <a:rPr lang="en-US" sz="2000" dirty="0">
                <a:highlight>
                  <a:srgbClr val="FFFF00"/>
                </a:highlight>
                <a:latin typeface="+mj-lt"/>
              </a:rPr>
            </a:br>
            <a:endParaRPr lang="en-US" sz="2000" dirty="0">
              <a:highlight>
                <a:srgbClr val="FFFF00"/>
              </a:highlight>
              <a:latin typeface="+mj-lt"/>
            </a:endParaRPr>
          </a:p>
        </p:txBody>
      </p:sp>
      <p:grpSp>
        <p:nvGrpSpPr>
          <p:cNvPr id="7" name="Group 6"/>
          <p:cNvGrpSpPr/>
          <p:nvPr/>
        </p:nvGrpSpPr>
        <p:grpSpPr>
          <a:xfrm>
            <a:off x="1744454" y="521022"/>
            <a:ext cx="8923546" cy="534422"/>
            <a:chOff x="220454" y="521022"/>
            <a:chExt cx="8923546" cy="534422"/>
          </a:xfrm>
        </p:grpSpPr>
        <p:pic>
          <p:nvPicPr>
            <p:cNvPr id="13" name="Picture 12"/>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1544375548"/>
      </p:ext>
    </p:extLst>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40916" y="2505039"/>
            <a:ext cx="7110168" cy="1847922"/>
          </a:xfrm>
        </p:spPr>
        <p:txBody>
          <a:bodyPr/>
          <a:lstStyle/>
          <a:p>
            <a:r>
              <a:rPr lang="en-US" sz="5400" dirty="0"/>
              <a:t>Thank you.</a:t>
            </a:r>
            <a:br>
              <a:rPr lang="en-US" sz="5400" dirty="0"/>
            </a:br>
            <a:br>
              <a:rPr lang="en-US" sz="1000" dirty="0"/>
            </a:br>
            <a:r>
              <a:rPr lang="en-US" sz="5400" dirty="0"/>
              <a:t>Questions?</a:t>
            </a:r>
          </a:p>
        </p:txBody>
      </p:sp>
    </p:spTree>
    <p:extLst>
      <p:ext uri="{BB962C8B-B14F-4D97-AF65-F5344CB8AC3E}">
        <p14:creationId xmlns:p14="http://schemas.microsoft.com/office/powerpoint/2010/main" val="2480822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641"/>
          <a:stretch/>
        </p:blipFill>
        <p:spPr>
          <a:xfrm>
            <a:off x="0" y="0"/>
            <a:ext cx="12192000" cy="5785338"/>
          </a:xfrm>
          <a:prstGeom prst="rect">
            <a:avLst/>
          </a:prstGeom>
        </p:spPr>
      </p:pic>
      <p:sp>
        <p:nvSpPr>
          <p:cNvPr id="3" name="TextBox 5"/>
          <p:cNvSpPr txBox="1">
            <a:spLocks noChangeArrowheads="1"/>
          </p:cNvSpPr>
          <p:nvPr/>
        </p:nvSpPr>
        <p:spPr bwMode="auto">
          <a:xfrm>
            <a:off x="1130642" y="4569679"/>
            <a:ext cx="10254050"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1000"/>
              </a:spcAft>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eaLnBrk="0" hangingPunct="0">
              <a:spcAft>
                <a:spcPts val="1000"/>
              </a:spcAft>
              <a:buClr>
                <a:schemeClr val="accent1"/>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eaLnBrk="0" hangingPunct="0">
              <a:spcAft>
                <a:spcPts val="1000"/>
              </a:spcAft>
              <a:buClr>
                <a:schemeClr val="accent1"/>
              </a:buClr>
              <a:buFont typeface="Arial" panose="020B0604020202020204" pitchFamily="34" charset="0"/>
              <a:buChar char="•"/>
              <a:defRPr>
                <a:solidFill>
                  <a:schemeClr val="tx1"/>
                </a:solidFill>
                <a:latin typeface="Franklin Gothic Book" panose="020B0503020102020204" pitchFamily="34" charset="0"/>
              </a:defRPr>
            </a:lvl3pPr>
            <a:lvl4pPr marL="16002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5pPr>
            <a:lvl6pPr marL="25146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6pPr>
            <a:lvl7pPr marL="29718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7pPr>
            <a:lvl8pPr marL="34290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8pPr>
            <a:lvl9pPr marL="38862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Calibri Light" panose="020F0302020204030204"/>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404040"/>
                </a:solidFill>
                <a:effectLst/>
                <a:uLnTx/>
                <a:uFillTx/>
                <a:latin typeface="Calibri Light" panose="020F0302020204030204"/>
                <a:ea typeface="+mn-ea"/>
                <a:cs typeface="Segoe UI Light" panose="020B0502040204020203" pitchFamily="34" charset="0"/>
              </a:rPr>
              <a:t>Disclaimer: These materials and all discussions of these materials are for instructional purposes only and do not constitute legal advice.  If you need legal advice, you should contact your local counsel or an attorney at Lozano Smith.  If you are interested in having other in-service programs presented, please contact clientservices@lozanosmith.com or call (559) 431-5600.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dirty="0">
              <a:ln>
                <a:noFill/>
              </a:ln>
              <a:solidFill>
                <a:srgbClr val="404040"/>
              </a:solidFill>
              <a:effectLst/>
              <a:uLnTx/>
              <a:uFillTx/>
              <a:latin typeface="Calibri Light" panose="020F0302020204030204"/>
              <a:ea typeface="+mn-ea"/>
              <a:cs typeface="Segoe UI Light" panose="020B0502040204020203"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404040"/>
                </a:solidFill>
                <a:effectLst/>
                <a:uLnTx/>
                <a:uFillTx/>
                <a:latin typeface="Calibri Light" panose="020F0302020204030204"/>
                <a:ea typeface="+mn-ea"/>
                <a:cs typeface="Segoe UI Light" panose="020B0502040204020203" pitchFamily="34" charset="0"/>
              </a:rPr>
              <a:t>Copyright © 2023 Lozano Smith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404040"/>
                </a:solidFill>
                <a:effectLst/>
                <a:uLnTx/>
                <a:uFillTx/>
                <a:latin typeface="Calibri Light" panose="020F0302020204030204"/>
                <a:ea typeface="+mn-ea"/>
                <a:cs typeface="Segoe UI Light" panose="020B0502040204020203" pitchFamily="34" charset="0"/>
              </a:rPr>
              <a:t>All rights reserved. No portion of this work may be copied, distributed, sold or used for any commercial advantage or private gain, nor any derivative work prepared therefrom, nor shall any sub-license be granted, without the express prior written permission of Lozano Smith through its Managing Partner. The Managing Partner of Lozano Smith hereby grants permission to any client of Lozano Smith to whom Lozano Smith provides a copy to use such copy intact and solely for the internal purposes of such client.  By accepting this product, recipient agrees it shall not use the work except consistent with the terms of this limited license.</a:t>
            </a:r>
          </a:p>
        </p:txBody>
      </p:sp>
      <p:sp>
        <p:nvSpPr>
          <p:cNvPr id="6" name="TextBox 5"/>
          <p:cNvSpPr txBox="1">
            <a:spLocks noChangeArrowheads="1"/>
          </p:cNvSpPr>
          <p:nvPr/>
        </p:nvSpPr>
        <p:spPr bwMode="auto">
          <a:xfrm>
            <a:off x="0" y="2056267"/>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1000"/>
              </a:spcAft>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eaLnBrk="0" hangingPunct="0">
              <a:spcAft>
                <a:spcPts val="1000"/>
              </a:spcAft>
              <a:buClr>
                <a:schemeClr val="accent1"/>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eaLnBrk="0" hangingPunct="0">
              <a:spcAft>
                <a:spcPts val="1000"/>
              </a:spcAft>
              <a:buClr>
                <a:schemeClr val="accent1"/>
              </a:buClr>
              <a:buFont typeface="Arial" panose="020B0604020202020204" pitchFamily="34" charset="0"/>
              <a:buChar char="•"/>
              <a:defRPr>
                <a:solidFill>
                  <a:schemeClr val="tx1"/>
                </a:solidFill>
                <a:latin typeface="Franklin Gothic Book" panose="020B0503020102020204" pitchFamily="34" charset="0"/>
              </a:defRPr>
            </a:lvl3pPr>
            <a:lvl4pPr marL="16002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5pPr>
            <a:lvl6pPr marL="25146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6pPr>
            <a:lvl7pPr marL="29718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7pPr>
            <a:lvl8pPr marL="34290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8pPr>
            <a:lvl9pPr marL="38862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dirty="0">
                <a:ln>
                  <a:noFill/>
                </a:ln>
                <a:solidFill>
                  <a:srgbClr val="1F448A"/>
                </a:solidFill>
                <a:effectLst/>
                <a:uLnTx/>
                <a:uFillTx/>
                <a:latin typeface="Palatino Linotype" panose="02040502050505030304" pitchFamily="18" charset="0"/>
                <a:ea typeface="+mn-ea"/>
                <a:cs typeface="Arial" panose="020B0604020202020204" pitchFamily="34" charset="0"/>
              </a:rPr>
              <a:t>@</a:t>
            </a:r>
            <a:r>
              <a:rPr kumimoji="0" lang="en-US" altLang="en-US" sz="7200" b="0" i="0" u="none" strike="noStrike" kern="1200" cap="none" spc="0" normalizeH="0" baseline="0" noProof="0" dirty="0" err="1">
                <a:ln>
                  <a:noFill/>
                </a:ln>
                <a:solidFill>
                  <a:srgbClr val="1F448A"/>
                </a:solidFill>
                <a:effectLst/>
                <a:uLnTx/>
                <a:uFillTx/>
                <a:latin typeface="Palatino Linotype" panose="02040502050505030304" pitchFamily="18" charset="0"/>
                <a:ea typeface="+mn-ea"/>
                <a:cs typeface="Arial" panose="020B0604020202020204" pitchFamily="34" charset="0"/>
              </a:rPr>
              <a:t>LozanoSmith</a:t>
            </a:r>
            <a:endParaRPr kumimoji="0" lang="en-US" altLang="en-US" sz="7200" b="0" i="0" u="none" strike="noStrike" kern="1200" cap="none" spc="0" normalizeH="0" baseline="0" noProof="0" dirty="0">
              <a:ln>
                <a:noFill/>
              </a:ln>
              <a:solidFill>
                <a:srgbClr val="1F448A"/>
              </a:solidFill>
              <a:effectLst/>
              <a:uLnTx/>
              <a:uFillTx/>
              <a:latin typeface="Palatino Linotype" panose="02040502050505030304" pitchFamily="18" charset="0"/>
              <a:ea typeface="+mn-ea"/>
              <a:cs typeface="Segoe UI Light" panose="020B0502040204020203" pitchFamily="34" charset="0"/>
            </a:endParaRPr>
          </a:p>
        </p:txBody>
      </p:sp>
      <p:sp>
        <p:nvSpPr>
          <p:cNvPr id="5" name="Slide Number Placeholder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00CA50-DFF2-4B51-82DD-96628A93A367}" type="slidenum">
              <a:rPr kumimoji="0" 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3062237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600" dirty="0"/>
              <a:t>Board members may reside anywhere in the District. </a:t>
            </a:r>
          </a:p>
          <a:p>
            <a:r>
              <a:rPr lang="en-US" sz="2600" dirty="0"/>
              <a:t>Registered voters within the District may vote for all seats on the Board.</a:t>
            </a:r>
          </a:p>
          <a:p>
            <a:endParaRPr lang="en-US" sz="2600" dirty="0"/>
          </a:p>
        </p:txBody>
      </p:sp>
      <p:sp>
        <p:nvSpPr>
          <p:cNvPr id="2" name="Title 1"/>
          <p:cNvSpPr>
            <a:spLocks noGrp="1"/>
          </p:cNvSpPr>
          <p:nvPr>
            <p:ph type="title"/>
          </p:nvPr>
        </p:nvSpPr>
        <p:spPr/>
        <p:txBody>
          <a:bodyPr/>
          <a:lstStyle/>
          <a:p>
            <a:r>
              <a:rPr lang="en-US" dirty="0"/>
              <a:t>At-Large Elections</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sp>
        <p:nvSpPr>
          <p:cNvPr id="5" name="Rectangle 4"/>
          <p:cNvSpPr/>
          <p:nvPr/>
        </p:nvSpPr>
        <p:spPr>
          <a:xfrm>
            <a:off x="1778349" y="3051751"/>
            <a:ext cx="9017170" cy="25908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189152" y="2538161"/>
            <a:ext cx="202491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District boundaries</a:t>
            </a:r>
          </a:p>
        </p:txBody>
      </p:sp>
      <p:cxnSp>
        <p:nvCxnSpPr>
          <p:cNvPr id="7" name="Straight Arrow Connector 6"/>
          <p:cNvCxnSpPr/>
          <p:nvPr/>
        </p:nvCxnSpPr>
        <p:spPr>
          <a:xfrm>
            <a:off x="3448050" y="2728640"/>
            <a:ext cx="734746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371600" y="3091752"/>
            <a:ext cx="0" cy="25507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333779" y="5825885"/>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656648" y="5793619"/>
            <a:ext cx="18272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 Board member</a:t>
            </a:r>
          </a:p>
        </p:txBody>
      </p:sp>
      <p:sp>
        <p:nvSpPr>
          <p:cNvPr id="11" name="Oval 10"/>
          <p:cNvSpPr/>
          <p:nvPr/>
        </p:nvSpPr>
        <p:spPr>
          <a:xfrm>
            <a:off x="3911961" y="3419052"/>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2643980" y="4850362"/>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8493279" y="4972884"/>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6454236" y="4048475"/>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7007521" y="5148327"/>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6590906" y="5867432"/>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6841473" y="5823937"/>
            <a:ext cx="20303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 Registered voter</a:t>
            </a:r>
          </a:p>
        </p:txBody>
      </p:sp>
      <p:sp>
        <p:nvSpPr>
          <p:cNvPr id="20" name="Oval 19"/>
          <p:cNvSpPr/>
          <p:nvPr/>
        </p:nvSpPr>
        <p:spPr>
          <a:xfrm>
            <a:off x="3791827" y="5034580"/>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3456781" y="4394556"/>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4417674" y="4102276"/>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6009237" y="4992624"/>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5932704" y="3524195"/>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052880" y="3209373"/>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7380889" y="3112662"/>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9143517" y="3341952"/>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772859" y="3702460"/>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0049730" y="3542392"/>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10146200" y="5198552"/>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5872970" y="4484273"/>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9603481" y="4377824"/>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7856268" y="4752254"/>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4785635" y="4711876"/>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1901574" y="5265042"/>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2507713" y="3994281"/>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4577649" y="3339665"/>
            <a:ext cx="272534" cy="2725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11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705" y="1361662"/>
            <a:ext cx="10625544" cy="1593321"/>
          </a:xfrm>
        </p:spPr>
        <p:txBody>
          <a:bodyPr/>
          <a:lstStyle/>
          <a:p>
            <a:r>
              <a:rPr lang="en-US" sz="2800" dirty="0"/>
              <a:t>Trustees must reside within specific trustee areas.</a:t>
            </a:r>
          </a:p>
          <a:p>
            <a:r>
              <a:rPr lang="en-US" sz="2800" dirty="0"/>
              <a:t>Only voters residing within the specified trustee area may vote for that particular trustee.</a:t>
            </a:r>
          </a:p>
        </p:txBody>
      </p:sp>
      <p:sp>
        <p:nvSpPr>
          <p:cNvPr id="2" name="Title 1"/>
          <p:cNvSpPr>
            <a:spLocks noGrp="1"/>
          </p:cNvSpPr>
          <p:nvPr>
            <p:ph type="title"/>
          </p:nvPr>
        </p:nvSpPr>
        <p:spPr>
          <a:xfrm>
            <a:off x="864705" y="0"/>
            <a:ext cx="9803295" cy="1255739"/>
          </a:xfrm>
        </p:spPr>
        <p:txBody>
          <a:bodyPr>
            <a:normAutofit/>
          </a:bodyPr>
          <a:lstStyle/>
          <a:p>
            <a:r>
              <a:rPr lang="en-US" dirty="0"/>
              <a:t>By-Trustee Area Elections: The Only Method of Election Guaranteed NOT to Violate the CVRA	</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sp>
        <p:nvSpPr>
          <p:cNvPr id="67" name="Rectangle 66"/>
          <p:cNvSpPr/>
          <p:nvPr/>
        </p:nvSpPr>
        <p:spPr>
          <a:xfrm>
            <a:off x="1638782" y="3306155"/>
            <a:ext cx="9257818" cy="2124771"/>
          </a:xfrm>
          <a:prstGeom prst="rect">
            <a:avLst/>
          </a:prstGeom>
          <a:solidFill>
            <a:srgbClr val="DFE0E3"/>
          </a:solidFill>
          <a:ln w="25400" cap="flat" cmpd="sng" algn="ctr">
            <a:solidFill>
              <a:schemeClr val="accent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cxnSp>
        <p:nvCxnSpPr>
          <p:cNvPr id="68" name="Straight Connector 67"/>
          <p:cNvCxnSpPr/>
          <p:nvPr/>
        </p:nvCxnSpPr>
        <p:spPr>
          <a:xfrm>
            <a:off x="3712067" y="3306155"/>
            <a:ext cx="0" cy="1337163"/>
          </a:xfrm>
          <a:prstGeom prst="line">
            <a:avLst/>
          </a:prstGeom>
          <a:noFill/>
          <a:ln w="28575" cap="flat" cmpd="sng" algn="ctr">
            <a:solidFill>
              <a:schemeClr val="accent1"/>
            </a:solidFill>
            <a:prstDash val="solid"/>
          </a:ln>
          <a:effectLst/>
        </p:spPr>
      </p:cxnSp>
      <p:cxnSp>
        <p:nvCxnSpPr>
          <p:cNvPr id="69" name="Straight Connector 68"/>
          <p:cNvCxnSpPr/>
          <p:nvPr/>
        </p:nvCxnSpPr>
        <p:spPr>
          <a:xfrm>
            <a:off x="3712067" y="4643317"/>
            <a:ext cx="522402" cy="0"/>
          </a:xfrm>
          <a:prstGeom prst="line">
            <a:avLst/>
          </a:prstGeom>
          <a:noFill/>
          <a:ln w="28575" cap="flat" cmpd="sng" algn="ctr">
            <a:solidFill>
              <a:schemeClr val="accent1"/>
            </a:solidFill>
            <a:prstDash val="solid"/>
          </a:ln>
          <a:effectLst/>
        </p:spPr>
      </p:cxnSp>
      <p:cxnSp>
        <p:nvCxnSpPr>
          <p:cNvPr id="70" name="Straight Connector 69"/>
          <p:cNvCxnSpPr/>
          <p:nvPr/>
        </p:nvCxnSpPr>
        <p:spPr>
          <a:xfrm>
            <a:off x="4234470" y="4643317"/>
            <a:ext cx="0" cy="787608"/>
          </a:xfrm>
          <a:prstGeom prst="line">
            <a:avLst/>
          </a:prstGeom>
          <a:noFill/>
          <a:ln w="28575" cap="flat" cmpd="sng" algn="ctr">
            <a:solidFill>
              <a:schemeClr val="accent1"/>
            </a:solidFill>
            <a:prstDash val="solid"/>
          </a:ln>
          <a:effectLst/>
        </p:spPr>
      </p:cxnSp>
      <p:cxnSp>
        <p:nvCxnSpPr>
          <p:cNvPr id="71" name="Straight Connector 70"/>
          <p:cNvCxnSpPr/>
          <p:nvPr/>
        </p:nvCxnSpPr>
        <p:spPr>
          <a:xfrm>
            <a:off x="4234470" y="4966274"/>
            <a:ext cx="1525899" cy="0"/>
          </a:xfrm>
          <a:prstGeom prst="line">
            <a:avLst/>
          </a:prstGeom>
          <a:noFill/>
          <a:ln w="28575" cap="flat" cmpd="sng" algn="ctr">
            <a:solidFill>
              <a:schemeClr val="accent1"/>
            </a:solidFill>
            <a:prstDash val="solid"/>
          </a:ln>
          <a:effectLst/>
        </p:spPr>
      </p:cxnSp>
      <p:cxnSp>
        <p:nvCxnSpPr>
          <p:cNvPr id="72" name="Straight Connector 71"/>
          <p:cNvCxnSpPr/>
          <p:nvPr/>
        </p:nvCxnSpPr>
        <p:spPr>
          <a:xfrm flipV="1">
            <a:off x="5760369" y="3306155"/>
            <a:ext cx="0" cy="1660119"/>
          </a:xfrm>
          <a:prstGeom prst="line">
            <a:avLst/>
          </a:prstGeom>
          <a:noFill/>
          <a:ln w="28575" cap="flat" cmpd="sng" algn="ctr">
            <a:solidFill>
              <a:schemeClr val="accent1"/>
            </a:solidFill>
            <a:prstDash val="solid"/>
          </a:ln>
          <a:effectLst/>
        </p:spPr>
      </p:cxnSp>
      <p:cxnSp>
        <p:nvCxnSpPr>
          <p:cNvPr id="73" name="Straight Connector 72"/>
          <p:cNvCxnSpPr/>
          <p:nvPr/>
        </p:nvCxnSpPr>
        <p:spPr>
          <a:xfrm>
            <a:off x="7368545" y="3301331"/>
            <a:ext cx="0" cy="2124771"/>
          </a:xfrm>
          <a:prstGeom prst="line">
            <a:avLst/>
          </a:prstGeom>
          <a:noFill/>
          <a:ln w="28575" cap="flat" cmpd="sng" algn="ctr">
            <a:solidFill>
              <a:schemeClr val="accent1"/>
            </a:solidFill>
            <a:prstDash val="solid"/>
          </a:ln>
          <a:effectLst/>
        </p:spPr>
      </p:cxnSp>
      <p:sp>
        <p:nvSpPr>
          <p:cNvPr id="74" name="Oval 73"/>
          <p:cNvSpPr/>
          <p:nvPr/>
        </p:nvSpPr>
        <p:spPr>
          <a:xfrm>
            <a:off x="2406063" y="4443015"/>
            <a:ext cx="261201" cy="258365"/>
          </a:xfrm>
          <a:prstGeom prst="ellipse">
            <a:avLst/>
          </a:prstGeom>
          <a:solidFill>
            <a:srgbClr val="990033"/>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1</a:t>
            </a:r>
          </a:p>
        </p:txBody>
      </p:sp>
      <p:sp>
        <p:nvSpPr>
          <p:cNvPr id="75" name="TextBox 74"/>
          <p:cNvSpPr txBox="1"/>
          <p:nvPr/>
        </p:nvSpPr>
        <p:spPr>
          <a:xfrm>
            <a:off x="1995385" y="3306155"/>
            <a:ext cx="160653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Trustee Area 1</a:t>
            </a:r>
          </a:p>
        </p:txBody>
      </p:sp>
      <p:sp>
        <p:nvSpPr>
          <p:cNvPr id="76" name="TextBox 75"/>
          <p:cNvSpPr txBox="1"/>
          <p:nvPr/>
        </p:nvSpPr>
        <p:spPr>
          <a:xfrm>
            <a:off x="4995834" y="5088708"/>
            <a:ext cx="160653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Trustee Area 3</a:t>
            </a:r>
          </a:p>
        </p:txBody>
      </p:sp>
      <p:sp>
        <p:nvSpPr>
          <p:cNvPr id="77" name="TextBox 76"/>
          <p:cNvSpPr txBox="1"/>
          <p:nvPr/>
        </p:nvSpPr>
        <p:spPr>
          <a:xfrm>
            <a:off x="3880932" y="3320174"/>
            <a:ext cx="160653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Trustee Area 2</a:t>
            </a:r>
          </a:p>
        </p:txBody>
      </p:sp>
      <p:sp>
        <p:nvSpPr>
          <p:cNvPr id="78" name="TextBox 77"/>
          <p:cNvSpPr txBox="1"/>
          <p:nvPr/>
        </p:nvSpPr>
        <p:spPr>
          <a:xfrm>
            <a:off x="7368545" y="5096342"/>
            <a:ext cx="160653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Trustee Area 4</a:t>
            </a:r>
          </a:p>
        </p:txBody>
      </p:sp>
      <p:sp>
        <p:nvSpPr>
          <p:cNvPr id="79" name="Oval 78"/>
          <p:cNvSpPr/>
          <p:nvPr/>
        </p:nvSpPr>
        <p:spPr>
          <a:xfrm>
            <a:off x="4560971" y="3676663"/>
            <a:ext cx="261201" cy="258365"/>
          </a:xfrm>
          <a:prstGeom prst="ellipse">
            <a:avLst/>
          </a:prstGeom>
          <a:solidFill>
            <a:srgbClr val="1F448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2</a:t>
            </a:r>
          </a:p>
        </p:txBody>
      </p:sp>
      <p:sp>
        <p:nvSpPr>
          <p:cNvPr id="80" name="Oval 79"/>
          <p:cNvSpPr/>
          <p:nvPr/>
        </p:nvSpPr>
        <p:spPr>
          <a:xfrm>
            <a:off x="6253686" y="4750746"/>
            <a:ext cx="261201" cy="258365"/>
          </a:xfrm>
          <a:prstGeom prst="ellipse">
            <a:avLst/>
          </a:prstGeom>
          <a:solidFill>
            <a:srgbClr val="00B05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3</a:t>
            </a:r>
          </a:p>
        </p:txBody>
      </p:sp>
      <p:sp>
        <p:nvSpPr>
          <p:cNvPr id="81" name="Oval 80"/>
          <p:cNvSpPr/>
          <p:nvPr/>
        </p:nvSpPr>
        <p:spPr>
          <a:xfrm>
            <a:off x="7506832" y="4190173"/>
            <a:ext cx="261201" cy="258365"/>
          </a:xfrm>
          <a:prstGeom prst="ellipse">
            <a:avLst/>
          </a:prstGeom>
          <a:solidFill>
            <a:srgbClr val="7030A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4</a:t>
            </a:r>
          </a:p>
        </p:txBody>
      </p:sp>
      <p:sp>
        <p:nvSpPr>
          <p:cNvPr id="82" name="Oval 81"/>
          <p:cNvSpPr/>
          <p:nvPr/>
        </p:nvSpPr>
        <p:spPr>
          <a:xfrm>
            <a:off x="2338270" y="5761057"/>
            <a:ext cx="261201" cy="258365"/>
          </a:xfrm>
          <a:prstGeom prst="ellipse">
            <a:avLst/>
          </a:prstGeom>
          <a:solidFill>
            <a:srgbClr val="990033"/>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1</a:t>
            </a:r>
          </a:p>
        </p:txBody>
      </p:sp>
      <p:sp>
        <p:nvSpPr>
          <p:cNvPr id="83" name="TextBox 82"/>
          <p:cNvSpPr txBox="1"/>
          <p:nvPr/>
        </p:nvSpPr>
        <p:spPr>
          <a:xfrm>
            <a:off x="3877300" y="5722815"/>
            <a:ext cx="116570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 Trustee </a:t>
            </a:r>
          </a:p>
        </p:txBody>
      </p:sp>
      <p:sp>
        <p:nvSpPr>
          <p:cNvPr id="84" name="Oval 83"/>
          <p:cNvSpPr/>
          <p:nvPr/>
        </p:nvSpPr>
        <p:spPr>
          <a:xfrm>
            <a:off x="2655819" y="5761057"/>
            <a:ext cx="261201" cy="258365"/>
          </a:xfrm>
          <a:prstGeom prst="ellipse">
            <a:avLst/>
          </a:prstGeom>
          <a:solidFill>
            <a:srgbClr val="1F448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2</a:t>
            </a:r>
          </a:p>
        </p:txBody>
      </p:sp>
      <p:sp>
        <p:nvSpPr>
          <p:cNvPr id="85" name="Oval 84"/>
          <p:cNvSpPr/>
          <p:nvPr/>
        </p:nvSpPr>
        <p:spPr>
          <a:xfrm>
            <a:off x="2973368" y="5761057"/>
            <a:ext cx="269708" cy="258365"/>
          </a:xfrm>
          <a:prstGeom prst="ellipse">
            <a:avLst/>
          </a:prstGeom>
          <a:solidFill>
            <a:srgbClr val="00B05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3</a:t>
            </a:r>
          </a:p>
        </p:txBody>
      </p:sp>
      <p:sp>
        <p:nvSpPr>
          <p:cNvPr id="86" name="Oval 85"/>
          <p:cNvSpPr/>
          <p:nvPr/>
        </p:nvSpPr>
        <p:spPr>
          <a:xfrm>
            <a:off x="3299423" y="5755341"/>
            <a:ext cx="261201" cy="258365"/>
          </a:xfrm>
          <a:prstGeom prst="ellipse">
            <a:avLst/>
          </a:prstGeom>
          <a:solidFill>
            <a:srgbClr val="7030A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4</a:t>
            </a:r>
          </a:p>
        </p:txBody>
      </p:sp>
      <p:sp>
        <p:nvSpPr>
          <p:cNvPr id="87" name="Oval 86"/>
          <p:cNvSpPr/>
          <p:nvPr/>
        </p:nvSpPr>
        <p:spPr>
          <a:xfrm>
            <a:off x="5342110" y="5785351"/>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88" name="Oval 87"/>
          <p:cNvSpPr/>
          <p:nvPr/>
        </p:nvSpPr>
        <p:spPr>
          <a:xfrm>
            <a:off x="5659659" y="5785351"/>
            <a:ext cx="261201" cy="258365"/>
          </a:xfrm>
          <a:prstGeom prst="ellipse">
            <a:avLst/>
          </a:prstGeom>
          <a:solidFill>
            <a:srgbClr val="A1BBE9"/>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89" name="Oval 88"/>
          <p:cNvSpPr/>
          <p:nvPr/>
        </p:nvSpPr>
        <p:spPr>
          <a:xfrm>
            <a:off x="5977208" y="5785351"/>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0" name="Oval 89"/>
          <p:cNvSpPr/>
          <p:nvPr/>
        </p:nvSpPr>
        <p:spPr>
          <a:xfrm>
            <a:off x="6303263" y="5779635"/>
            <a:ext cx="261201" cy="258365"/>
          </a:xfrm>
          <a:prstGeom prst="ellipse">
            <a:avLst/>
          </a:prstGeom>
          <a:solidFill>
            <a:srgbClr val="DAC2EC"/>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1" name="TextBox 90"/>
          <p:cNvSpPr txBox="1"/>
          <p:nvPr/>
        </p:nvSpPr>
        <p:spPr>
          <a:xfrm>
            <a:off x="6896053" y="5740577"/>
            <a:ext cx="334578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 Voters residing in Trustee area</a:t>
            </a:r>
          </a:p>
        </p:txBody>
      </p:sp>
      <p:sp>
        <p:nvSpPr>
          <p:cNvPr id="92" name="Oval 91"/>
          <p:cNvSpPr/>
          <p:nvPr/>
        </p:nvSpPr>
        <p:spPr>
          <a:xfrm>
            <a:off x="2027289" y="4210787"/>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3" name="Oval 92"/>
          <p:cNvSpPr/>
          <p:nvPr/>
        </p:nvSpPr>
        <p:spPr>
          <a:xfrm>
            <a:off x="2988072" y="4273374"/>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4" name="Oval 93"/>
          <p:cNvSpPr/>
          <p:nvPr/>
        </p:nvSpPr>
        <p:spPr>
          <a:xfrm>
            <a:off x="3044598" y="5012446"/>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5" name="Oval 94"/>
          <p:cNvSpPr/>
          <p:nvPr/>
        </p:nvSpPr>
        <p:spPr>
          <a:xfrm>
            <a:off x="3736555" y="4842180"/>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6" name="Oval 95"/>
          <p:cNvSpPr/>
          <p:nvPr/>
        </p:nvSpPr>
        <p:spPr>
          <a:xfrm>
            <a:off x="2555290" y="3869774"/>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7" name="Oval 96"/>
          <p:cNvSpPr/>
          <p:nvPr/>
        </p:nvSpPr>
        <p:spPr>
          <a:xfrm>
            <a:off x="3289918" y="3611408"/>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8" name="Oval 97"/>
          <p:cNvSpPr/>
          <p:nvPr/>
        </p:nvSpPr>
        <p:spPr>
          <a:xfrm>
            <a:off x="1864785" y="5141629"/>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99" name="Oval 98"/>
          <p:cNvSpPr/>
          <p:nvPr/>
        </p:nvSpPr>
        <p:spPr>
          <a:xfrm>
            <a:off x="2060809" y="4874076"/>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0" name="Oval 99"/>
          <p:cNvSpPr/>
          <p:nvPr/>
        </p:nvSpPr>
        <p:spPr>
          <a:xfrm>
            <a:off x="1727634" y="3526624"/>
            <a:ext cx="261201" cy="258365"/>
          </a:xfrm>
          <a:prstGeom prst="ellipse">
            <a:avLst/>
          </a:prstGeom>
          <a:solidFill>
            <a:srgbClr val="FF9FB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1" name="Oval 100"/>
          <p:cNvSpPr/>
          <p:nvPr/>
        </p:nvSpPr>
        <p:spPr>
          <a:xfrm>
            <a:off x="4323763" y="4615689"/>
            <a:ext cx="261201" cy="258365"/>
          </a:xfrm>
          <a:prstGeom prst="ellipse">
            <a:avLst/>
          </a:prstGeom>
          <a:solidFill>
            <a:srgbClr val="A1BBE9"/>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2" name="Oval 101"/>
          <p:cNvSpPr/>
          <p:nvPr/>
        </p:nvSpPr>
        <p:spPr>
          <a:xfrm>
            <a:off x="4792172" y="4492424"/>
            <a:ext cx="261201" cy="258365"/>
          </a:xfrm>
          <a:prstGeom prst="ellipse">
            <a:avLst/>
          </a:prstGeom>
          <a:solidFill>
            <a:srgbClr val="A1BBE9"/>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3" name="Oval 102"/>
          <p:cNvSpPr/>
          <p:nvPr/>
        </p:nvSpPr>
        <p:spPr>
          <a:xfrm>
            <a:off x="4607212" y="4179653"/>
            <a:ext cx="261201" cy="258365"/>
          </a:xfrm>
          <a:prstGeom prst="ellipse">
            <a:avLst/>
          </a:prstGeom>
          <a:solidFill>
            <a:srgbClr val="A1BBE9"/>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4" name="Oval 103"/>
          <p:cNvSpPr/>
          <p:nvPr/>
        </p:nvSpPr>
        <p:spPr>
          <a:xfrm>
            <a:off x="3824052" y="3994318"/>
            <a:ext cx="261201" cy="258365"/>
          </a:xfrm>
          <a:prstGeom prst="ellipse">
            <a:avLst/>
          </a:prstGeom>
          <a:solidFill>
            <a:srgbClr val="A1BBE9"/>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5" name="Oval 104"/>
          <p:cNvSpPr/>
          <p:nvPr/>
        </p:nvSpPr>
        <p:spPr>
          <a:xfrm>
            <a:off x="4117574" y="3697814"/>
            <a:ext cx="261201" cy="258365"/>
          </a:xfrm>
          <a:prstGeom prst="ellipse">
            <a:avLst/>
          </a:prstGeom>
          <a:solidFill>
            <a:srgbClr val="A1BBE9"/>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6" name="Oval 105"/>
          <p:cNvSpPr/>
          <p:nvPr/>
        </p:nvSpPr>
        <p:spPr>
          <a:xfrm>
            <a:off x="5029200" y="3682027"/>
            <a:ext cx="261201" cy="258365"/>
          </a:xfrm>
          <a:prstGeom prst="ellipse">
            <a:avLst/>
          </a:prstGeom>
          <a:solidFill>
            <a:srgbClr val="A1BBE9"/>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7" name="Oval 106"/>
          <p:cNvSpPr/>
          <p:nvPr/>
        </p:nvSpPr>
        <p:spPr>
          <a:xfrm>
            <a:off x="4936299" y="4164951"/>
            <a:ext cx="261201" cy="258365"/>
          </a:xfrm>
          <a:prstGeom prst="ellipse">
            <a:avLst/>
          </a:prstGeom>
          <a:solidFill>
            <a:srgbClr val="A1BBE9"/>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8" name="Oval 107"/>
          <p:cNvSpPr/>
          <p:nvPr/>
        </p:nvSpPr>
        <p:spPr>
          <a:xfrm>
            <a:off x="4403144" y="5081753"/>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09" name="Oval 108"/>
          <p:cNvSpPr/>
          <p:nvPr/>
        </p:nvSpPr>
        <p:spPr>
          <a:xfrm>
            <a:off x="5819184" y="4794346"/>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0" name="Oval 109"/>
          <p:cNvSpPr/>
          <p:nvPr/>
        </p:nvSpPr>
        <p:spPr>
          <a:xfrm>
            <a:off x="6796033" y="5061941"/>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1" name="Oval 110"/>
          <p:cNvSpPr/>
          <p:nvPr/>
        </p:nvSpPr>
        <p:spPr>
          <a:xfrm>
            <a:off x="6754744" y="4389009"/>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2" name="Oval 111"/>
          <p:cNvSpPr/>
          <p:nvPr/>
        </p:nvSpPr>
        <p:spPr>
          <a:xfrm>
            <a:off x="5921003" y="3865135"/>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3" name="Oval 112"/>
          <p:cNvSpPr/>
          <p:nvPr/>
        </p:nvSpPr>
        <p:spPr>
          <a:xfrm>
            <a:off x="6466574" y="3735953"/>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4" name="Oval 113"/>
          <p:cNvSpPr/>
          <p:nvPr/>
        </p:nvSpPr>
        <p:spPr>
          <a:xfrm>
            <a:off x="6179763" y="3365015"/>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5" name="Oval 114"/>
          <p:cNvSpPr/>
          <p:nvPr/>
        </p:nvSpPr>
        <p:spPr>
          <a:xfrm>
            <a:off x="6875978" y="3669352"/>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6" name="Oval 115"/>
          <p:cNvSpPr/>
          <p:nvPr/>
        </p:nvSpPr>
        <p:spPr>
          <a:xfrm>
            <a:off x="6236371" y="4324687"/>
            <a:ext cx="269708" cy="258365"/>
          </a:xfrm>
          <a:prstGeom prst="ellipse">
            <a:avLst/>
          </a:prstGeom>
          <a:solidFill>
            <a:srgbClr val="C5FFD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7" name="Oval 116"/>
          <p:cNvSpPr/>
          <p:nvPr/>
        </p:nvSpPr>
        <p:spPr>
          <a:xfrm>
            <a:off x="7480235" y="4746166"/>
            <a:ext cx="261201" cy="258365"/>
          </a:xfrm>
          <a:prstGeom prst="ellipse">
            <a:avLst/>
          </a:prstGeom>
          <a:solidFill>
            <a:srgbClr val="DAC2EC"/>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8" name="Oval 117"/>
          <p:cNvSpPr/>
          <p:nvPr/>
        </p:nvSpPr>
        <p:spPr>
          <a:xfrm>
            <a:off x="8726078" y="4732442"/>
            <a:ext cx="261201" cy="258365"/>
          </a:xfrm>
          <a:prstGeom prst="ellipse">
            <a:avLst/>
          </a:prstGeom>
          <a:solidFill>
            <a:srgbClr val="DAC2EC"/>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19" name="Oval 118"/>
          <p:cNvSpPr/>
          <p:nvPr/>
        </p:nvSpPr>
        <p:spPr>
          <a:xfrm>
            <a:off x="8459560" y="4144191"/>
            <a:ext cx="261201" cy="258365"/>
          </a:xfrm>
          <a:prstGeom prst="ellipse">
            <a:avLst/>
          </a:prstGeom>
          <a:solidFill>
            <a:srgbClr val="DAC2EC"/>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20" name="Oval 119"/>
          <p:cNvSpPr/>
          <p:nvPr/>
        </p:nvSpPr>
        <p:spPr>
          <a:xfrm>
            <a:off x="7834246" y="4409917"/>
            <a:ext cx="261201" cy="258365"/>
          </a:xfrm>
          <a:prstGeom prst="ellipse">
            <a:avLst/>
          </a:prstGeom>
          <a:solidFill>
            <a:srgbClr val="DAC2EC"/>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21" name="Oval 120"/>
          <p:cNvSpPr/>
          <p:nvPr/>
        </p:nvSpPr>
        <p:spPr>
          <a:xfrm>
            <a:off x="7459724" y="3437218"/>
            <a:ext cx="261201" cy="258365"/>
          </a:xfrm>
          <a:prstGeom prst="ellipse">
            <a:avLst/>
          </a:prstGeom>
          <a:solidFill>
            <a:srgbClr val="DAC2EC"/>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22" name="Oval 121"/>
          <p:cNvSpPr/>
          <p:nvPr/>
        </p:nvSpPr>
        <p:spPr>
          <a:xfrm>
            <a:off x="8307746" y="3611407"/>
            <a:ext cx="261201" cy="258365"/>
          </a:xfrm>
          <a:prstGeom prst="ellipse">
            <a:avLst/>
          </a:prstGeom>
          <a:solidFill>
            <a:srgbClr val="DAC2EC"/>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23" name="Oval 122"/>
          <p:cNvSpPr/>
          <p:nvPr/>
        </p:nvSpPr>
        <p:spPr>
          <a:xfrm>
            <a:off x="8635738" y="3475794"/>
            <a:ext cx="261201" cy="258365"/>
          </a:xfrm>
          <a:prstGeom prst="ellipse">
            <a:avLst/>
          </a:prstGeom>
          <a:solidFill>
            <a:srgbClr val="DAC2EC"/>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24" name="TextBox 123"/>
          <p:cNvSpPr txBox="1"/>
          <p:nvPr/>
        </p:nvSpPr>
        <p:spPr>
          <a:xfrm>
            <a:off x="982928" y="2853839"/>
            <a:ext cx="202491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District boundaries</a:t>
            </a:r>
          </a:p>
        </p:txBody>
      </p:sp>
      <p:cxnSp>
        <p:nvCxnSpPr>
          <p:cNvPr id="125" name="Straight Arrow Connector 124"/>
          <p:cNvCxnSpPr/>
          <p:nvPr/>
        </p:nvCxnSpPr>
        <p:spPr>
          <a:xfrm flipV="1">
            <a:off x="3118672" y="3045056"/>
            <a:ext cx="7777928" cy="1"/>
          </a:xfrm>
          <a:prstGeom prst="straightConnector1">
            <a:avLst/>
          </a:prstGeom>
          <a:noFill/>
          <a:ln w="19050" cap="flat" cmpd="sng" algn="ctr">
            <a:solidFill>
              <a:schemeClr val="accent1"/>
            </a:solidFill>
            <a:prstDash val="solid"/>
            <a:tailEnd type="triangle"/>
          </a:ln>
          <a:effectLst/>
        </p:spPr>
      </p:cxnSp>
      <p:cxnSp>
        <p:nvCxnSpPr>
          <p:cNvPr id="126" name="Straight Arrow Connector 125"/>
          <p:cNvCxnSpPr/>
          <p:nvPr/>
        </p:nvCxnSpPr>
        <p:spPr>
          <a:xfrm>
            <a:off x="1143000" y="3353001"/>
            <a:ext cx="0" cy="2046993"/>
          </a:xfrm>
          <a:prstGeom prst="straightConnector1">
            <a:avLst/>
          </a:prstGeom>
          <a:noFill/>
          <a:ln w="19050" cap="flat" cmpd="sng" algn="ctr">
            <a:solidFill>
              <a:schemeClr val="accent1"/>
            </a:solidFill>
            <a:prstDash val="solid"/>
            <a:tailEnd type="triangle"/>
          </a:ln>
          <a:effectLst/>
        </p:spPr>
      </p:cxnSp>
      <p:cxnSp>
        <p:nvCxnSpPr>
          <p:cNvPr id="127" name="Straight Connector 126"/>
          <p:cNvCxnSpPr/>
          <p:nvPr/>
        </p:nvCxnSpPr>
        <p:spPr>
          <a:xfrm>
            <a:off x="9067800" y="3306154"/>
            <a:ext cx="0" cy="2124771"/>
          </a:xfrm>
          <a:prstGeom prst="line">
            <a:avLst/>
          </a:prstGeom>
          <a:noFill/>
          <a:ln w="28575" cap="flat" cmpd="sng" algn="ctr">
            <a:solidFill>
              <a:schemeClr val="accent1"/>
            </a:solidFill>
            <a:prstDash val="solid"/>
          </a:ln>
          <a:effectLst/>
        </p:spPr>
      </p:cxnSp>
      <p:sp>
        <p:nvSpPr>
          <p:cNvPr id="128" name="TextBox 127"/>
          <p:cNvSpPr txBox="1"/>
          <p:nvPr/>
        </p:nvSpPr>
        <p:spPr>
          <a:xfrm>
            <a:off x="9204838" y="5096342"/>
            <a:ext cx="163647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Trustee Area 5</a:t>
            </a:r>
          </a:p>
        </p:txBody>
      </p:sp>
      <p:sp>
        <p:nvSpPr>
          <p:cNvPr id="129" name="Oval 128"/>
          <p:cNvSpPr/>
          <p:nvPr/>
        </p:nvSpPr>
        <p:spPr>
          <a:xfrm>
            <a:off x="3606889" y="5755341"/>
            <a:ext cx="261201" cy="258365"/>
          </a:xfrm>
          <a:prstGeom prst="ellipse">
            <a:avLst/>
          </a:prstGeom>
          <a:solidFill>
            <a:srgbClr val="F5800B"/>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5</a:t>
            </a:r>
          </a:p>
        </p:txBody>
      </p:sp>
      <p:sp>
        <p:nvSpPr>
          <p:cNvPr id="130" name="Oval 129"/>
          <p:cNvSpPr/>
          <p:nvPr/>
        </p:nvSpPr>
        <p:spPr>
          <a:xfrm>
            <a:off x="9359341" y="3621875"/>
            <a:ext cx="261201" cy="258365"/>
          </a:xfrm>
          <a:prstGeom prst="ellipse">
            <a:avLst/>
          </a:prstGeom>
          <a:solidFill>
            <a:srgbClr val="F5800B"/>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rPr>
              <a:t>5</a:t>
            </a:r>
          </a:p>
        </p:txBody>
      </p:sp>
      <p:sp>
        <p:nvSpPr>
          <p:cNvPr id="131" name="Oval 130"/>
          <p:cNvSpPr/>
          <p:nvPr/>
        </p:nvSpPr>
        <p:spPr>
          <a:xfrm>
            <a:off x="10101026" y="3567050"/>
            <a:ext cx="261201" cy="258365"/>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32" name="Oval 131"/>
          <p:cNvSpPr/>
          <p:nvPr/>
        </p:nvSpPr>
        <p:spPr>
          <a:xfrm>
            <a:off x="10231627" y="4019857"/>
            <a:ext cx="261201" cy="258365"/>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33" name="Oval 132"/>
          <p:cNvSpPr/>
          <p:nvPr/>
        </p:nvSpPr>
        <p:spPr>
          <a:xfrm>
            <a:off x="9566654" y="3887938"/>
            <a:ext cx="261201" cy="258365"/>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34" name="Oval 133"/>
          <p:cNvSpPr/>
          <p:nvPr/>
        </p:nvSpPr>
        <p:spPr>
          <a:xfrm>
            <a:off x="9893458" y="4474391"/>
            <a:ext cx="261201" cy="258365"/>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35" name="Oval 134"/>
          <p:cNvSpPr/>
          <p:nvPr/>
        </p:nvSpPr>
        <p:spPr>
          <a:xfrm>
            <a:off x="9245739" y="4291098"/>
            <a:ext cx="261201" cy="258365"/>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36" name="Oval 135"/>
          <p:cNvSpPr/>
          <p:nvPr/>
        </p:nvSpPr>
        <p:spPr>
          <a:xfrm>
            <a:off x="10504799" y="4705023"/>
            <a:ext cx="261201" cy="258365"/>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37" name="Oval 136"/>
          <p:cNvSpPr/>
          <p:nvPr/>
        </p:nvSpPr>
        <p:spPr>
          <a:xfrm>
            <a:off x="9410254" y="4759998"/>
            <a:ext cx="261201" cy="258365"/>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
        <p:nvSpPr>
          <p:cNvPr id="138" name="Oval 137"/>
          <p:cNvSpPr/>
          <p:nvPr/>
        </p:nvSpPr>
        <p:spPr>
          <a:xfrm>
            <a:off x="6636080" y="5779284"/>
            <a:ext cx="261201" cy="258365"/>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939265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386664"/>
            <a:ext cx="7924800" cy="4881602"/>
          </a:xfrm>
        </p:spPr>
        <p:txBody>
          <a:bodyPr>
            <a:normAutofit/>
          </a:bodyPr>
          <a:lstStyle/>
          <a:p>
            <a:r>
              <a:rPr lang="en-US" sz="2800" dirty="0"/>
              <a:t>High cost of litigation and attorneys’ fees.</a:t>
            </a:r>
          </a:p>
          <a:p>
            <a:endParaRPr lang="en-US" sz="2800" dirty="0"/>
          </a:p>
          <a:p>
            <a:r>
              <a:rPr lang="en-US" sz="2800" dirty="0"/>
              <a:t>Public agencies have </a:t>
            </a:r>
            <a:r>
              <a:rPr lang="en-US" sz="2800" u="sng" dirty="0"/>
              <a:t>never</a:t>
            </a:r>
            <a:r>
              <a:rPr lang="en-US" sz="2800" dirty="0"/>
              <a:t> successfully defended a CVRA challenge.</a:t>
            </a:r>
          </a:p>
          <a:p>
            <a:endParaRPr lang="en-US" sz="2800" dirty="0"/>
          </a:p>
          <a:p>
            <a:r>
              <a:rPr lang="en-US" dirty="0"/>
              <a:t>Estimated fees and costs to </a:t>
            </a:r>
            <a:r>
              <a:rPr lang="en-US" i="1" dirty="0"/>
              <a:t>plaintiff’s counsel</a:t>
            </a:r>
            <a:r>
              <a:rPr lang="en-US" dirty="0"/>
              <a:t>:</a:t>
            </a:r>
            <a:endParaRPr lang="en-US" sz="2800" dirty="0"/>
          </a:p>
          <a:p>
            <a:pPr marL="457200" indent="-457200">
              <a:buFont typeface="Arial" panose="020B0604020202020204" pitchFamily="34" charset="0"/>
              <a:buChar char="•"/>
            </a:pPr>
            <a:r>
              <a:rPr lang="en-US" sz="2200" dirty="0"/>
              <a:t>City of Santa Clara (Approximately $3 million – court ordered)</a:t>
            </a:r>
          </a:p>
          <a:p>
            <a:pPr marL="457200" indent="-457200">
              <a:buFont typeface="Arial" panose="020B0604020202020204" pitchFamily="34" charset="0"/>
              <a:buChar char="•"/>
            </a:pPr>
            <a:r>
              <a:rPr lang="en-US" sz="2200" dirty="0"/>
              <a:t>West Contra Costa Unified School District ($310,000 settlement)</a:t>
            </a:r>
          </a:p>
          <a:p>
            <a:pPr marL="457200" indent="-457200">
              <a:buFont typeface="Arial" panose="020B0604020202020204" pitchFamily="34" charset="0"/>
              <a:buChar char="•"/>
            </a:pPr>
            <a:r>
              <a:rPr lang="en-US" sz="2200" dirty="0"/>
              <a:t>City of Modesto ($3 million settlement)</a:t>
            </a:r>
          </a:p>
          <a:p>
            <a:endParaRPr lang="en-US" sz="2200" dirty="0"/>
          </a:p>
          <a:p>
            <a:pPr marL="0" indent="0">
              <a:buNone/>
            </a:pPr>
            <a:endParaRPr lang="en-US" dirty="0"/>
          </a:p>
        </p:txBody>
      </p:sp>
      <p:sp>
        <p:nvSpPr>
          <p:cNvPr id="2" name="Title 1"/>
          <p:cNvSpPr>
            <a:spLocks noGrp="1"/>
          </p:cNvSpPr>
          <p:nvPr>
            <p:ph type="title"/>
          </p:nvPr>
        </p:nvSpPr>
        <p:spPr/>
        <p:txBody>
          <a:bodyPr/>
          <a:lstStyle/>
          <a:p>
            <a:r>
              <a:rPr lang="en-US" dirty="0"/>
              <a:t>CVRA Challenges are Costly and Uncertain</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pic>
        <p:nvPicPr>
          <p:cNvPr id="5" name="Picture 4"/>
          <p:cNvPicPr>
            <a:picLocks noChangeAspect="1"/>
          </p:cNvPicPr>
          <p:nvPr/>
        </p:nvPicPr>
        <p:blipFill rotWithShape="1">
          <a:blip r:embed="rId3"/>
          <a:srcRect l="52000"/>
          <a:stretch/>
        </p:blipFill>
        <p:spPr>
          <a:xfrm>
            <a:off x="8915400" y="1422890"/>
            <a:ext cx="3276600" cy="4440684"/>
          </a:xfrm>
          <a:prstGeom prst="rect">
            <a:avLst/>
          </a:prstGeom>
          <a:noFill/>
          <a:ln>
            <a:noFill/>
          </a:ln>
        </p:spPr>
      </p:pic>
    </p:spTree>
    <p:extLst>
      <p:ext uri="{BB962C8B-B14F-4D97-AF65-F5344CB8AC3E}">
        <p14:creationId xmlns:p14="http://schemas.microsoft.com/office/powerpoint/2010/main" val="119295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758" y="2505039"/>
            <a:ext cx="9422484" cy="1847922"/>
          </a:xfrm>
        </p:spPr>
        <p:txBody>
          <a:bodyPr/>
          <a:lstStyle/>
          <a:p>
            <a:r>
              <a:rPr lang="en-US" dirty="0"/>
              <a:t>Process to Establish                               By-Trustee Area Elections</a:t>
            </a:r>
          </a:p>
        </p:txBody>
      </p:sp>
    </p:spTree>
    <p:extLst>
      <p:ext uri="{BB962C8B-B14F-4D97-AF65-F5344CB8AC3E}">
        <p14:creationId xmlns:p14="http://schemas.microsoft.com/office/powerpoint/2010/main" val="196811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wrap="square">
            <a:noAutofit/>
          </a:bodyPr>
          <a:lstStyle/>
          <a:p>
            <a:r>
              <a:rPr lang="en-US" sz="3200" dirty="0"/>
              <a:t>District board adopts intent resolution. (Elec. Code, </a:t>
            </a:r>
            <a:br>
              <a:rPr lang="en-US" sz="3200" dirty="0"/>
            </a:br>
            <a:r>
              <a:rPr lang="en-US" sz="3200" dirty="0"/>
              <a:t>§ 10010(e)(3)(A).) </a:t>
            </a:r>
          </a:p>
          <a:p>
            <a:pPr marL="0" indent="0">
              <a:buNone/>
            </a:pPr>
            <a:endParaRPr lang="en-US" sz="3200" dirty="0"/>
          </a:p>
          <a:p>
            <a:r>
              <a:rPr lang="en-US" sz="3200" dirty="0">
                <a:solidFill>
                  <a:schemeClr val="tx1"/>
                </a:solidFill>
              </a:rPr>
              <a:t>Board adopted at its January 16, 2024 meeting.</a:t>
            </a:r>
          </a:p>
          <a:p>
            <a:pPr marL="0" indent="0">
              <a:buNone/>
            </a:pPr>
            <a:endParaRPr lang="en-US" sz="1100" i="1" dirty="0"/>
          </a:p>
        </p:txBody>
      </p:sp>
      <p:sp>
        <p:nvSpPr>
          <p:cNvPr id="2" name="Title 1"/>
          <p:cNvSpPr>
            <a:spLocks noGrp="1"/>
          </p:cNvSpPr>
          <p:nvPr>
            <p:ph type="title"/>
          </p:nvPr>
        </p:nvSpPr>
        <p:spPr/>
        <p:txBody>
          <a:bodyPr>
            <a:normAutofit/>
          </a:bodyPr>
          <a:lstStyle/>
          <a:p>
            <a:r>
              <a:rPr lang="en-US" dirty="0"/>
              <a:t>Step 1: Adopt Intent Resolution</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204983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705" y="1255739"/>
            <a:ext cx="10489093" cy="4416400"/>
          </a:xfrm>
        </p:spPr>
        <p:txBody>
          <a:bodyPr>
            <a:noAutofit/>
          </a:bodyPr>
          <a:lstStyle/>
          <a:p>
            <a:pPr marL="514350" indent="-514350">
              <a:buFont typeface="+mj-lt"/>
              <a:buAutoNum type="arabicPeriod"/>
            </a:pPr>
            <a:r>
              <a:rPr lang="en-US" dirty="0"/>
              <a:t>“</a:t>
            </a:r>
            <a:r>
              <a:rPr lang="en-US" u="sng" dirty="0"/>
              <a:t>Pre-Map” Hearings</a:t>
            </a:r>
            <a:r>
              <a:rPr lang="en-US" dirty="0"/>
              <a:t>: Two public hearings prior to preparing proposed by-trustee area maps. (Elec. Code, § 10010(a)(1).) </a:t>
            </a:r>
          </a:p>
          <a:p>
            <a:pPr marL="514350" indent="-514350">
              <a:buFont typeface="+mj-lt"/>
              <a:buAutoNum type="arabicPeriod"/>
            </a:pPr>
            <a:r>
              <a:rPr kumimoji="0" lang="en-US" b="0" i="0" u="none" strike="noStrike" kern="1200" cap="none" spc="0" normalizeH="0" baseline="0" noProof="0" dirty="0">
                <a:ln>
                  <a:noFill/>
                </a:ln>
                <a:solidFill>
                  <a:srgbClr val="404040"/>
                </a:solidFill>
                <a:effectLst/>
                <a:uLnTx/>
                <a:uFillTx/>
                <a:latin typeface="Calibri Light" panose="020F0302020204030204"/>
                <a:ea typeface="Gadugi" panose="020B0502040204020203" pitchFamily="34" charset="0"/>
                <a:cs typeface="+mn-cs"/>
              </a:rPr>
              <a:t>“</a:t>
            </a:r>
            <a:r>
              <a:rPr kumimoji="0" lang="en-US" b="0" i="0" u="sng" strike="noStrike" kern="1200" cap="none" spc="0" normalizeH="0" baseline="0" noProof="0" dirty="0">
                <a:ln>
                  <a:noFill/>
                </a:ln>
                <a:solidFill>
                  <a:srgbClr val="404040"/>
                </a:solidFill>
                <a:effectLst/>
                <a:uLnTx/>
                <a:uFillTx/>
                <a:latin typeface="Calibri Light" panose="020F0302020204030204"/>
                <a:ea typeface="Gadugi" panose="020B0502040204020203" pitchFamily="34" charset="0"/>
                <a:cs typeface="+mn-cs"/>
              </a:rPr>
              <a:t>Map Consideration” Hearings</a:t>
            </a:r>
            <a:r>
              <a:rPr kumimoji="0" lang="en-US" b="0" i="0" u="none" strike="noStrike" kern="1200" cap="none" spc="0" normalizeH="0" baseline="0" noProof="0" dirty="0">
                <a:ln>
                  <a:noFill/>
                </a:ln>
                <a:solidFill>
                  <a:srgbClr val="404040"/>
                </a:solidFill>
                <a:effectLst/>
                <a:uLnTx/>
                <a:uFillTx/>
                <a:latin typeface="Calibri Light" panose="020F0302020204030204"/>
                <a:ea typeface="Gadugi" panose="020B0502040204020203" pitchFamily="34" charset="0"/>
                <a:cs typeface="+mn-cs"/>
              </a:rPr>
              <a:t>: Two public hearings to consider proposed by-trustee area maps. (Elec. Code, § 10010(a)(2).) Maps must be publicly available 7 days in advance of hearings.</a:t>
            </a:r>
          </a:p>
          <a:p>
            <a:pPr marL="514350" indent="-514350">
              <a:buFont typeface="+mj-lt"/>
              <a:buAutoNum type="arabicPeriod"/>
            </a:pPr>
            <a:r>
              <a:rPr kumimoji="0" lang="en-US" b="0" i="0" u="sng" strike="noStrike" kern="1200" cap="none" spc="0" normalizeH="0" baseline="0" noProof="0" dirty="0">
                <a:ln>
                  <a:noFill/>
                </a:ln>
                <a:solidFill>
                  <a:srgbClr val="404040"/>
                </a:solidFill>
                <a:effectLst/>
                <a:uLnTx/>
                <a:uFillTx/>
                <a:latin typeface="Calibri Light" panose="020F0302020204030204"/>
                <a:ea typeface="Gadugi" panose="020B0502040204020203" pitchFamily="34" charset="0"/>
                <a:cs typeface="+mn-cs"/>
              </a:rPr>
              <a:t>Map Adoption Hearing</a:t>
            </a:r>
            <a:r>
              <a:rPr kumimoji="0" lang="en-US" b="0" i="0" u="none" strike="noStrike" kern="1200" cap="none" spc="0" normalizeH="0" baseline="0" noProof="0" dirty="0">
                <a:ln>
                  <a:noFill/>
                </a:ln>
                <a:solidFill>
                  <a:srgbClr val="404040"/>
                </a:solidFill>
                <a:effectLst/>
                <a:uLnTx/>
                <a:uFillTx/>
                <a:latin typeface="Calibri Light" panose="020F0302020204030204"/>
                <a:ea typeface="Gadugi" panose="020B0502040204020203" pitchFamily="34" charset="0"/>
                <a:cs typeface="+mn-cs"/>
              </a:rPr>
              <a:t>:  Public hearing before adopting final by-trustee area map.</a:t>
            </a:r>
            <a:endParaRPr kumimoji="0" lang="en-US" b="1" i="0" u="none" strike="noStrike" kern="1200" cap="none" spc="0" normalizeH="0" baseline="0" noProof="0" dirty="0">
              <a:ln>
                <a:noFill/>
              </a:ln>
              <a:solidFill>
                <a:srgbClr val="FF0000"/>
              </a:solidFill>
              <a:effectLst/>
              <a:uLnTx/>
              <a:uFillTx/>
              <a:latin typeface="Calibri Light" panose="020F0302020204030204"/>
              <a:ea typeface="Gadugi" panose="020B0502040204020203" pitchFamily="34" charset="0"/>
              <a:cs typeface="+mn-cs"/>
            </a:endParaRPr>
          </a:p>
          <a:p>
            <a:pPr marL="514350" indent="-514350">
              <a:buFont typeface="+mj-lt"/>
              <a:buAutoNum type="arabicPeriod"/>
            </a:pPr>
            <a:endParaRPr kumimoji="0" lang="en-US" b="0" i="0" u="none" strike="noStrike" kern="1200" cap="none" spc="0" normalizeH="0" baseline="0" noProof="0" dirty="0">
              <a:ln>
                <a:noFill/>
              </a:ln>
              <a:solidFill>
                <a:srgbClr val="404040"/>
              </a:solidFill>
              <a:effectLst/>
              <a:uLnTx/>
              <a:uFillTx/>
              <a:latin typeface="Calibri Light" panose="020F0302020204030204"/>
              <a:ea typeface="Gadugi" panose="020B0502040204020203" pitchFamily="34" charset="0"/>
              <a:cs typeface="+mn-cs"/>
            </a:endParaRPr>
          </a:p>
          <a:p>
            <a:pPr marL="514350" indent="-514350">
              <a:buFont typeface="+mj-lt"/>
              <a:buAutoNum type="arabicPeriod"/>
            </a:pPr>
            <a:endParaRPr kumimoji="0" lang="en-US" b="0" i="0" u="none" strike="noStrike" kern="1200" cap="none" spc="0" normalizeH="0" baseline="0" noProof="0" dirty="0">
              <a:ln>
                <a:noFill/>
              </a:ln>
              <a:solidFill>
                <a:srgbClr val="404040"/>
              </a:solidFill>
              <a:effectLst/>
              <a:uLnTx/>
              <a:uFillTx/>
              <a:latin typeface="Calibri Light" panose="020F0302020204030204"/>
              <a:ea typeface="Gadugi" panose="020B0502040204020203" pitchFamily="34" charset="0"/>
              <a:cs typeface="+mn-cs"/>
            </a:endParaRPr>
          </a:p>
          <a:p>
            <a:pPr marL="514350" indent="-514350">
              <a:buFont typeface="+mj-lt"/>
              <a:buAutoNum type="arabicPeriod"/>
            </a:pPr>
            <a:endParaRPr lang="en-US" b="1" dirty="0">
              <a:solidFill>
                <a:srgbClr val="FF0000"/>
              </a:solidFill>
            </a:endParaRPr>
          </a:p>
          <a:p>
            <a:pPr marL="0" indent="0">
              <a:buNone/>
            </a:pPr>
            <a:br>
              <a:rPr lang="en-US" dirty="0"/>
            </a:br>
            <a:endParaRPr lang="en-US" dirty="0"/>
          </a:p>
          <a:p>
            <a:pPr marL="0" indent="0">
              <a:buNone/>
            </a:pPr>
            <a:r>
              <a:rPr lang="en-US" i="1" dirty="0">
                <a:solidFill>
                  <a:srgbClr val="339966"/>
                </a:solidFill>
              </a:rPr>
              <a:t>	</a:t>
            </a:r>
          </a:p>
          <a:p>
            <a:endParaRPr lang="en-US" u="sng" dirty="0"/>
          </a:p>
          <a:p>
            <a:endParaRPr lang="en-US" dirty="0"/>
          </a:p>
          <a:p>
            <a:endParaRPr lang="en-US" dirty="0"/>
          </a:p>
          <a:p>
            <a:endParaRPr lang="en-US" dirty="0"/>
          </a:p>
          <a:p>
            <a:pPr marL="457200" lvl="1" indent="0">
              <a:buNone/>
            </a:pPr>
            <a:endParaRPr lang="en-US" sz="2800" dirty="0"/>
          </a:p>
        </p:txBody>
      </p:sp>
      <p:sp>
        <p:nvSpPr>
          <p:cNvPr id="2" name="Title 1"/>
          <p:cNvSpPr>
            <a:spLocks noGrp="1"/>
          </p:cNvSpPr>
          <p:nvPr>
            <p:ph type="title"/>
          </p:nvPr>
        </p:nvSpPr>
        <p:spPr>
          <a:xfrm>
            <a:off x="864705" y="0"/>
            <a:ext cx="10336695" cy="1255739"/>
          </a:xfrm>
        </p:spPr>
        <p:txBody>
          <a:bodyPr>
            <a:normAutofit/>
          </a:bodyPr>
          <a:lstStyle/>
          <a:p>
            <a:r>
              <a:rPr lang="en-US" dirty="0"/>
              <a:t>Step 2: Hearings</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2005089612"/>
      </p:ext>
    </p:extLst>
  </p:cSld>
  <p:clrMapOvr>
    <a:masterClrMapping/>
  </p:clrMapOvr>
</p:sld>
</file>

<file path=ppt/theme/theme1.xml><?xml version="1.0" encoding="utf-8"?>
<a:theme xmlns:a="http://schemas.openxmlformats.org/drawingml/2006/main" name="LozanoSmith_v2019">
  <a:themeElements>
    <a:clrScheme name="LS Colors">
      <a:dk1>
        <a:srgbClr val="404040"/>
      </a:dk1>
      <a:lt1>
        <a:sysClr val="window" lastClr="FFFFFF"/>
      </a:lt1>
      <a:dk2>
        <a:srgbClr val="1F448A"/>
      </a:dk2>
      <a:lt2>
        <a:srgbClr val="FFFFFF"/>
      </a:lt2>
      <a:accent1>
        <a:srgbClr val="6DCCDE"/>
      </a:accent1>
      <a:accent2>
        <a:srgbClr val="E7E6E6"/>
      </a:accent2>
      <a:accent3>
        <a:srgbClr val="4472C4"/>
      </a:accent3>
      <a:accent4>
        <a:srgbClr val="A5A5A5"/>
      </a:accent4>
      <a:accent5>
        <a:srgbClr val="002060"/>
      </a:accent5>
      <a:accent6>
        <a:srgbClr val="0000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E6591A9-3D2D-4740-8C1A-72B9338133A6}" vid="{FE471803-4775-4DB7-94A9-5CCE4F1CB6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1620</TotalTime>
  <Words>2201</Words>
  <Application>Microsoft Office PowerPoint</Application>
  <PresentationFormat>Widescreen</PresentationFormat>
  <Paragraphs>297</Paragraphs>
  <Slides>36</Slides>
  <Notes>21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36</vt:i4>
      </vt:variant>
    </vt:vector>
  </HeadingPairs>
  <TitlesOfParts>
    <vt:vector size="46" baseType="lpstr">
      <vt:lpstr>Arial</vt:lpstr>
      <vt:lpstr>Calibri</vt:lpstr>
      <vt:lpstr>Calibri Light</vt:lpstr>
      <vt:lpstr>Franklin Gothic Book</vt:lpstr>
      <vt:lpstr>Open Sans SemiBold</vt:lpstr>
      <vt:lpstr>Palatino</vt:lpstr>
      <vt:lpstr>Palatino Linotype</vt:lpstr>
      <vt:lpstr>Texta Alt</vt:lpstr>
      <vt:lpstr>Wingdings</vt:lpstr>
      <vt:lpstr>LozanoSmith_v2019</vt:lpstr>
      <vt:lpstr>Transition to Trustee-Area Elections</vt:lpstr>
      <vt:lpstr>Overview of the California Voting Rights Act (CVRA)</vt:lpstr>
      <vt:lpstr>California Voting Rights Act (“CVRA”)</vt:lpstr>
      <vt:lpstr>At-Large Elections</vt:lpstr>
      <vt:lpstr>By-Trustee Area Elections: The Only Method of Election Guaranteed NOT to Violate the CVRA </vt:lpstr>
      <vt:lpstr>CVRA Challenges are Costly and Uncertain</vt:lpstr>
      <vt:lpstr>Process to Establish                               By-Trustee Area Elections</vt:lpstr>
      <vt:lpstr>Step 1: Adopt Intent Resolution</vt:lpstr>
      <vt:lpstr>Step 2: Hearings</vt:lpstr>
      <vt:lpstr>Step 2 Cont.: Hearings – Optional Community Meeting(s)</vt:lpstr>
      <vt:lpstr>Step 3: County Committee Review</vt:lpstr>
      <vt:lpstr>DEMOGRAPHERS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Jaspreet Lochab-Dogra</dc:creator>
  <cp:lastModifiedBy>Jaspreet Lochab-Dogra</cp:lastModifiedBy>
  <cp:revision>14</cp:revision>
  <dcterms:created xsi:type="dcterms:W3CDTF">2024-02-12T20:01:33Z</dcterms:created>
  <dcterms:modified xsi:type="dcterms:W3CDTF">2024-02-14T03:34:50Z</dcterms:modified>
</cp:coreProperties>
</file>