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5596"/>
    <a:srgbClr val="C9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0AEB-4E55-4734-A21E-6B1804EDB17C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556D-07A1-4DC4-BBFA-CB01235E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1556D-07A1-4DC4-BBFA-CB01235E72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oosh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>
            <a:normAutofit fontScale="90000"/>
            <a:scene3d>
              <a:camera prst="orthographicFront"/>
              <a:lightRig rig="threePt" dir="t"/>
            </a:scene3d>
            <a:sp3d prstMaterial="dkEdge"/>
          </a:bodyPr>
          <a:lstStyle/>
          <a:p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FINANCIAL</a:t>
            </a:r>
            <a:b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</a:br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n>
                  <a:solidFill>
                    <a:srgbClr val="005596"/>
                  </a:solidFill>
                </a:ln>
                <a:solidFill>
                  <a:srgbClr val="C99600"/>
                </a:solidFill>
              </a:rPr>
              <a:t>APRIL 2020</a:t>
            </a:r>
          </a:p>
        </p:txBody>
      </p:sp>
      <p:pic>
        <p:nvPicPr>
          <p:cNvPr id="7172" name="Picture 4" descr="FCS 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3448050" cy="9906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100" b="1" u="sng" dirty="0"/>
              <a:t>CASH RECEIPTS AND DISBURSEMENTS BY MIDDLE AND HIGH SCHOOLS</a:t>
            </a:r>
            <a:br>
              <a:rPr lang="en-US" sz="2100" b="1" u="sng" dirty="0"/>
            </a:br>
            <a:r>
              <a:rPr lang="en-US" sz="2100" b="1" u="sng" dirty="0"/>
              <a:t>APRIL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E63BCF-ED33-436C-964B-53191B97D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534" y="694283"/>
            <a:ext cx="4409971" cy="27347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CC479E-ACC5-49C7-802D-B26EF9FE7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533" y="3733800"/>
            <a:ext cx="4409971" cy="240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8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AND DISBURSEMENTS BY ALL SCHOOLS</a:t>
            </a:r>
            <a:br>
              <a:rPr lang="en-US" sz="2500" b="1" u="sng" dirty="0"/>
            </a:br>
            <a:r>
              <a:rPr lang="en-US" sz="2500" b="1" u="sng" dirty="0"/>
              <a:t>APRIL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6C579B-A0B4-439D-9F6E-B77471DF5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288" y="1219200"/>
            <a:ext cx="4421418" cy="11989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BDA1A9-1797-42AF-A093-859A22BAD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289" y="2895601"/>
            <a:ext cx="4421418" cy="304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5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799B37-AA2F-4F85-A8AD-319FD690AF88}"/>
              </a:ext>
            </a:extLst>
          </p:cNvPr>
          <p:cNvSpPr/>
          <p:nvPr/>
        </p:nvSpPr>
        <p:spPr>
          <a:xfrm>
            <a:off x="2019299" y="2362200"/>
            <a:ext cx="51054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Goal 3 – Effective and Efficient Financial Planning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– The FCS Governance Team has a responsibility to be very efficient and effective with the financial resources provided by our state, federal and local government and our citizens.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Action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– The superintendent will ensure that the FY’21 budget that is presented to the BOE will meet the needs of our students and will maintain, at a minimum, a projected 15% fund balance.</a:t>
            </a:r>
            <a:endParaRPr lang="en-US" dirty="0"/>
          </a:p>
        </p:txBody>
      </p:sp>
      <p:pic>
        <p:nvPicPr>
          <p:cNvPr id="1026" name="Picture 2" descr="FCS Logo Hexagon ">
            <a:extLst>
              <a:ext uri="{FF2B5EF4-FFF2-40B4-BE49-F238E27FC236}">
                <a16:creationId xmlns:a16="http://schemas.microsoft.com/office/drawing/2014/main" id="{74FD14BB-49F3-400C-855F-0984C36FE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"/>
            <a:ext cx="1219200" cy="136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0037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STATEMENT OF CASH RECEIPTS &amp; DISBURSEMENTS</a:t>
            </a:r>
            <a:br>
              <a:rPr lang="en-US" sz="2000" b="1" u="sng" dirty="0"/>
            </a:br>
            <a:r>
              <a:rPr lang="en-US" sz="2000" b="1" u="sng" dirty="0"/>
              <a:t>APRIL 30,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51DB38-3BC2-4FB5-A551-56515729D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990600"/>
            <a:ext cx="4191000" cy="540675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 AS OF 4/30/2020</a:t>
            </a:r>
            <a:br>
              <a:rPr lang="en-US" sz="2000" b="1" u="sng" dirty="0"/>
            </a:br>
            <a:r>
              <a:rPr lang="en-US" sz="2000" b="1" u="sng" dirty="0"/>
              <a:t>REVENUE DETAIL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CF81CA-0664-43E4-891A-F945DA169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60" y="1676400"/>
            <a:ext cx="8226310" cy="3581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</a:t>
            </a:r>
            <a:br>
              <a:rPr lang="en-US" sz="2000" b="1" u="sng" dirty="0"/>
            </a:br>
            <a:r>
              <a:rPr lang="en-US" sz="2000" b="1" u="sng" dirty="0"/>
              <a:t>AS OF 4/30/2020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AC3240-704C-4683-93C0-5FBD501E7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02016"/>
            <a:ext cx="8138319" cy="468918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DEBT SERVICES CASH ANALYSIS</a:t>
            </a:r>
            <a:br>
              <a:rPr lang="en-US" sz="2300" b="1" u="sng" dirty="0"/>
            </a:br>
            <a:r>
              <a:rPr lang="en-US" sz="2300" b="1" u="sng" dirty="0"/>
              <a:t>APRIL 30,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DEA7F0-3E4C-4E6E-830D-25022A061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914400"/>
            <a:ext cx="7696200" cy="524597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INVESTMENT SUMMARY</a:t>
            </a:r>
            <a:br>
              <a:rPr lang="en-US" sz="2300" b="1" u="sng" dirty="0"/>
            </a:br>
            <a:r>
              <a:rPr lang="en-US" sz="2300" b="1" u="sng" dirty="0"/>
              <a:t>ACTIVITY ANALYSIS</a:t>
            </a:r>
            <a:br>
              <a:rPr lang="en-US" sz="2300" b="1" u="sng" dirty="0"/>
            </a:br>
            <a:r>
              <a:rPr lang="en-US" sz="2300" b="1" u="sng" dirty="0"/>
              <a:t>APRIL 30,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3D35A7-A9E0-45C7-8D59-D4E3F2344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34133"/>
            <a:ext cx="8282118" cy="338973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SPLOST V JULY 2017 TO JUNE 2022</a:t>
            </a:r>
            <a:br>
              <a:rPr lang="en-US" sz="2300" b="1" u="sng" dirty="0"/>
            </a:br>
            <a:r>
              <a:rPr lang="en-US" sz="2300" b="1" u="sng" dirty="0"/>
              <a:t>LGIP 8972-63321 - APRIL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E449FC-430D-461C-BBDA-4EDCAEAE4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255" y="853865"/>
            <a:ext cx="5431931" cy="554693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&amp; DISBURSEMENTS BY ELEMENTARY SCHOOLS</a:t>
            </a:r>
            <a:br>
              <a:rPr lang="en-US" sz="2500" b="1" u="sng" dirty="0"/>
            </a:br>
            <a:r>
              <a:rPr lang="en-US" sz="2500" b="1" u="sng" dirty="0"/>
              <a:t>APRIL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E0FE8C-37A6-42A3-B1E0-96F51CEF0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914400"/>
            <a:ext cx="4495799" cy="550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4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19855</TotalTime>
  <Words>94</Words>
  <Application>Microsoft Office PowerPoint</Application>
  <PresentationFormat>On-screen Show (4:3)</PresentationFormat>
  <Paragraphs>15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FINANCIAL STATEMENTS</vt:lpstr>
      <vt:lpstr>PowerPoint Presentation</vt:lpstr>
      <vt:lpstr>STATEMENT OF CASH RECEIPTS &amp; DISBURSEMENTS APRIL 30, 2020</vt:lpstr>
      <vt:lpstr>YEAR-TO-DATE BUDGET REPORT AS OF 4/30/2020 REVENUE DETAIL</vt:lpstr>
      <vt:lpstr>YEAR-TO-DATE BUDGET REPORT AS OF 4/30/2020</vt:lpstr>
      <vt:lpstr>DEBT SERVICES CASH ANALYSIS APRIL 30, 2020</vt:lpstr>
      <vt:lpstr>INVESTMENT SUMMARY ACTIVITY ANALYSIS APRIL 30, 2020</vt:lpstr>
      <vt:lpstr>SPLOST V JULY 2017 TO JUNE 2022 LGIP 8972-63321 - APRIL 2020</vt:lpstr>
      <vt:lpstr>CASH RECEIPTS &amp; DISBURSEMENTS BY ELEMENTARY SCHOOLS APRIL 2020</vt:lpstr>
      <vt:lpstr>CASH RECEIPTS AND DISBURSEMENTS BY MIDDLE AND HIGH SCHOOLS APRIL 2020</vt:lpstr>
      <vt:lpstr>CASH RECEIPTS AND DISBURSEMENTS BY ALL SCHOOLS APRIL 2020</vt:lpstr>
    </vt:vector>
  </TitlesOfParts>
  <Company>Forsyth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Knoebel, Kristopher</cp:lastModifiedBy>
  <cp:revision>285</cp:revision>
  <dcterms:created xsi:type="dcterms:W3CDTF">2015-10-26T18:50:30Z</dcterms:created>
  <dcterms:modified xsi:type="dcterms:W3CDTF">2020-05-11T17:40:28Z</dcterms:modified>
</cp:coreProperties>
</file>