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5" r:id="rId4"/>
    <p:sldId id="283" r:id="rId5"/>
    <p:sldId id="276" r:id="rId6"/>
    <p:sldId id="277" r:id="rId7"/>
    <p:sldId id="282" r:id="rId8"/>
    <p:sldId id="278" r:id="rId9"/>
    <p:sldId id="279" r:id="rId10"/>
    <p:sldId id="280" r:id="rId11"/>
    <p:sldId id="28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E99"/>
    <a:srgbClr val="1C3D96"/>
    <a:srgbClr val="1A33A7"/>
    <a:srgbClr val="1E3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43" autoAdjust="0"/>
  </p:normalViewPr>
  <p:slideViewPr>
    <p:cSldViewPr snapToGrid="0">
      <p:cViewPr>
        <p:scale>
          <a:sx n="120" d="100"/>
          <a:sy n="120" d="100"/>
        </p:scale>
        <p:origin x="1080" y="168"/>
      </p:cViewPr>
      <p:guideLst>
        <p:guide orient="horz" pos="2156"/>
        <p:guide pos="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1BC3-227A-44A0-B907-8DA1442878CC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BD3B-EB26-4D1E-A2BE-0DE91066D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survey was given to high school students on Wed, Nov 1st and to 8th graders between Nov 1 - Nov 6th.  A version was also sent to all parents (using </a:t>
            </a:r>
            <a:r>
              <a:rPr lang="en-US" dirty="0" err="1" smtClean="0"/>
              <a:t>ParentLink</a:t>
            </a:r>
            <a:r>
              <a:rPr lang="en-US" dirty="0" smtClean="0"/>
              <a:t>) between Nov. 1 and Nov. 6th to complete.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Comparision</a:t>
            </a:r>
            <a:r>
              <a:rPr lang="en-US" dirty="0" smtClean="0"/>
              <a:t> between Parent &amp; Student Responses:</a:t>
            </a:r>
          </a:p>
          <a:p>
            <a:r>
              <a:rPr lang="en-US" dirty="0" smtClean="0"/>
              <a:t>- Parents ranked STEM #2; students #4</a:t>
            </a:r>
          </a:p>
          <a:p>
            <a:r>
              <a:rPr lang="en-US" dirty="0" smtClean="0"/>
              <a:t>- Parents ranked Information Technology #4; students #12</a:t>
            </a:r>
          </a:p>
          <a:p>
            <a:r>
              <a:rPr lang="en-US" dirty="0" smtClean="0"/>
              <a:t>- Both listed manufacturing &amp; energy in the bottom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survey was given to high school students on Wed, Nov 1st and to 8th graders between Nov 1 - Nov 6th.  A version was also sent to all parents (using </a:t>
            </a:r>
            <a:r>
              <a:rPr lang="en-US" dirty="0" err="1" smtClean="0"/>
              <a:t>ParentLink</a:t>
            </a:r>
            <a:r>
              <a:rPr lang="en-US" dirty="0" smtClean="0"/>
              <a:t>) between Nov. 1 and Nov. 6th to complete.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5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BD3B-EB26-4D1E-A2BE-0DE91066D5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7879" cy="690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11B8-566D-465F-B533-F25F5722E2A4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11B8-566D-465F-B533-F25F5722E2A4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11B8-566D-465F-B533-F25F5722E2A4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9B11B8-566D-465F-B533-F25F5722E2A4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81A599-B97A-4545-A1EF-C10013AD06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7879" cy="690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SS-Logo-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17" y="868420"/>
            <a:ext cx="6073258" cy="28341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5955" y="3874903"/>
            <a:ext cx="715878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accent6"/>
                </a:solidFill>
                <a:latin typeface="Franklin Gothic Demi Cond" panose="020B0706030402020204" pitchFamily="34" charset="0"/>
              </a:rPr>
              <a:t>Electives Survey November 2017</a:t>
            </a:r>
            <a:endParaRPr lang="en-US" altLang="en-US" sz="3200" dirty="0">
              <a:solidFill>
                <a:schemeClr val="accent6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597" y="4582730"/>
            <a:ext cx="36894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Shenley Rountree</a:t>
            </a:r>
          </a:p>
          <a:p>
            <a:pPr algn="ctr"/>
            <a:r>
              <a:rPr lang="en-US" sz="1400" dirty="0" smtClean="0"/>
              <a:t>Career, Technical, &amp; Agricultural Education Director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31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74" y="743239"/>
            <a:ext cx="595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Post-Graduation Reality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9" t="24141" r="1281" b="2425"/>
          <a:stretch/>
        </p:blipFill>
        <p:spPr>
          <a:xfrm>
            <a:off x="145143" y="2090059"/>
            <a:ext cx="5820228" cy="4528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4881" y="2569027"/>
            <a:ext cx="31036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the </a:t>
            </a:r>
            <a:r>
              <a:rPr lang="en-US" dirty="0"/>
              <a:t>graduating </a:t>
            </a:r>
            <a:endParaRPr lang="en-US" dirty="0" smtClean="0"/>
          </a:p>
          <a:p>
            <a:pPr algn="ctr"/>
            <a:r>
              <a:rPr lang="en-US" dirty="0" smtClean="0"/>
              <a:t>class </a:t>
            </a:r>
            <a:r>
              <a:rPr lang="en-US" dirty="0"/>
              <a:t>of 2010, </a:t>
            </a:r>
            <a:r>
              <a:rPr lang="en-US" dirty="0" smtClean="0"/>
              <a:t>only </a:t>
            </a:r>
          </a:p>
          <a:p>
            <a:pPr algn="ctr"/>
            <a:r>
              <a:rPr lang="en-US" sz="2400" b="1" dirty="0" smtClean="0"/>
              <a:t>24</a:t>
            </a:r>
            <a:r>
              <a:rPr lang="en-US" sz="2400" b="1" dirty="0"/>
              <a:t>% of </a:t>
            </a:r>
            <a:r>
              <a:rPr lang="en-US" sz="2400" b="1" dirty="0" smtClean="0"/>
              <a:t>students</a:t>
            </a:r>
          </a:p>
          <a:p>
            <a:pPr algn="ctr"/>
            <a:r>
              <a:rPr lang="en-US" dirty="0" smtClean="0"/>
              <a:t>earned </a:t>
            </a:r>
            <a:r>
              <a:rPr lang="en-US" dirty="0"/>
              <a:t>a post-secondary credential five years after graduation.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982" y="6236306"/>
            <a:ext cx="1739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74" y="743239"/>
            <a:ext cx="595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Post-Graduation Reality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9" t="24141" r="1281" b="2425"/>
          <a:stretch/>
        </p:blipFill>
        <p:spPr>
          <a:xfrm>
            <a:off x="4876801" y="4305041"/>
            <a:ext cx="3082008" cy="2397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60" y="4337185"/>
            <a:ext cx="2420660" cy="2293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96" y="2281117"/>
            <a:ext cx="8882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/>
              <a:t>71% students plan to attend 4 year college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24</a:t>
            </a:r>
            <a:r>
              <a:rPr lang="en-US" sz="2800" b="1" dirty="0" smtClean="0"/>
              <a:t>% </a:t>
            </a:r>
            <a:r>
              <a:rPr lang="en-US" sz="2800" b="1" dirty="0" smtClean="0"/>
              <a:t>of students have </a:t>
            </a:r>
            <a:r>
              <a:rPr lang="en-US" sz="2800" b="1" dirty="0" smtClean="0"/>
              <a:t>earned </a:t>
            </a:r>
            <a:r>
              <a:rPr lang="en-US" sz="2800" b="1" dirty="0" smtClean="0"/>
              <a:t>a </a:t>
            </a:r>
            <a:r>
              <a:rPr lang="en-US" sz="2800" b="1" dirty="0" smtClean="0"/>
              <a:t>post-secondary credential (12% still enrolled)</a:t>
            </a:r>
            <a:endParaRPr lang="en-US" sz="2800" b="1" dirty="0" smtClean="0"/>
          </a:p>
          <a:p>
            <a:pPr algn="ctr"/>
            <a:endParaRPr lang="en-US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88636" y="5174059"/>
            <a:ext cx="1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vs</a:t>
            </a:r>
            <a:endParaRPr lang="en-US" sz="3200" b="1" dirty="0" smtClean="0"/>
          </a:p>
        </p:txBody>
      </p:sp>
      <p:sp>
        <p:nvSpPr>
          <p:cNvPr id="3" name="Right Brace 2"/>
          <p:cNvSpPr/>
          <p:nvPr/>
        </p:nvSpPr>
        <p:spPr>
          <a:xfrm>
            <a:off x="-1158949" y="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SS-Logo-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17" y="868420"/>
            <a:ext cx="6073258" cy="28341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5955" y="4315170"/>
            <a:ext cx="715878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dirty="0" smtClean="0">
                <a:latin typeface="Franklin Gothic Demi Cond" panose="020B0706030402020204" pitchFamily="34" charset="0"/>
              </a:rPr>
              <a:t>Thank you!</a:t>
            </a:r>
            <a:endParaRPr lang="en-US" altLang="en-US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SS Circle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69" y="5637487"/>
            <a:ext cx="1019397" cy="101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012" y="2489815"/>
            <a:ext cx="8056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ranklin Gothic Medium Cond" panose="020B0606030402020204" pitchFamily="34" charset="0"/>
              </a:rPr>
              <a:t>Goals</a:t>
            </a:r>
            <a:endParaRPr lang="en-US" sz="3200" dirty="0" smtClean="0">
              <a:latin typeface="Franklin Gothic Medium Cond" panose="020B060603040202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To determine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we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offering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career pathways that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align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 the interests of our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and with the workforce needs in our region.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To determine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optimal location to teach the pathway classes.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6255" y="1217373"/>
            <a:ext cx="499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Survey Goals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689" y="1964267"/>
            <a:ext cx="8274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survey was administered to all current 8th - 11th grade students by cluster (AHS/WBHS) to identify the electives that students were most interested in taking. 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b="1" dirty="0"/>
              <a:t>Total Student </a:t>
            </a:r>
            <a:r>
              <a:rPr lang="en-US" b="1" dirty="0" smtClean="0"/>
              <a:t>Responses (orange): </a:t>
            </a:r>
            <a:r>
              <a:rPr lang="en-US" b="1" dirty="0"/>
              <a:t>2,004</a:t>
            </a:r>
          </a:p>
          <a:p>
            <a:pPr algn="ctr"/>
            <a:r>
              <a:rPr lang="en-US" b="1" dirty="0"/>
              <a:t>Total Parent </a:t>
            </a:r>
            <a:r>
              <a:rPr lang="en-US" b="1" dirty="0" smtClean="0"/>
              <a:t>Response (blue): </a:t>
            </a:r>
            <a:r>
              <a:rPr lang="en-US" b="1" dirty="0"/>
              <a:t>197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566" y="788395"/>
            <a:ext cx="499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Survey Details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3" y="3817247"/>
            <a:ext cx="4731775" cy="284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50" y="3817247"/>
            <a:ext cx="2693811" cy="28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566" y="788395"/>
            <a:ext cx="499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24 Current </a:t>
            </a:r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Pathways Offered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15" y="1998921"/>
            <a:ext cx="3296592" cy="423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44" y="2368334"/>
            <a:ext cx="3291367" cy="4231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01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74" y="743239"/>
            <a:ext cx="595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Top Pathways of Interest - </a:t>
            </a:r>
            <a:r>
              <a:rPr lang="en-US" sz="3200" dirty="0" smtClean="0">
                <a:solidFill>
                  <a:schemeClr val="accent6"/>
                </a:solidFill>
                <a:latin typeface="Franklin Gothic Demi Cond" panose="020B0706030402020204" pitchFamily="34" charset="0"/>
              </a:rPr>
              <a:t>Students</a:t>
            </a:r>
            <a:endParaRPr lang="en-US" sz="3200" dirty="0">
              <a:solidFill>
                <a:schemeClr val="accent6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78" y="2003072"/>
            <a:ext cx="7886700" cy="47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8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74" y="743239"/>
            <a:ext cx="595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Top Pathways of Interest - Parents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71" y="1910769"/>
            <a:ext cx="6946195" cy="48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644" y="2343027"/>
            <a:ext cx="616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Identified w</a:t>
            </a:r>
            <a:r>
              <a:rPr lang="en-US" b="1" dirty="0" smtClean="0"/>
              <a:t>orkforce </a:t>
            </a:r>
            <a:r>
              <a:rPr lang="en-US" b="1" dirty="0" smtClean="0"/>
              <a:t>needs in our community</a:t>
            </a:r>
            <a:r>
              <a:rPr lang="en-US" b="1" dirty="0" smtClean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566" y="788395"/>
            <a:ext cx="499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Workforce Needs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644" y="2945222"/>
            <a:ext cx="3859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Economic Development: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/>
              <a:t>Hospitality &amp; Tourism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Information Technology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Manufacturing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Transportation, Distribution &amp; </a:t>
            </a:r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7324" y="2940298"/>
            <a:ext cx="3921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Chamber </a:t>
            </a:r>
            <a:r>
              <a:rPr lang="en-US" b="1" dirty="0">
                <a:solidFill>
                  <a:srgbClr val="0070C0"/>
                </a:solidFill>
              </a:rPr>
              <a:t>of Commerce: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Agriculture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Business, Management &amp; Administration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Hospitality &amp; Tourism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Health Science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Transportation, Distribution &amp; Logistics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3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74" y="743239"/>
            <a:ext cx="595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Post-Graduation Plan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2250720"/>
            <a:ext cx="9144000" cy="2098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8325" y="4707467"/>
            <a:ext cx="549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71% of students plan to attend a 4 year college</a:t>
            </a:r>
          </a:p>
        </p:txBody>
      </p:sp>
    </p:spTree>
    <p:extLst>
      <p:ext uri="{BB962C8B-B14F-4D97-AF65-F5344CB8AC3E}">
        <p14:creationId xmlns:p14="http://schemas.microsoft.com/office/powerpoint/2010/main" val="17473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74" y="743239"/>
            <a:ext cx="595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3E99"/>
                </a:solidFill>
                <a:latin typeface="Franklin Gothic Demi Cond" panose="020B0706030402020204" pitchFamily="34" charset="0"/>
              </a:rPr>
              <a:t>Barrow County Schools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Post-Graduation Reality</a:t>
            </a:r>
            <a:endParaRPr lang="en-US" sz="3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306" r="53285"/>
          <a:stretch/>
        </p:blipFill>
        <p:spPr>
          <a:xfrm>
            <a:off x="348342" y="2163315"/>
            <a:ext cx="5471886" cy="452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5371" y="2467429"/>
            <a:ext cx="2946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the </a:t>
            </a:r>
            <a:r>
              <a:rPr lang="en-US"/>
              <a:t>graduating </a:t>
            </a:r>
            <a:endParaRPr lang="en-US" smtClean="0"/>
          </a:p>
          <a:p>
            <a:pPr algn="ctr"/>
            <a:r>
              <a:rPr lang="en-US" dirty="0" smtClean="0"/>
              <a:t>class </a:t>
            </a:r>
            <a:r>
              <a:rPr lang="en-US" dirty="0"/>
              <a:t>of </a:t>
            </a:r>
            <a:r>
              <a:rPr lang="en-US" dirty="0" smtClean="0"/>
              <a:t>2015,</a:t>
            </a:r>
          </a:p>
          <a:p>
            <a:pPr algn="ctr"/>
            <a:r>
              <a:rPr lang="en-US" sz="2400" b="1" dirty="0" smtClean="0"/>
              <a:t>45</a:t>
            </a:r>
            <a:r>
              <a:rPr lang="en-US" sz="2400" b="1" dirty="0"/>
              <a:t>% of students </a:t>
            </a:r>
            <a:endParaRPr lang="en-US" sz="2400" b="1" dirty="0" smtClean="0"/>
          </a:p>
          <a:p>
            <a:pPr algn="ctr"/>
            <a:r>
              <a:rPr lang="en-US" dirty="0" smtClean="0"/>
              <a:t>were </a:t>
            </a:r>
            <a:r>
              <a:rPr lang="en-US" dirty="0"/>
              <a:t>enrolled in a 4 year college one year after high school graduation.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982" y="6221792"/>
            <a:ext cx="1739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1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432</Words>
  <Application>Microsoft Macintosh PowerPoint</Application>
  <PresentationFormat>On-screen Show (4:3)</PresentationFormat>
  <Paragraphs>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Franklin Gothic Demi Cond</vt:lpstr>
      <vt:lpstr>Franklin Gothic Medium Cond</vt:lpstr>
      <vt:lpstr>Lucida Sans Unicode</vt:lpstr>
      <vt:lpstr>Verdana</vt:lpstr>
      <vt:lpstr>Wingdings 2</vt:lpstr>
      <vt:lpstr>Wingdings 3</vt:lpstr>
      <vt:lpstr>Arial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Barrow County Schools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2012 BUDGET RECAP</dc:title>
  <dc:creator>Chris Griner</dc:creator>
  <cp:lastModifiedBy>Shenley Rountree</cp:lastModifiedBy>
  <cp:revision>122</cp:revision>
  <cp:lastPrinted>2014-01-13T14:20:20Z</cp:lastPrinted>
  <dcterms:created xsi:type="dcterms:W3CDTF">2012-01-23T20:36:20Z</dcterms:created>
  <dcterms:modified xsi:type="dcterms:W3CDTF">2017-11-20T14:06:04Z</dcterms:modified>
</cp:coreProperties>
</file>