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4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9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6077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81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398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651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9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1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31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7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0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8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37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8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5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dirty="0"/>
              <a:t>Supporting Spot Vision Screeners in </a:t>
            </a:r>
            <a:r>
              <a:rPr lang="en-US" dirty="0"/>
              <a:t>every </a:t>
            </a:r>
            <a:r>
              <a:rPr dirty="0"/>
              <a:t>Schools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60FC2D-12BB-8F4E-735F-A8FAE0EE94FC}"/>
              </a:ext>
            </a:extLst>
          </p:cNvPr>
          <p:cNvSpPr txBox="1"/>
          <p:nvPr/>
        </p:nvSpPr>
        <p:spPr>
          <a:xfrm>
            <a:off x="2004946" y="5120640"/>
            <a:ext cx="343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2D050"/>
                </a:solidFill>
              </a:rPr>
              <a:t>Division of Wrap Around</a:t>
            </a:r>
          </a:p>
          <a:p>
            <a:pPr algn="ctr"/>
            <a:r>
              <a:rPr lang="en-US" b="1" dirty="0">
                <a:solidFill>
                  <a:srgbClr val="92D050"/>
                </a:solidFill>
              </a:rPr>
              <a:t>Student Health Services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BD9B4B6-A075-3C07-8367-619F41A43E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602" y="2039112"/>
            <a:ext cx="3662314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Vision Screening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 Vision issues impact learning, behavior, and engagement</a:t>
            </a:r>
          </a:p>
          <a:p>
            <a:r>
              <a:rPr sz="2800" dirty="0"/>
              <a:t>Early detection prevents long‑term academic challenges</a:t>
            </a:r>
          </a:p>
          <a:p>
            <a:r>
              <a:rPr sz="2800" dirty="0"/>
              <a:t>Equitable access for all students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FDB737-9226-4FB5-2A15-1C751F570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87" y="4656201"/>
            <a:ext cx="2638425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Limitations of Traditional </a:t>
            </a:r>
            <a:r>
              <a:rPr lang="en-US" dirty="0"/>
              <a:t>Acuity </a:t>
            </a:r>
            <a:r>
              <a:rPr dirty="0"/>
              <a:t>Eye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Only detect distance acuity issues</a:t>
            </a:r>
          </a:p>
          <a:p>
            <a:r>
              <a:rPr sz="2400" dirty="0"/>
              <a:t>Miss amblyopia risk factors and binocular disorders</a:t>
            </a:r>
          </a:p>
          <a:p>
            <a:r>
              <a:rPr sz="2400" dirty="0"/>
              <a:t>Difficult for ESL, young, or nonverbal </a:t>
            </a:r>
            <a:r>
              <a:rPr lang="en-US" sz="2400" dirty="0"/>
              <a:t> 	  </a:t>
            </a:r>
            <a:r>
              <a:rPr sz="2400" dirty="0"/>
              <a:t>students</a:t>
            </a:r>
          </a:p>
          <a:p>
            <a:r>
              <a:rPr sz="2400" dirty="0"/>
              <a:t>Higher false positives and negatives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8754F6-00A9-E43E-E144-5A20488609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304" y="486175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57745" cy="661416"/>
          </a:xfrm>
        </p:spPr>
        <p:txBody>
          <a:bodyPr>
            <a:normAutofit fontScale="90000"/>
          </a:bodyPr>
          <a:lstStyle/>
          <a:p>
            <a:r>
              <a:rPr dirty="0"/>
              <a:t>Benefits of Spot Vision Screeners</a:t>
            </a:r>
            <a:br>
              <a:rPr lang="en-US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757024"/>
            <a:ext cx="6347714" cy="3880773"/>
          </a:xfrm>
        </p:spPr>
        <p:txBody>
          <a:bodyPr>
            <a:normAutofit/>
          </a:bodyPr>
          <a:lstStyle/>
          <a:p>
            <a:r>
              <a:rPr sz="2400" dirty="0"/>
              <a:t>• Fast: 5–10 seconds per child</a:t>
            </a:r>
          </a:p>
          <a:p>
            <a:r>
              <a:rPr sz="2400" dirty="0"/>
              <a:t>• Objective, automated measurements</a:t>
            </a:r>
          </a:p>
          <a:p>
            <a:r>
              <a:rPr sz="2400" dirty="0"/>
              <a:t>• High accuracy (&gt;85–90% </a:t>
            </a:r>
            <a:r>
              <a:rPr lang="en-US" sz="2400" dirty="0"/>
              <a:t>	 				  	  </a:t>
            </a:r>
            <a:r>
              <a:rPr sz="2400" dirty="0"/>
              <a:t>sensitivity/specificity)</a:t>
            </a:r>
          </a:p>
          <a:p>
            <a:r>
              <a:rPr sz="2400" dirty="0"/>
              <a:t>• Detects refractive errors, </a:t>
            </a:r>
            <a:r>
              <a:rPr lang="en-US" sz="2400" dirty="0"/>
              <a:t>  </a:t>
            </a:r>
            <a:r>
              <a:rPr sz="2400" dirty="0"/>
              <a:t>anisometropia,</a:t>
            </a:r>
            <a:r>
              <a:rPr lang="en-US" sz="2400" dirty="0"/>
              <a:t> </a:t>
            </a:r>
            <a:r>
              <a:rPr sz="2400" dirty="0"/>
              <a:t>strabismus, and more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DE97BC-EE42-1F7A-F621-E5AFE2E6B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360" y="1151702"/>
            <a:ext cx="2943225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Equity &amp; Accessibility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48526"/>
            <a:ext cx="6347714" cy="3880773"/>
          </a:xfrm>
        </p:spPr>
        <p:txBody>
          <a:bodyPr>
            <a:normAutofit/>
          </a:bodyPr>
          <a:lstStyle/>
          <a:p>
            <a:r>
              <a:rPr sz="2400" dirty="0"/>
              <a:t>• Effective for nonverbal students</a:t>
            </a:r>
          </a:p>
          <a:p>
            <a:r>
              <a:rPr sz="2400" dirty="0"/>
              <a:t>• Works for students with disabilities</a:t>
            </a:r>
          </a:p>
          <a:p>
            <a:r>
              <a:rPr sz="2400" dirty="0"/>
              <a:t>• No literacy or language barrier</a:t>
            </a:r>
          </a:p>
          <a:p>
            <a:r>
              <a:rPr sz="2400" dirty="0"/>
              <a:t>• Supports district equity commitments</a:t>
            </a:r>
            <a:r>
              <a:rPr lang="en-US" sz="2400" dirty="0"/>
              <a:t>  and mass screenings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CD6EA2-CC5E-7CDE-1913-AB7B0E7F48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493" y="4264507"/>
            <a:ext cx="2857500" cy="1600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EFC75E-26C0-34A3-CBE1-B3A83B209B9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197"/>
          <a:stretch>
            <a:fillRect/>
          </a:stretch>
        </p:blipFill>
        <p:spPr>
          <a:xfrm>
            <a:off x="4092321" y="4264507"/>
            <a:ext cx="2619375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Cost–Benefit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8613"/>
            <a:ext cx="6347714" cy="3880773"/>
          </a:xfrm>
        </p:spPr>
        <p:txBody>
          <a:bodyPr>
            <a:normAutofit/>
          </a:bodyPr>
          <a:lstStyle/>
          <a:p>
            <a:r>
              <a:rPr sz="2400" dirty="0"/>
              <a:t>Reduces staff screening time</a:t>
            </a:r>
          </a:p>
          <a:p>
            <a:r>
              <a:rPr sz="2400" dirty="0"/>
              <a:t>Fewer rescreens and fewer errors</a:t>
            </a:r>
          </a:p>
          <a:p>
            <a:r>
              <a:rPr sz="2400" dirty="0"/>
              <a:t>Early detection reduces need for later </a:t>
            </a:r>
            <a:r>
              <a:rPr lang="en-US" sz="2400" dirty="0"/>
              <a:t>   			  </a:t>
            </a:r>
            <a:r>
              <a:rPr sz="2400" dirty="0"/>
              <a:t>interventions</a:t>
            </a:r>
          </a:p>
          <a:p>
            <a:r>
              <a:rPr lang="en-US" sz="2400" dirty="0"/>
              <a:t>R</a:t>
            </a:r>
            <a:r>
              <a:rPr sz="2400" dirty="0"/>
              <a:t>esults improve parent</a:t>
            </a:r>
            <a:r>
              <a:rPr lang="en-US" sz="2400" dirty="0"/>
              <a:t>’s </a:t>
            </a:r>
            <a:r>
              <a:rPr sz="2400" dirty="0"/>
              <a:t>follow‑</a:t>
            </a:r>
            <a:r>
              <a:rPr lang="en-US" sz="2400" dirty="0"/>
              <a:t>up with 	  	  	  Ophthalmologist or Optometrist</a:t>
            </a:r>
            <a:endParaRPr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BC9274-B3D1-3887-CE25-CA45F6894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4800" y="4413694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98576"/>
          </a:xfrm>
        </p:spPr>
        <p:txBody>
          <a:bodyPr/>
          <a:lstStyle/>
          <a:p>
            <a:r>
              <a:t>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1. Procure devices</a:t>
            </a:r>
          </a:p>
          <a:p>
            <a:r>
              <a:rPr sz="2400" dirty="0"/>
              <a:t>2. Train </a:t>
            </a:r>
            <a:r>
              <a:rPr lang="en-US" sz="2400" dirty="0"/>
              <a:t>school nurses</a:t>
            </a:r>
            <a:r>
              <a:rPr sz="2400" dirty="0"/>
              <a:t>/</a:t>
            </a:r>
            <a:r>
              <a:rPr lang="en-US" sz="2400" dirty="0"/>
              <a:t>supporting</a:t>
            </a:r>
            <a:r>
              <a:rPr sz="2400" dirty="0"/>
              <a:t> staff</a:t>
            </a:r>
            <a:r>
              <a:rPr lang="en-US" sz="2400" dirty="0"/>
              <a:t> (e.g. Psychology, LTSE, MTSS)</a:t>
            </a:r>
            <a:endParaRPr sz="2400" dirty="0"/>
          </a:p>
          <a:p>
            <a:r>
              <a:rPr sz="2400" dirty="0"/>
              <a:t>3. Implement annual screening protocol</a:t>
            </a:r>
          </a:p>
          <a:p>
            <a:r>
              <a:rPr sz="2400" dirty="0"/>
              <a:t>4. Document in student</a:t>
            </a:r>
            <a:r>
              <a:rPr lang="en-US" sz="2400" dirty="0"/>
              <a:t>’s</a:t>
            </a:r>
            <a:r>
              <a:rPr sz="2400" dirty="0"/>
              <a:t> records</a:t>
            </a:r>
          </a:p>
          <a:p>
            <a:r>
              <a:rPr sz="2400" dirty="0"/>
              <a:t>5. Provide referral letters</a:t>
            </a:r>
          </a:p>
          <a:p>
            <a:r>
              <a:rPr sz="2400" dirty="0"/>
              <a:t>6. Annual quality review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Alignment With District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Whole‑child wellness</a:t>
            </a:r>
          </a:p>
          <a:p>
            <a:r>
              <a:rPr sz="2400" dirty="0"/>
              <a:t>IDEA/Child Find compliance</a:t>
            </a:r>
          </a:p>
          <a:p>
            <a:r>
              <a:rPr sz="2400" dirty="0"/>
              <a:t>Academic achievement initiatives</a:t>
            </a:r>
          </a:p>
          <a:p>
            <a:r>
              <a:rPr sz="2400" dirty="0"/>
              <a:t>Family engagement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45E80A-ADCB-F6F4-93D7-56D321376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687" y="4229100"/>
            <a:ext cx="28575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7" y="1593662"/>
            <a:ext cx="6347714" cy="3880773"/>
          </a:xfrm>
        </p:spPr>
        <p:txBody>
          <a:bodyPr>
            <a:normAutofit/>
          </a:bodyPr>
          <a:lstStyle/>
          <a:p>
            <a:r>
              <a:rPr sz="2800" dirty="0"/>
              <a:t>Spot Vision Screeners provide accurate, equitable vision screening.</a:t>
            </a:r>
          </a:p>
          <a:p>
            <a:r>
              <a:rPr sz="2800" dirty="0"/>
              <a:t>Improves student outcomes and supports district strategic priorities.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319EB1-2B13-F870-DAA3-1387429A8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0430" y="4411850"/>
            <a:ext cx="2686050" cy="17049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279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Supporting Spot Vision Screeners in every Schools</vt:lpstr>
      <vt:lpstr>Why Vision Screening Matters</vt:lpstr>
      <vt:lpstr>Limitations of Traditional Acuity Eye Charts</vt:lpstr>
      <vt:lpstr>Benefits of Spot Vision Screeners </vt:lpstr>
      <vt:lpstr>Equity &amp; Accessibility</vt:lpstr>
      <vt:lpstr>Cost–Benefit Overview</vt:lpstr>
      <vt:lpstr>Implementation Plan</vt:lpstr>
      <vt:lpstr>Alignment With District Goals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Rhonda Cooper (Student Support Services)</dc:creator>
  <cp:keywords/>
  <dc:description>generated using python-pptx</dc:description>
  <cp:lastModifiedBy>Beverly Raindrop (Student Support &amp; Intervention)</cp:lastModifiedBy>
  <cp:revision>5</cp:revision>
  <dcterms:created xsi:type="dcterms:W3CDTF">2013-01-27T09:14:16Z</dcterms:created>
  <dcterms:modified xsi:type="dcterms:W3CDTF">2026-01-29T16:12:19Z</dcterms:modified>
  <cp:category/>
</cp:coreProperties>
</file>