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7" r:id="rId5"/>
    <p:sldId id="272" r:id="rId6"/>
    <p:sldId id="282" r:id="rId7"/>
    <p:sldId id="284" r:id="rId8"/>
    <p:sldId id="283" r:id="rId9"/>
    <p:sldId id="285" r:id="rId10"/>
    <p:sldId id="286" r:id="rId11"/>
    <p:sldId id="287" r:id="rId12"/>
    <p:sldId id="288" r:id="rId13"/>
    <p:sldId id="289" r:id="rId14"/>
    <p:sldId id="290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74618" autoAdjust="0"/>
  </p:normalViewPr>
  <p:slideViewPr>
    <p:cSldViewPr snapToGrid="0">
      <p:cViewPr varScale="1">
        <p:scale>
          <a:sx n="88" d="100"/>
          <a:sy n="88" d="100"/>
        </p:scale>
        <p:origin x="24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C8FAE25-E096-4DD5-B1FC-BE8A2E6CB3B9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47E8915-003A-4CF5-B82A-93ABB0B56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59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7E8915-003A-4CF5-B82A-93ABB0B565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49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7E8915-003A-4CF5-B82A-93ABB0B565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66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7E8915-003A-4CF5-B82A-93ABB0B565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74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7E8915-003A-4CF5-B82A-93ABB0B565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37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7E8915-003A-4CF5-B82A-93ABB0B565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71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7E8915-003A-4CF5-B82A-93ABB0B565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00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7E8915-003A-4CF5-B82A-93ABB0B565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70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7E8915-003A-4CF5-B82A-93ABB0B565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10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F505-B64E-646A-6AF8-951D36513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42DE87-3866-2D61-161D-10B37637D0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AAB75-67E2-27F6-E158-33A79E5D4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3512E-E2F6-42E8-BF34-0D7FE2BCE0FC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4A7B6-E655-06DE-6503-A160F47A8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30DB5-DEA1-7AA9-2E7A-D9FF24AE3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56AC-5AC3-4C8B-9EF4-F1DCD8BBE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00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14668-DD1B-58F4-CF30-FD5A63EB0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B076A8-BBB6-3650-4353-FF666CE7A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018D8-1F99-21FE-0AEB-DBC90C41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3512E-E2F6-42E8-BF34-0D7FE2BCE0FC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68883-9413-DCBB-8B9E-AF9193BF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3684F-F8D9-C924-80C9-6A2B722E8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56AC-5AC3-4C8B-9EF4-F1DCD8BBE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2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7212F2-4D63-42BA-FA20-A3E8CFE2E7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D6462A-BF4C-AB9E-D2DF-044D97362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9E652-E462-D43F-01FE-DE114D934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3512E-E2F6-42E8-BF34-0D7FE2BCE0FC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FB5B0-E905-CF91-86DD-B289125B6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9CFBE-B697-B118-4CCC-0556E35F0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56AC-5AC3-4C8B-9EF4-F1DCD8BBE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40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4901A-512A-91EB-6347-4205884EF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7497A-9813-C9FD-E871-54A810332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FF3EB-E546-451C-63A6-B1AD7E3D4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3512E-E2F6-42E8-BF34-0D7FE2BCE0FC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76EED-9387-582C-E08E-7631CB346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68E3A-2C12-EA50-CDEF-C5882BB69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56AC-5AC3-4C8B-9EF4-F1DCD8BBE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06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E943E-C773-4F9F-C871-69EFD4949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CA462-1054-9F20-00EE-E036C4E23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F2430-896C-D4FB-8AF5-E9660B67F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3512E-E2F6-42E8-BF34-0D7FE2BCE0FC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F39AE-D8EF-98FA-49E6-31DA8ABCF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E87EE-E3A0-9E58-35B1-0EFFEFC1D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56AC-5AC3-4C8B-9EF4-F1DCD8BBE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53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91BD0-F862-3BB3-9DE1-5A4F351F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6458B-45C9-13BB-8491-52CCDEA611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715188-ACB5-3000-24A0-98FE24F74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7DC716-8338-64FD-6F78-081235AA0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3512E-E2F6-42E8-BF34-0D7FE2BCE0FC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232B9-CB97-10C7-F255-A74BE8152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D67B9-E029-0332-9A3B-B73642C07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56AC-5AC3-4C8B-9EF4-F1DCD8BBE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1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5D77A-66DB-D364-D191-571AE0063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2AF72-3F8D-2B94-F857-4D72DDDDB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DD0B13-3B1C-3993-1DEF-70D9BF591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6AE765-6C95-A429-6A30-29238045D6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088DD0-34A2-AFFD-EB04-EBFEDC0227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591DC8-8798-34B3-51A0-F611E662B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3512E-E2F6-42E8-BF34-0D7FE2BCE0FC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1283C4-CD5B-B1A7-13CF-1A2551622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4A183D-0E17-28E8-06DD-B7A79D434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56AC-5AC3-4C8B-9EF4-F1DCD8BBE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47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FD75F-5B67-1A4A-658E-EC139AFD9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090998-971B-E08F-7EED-C6D6BC245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3512E-E2F6-42E8-BF34-0D7FE2BCE0FC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0024EA-5666-91BF-BBFD-3FF1E22F6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6FC1C9-1E2A-AA91-94EB-74B4F11F1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56AC-5AC3-4C8B-9EF4-F1DCD8BBE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62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794F9E-FA9D-F0D2-188D-633A6830D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3512E-E2F6-42E8-BF34-0D7FE2BCE0FC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BFA32A-0972-3861-0A19-4B6A2BA76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1C197B-E0ED-DC1F-1991-26B3DA433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56AC-5AC3-4C8B-9EF4-F1DCD8BBE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57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D0F27-1045-9710-E3DC-074CB9B93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E0C55-62C6-30C3-365D-7046A833D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DA96C2-DBEE-1E8C-D215-960484473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F3C696-0253-0699-EEFC-099F002EE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3512E-E2F6-42E8-BF34-0D7FE2BCE0FC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B68835-3DB5-F9C7-FB75-7B7BD5E37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3F13A0-BB7F-CEF3-4C04-27F05FB1D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56AC-5AC3-4C8B-9EF4-F1DCD8BBE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86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BD825-6A4E-6358-3A02-CF52760E4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2DD419-61CF-6E33-79A4-45A3E6B03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91B2CA-FC92-804A-78B9-D79EAB7B0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0A966-24C5-9B64-4E12-954337ADA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3512E-E2F6-42E8-BF34-0D7FE2BCE0FC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3FB480-B16C-84F3-8272-64C6A8E6E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DA6F9-1C07-07E6-0983-812FDE691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56AC-5AC3-4C8B-9EF4-F1DCD8BBE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39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921D98-740A-FF05-3D68-7E5CEDE49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03345-A356-2387-8856-4296BED7F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CD84-5F72-C429-7A30-F3F1B0C253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3512E-E2F6-42E8-BF34-0D7FE2BCE0FC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99962-09C2-3659-F525-616D1CE7D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B5F02-15A8-8606-B658-72DDCC419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A56AC-5AC3-4C8B-9EF4-F1DCD8BBE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6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F4736-598E-BC9D-B149-E4FF3D348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9511" y="3267095"/>
            <a:ext cx="5767955" cy="16152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FY22 Audit Findings &amp; Corrective Action Plan Update</a:t>
            </a:r>
            <a:endParaRPr lang="en-US" sz="2700" b="1" dirty="0"/>
          </a:p>
        </p:txBody>
      </p:sp>
      <p:pic>
        <p:nvPicPr>
          <p:cNvPr id="5" name="Picture 4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A6193110-250E-E24B-5371-2120E423395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828" y="5323151"/>
            <a:ext cx="4360110" cy="59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09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A07D9-E2A1-F675-95C3-091E466E1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SB-68 Corrective Action Plan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97D9A-CAC7-C68E-94B6-7ED2E2CBB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Thursday – June 29</a:t>
            </a:r>
            <a:r>
              <a:rPr lang="en-US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2023 – Exit Conference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Wednesday, July 19</a:t>
            </a:r>
            <a:r>
              <a:rPr lang="en-US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2023 – Clearance Letter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8/30/23 through 9/20/23 – Corrective Action Plan Development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9/20/23 – </a:t>
            </a:r>
            <a:r>
              <a:rPr lang="en-U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Simbli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Items Due for October BOE Meeting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Tuesday, October 3, 2023 – Pre Agenda with Chair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Monday, October 15</a:t>
            </a:r>
            <a:r>
              <a:rPr lang="en-US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2023 – BOE Meeting (Approve Plan)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Friday, October 27, 2023 – (Plan Due)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533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A07D9-E2A1-F675-95C3-091E466E1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97D9A-CAC7-C68E-94B6-7ED2E2CBB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906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636E5C-8D17-896F-24E2-6B43E109218B}"/>
              </a:ext>
            </a:extLst>
          </p:cNvPr>
          <p:cNvSpPr txBox="1"/>
          <p:nvPr/>
        </p:nvSpPr>
        <p:spPr>
          <a:xfrm>
            <a:off x="7139031" y="5377343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DOAA &amp; FY22 Findings</a:t>
            </a:r>
          </a:p>
        </p:txBody>
      </p:sp>
    </p:spTree>
    <p:extLst>
      <p:ext uri="{BB962C8B-B14F-4D97-AF65-F5344CB8AC3E}">
        <p14:creationId xmlns:p14="http://schemas.microsoft.com/office/powerpoint/2010/main" val="2482681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A07D9-E2A1-F675-95C3-091E466E1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Georgia Department of Audits &amp; Accounts</a:t>
            </a:r>
            <a:br>
              <a:rPr lang="en-US" dirty="0"/>
            </a:br>
            <a:r>
              <a:rPr lang="en-US" dirty="0"/>
              <a:t>(DOAA)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38633F-6C5A-297B-88B3-BA28A2B77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June 29</a:t>
            </a:r>
            <a:r>
              <a:rPr lang="en-US" baseline="30000" dirty="0"/>
              <a:t>th</a:t>
            </a:r>
            <a:r>
              <a:rPr lang="en-US" dirty="0"/>
              <a:t>, 2023 – Exit Conference Held</a:t>
            </a:r>
          </a:p>
          <a:p>
            <a:pPr lvl="1"/>
            <a:r>
              <a:rPr lang="en-US" dirty="0"/>
              <a:t>DOAA practice: BOE Chair, Superintendent, Audit Contact</a:t>
            </a:r>
          </a:p>
          <a:p>
            <a:r>
              <a:rPr lang="en-US" dirty="0"/>
              <a:t>August 9</a:t>
            </a:r>
            <a:r>
              <a:rPr lang="en-US" baseline="30000" dirty="0"/>
              <a:t>th</a:t>
            </a:r>
            <a:r>
              <a:rPr lang="en-US" dirty="0"/>
              <a:t>, 2023 – Invited to Audit Committee, Confirmed, then Removed</a:t>
            </a:r>
          </a:p>
          <a:p>
            <a:r>
              <a:rPr lang="en-US" dirty="0"/>
              <a:t>August 23, 2023 – Invited to Board Retreat, Previously Scheduled for “Peer Review”</a:t>
            </a:r>
          </a:p>
          <a:p>
            <a:r>
              <a:rPr lang="en-US" dirty="0"/>
              <a:t>September 11, 2023 – Invited to BOE meeting, ?</a:t>
            </a:r>
          </a:p>
        </p:txBody>
      </p:sp>
    </p:spTree>
    <p:extLst>
      <p:ext uri="{BB962C8B-B14F-4D97-AF65-F5344CB8AC3E}">
        <p14:creationId xmlns:p14="http://schemas.microsoft.com/office/powerpoint/2010/main" val="2950877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ocument with text on it&#10;&#10;Description automatically generated">
            <a:extLst>
              <a:ext uri="{FF2B5EF4-FFF2-40B4-BE49-F238E27FC236}">
                <a16:creationId xmlns:a16="http://schemas.microsoft.com/office/drawing/2014/main" id="{8F5131EC-8018-D3F8-027D-5A14315FDB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362" y="121921"/>
            <a:ext cx="6379276" cy="594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04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B0ED6-5FF2-751A-6BD9-AE41EFDF5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 (</a:t>
            </a:r>
            <a:r>
              <a:rPr lang="en-US" dirty="0" err="1"/>
              <a:t>pg</a:t>
            </a:r>
            <a:r>
              <a:rPr lang="en-US" dirty="0"/>
              <a:t> 85)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97A3A6-871A-6407-D2B0-DFE3AF5CAD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Financial Statement Findings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B3522A-C79D-A839-43E8-4E679AA538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Pg. 85 (Section IV pg. 2) FS2022-0001 </a:t>
            </a:r>
            <a:r>
              <a:rPr lang="en-US" sz="2400" i="1" dirty="0">
                <a:solidFill>
                  <a:schemeClr val="bg1">
                    <a:lumMod val="65000"/>
                  </a:schemeClr>
                </a:solidFill>
              </a:rPr>
              <a:t>Strengthen Oversight of the Information System Conversion</a:t>
            </a:r>
          </a:p>
          <a:p>
            <a:r>
              <a:rPr lang="en-US" sz="2400" dirty="0"/>
              <a:t>Pg. 86 (Section IV pg. 3) FS2022-0002 </a:t>
            </a:r>
            <a:r>
              <a:rPr lang="en-US" sz="2400" i="1" dirty="0">
                <a:solidFill>
                  <a:schemeClr val="bg1">
                    <a:lumMod val="65000"/>
                  </a:schemeClr>
                </a:solidFill>
              </a:rPr>
              <a:t>Strengthen Information Technology General Controls</a:t>
            </a:r>
          </a:p>
          <a:p>
            <a:r>
              <a:rPr lang="en-US" sz="2400" dirty="0">
                <a:highlight>
                  <a:srgbClr val="FFFF00"/>
                </a:highlight>
              </a:rPr>
              <a:t>Pg. 87 (Section IV pg. 4) FS2022-0003 </a:t>
            </a:r>
            <a:r>
              <a:rPr lang="en-US" sz="2400" i="1" dirty="0">
                <a:solidFill>
                  <a:schemeClr val="bg1">
                    <a:lumMod val="65000"/>
                  </a:schemeClr>
                </a:solidFill>
                <a:highlight>
                  <a:srgbClr val="FFFF00"/>
                </a:highlight>
              </a:rPr>
              <a:t>Internal Control Procedures</a:t>
            </a:r>
          </a:p>
          <a:p>
            <a:r>
              <a:rPr lang="en-US" sz="2400" dirty="0"/>
              <a:t>Pg. 90 (Section IV pg. 7) FS2022-0004 </a:t>
            </a:r>
            <a:r>
              <a:rPr lang="en-US" sz="2400" i="1" dirty="0">
                <a:solidFill>
                  <a:schemeClr val="bg1">
                    <a:lumMod val="65000"/>
                  </a:schemeClr>
                </a:solidFill>
              </a:rPr>
              <a:t>Strengthen Controls over Employee Compensation</a:t>
            </a:r>
          </a:p>
          <a:p>
            <a:endParaRPr lang="en-US" sz="2400" i="1" dirty="0">
              <a:highlight>
                <a:srgbClr val="FFFF00"/>
              </a:highlight>
            </a:endParaRPr>
          </a:p>
          <a:p>
            <a:endParaRPr lang="en-US" sz="2400" i="1" dirty="0">
              <a:solidFill>
                <a:schemeClr val="bg1">
                  <a:lumMod val="6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16D31B-0314-FFD4-D796-91902C2787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Federal Award Findings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EC27BC5-5B0F-EB0C-9BAC-08BD4E98B4F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Pg. 93 (Section IV pg. 2) FA2022-0001 </a:t>
            </a:r>
            <a:r>
              <a:rPr lang="en-US" sz="2400" i="1" dirty="0">
                <a:solidFill>
                  <a:schemeClr val="bg1">
                    <a:lumMod val="65000"/>
                  </a:schemeClr>
                </a:solidFill>
              </a:rPr>
              <a:t>Improve Budgetary Controls over Expenditures</a:t>
            </a:r>
          </a:p>
          <a:p>
            <a:r>
              <a:rPr lang="en-US" sz="2400" dirty="0"/>
              <a:t>Pg. 95 (Section IV pg. 2) FA2022-0002 </a:t>
            </a:r>
            <a:r>
              <a:rPr lang="en-US" sz="2400" i="1" dirty="0">
                <a:solidFill>
                  <a:schemeClr val="bg1">
                    <a:lumMod val="65000"/>
                  </a:schemeClr>
                </a:solidFill>
              </a:rPr>
              <a:t>Improve Controls over Indirect Costs</a:t>
            </a:r>
          </a:p>
          <a:p>
            <a:r>
              <a:rPr lang="en-US" sz="2400" dirty="0"/>
              <a:t>Pg. 98 (Section IV pg. 2) FA2022-0003 </a:t>
            </a:r>
            <a:r>
              <a:rPr lang="en-US" sz="2400" i="1" dirty="0">
                <a:solidFill>
                  <a:schemeClr val="bg1">
                    <a:lumMod val="65000"/>
                  </a:schemeClr>
                </a:solidFill>
              </a:rPr>
              <a:t>Equipment and Real Property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502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636E5C-8D17-896F-24E2-6B43E109218B}"/>
              </a:ext>
            </a:extLst>
          </p:cNvPr>
          <p:cNvSpPr txBox="1"/>
          <p:nvPr/>
        </p:nvSpPr>
        <p:spPr>
          <a:xfrm>
            <a:off x="7139031" y="5377343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SB68 &amp; Corrective Action Plan</a:t>
            </a:r>
          </a:p>
        </p:txBody>
      </p:sp>
    </p:spTree>
    <p:extLst>
      <p:ext uri="{BB962C8B-B14F-4D97-AF65-F5344CB8AC3E}">
        <p14:creationId xmlns:p14="http://schemas.microsoft.com/office/powerpoint/2010/main" val="3497953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A07D9-E2A1-F675-95C3-091E466E1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SB-68 – DOAA to Provide Designation</a:t>
            </a:r>
          </a:p>
        </p:txBody>
      </p:sp>
      <p:pic>
        <p:nvPicPr>
          <p:cNvPr id="5" name="Content Placeholder 4" descr="A close-up of a document&#10;&#10;Description automatically generated">
            <a:extLst>
              <a:ext uri="{FF2B5EF4-FFF2-40B4-BE49-F238E27FC236}">
                <a16:creationId xmlns:a16="http://schemas.microsoft.com/office/drawing/2014/main" id="{0D268ED8-07B6-E189-0BAD-21F04119BA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22" y="1339850"/>
            <a:ext cx="8648700" cy="4178300"/>
          </a:xfrm>
        </p:spPr>
      </p:pic>
    </p:spTree>
    <p:extLst>
      <p:ext uri="{BB962C8B-B14F-4D97-AF65-F5344CB8AC3E}">
        <p14:creationId xmlns:p14="http://schemas.microsoft.com/office/powerpoint/2010/main" val="1541302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A07D9-E2A1-F675-95C3-091E466E1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SB-68 (Clearance Letter – July 19, 2023)</a:t>
            </a:r>
          </a:p>
        </p:txBody>
      </p:sp>
      <p:pic>
        <p:nvPicPr>
          <p:cNvPr id="7" name="Content Placeholder 6" descr="A close-up of a document&#10;&#10;Description automatically generated">
            <a:extLst>
              <a:ext uri="{FF2B5EF4-FFF2-40B4-BE49-F238E27FC236}">
                <a16:creationId xmlns:a16="http://schemas.microsoft.com/office/drawing/2014/main" id="{489EDC10-867A-3C46-0F90-AA1BAA0F88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41910"/>
            <a:ext cx="10515600" cy="3879856"/>
          </a:xfrm>
        </p:spPr>
      </p:pic>
    </p:spTree>
    <p:extLst>
      <p:ext uri="{BB962C8B-B14F-4D97-AF65-F5344CB8AC3E}">
        <p14:creationId xmlns:p14="http://schemas.microsoft.com/office/powerpoint/2010/main" val="4086331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A07D9-E2A1-F675-95C3-091E466E1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SB-68 Does Section 1-5 Apply?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 descr="A close-up of a document&#10;&#10;Description automatically generated">
            <a:extLst>
              <a:ext uri="{FF2B5EF4-FFF2-40B4-BE49-F238E27FC236}">
                <a16:creationId xmlns:a16="http://schemas.microsoft.com/office/drawing/2014/main" id="{CE40658F-FF89-544B-61ED-7F05468771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24" y="1253331"/>
            <a:ext cx="7899352" cy="4351338"/>
          </a:xfrm>
        </p:spPr>
      </p:pic>
    </p:spTree>
    <p:extLst>
      <p:ext uri="{BB962C8B-B14F-4D97-AF65-F5344CB8AC3E}">
        <p14:creationId xmlns:p14="http://schemas.microsoft.com/office/powerpoint/2010/main" val="3203747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133BDCF657A44780A4667990753DE8" ma:contentTypeVersion="4" ma:contentTypeDescription="Create a new document." ma:contentTypeScope="" ma:versionID="12151eeac6f592e99b59fad9ea161558">
  <xsd:schema xmlns:xsd="http://www.w3.org/2001/XMLSchema" xmlns:xs="http://www.w3.org/2001/XMLSchema" xmlns:p="http://schemas.microsoft.com/office/2006/metadata/properties" xmlns:ns2="25707bf7-e8b9-4a48-8939-b12a13a0aec3" xmlns:ns3="d2d72e4d-fd19-408c-9d90-92b0c784e44d" targetNamespace="http://schemas.microsoft.com/office/2006/metadata/properties" ma:root="true" ma:fieldsID="b566c96f65b7a6d27223a8fa7c5ab8c4" ns2:_="" ns3:_="">
    <xsd:import namespace="25707bf7-e8b9-4a48-8939-b12a13a0aec3"/>
    <xsd:import namespace="d2d72e4d-fd19-408c-9d90-92b0c784e4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707bf7-e8b9-4a48-8939-b12a13a0ae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d72e4d-fd19-408c-9d90-92b0c784e44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2d72e4d-fd19-408c-9d90-92b0c784e44d">
      <UserInfo>
        <DisplayName>Regina Bagley (Finance)</DisplayName>
        <AccountId>12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6B6CD65-F9B9-4663-B253-0A6D8785CB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707bf7-e8b9-4a48-8939-b12a13a0aec3"/>
    <ds:schemaRef ds:uri="d2d72e4d-fd19-408c-9d90-92b0c784e4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9E5455-E10B-481E-B90E-369701E567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99CD04-419E-4351-9A8B-8C8E8FE01A3B}">
  <ds:schemaRefs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d2d72e4d-fd19-408c-9d90-92b0c784e44d"/>
    <ds:schemaRef ds:uri="25707bf7-e8b9-4a48-8939-b12a13a0aec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9175</TotalTime>
  <Words>317</Words>
  <Application>Microsoft Office PowerPoint</Application>
  <PresentationFormat>Widescreen</PresentationFormat>
  <Paragraphs>40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Office Theme</vt:lpstr>
      <vt:lpstr>FY22 Audit Findings &amp; Corrective Action Plan Update</vt:lpstr>
      <vt:lpstr>PowerPoint Presentation</vt:lpstr>
      <vt:lpstr>Georgia Department of Audits &amp; Accounts (DOAA)</vt:lpstr>
      <vt:lpstr>PowerPoint Presentation</vt:lpstr>
      <vt:lpstr>Findings (pg 85)</vt:lpstr>
      <vt:lpstr>PowerPoint Presentation</vt:lpstr>
      <vt:lpstr>SB-68 – DOAA to Provide Designation</vt:lpstr>
      <vt:lpstr>SB-68 (Clearance Letter – July 19, 2023)</vt:lpstr>
      <vt:lpstr>SB-68 Does Section 1-5 Apply? </vt:lpstr>
      <vt:lpstr>SB-68 Corrective Action Plan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Hector Mancia</dc:creator>
  <cp:lastModifiedBy>Cheryl McEwan (BOE Executive Office)</cp:lastModifiedBy>
  <cp:revision>34</cp:revision>
  <cp:lastPrinted>2023-08-23T14:38:48Z</cp:lastPrinted>
  <dcterms:created xsi:type="dcterms:W3CDTF">2022-05-26T19:06:40Z</dcterms:created>
  <dcterms:modified xsi:type="dcterms:W3CDTF">2023-08-23T14:40:08Z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0x010100BF133BDCF657A44780A4667990753DE8</vt:lpwstr>
  </property>
</Properties>
</file>