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95" r:id="rId2"/>
    <p:sldId id="305" r:id="rId3"/>
    <p:sldId id="310" r:id="rId4"/>
    <p:sldId id="300" r:id="rId5"/>
    <p:sldId id="301" r:id="rId6"/>
    <p:sldId id="313" r:id="rId7"/>
    <p:sldId id="306" r:id="rId8"/>
    <p:sldId id="307" r:id="rId9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2" autoAdjust="0"/>
    <p:restoredTop sz="94625" autoAdjust="0"/>
  </p:normalViewPr>
  <p:slideViewPr>
    <p:cSldViewPr snapToGrid="0">
      <p:cViewPr varScale="1">
        <p:scale>
          <a:sx n="82" d="100"/>
          <a:sy n="82" d="100"/>
        </p:scale>
        <p:origin x="1277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2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145" cy="351240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144" y="0"/>
            <a:ext cx="4029145" cy="351240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45225AEB-E7A6-4F3C-ABC4-038D122A9E5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9161"/>
            <a:ext cx="4029145" cy="351239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144" y="6659161"/>
            <a:ext cx="4029145" cy="351239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01A7A111-7F7A-4C0D-B863-0B3AE5534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444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028439" cy="3505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11" y="1"/>
            <a:ext cx="4028439" cy="3505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r">
              <a:defRPr sz="1200"/>
            </a:lvl1pPr>
          </a:lstStyle>
          <a:p>
            <a:fld id="{D7D51BC3-227A-44A0-B907-8DA1442878CC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2" tIns="46581" rIns="93162" bIns="465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1"/>
            <a:ext cx="7437120" cy="3154680"/>
          </a:xfrm>
          <a:prstGeom prst="rect">
            <a:avLst/>
          </a:prstGeom>
        </p:spPr>
        <p:txBody>
          <a:bodyPr vert="horz" lIns="93162" tIns="46581" rIns="93162" bIns="4658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664"/>
            <a:ext cx="4028439" cy="3505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11" y="6658664"/>
            <a:ext cx="4028439" cy="3505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r">
              <a:defRPr sz="1200"/>
            </a:lvl1pPr>
          </a:lstStyle>
          <a:p>
            <a:fld id="{8F1DBD3B-EB26-4D1E-A2BE-0DE91066D5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24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3" name="Picture 12" descr="Budget Video Curves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770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659B11B8-566D-465F-B533-F25F5722E2A4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4281A599-B97A-4545-A1EF-C10013AD06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6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659B11B8-566D-465F-B533-F25F5722E2A4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4281A599-B97A-4545-A1EF-C10013AD06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710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659B11B8-566D-465F-B533-F25F5722E2A4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4281A599-B97A-4545-A1EF-C10013AD06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65667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  <a:prstGeom prst="rect">
            <a:avLst/>
          </a:prstGeo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659B11B8-566D-465F-B533-F25F5722E2A4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4281A599-B97A-4545-A1EF-C10013AD06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949921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659B11B8-566D-465F-B533-F25F5722E2A4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4281A599-B97A-4545-A1EF-C10013AD06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778371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prstGeom prst="rect">
            <a:avLst/>
          </a:prstGeo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prstGeom prst="rect">
            <a:avLst/>
          </a:prstGeo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659B11B8-566D-465F-B533-F25F5722E2A4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4281A599-B97A-4545-A1EF-C10013AD06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520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659B11B8-566D-465F-B533-F25F5722E2A4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4281A599-B97A-4545-A1EF-C10013AD06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936316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659B11B8-566D-465F-B533-F25F5722E2A4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4281A599-B97A-4545-A1EF-C10013AD06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31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  <a:prstGeom prst="rect">
            <a:avLst/>
          </a:prstGeo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659B11B8-566D-465F-B533-F25F5722E2A4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4281A599-B97A-4545-A1EF-C10013AD06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008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prstGeom prst="rect">
            <a:avLst/>
          </a:prstGeo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9B11B8-566D-465F-B533-F25F5722E2A4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281A599-B97A-4545-A1EF-C10013AD06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prstGeom prst="rect">
            <a:avLst/>
          </a:prstGeo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905412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udget Video Curves.psd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826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63636"/>
            <a:ext cx="8229600" cy="2510127"/>
          </a:xfrm>
        </p:spPr>
        <p:txBody>
          <a:bodyPr>
            <a:normAutofit/>
          </a:bodyPr>
          <a:lstStyle/>
          <a:p>
            <a:pPr marL="393192" lvl="1" indent="0">
              <a:buNone/>
            </a:pPr>
            <a:endParaRPr lang="en-US" dirty="0" smtClean="0"/>
          </a:p>
          <a:p>
            <a:pPr marL="393192" lvl="1" indent="0">
              <a:buNone/>
            </a:pPr>
            <a:endParaRPr lang="en-US" dirty="0" smtClean="0"/>
          </a:p>
          <a:p>
            <a:pPr marL="393192" lvl="1" indent="0">
              <a:buNone/>
            </a:pPr>
            <a:endParaRPr lang="en-US" dirty="0"/>
          </a:p>
          <a:p>
            <a:pPr marL="393192" lvl="1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3782"/>
            <a:ext cx="8229600" cy="224443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sz="5000" dirty="0" smtClean="0"/>
              <a:t>Policy DJED: Bids and Quotations</a:t>
            </a:r>
            <a:br>
              <a:rPr lang="en-US" sz="5000" dirty="0" smtClean="0"/>
            </a:br>
            <a:r>
              <a:rPr lang="en-US" sz="5000" dirty="0" smtClean="0"/>
              <a:t>Revision Proposal</a:t>
            </a:r>
            <a:br>
              <a:rPr lang="en-US" sz="5000" dirty="0" smtClean="0"/>
            </a:b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99110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8376"/>
            <a:ext cx="8229600" cy="5008915"/>
          </a:xfrm>
        </p:spPr>
        <p:txBody>
          <a:bodyPr/>
          <a:lstStyle/>
          <a:p>
            <a:pPr lvl="0"/>
            <a:r>
              <a:rPr lang="en-US" dirty="0" smtClean="0"/>
              <a:t>Currently </a:t>
            </a:r>
            <a:r>
              <a:rPr lang="en-US" dirty="0"/>
              <a:t>DJED requires that 3 formal quotes are secured prior to any purchase over $500 including for office and classroom supplies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</a:t>
            </a:r>
            <a:r>
              <a:rPr lang="en-US" dirty="0"/>
              <a:t>would like to raise this threshold to </a:t>
            </a:r>
            <a:r>
              <a:rPr lang="en-US" dirty="0" smtClean="0"/>
              <a:t>$5,000. </a:t>
            </a:r>
          </a:p>
          <a:p>
            <a:r>
              <a:rPr lang="en-US" dirty="0" smtClean="0"/>
              <a:t>We </a:t>
            </a:r>
            <a:r>
              <a:rPr lang="en-US" dirty="0"/>
              <a:t>would still require bookkeepers to carry out due diligence in obtaining the best price for the school </a:t>
            </a:r>
            <a:r>
              <a:rPr lang="en-US" dirty="0" smtClean="0"/>
              <a:t>district for purchases under this amount.</a:t>
            </a:r>
          </a:p>
          <a:p>
            <a:r>
              <a:rPr lang="en-US" dirty="0" smtClean="0"/>
              <a:t>State contract prices have been beat at times when quoted out, so we would like to remove this exception. (see Regulation)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894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59634"/>
            <a:ext cx="8229600" cy="4747658"/>
          </a:xfrm>
        </p:spPr>
        <p:txBody>
          <a:bodyPr/>
          <a:lstStyle/>
          <a:p>
            <a:r>
              <a:rPr lang="en-US" dirty="0" smtClean="0"/>
              <a:t>Process is too time </a:t>
            </a:r>
            <a:r>
              <a:rPr lang="en-US" dirty="0" smtClean="0"/>
              <a:t>consuming</a:t>
            </a:r>
          </a:p>
          <a:p>
            <a:pPr lvl="1"/>
            <a:r>
              <a:rPr lang="en-US" dirty="0" smtClean="0"/>
              <a:t>Bookkeeper seeking vendors and retrieving 3 quotes – 25 minutes</a:t>
            </a:r>
          </a:p>
          <a:p>
            <a:pPr lvl="1"/>
            <a:r>
              <a:rPr lang="en-US" dirty="0" smtClean="0"/>
              <a:t>Director/Principal reviewing 3 quotes – 5 minutes</a:t>
            </a:r>
          </a:p>
          <a:p>
            <a:pPr lvl="1"/>
            <a:r>
              <a:rPr lang="en-US" dirty="0" smtClean="0"/>
              <a:t>Scan quotes into Requisition – 2 minutes</a:t>
            </a:r>
          </a:p>
          <a:p>
            <a:pPr lvl="1"/>
            <a:r>
              <a:rPr lang="en-US" dirty="0" smtClean="0"/>
              <a:t>Assist Superintendent review of Quotes – 3 minutes</a:t>
            </a:r>
          </a:p>
          <a:p>
            <a:pPr lvl="2"/>
            <a:r>
              <a:rPr lang="en-US" dirty="0" smtClean="0"/>
              <a:t>Total 35 minutes Approximately 1,300 Requisitions between $500 and $5,000 so 758 hours saved.</a:t>
            </a:r>
          </a:p>
          <a:p>
            <a:r>
              <a:rPr lang="en-US" dirty="0" smtClean="0"/>
              <a:t>WAIT </a:t>
            </a:r>
            <a:r>
              <a:rPr lang="en-US" dirty="0"/>
              <a:t>for a response, 2 may respond immediately, but you can’t buy until the 3</a:t>
            </a:r>
            <a:r>
              <a:rPr lang="en-US" baseline="30000" dirty="0"/>
              <a:t>rd</a:t>
            </a:r>
            <a:r>
              <a:rPr lang="en-US" dirty="0"/>
              <a:t> one responds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Hard to find vendors that will respond and do quality work for a small amount of money.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59836"/>
            <a:ext cx="8229600" cy="857801"/>
          </a:xfrm>
        </p:spPr>
        <p:txBody>
          <a:bodyPr/>
          <a:lstStyle/>
          <a:p>
            <a:pPr algn="ctr"/>
            <a:r>
              <a:rPr lang="en-US" dirty="0" smtClean="0"/>
              <a:t>Reason for the Request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995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276"/>
          </a:xfrm>
        </p:spPr>
        <p:txBody>
          <a:bodyPr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3689" y="597159"/>
            <a:ext cx="7091265" cy="5654351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Other Districts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8816173"/>
              </p:ext>
            </p:extLst>
          </p:nvPr>
        </p:nvGraphicFramePr>
        <p:xfrm>
          <a:off x="2547256" y="886407"/>
          <a:ext cx="4525348" cy="5820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2674">
                  <a:extLst>
                    <a:ext uri="{9D8B030D-6E8A-4147-A177-3AD203B41FA5}">
                      <a16:colId xmlns:a16="http://schemas.microsoft.com/office/drawing/2014/main" val="1148946425"/>
                    </a:ext>
                  </a:extLst>
                </a:gridCol>
                <a:gridCol w="2262674">
                  <a:extLst>
                    <a:ext uri="{9D8B030D-6E8A-4147-A177-3AD203B41FA5}">
                      <a16:colId xmlns:a16="http://schemas.microsoft.com/office/drawing/2014/main" val="1995264829"/>
                    </a:ext>
                  </a:extLst>
                </a:gridCol>
              </a:tblGrid>
              <a:tr h="536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School District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 this amount - Formal quotes/bids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11653345"/>
                  </a:ext>
                </a:extLst>
              </a:tr>
              <a:tr h="239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Barrow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500.00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45769540"/>
                  </a:ext>
                </a:extLst>
              </a:tr>
              <a:tr h="239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Oconee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500.00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5838011"/>
                  </a:ext>
                </a:extLst>
              </a:tr>
              <a:tr h="239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Houston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1,000.00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2013847"/>
                  </a:ext>
                </a:extLst>
              </a:tr>
              <a:tr h="239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Paulding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1,000.00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189329"/>
                  </a:ext>
                </a:extLst>
              </a:tr>
              <a:tr h="239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Dougherty</a:t>
                      </a:r>
                      <a:endParaRPr lang="en-US" sz="13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1,000.00 </a:t>
                      </a:r>
                      <a:endParaRPr lang="en-US" sz="13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13737623"/>
                  </a:ext>
                </a:extLst>
              </a:tr>
              <a:tr h="239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Lowdens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2,000.00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20544956"/>
                  </a:ext>
                </a:extLst>
              </a:tr>
              <a:tr h="239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Camden</a:t>
                      </a:r>
                      <a:endParaRPr lang="en-US" sz="13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2,500.00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86993350"/>
                  </a:ext>
                </a:extLst>
              </a:tr>
              <a:tr h="239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Douglas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2,500.00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55000892"/>
                  </a:ext>
                </a:extLst>
              </a:tr>
              <a:tr h="239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Liberty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2,500.00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986150"/>
                  </a:ext>
                </a:extLst>
              </a:tr>
              <a:tr h="239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Whitfield</a:t>
                      </a:r>
                      <a:endParaRPr lang="en-US" sz="13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2,500.00</a:t>
                      </a:r>
                      <a:endParaRPr lang="en-US" sz="13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38199873"/>
                  </a:ext>
                </a:extLst>
              </a:tr>
              <a:tr h="239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Troup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2,500.00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08375028"/>
                  </a:ext>
                </a:extLst>
              </a:tr>
              <a:tr h="239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Floyd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3,000.00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50183405"/>
                  </a:ext>
                </a:extLst>
              </a:tr>
              <a:tr h="239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Walton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3,000.00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95084581"/>
                  </a:ext>
                </a:extLst>
              </a:tr>
              <a:tr h="239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Clarke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3,500.00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54979711"/>
                  </a:ext>
                </a:extLst>
              </a:tr>
              <a:tr h="239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Glynn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3,500.00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41156567"/>
                  </a:ext>
                </a:extLst>
              </a:tr>
              <a:tr h="239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Bartow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5,000.00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45903420"/>
                  </a:ext>
                </a:extLst>
              </a:tr>
              <a:tr h="239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Coffee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5,000.00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84417932"/>
                  </a:ext>
                </a:extLst>
              </a:tr>
              <a:tr h="239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5,000.00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96689262"/>
                  </a:ext>
                </a:extLst>
              </a:tr>
              <a:tr h="239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Colquitt</a:t>
                      </a:r>
                      <a:endParaRPr lang="en-US" sz="13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5,000.00</a:t>
                      </a:r>
                      <a:endParaRPr lang="en-US" sz="13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63634535"/>
                  </a:ext>
                </a:extLst>
              </a:tr>
              <a:tr h="239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Carroll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5,000.00 </a:t>
                      </a:r>
                      <a:endParaRPr lang="en-US" sz="13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88069839"/>
                  </a:ext>
                </a:extLst>
              </a:tr>
              <a:tr h="239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Lowndes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10,000.00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30615267"/>
                  </a:ext>
                </a:extLst>
              </a:tr>
              <a:tr h="239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Walker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10,000.00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90388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6554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en-US" sz="4500" dirty="0">
                <a:solidFill>
                  <a:schemeClr val="accent1">
                    <a:lumMod val="75000"/>
                  </a:schemeClr>
                </a:solidFill>
              </a:rPr>
              <a:t>Informational Purposes </a:t>
            </a:r>
            <a:r>
              <a:rPr lang="en-US" sz="4500" dirty="0" smtClean="0">
                <a:solidFill>
                  <a:schemeClr val="accent1">
                    <a:lumMod val="75000"/>
                  </a:schemeClr>
                </a:solidFill>
              </a:rPr>
              <a:t>DJED </a:t>
            </a:r>
            <a:r>
              <a:rPr lang="en-US" sz="4500" dirty="0">
                <a:solidFill>
                  <a:schemeClr val="accent1">
                    <a:lumMod val="75000"/>
                  </a:schemeClr>
                </a:solidFill>
              </a:rPr>
              <a:t>- Regulation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511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0466" y="1035698"/>
            <a:ext cx="8089640" cy="492656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DJED-R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34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DJED – R Continued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7160" y="1045030"/>
            <a:ext cx="7548464" cy="5337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9773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FY 16 Budget 06-02-15</Template>
  <TotalTime>10883</TotalTime>
  <Words>271</Words>
  <Application>Microsoft Office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Lucida Sans Unicode</vt:lpstr>
      <vt:lpstr>Verdana</vt:lpstr>
      <vt:lpstr>Wingdings 2</vt:lpstr>
      <vt:lpstr>Wingdings 3</vt:lpstr>
      <vt:lpstr>Concourse</vt:lpstr>
      <vt:lpstr>   Policy DJED: Bids and Quotations Revision Proposal </vt:lpstr>
      <vt:lpstr> </vt:lpstr>
      <vt:lpstr>Reason for the Request</vt:lpstr>
      <vt:lpstr> </vt:lpstr>
      <vt:lpstr>Other Districts </vt:lpstr>
      <vt:lpstr> </vt:lpstr>
      <vt:lpstr>Regulation DJED-R</vt:lpstr>
      <vt:lpstr>DJED – R Continued</vt:lpstr>
    </vt:vector>
  </TitlesOfParts>
  <Company>Barrow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2012 BUDGET RECAP</dc:title>
  <dc:creator>Chris Griner</dc:creator>
  <cp:lastModifiedBy>Jennifer Houston</cp:lastModifiedBy>
  <cp:revision>248</cp:revision>
  <cp:lastPrinted>2017-08-24T18:27:36Z</cp:lastPrinted>
  <dcterms:created xsi:type="dcterms:W3CDTF">2012-01-23T20:36:20Z</dcterms:created>
  <dcterms:modified xsi:type="dcterms:W3CDTF">2017-08-24T19:05:13Z</dcterms:modified>
</cp:coreProperties>
</file>