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382" r:id="rId3"/>
    <p:sldId id="385" r:id="rId4"/>
    <p:sldId id="384" r:id="rId5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na.townsend-smith@dpi.nc.gov" initials="" lastIdx="4" clrIdx="0"/>
  <p:cmAuthor id="2" name="Jay Whalen" initials="JW" lastIdx="1" clrIdx="1">
    <p:extLst>
      <p:ext uri="{19B8F6BF-5375-455C-9EA6-DF929625EA0E}">
        <p15:presenceInfo xmlns:p15="http://schemas.microsoft.com/office/powerpoint/2012/main" userId="S-1-5-21-2915744530-4150989308-3255877591-38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376"/>
    <a:srgbClr val="6185AB"/>
    <a:srgbClr val="A2BC36"/>
    <a:srgbClr val="7F1353"/>
    <a:srgbClr val="B4C12C"/>
    <a:srgbClr val="580035"/>
    <a:srgbClr val="AFC1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88" autoAdjust="0"/>
    <p:restoredTop sz="85731" autoAdjust="0"/>
  </p:normalViewPr>
  <p:slideViewPr>
    <p:cSldViewPr>
      <p:cViewPr varScale="1">
        <p:scale>
          <a:sx n="73" d="100"/>
          <a:sy n="73" d="100"/>
        </p:scale>
        <p:origin x="15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668519-B68E-4B12-BEC3-62709D9AE7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8AB190-1D53-4C2E-9F81-ABB7AD6D48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5461F10B-D831-47E4-9450-A5844F01AFAC}" type="datetimeFigureOut">
              <a:rPr lang="en-US"/>
              <a:pPr>
                <a:defRPr/>
              </a:pPr>
              <a:t>10/2/2019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D1E34-320C-47EB-93AC-1311533F73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040BFE-A20A-498A-A6F9-9DD39DF195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A870D03D-8E49-418B-AC9E-B180D0F50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CCD9AE2-745A-4F71-A460-D58B29CB62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9F01E5F-86DB-4A76-9AAE-FD155AA5A22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1D9348E-54E0-41E3-BCA5-A86C7B5E391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E7D3484-DA04-415C-AA66-02308010C1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1188"/>
            <a:ext cx="5149850" cy="41894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62ADF549-7FC4-4A12-A091-B1DF52D44B9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016E3A2-D8A9-4850-B973-8FD15C2EA2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fld id="{E0E51075-3BA5-4459-81DA-B839B846B1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WhitebackPPTCover3">
            <a:extLst>
              <a:ext uri="{FF2B5EF4-FFF2-40B4-BE49-F238E27FC236}">
                <a16:creationId xmlns:a16="http://schemas.microsoft.com/office/drawing/2014/main" id="{D0617027-C22C-49E0-84FA-E513FDC22A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44F2AA-DD0A-4066-905C-1245DA0D1B8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525C-1253-42BF-9268-9CF6A40FC2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2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BCDBA32-D1BB-4886-AAA9-10BE8C2B2C5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86B9A-78D0-4887-8DC9-44FD2E4D826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02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D1CA05-8E3A-4D6F-A142-3BF45B83C0C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62340-6EDF-4987-92E9-6D8B7B1A6CD2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20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0D0A0A2-C0D6-41DB-BCCF-925E351BE08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2E12-61BE-46B8-AD60-FB1E4EC44EC4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16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D5F2C61-D324-4E0D-97E7-7DAB89CB6D5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44D60-B5CA-444E-9984-930B4DA342B6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39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01C3633-1C93-42C5-9CFE-86D1726DB01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90715-7F78-4844-ACD3-E9039903187E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67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58C83-25A0-4795-A05F-A3EFB87652F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0D68C-243F-4F78-9297-57333766B28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94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F5D3431-B055-43CE-8379-9BD70DAF7C1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38D9-E53B-4DB6-AE58-988D2BA92690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80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385A7160-7B93-4C97-9212-2A73EE7878A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24E8-0628-4721-9401-60F88D4F865A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4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7EB467-0A9B-4F32-BB68-41B8CA3B979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3CD52-8524-4CFE-A5E3-C081BF49F0D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85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9FF3007-025D-4D41-BAE9-593D533275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59BD1-54EF-40D6-86DB-7F33602E8A5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38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WhitebackPPTCover3_3">
            <a:extLst>
              <a:ext uri="{FF2B5EF4-FFF2-40B4-BE49-F238E27FC236}">
                <a16:creationId xmlns:a16="http://schemas.microsoft.com/office/drawing/2014/main" id="{EF3C5DE0-5DFC-4C7F-850F-2D538BEE85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8DBA1838-F63A-4047-886B-C3246257D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9D8DF422-8580-453A-97F8-A147E5E156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60EB9B-0B84-4658-BC47-0201532B45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  <a:ea typeface="ヒラギノ角ゴ Pro W3" charset="-128"/>
              </a:defRPr>
            </a:lvl1pPr>
          </a:lstStyle>
          <a:p>
            <a:pPr>
              <a:defRPr/>
            </a:pPr>
            <a:fld id="{297F8BF3-EAB8-4748-8935-E02BFF426768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+mj-lt"/>
          <a:ea typeface="+mj-ea"/>
          <a:cs typeface="ヒラギノ角ゴ Pro W3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rgbClr val="0D4376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D4376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D4376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D4376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  <a:cs typeface="ヒラギノ角ゴ Pro W3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2A458F0-9DD1-4594-A515-EF563FB5E9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22860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NC ACCESS Subgrant Program</a:t>
            </a:r>
            <a:br>
              <a:rPr lang="en-US" altLang="en-US" dirty="0"/>
            </a:br>
            <a:r>
              <a:rPr lang="en-US" altLang="en-US" dirty="0"/>
              <a:t>Eligibility Updates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F3738C27-1762-41F3-90B4-C2613E3A07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CSAB Meeting</a:t>
            </a:r>
          </a:p>
          <a:p>
            <a:r>
              <a:rPr lang="en-US" altLang="en-US" dirty="0"/>
              <a:t>October 8, 2019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Subgrant Eligibility and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Planning and Implementation </a:t>
            </a:r>
          </a:p>
          <a:p>
            <a:pPr lvl="1">
              <a:defRPr/>
            </a:pPr>
            <a:r>
              <a:rPr lang="en-US" sz="2400" dirty="0"/>
              <a:t>Approved schools entering their planning year</a:t>
            </a:r>
          </a:p>
          <a:p>
            <a:pPr lvl="1">
              <a:defRPr/>
            </a:pPr>
            <a:r>
              <a:rPr lang="en-US" sz="2400" dirty="0"/>
              <a:t>Schools will not have school accountability data to support their potential for success</a:t>
            </a:r>
          </a:p>
          <a:p>
            <a:pPr lvl="1">
              <a:defRPr/>
            </a:pPr>
            <a:r>
              <a:rPr lang="en-US" sz="2400" dirty="0"/>
              <a:t>Applicants must demonstrate a strong commitment to and comprehensive plan for recruiting and effectively serving educationally disadvantaged students</a:t>
            </a:r>
          </a:p>
        </p:txBody>
      </p:sp>
    </p:spTree>
    <p:extLst>
      <p:ext uri="{BB962C8B-B14F-4D97-AF65-F5344CB8AC3E}">
        <p14:creationId xmlns:p14="http://schemas.microsoft.com/office/powerpoint/2010/main" val="1120079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Subgrant Eligibility and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Implementation Only</a:t>
            </a:r>
          </a:p>
          <a:p>
            <a:pPr lvl="1">
              <a:defRPr/>
            </a:pPr>
            <a:r>
              <a:rPr lang="en-US" sz="2200" dirty="0"/>
              <a:t>Schools entering years 1-3 of operation</a:t>
            </a:r>
          </a:p>
          <a:p>
            <a:pPr lvl="1">
              <a:defRPr/>
            </a:pPr>
            <a:r>
              <a:rPr lang="en-US" sz="2200" dirty="0"/>
              <a:t>Must have a comprehensive plan for recruiting and serving a high ED population</a:t>
            </a:r>
          </a:p>
          <a:p>
            <a:pPr lvl="1">
              <a:defRPr/>
            </a:pPr>
            <a:r>
              <a:rPr lang="en-US" sz="2200" dirty="0"/>
              <a:t>School performance data will be factored in, if available</a:t>
            </a:r>
          </a:p>
          <a:p>
            <a:pPr lvl="2">
              <a:defRPr/>
            </a:pPr>
            <a:r>
              <a:rPr lang="en-US" sz="1800" dirty="0"/>
              <a:t>Must have achieved at least “B” SPG and met or exceeded growth for at least 2 of the last 3 years</a:t>
            </a:r>
          </a:p>
        </p:txBody>
      </p:sp>
    </p:spTree>
    <p:extLst>
      <p:ext uri="{BB962C8B-B14F-4D97-AF65-F5344CB8AC3E}">
        <p14:creationId xmlns:p14="http://schemas.microsoft.com/office/powerpoint/2010/main" val="1391320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Subgrant Eligibility and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Expansion and Replication</a:t>
            </a:r>
          </a:p>
          <a:p>
            <a:pPr lvl="1">
              <a:defRPr/>
            </a:pPr>
            <a:r>
              <a:rPr lang="en-US" sz="2200" dirty="0"/>
              <a:t>Available to high quality charter schools operating for at least 3 years that meet one of the following eligibility criteria:</a:t>
            </a:r>
            <a:endParaRPr lang="en-US" sz="1800" dirty="0"/>
          </a:p>
          <a:p>
            <a:pPr marL="914400" lvl="2" indent="0">
              <a:buNone/>
              <a:defRPr/>
            </a:pPr>
            <a:endParaRPr lang="en-US" sz="1400" dirty="0"/>
          </a:p>
          <a:p>
            <a:pPr marL="914400" lvl="2" indent="0">
              <a:buNone/>
              <a:defRPr/>
            </a:pPr>
            <a:endParaRPr lang="en-US" sz="14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A1ABB2-04F1-4F98-8F56-83DE89DA2D0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7200" y="3200400"/>
          <a:ext cx="8229600" cy="27229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595428726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2448239169"/>
                    </a:ext>
                  </a:extLst>
                </a:gridCol>
              </a:tblGrid>
              <a:tr h="971651"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solidFill>
                            <a:srgbClr val="0D4376"/>
                          </a:solidFill>
                          <a:latin typeface="+mn-lt"/>
                        </a:rPr>
                        <a:t>“A/B” school and “Met/Exceed” growth for two (2) of the past three (3) years. Applicants must: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200" b="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have maintained at least a “B” SPG, as determined by the NCDPI, for at least two (2) out of the three (3) years prior to their application cycle;</a:t>
                      </a:r>
                    </a:p>
                    <a:p>
                      <a:pPr lvl="0"/>
                      <a:r>
                        <a:rPr lang="en-US" sz="1200" b="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have met or exceeded academic growth, as determined by EVAAS, for at least two (2) out of the three (3) years prior to their application cycle; and</a:t>
                      </a:r>
                    </a:p>
                    <a:p>
                      <a:pPr lvl="0"/>
                      <a:r>
                        <a:rPr lang="en-US" sz="1200" b="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when applicable, have a graduation rate higher than the state average. </a:t>
                      </a:r>
                    </a:p>
                  </a:txBody>
                  <a:tcPr>
                    <a:lnL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735714"/>
                  </a:ext>
                </a:extLst>
              </a:tr>
              <a:tr h="618324">
                <a:tc>
                  <a:txBody>
                    <a:bodyPr/>
                    <a:lstStyle/>
                    <a:p>
                      <a:r>
                        <a:rPr lang="en-US" sz="120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“A/B” school for the past three (3) consecutive years. Applicants must:</a:t>
                      </a:r>
                      <a:endParaRPr lang="en-US" sz="1200" b="0" u="none" dirty="0">
                        <a:solidFill>
                          <a:srgbClr val="0D437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20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have maintained at least a “B” SPG, as determined by the NCDPI, for all three (3) years prior to their application cycle; and</a:t>
                      </a:r>
                    </a:p>
                    <a:p>
                      <a:pPr lvl="0"/>
                      <a:r>
                        <a:rPr lang="en-US" sz="120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when applicable, have a graduation rate higher than the state average. </a:t>
                      </a:r>
                    </a:p>
                  </a:txBody>
                  <a:tcPr>
                    <a:lnL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0708899"/>
                  </a:ext>
                </a:extLst>
              </a:tr>
              <a:tr h="1077024">
                <a:tc>
                  <a:txBody>
                    <a:bodyPr/>
                    <a:lstStyle/>
                    <a:p>
                      <a:r>
                        <a:rPr lang="en-US" sz="120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“C” school and “Met/Exceed” growth for the past three (3) consecutive years. Applicants must:</a:t>
                      </a:r>
                      <a:endParaRPr lang="en-US" sz="1200" u="none" dirty="0">
                        <a:solidFill>
                          <a:srgbClr val="0D437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20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have maintained at least a “C” SPG, as determined by the NCDPI, for all three (3) years prior to their application cycle; </a:t>
                      </a:r>
                    </a:p>
                    <a:p>
                      <a:pPr lvl="0"/>
                      <a:r>
                        <a:rPr lang="en-US" sz="120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have met or exceeded academic growth, as determined by EVAAS, for all three (3) years prior to their application cycle; and</a:t>
                      </a:r>
                    </a:p>
                    <a:p>
                      <a:pPr lvl="0"/>
                      <a:r>
                        <a:rPr lang="en-US" sz="1200" u="none" kern="1200" dirty="0">
                          <a:solidFill>
                            <a:srgbClr val="0D43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when applicable, have a graduation rate higher than the state average. </a:t>
                      </a:r>
                    </a:p>
                  </a:txBody>
                  <a:tcPr>
                    <a:lnL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3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764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90263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5480</TotalTime>
  <Words>424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NC ACCESS Subgrant Program Eligibility Updates</vt:lpstr>
      <vt:lpstr>Subgrant Eligibility and Expectations</vt:lpstr>
      <vt:lpstr>Subgrant Eligibility and Expectations</vt:lpstr>
      <vt:lpstr>Subgrant Eligibility and Expectations</vt:lpstr>
    </vt:vector>
  </TitlesOfParts>
  <Company>Shauna Queen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Queen</dc:creator>
  <cp:lastModifiedBy>Jay Whalen</cp:lastModifiedBy>
  <cp:revision>196</cp:revision>
  <cp:lastPrinted>2019-01-22T17:35:45Z</cp:lastPrinted>
  <dcterms:created xsi:type="dcterms:W3CDTF">2007-08-22T19:30:24Z</dcterms:created>
  <dcterms:modified xsi:type="dcterms:W3CDTF">2019-10-02T20:01:35Z</dcterms:modified>
</cp:coreProperties>
</file>