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63" r:id="rId4"/>
    <p:sldId id="258" r:id="rId5"/>
    <p:sldId id="259" r:id="rId6"/>
    <p:sldId id="270" r:id="rId7"/>
    <p:sldId id="261" r:id="rId8"/>
    <p:sldId id="262" r:id="rId9"/>
    <p:sldId id="267" r:id="rId10"/>
    <p:sldId id="264" r:id="rId11"/>
    <p:sldId id="260" r:id="rId12"/>
    <p:sldId id="269" r:id="rId13"/>
    <p:sldId id="265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B93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39175DE-5BF2-4F6A-B63A-221AD2A846B2}">
  <a:tblStyle styleId="{039175DE-5BF2-4F6A-B63A-221AD2A846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Matt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Shape 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2400" y="3779125"/>
            <a:ext cx="1211975" cy="12119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174196" y="1869792"/>
            <a:ext cx="8520600" cy="86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smtClean="0"/>
              <a:t>Supporting Students with Mental Health Issues in Barrow County</a:t>
            </a:r>
            <a:endParaRPr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393" y="384150"/>
            <a:ext cx="8156121" cy="755700"/>
          </a:xfrm>
        </p:spPr>
        <p:txBody>
          <a:bodyPr/>
          <a:lstStyle/>
          <a:p>
            <a:pPr algn="ctr"/>
            <a:r>
              <a:rPr lang="en-US" dirty="0" smtClean="0"/>
              <a:t>CISM: Critical Incident Stress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393" y="1365108"/>
            <a:ext cx="8156121" cy="3179400"/>
          </a:xfrm>
        </p:spPr>
        <p:txBody>
          <a:bodyPr/>
          <a:lstStyle/>
          <a:p>
            <a:r>
              <a:rPr lang="en-US" dirty="0" smtClean="0"/>
              <a:t>Community team made up of individuals that respond to tragedies and high grief needs and help provide support and stability to those affected</a:t>
            </a:r>
          </a:p>
          <a:p>
            <a:r>
              <a:rPr lang="en-US" dirty="0" smtClean="0"/>
              <a:t>A broader, community version of the Crisis Response Team (CRT) that we operate in the Barrow County School System</a:t>
            </a:r>
          </a:p>
          <a:p>
            <a:r>
              <a:rPr lang="en-US" dirty="0" smtClean="0"/>
              <a:t>Training was offered March 14-15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2 Social Workers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1 Counselor</a:t>
            </a:r>
          </a:p>
          <a:p>
            <a:r>
              <a:rPr lang="en-US" dirty="0" smtClean="0"/>
              <a:t>Many of our CRT staff have already had this training, so this was a chance to supplement those numbers</a:t>
            </a:r>
          </a:p>
        </p:txBody>
      </p:sp>
    </p:spTree>
    <p:extLst>
      <p:ext uri="{BB962C8B-B14F-4D97-AF65-F5344CB8AC3E}">
        <p14:creationId xmlns:p14="http://schemas.microsoft.com/office/powerpoint/2010/main" val="23341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342" y="568586"/>
            <a:ext cx="8073021" cy="755700"/>
          </a:xfrm>
        </p:spPr>
        <p:txBody>
          <a:bodyPr/>
          <a:lstStyle/>
          <a:p>
            <a:pPr algn="ctr"/>
            <a:r>
              <a:rPr lang="en-US" dirty="0" smtClean="0"/>
              <a:t>Local Interagency Planning Team (LIPT)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342" y="1601871"/>
            <a:ext cx="8073021" cy="3179400"/>
          </a:xfrm>
        </p:spPr>
        <p:txBody>
          <a:bodyPr/>
          <a:lstStyle/>
          <a:p>
            <a:r>
              <a:rPr lang="en-US" dirty="0" smtClean="0"/>
              <a:t>Monthly meeting structure that includes DFCS, DJJ, and other core providers (mental health providers that have a Medicaid contract with state)</a:t>
            </a:r>
          </a:p>
          <a:p>
            <a:r>
              <a:rPr lang="en-US" dirty="0" smtClean="0"/>
              <a:t>Intense problem solving through very difficult cases in which students are at risk of being removed from community due to mental health issues</a:t>
            </a:r>
          </a:p>
          <a:p>
            <a:r>
              <a:rPr lang="en-US" dirty="0" smtClean="0"/>
              <a:t>Attempts to provide solutions and resources to turn around severe student dysfunction</a:t>
            </a:r>
          </a:p>
          <a:p>
            <a:r>
              <a:rPr lang="en-US" dirty="0" smtClean="0"/>
              <a:t>Nine BCSS students staffed this year with two more scheduled for 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13" y="601243"/>
            <a:ext cx="8122008" cy="755700"/>
          </a:xfrm>
        </p:spPr>
        <p:txBody>
          <a:bodyPr/>
          <a:lstStyle/>
          <a:p>
            <a:pPr algn="ctr"/>
            <a:r>
              <a:rPr lang="en-US" dirty="0" smtClean="0"/>
              <a:t>Children in Need of Service: CHINS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313" y="1716171"/>
            <a:ext cx="8122008" cy="3179400"/>
          </a:xfrm>
        </p:spPr>
        <p:txBody>
          <a:bodyPr/>
          <a:lstStyle/>
          <a:p>
            <a:r>
              <a:rPr lang="en-US" dirty="0" smtClean="0"/>
              <a:t>Similar structure and participants as LIPT</a:t>
            </a:r>
          </a:p>
          <a:p>
            <a:r>
              <a:rPr lang="en-US" dirty="0" smtClean="0"/>
              <a:t>Problem solving through very difficult cases for students who have status offenses on their record</a:t>
            </a:r>
          </a:p>
          <a:p>
            <a:r>
              <a:rPr lang="en-US" dirty="0" smtClean="0"/>
              <a:t>Attempts to provide solutions and resources to turn around severe student dysfunction and pair students with resources, including mental health support</a:t>
            </a:r>
          </a:p>
          <a:p>
            <a:r>
              <a:rPr lang="en-US" dirty="0" smtClean="0"/>
              <a:t>Generally, 3 to 5 students staffed in CHINS per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543" y="971549"/>
            <a:ext cx="8188778" cy="527529"/>
          </a:xfrm>
        </p:spPr>
        <p:txBody>
          <a:bodyPr/>
          <a:lstStyle/>
          <a:p>
            <a:pPr algn="ctr"/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543" y="1650858"/>
            <a:ext cx="8188778" cy="1459736"/>
          </a:xfrm>
        </p:spPr>
        <p:txBody>
          <a:bodyPr/>
          <a:lstStyle/>
          <a:p>
            <a:r>
              <a:rPr lang="en-US" dirty="0" smtClean="0"/>
              <a:t>Continuing to increase skills and capacities of those who serve students</a:t>
            </a:r>
          </a:p>
          <a:p>
            <a:r>
              <a:rPr lang="en-US" dirty="0" smtClean="0"/>
              <a:t>Broaden base of Mental </a:t>
            </a:r>
            <a:r>
              <a:rPr lang="en-US" dirty="0"/>
              <a:t>H</a:t>
            </a:r>
            <a:r>
              <a:rPr lang="en-US" dirty="0" smtClean="0"/>
              <a:t>ealth First </a:t>
            </a:r>
            <a:r>
              <a:rPr lang="en-US" dirty="0"/>
              <a:t>A</a:t>
            </a:r>
            <a:r>
              <a:rPr lang="en-US" dirty="0" smtClean="0"/>
              <a:t>id across district</a:t>
            </a:r>
          </a:p>
          <a:p>
            <a:r>
              <a:rPr lang="en-US" dirty="0" smtClean="0"/>
              <a:t>Build relationships and networks of support with community agencies and partners to provide outside support for students</a:t>
            </a:r>
          </a:p>
          <a:p>
            <a:r>
              <a:rPr lang="en-US" dirty="0" smtClean="0"/>
              <a:t>Continue current initiatives that have shown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5721" y="1961100"/>
            <a:ext cx="3092807" cy="937221"/>
          </a:xfrm>
        </p:spPr>
        <p:txBody>
          <a:bodyPr/>
          <a:lstStyle/>
          <a:p>
            <a:pPr marL="152400" indent="0">
              <a:buNone/>
            </a:pPr>
            <a:r>
              <a:rPr lang="en-US" sz="4000" dirty="0" smtClean="0"/>
              <a:t>Questions?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499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3335" y="223520"/>
            <a:ext cx="8520600" cy="460586"/>
          </a:xfrm>
        </p:spPr>
        <p:txBody>
          <a:bodyPr/>
          <a:lstStyle/>
          <a:p>
            <a:r>
              <a:rPr lang="en-US" sz="2000" b="1" dirty="0" smtClean="0"/>
              <a:t>2016-2017 Georgia Student Health Survey</a:t>
            </a:r>
            <a:endParaRPr lang="en-US" sz="2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69812" y="799252"/>
            <a:ext cx="7362487" cy="4138507"/>
          </a:xfrm>
        </p:spPr>
        <p:txBody>
          <a:bodyPr/>
          <a:lstStyle/>
          <a:p>
            <a:r>
              <a:rPr lang="en-US" sz="1800" dirty="0" smtClean="0"/>
              <a:t>% Barrow MS and HS Students reporting feeling ___ on 3 or more of the previous 30 days</a:t>
            </a: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478955"/>
              </p:ext>
            </p:extLst>
          </p:nvPr>
        </p:nvGraphicFramePr>
        <p:xfrm>
          <a:off x="2446616" y="1804308"/>
          <a:ext cx="4371058" cy="2503050"/>
        </p:xfrm>
        <a:graphic>
          <a:graphicData uri="http://schemas.openxmlformats.org/drawingml/2006/table">
            <a:tbl>
              <a:tblPr firstRow="1" bandRow="1">
                <a:tableStyleId>{039175DE-5BF2-4F6A-B63A-221AD2A846B2}</a:tableStyleId>
              </a:tblPr>
              <a:tblGrid>
                <a:gridCol w="2781121">
                  <a:extLst>
                    <a:ext uri="{9D8B030D-6E8A-4147-A177-3AD203B41FA5}">
                      <a16:colId xmlns:a16="http://schemas.microsoft.com/office/drawing/2014/main" val="2047419954"/>
                    </a:ext>
                  </a:extLst>
                </a:gridCol>
                <a:gridCol w="1589937">
                  <a:extLst>
                    <a:ext uri="{9D8B030D-6E8A-4147-A177-3AD203B41FA5}">
                      <a16:colId xmlns:a16="http://schemas.microsoft.com/office/drawing/2014/main" val="1361362402"/>
                    </a:ext>
                  </a:extLst>
                </a:gridCol>
              </a:tblGrid>
              <a:tr h="4211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Sad or</a:t>
                      </a:r>
                      <a:r>
                        <a:rPr lang="en-US" baseline="0" dirty="0" smtClean="0"/>
                        <a:t> withdrawn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28.9%</a:t>
                      </a:r>
                    </a:p>
                  </a:txBody>
                  <a:tcPr marL="9525" marR="9525" marT="9525" marB="0" anchor="b"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867197"/>
                  </a:ext>
                </a:extLst>
              </a:tr>
              <a:tr h="4163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Overwhelmed with fear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17.9%</a:t>
                      </a:r>
                    </a:p>
                  </a:txBody>
                  <a:tcPr marL="9525" marR="9525" marT="9525" marB="0" anchor="b"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102247"/>
                  </a:ext>
                </a:extLst>
              </a:tr>
              <a:tr h="4163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Intense worry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12.8%</a:t>
                      </a:r>
                    </a:p>
                  </a:txBody>
                  <a:tcPr marL="9525" marR="9525" marT="9525" marB="0" anchor="b"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184412"/>
                  </a:ext>
                </a:extLst>
              </a:tr>
              <a:tr h="4163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Severe</a:t>
                      </a:r>
                      <a:r>
                        <a:rPr lang="en-US" baseline="0" dirty="0" smtClean="0"/>
                        <a:t> mood swings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13.8%</a:t>
                      </a:r>
                    </a:p>
                  </a:txBody>
                  <a:tcPr marL="9525" marR="9525" marT="9525" marB="0" anchor="b"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938840"/>
                  </a:ext>
                </a:extLst>
              </a:tr>
              <a:tr h="4163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 of control</a:t>
                      </a:r>
                      <a:r>
                        <a:rPr lang="en-US" baseline="0" dirty="0" smtClean="0"/>
                        <a:t> behavior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9525" marR="9525" marT="9525" marB="0" anchor="b"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82250"/>
                  </a:ext>
                </a:extLst>
              </a:tr>
              <a:tr h="4163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Extreme Difficulty Focusing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9.6%</a:t>
                      </a:r>
                    </a:p>
                  </a:txBody>
                  <a:tcPr marL="9525" marR="9525" marT="9525" marB="0" anchor="b"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665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Three Components of a Mental Health Support System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Building knowledge base/awareness</a:t>
            </a:r>
          </a:p>
          <a:p>
            <a:r>
              <a:rPr lang="en-US" dirty="0" smtClean="0"/>
              <a:t>Building capacity &amp; resources</a:t>
            </a:r>
          </a:p>
          <a:p>
            <a:r>
              <a:rPr lang="en-US" dirty="0" smtClean="0"/>
              <a:t>Building collaborations and networks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5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699" y="555600"/>
            <a:ext cx="8513893" cy="755700"/>
          </a:xfrm>
        </p:spPr>
        <p:txBody>
          <a:bodyPr/>
          <a:lstStyle/>
          <a:p>
            <a:pPr algn="ctr"/>
            <a:r>
              <a:rPr lang="en-US" dirty="0" smtClean="0"/>
              <a:t>Mental Health First Aid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699" y="1389600"/>
            <a:ext cx="8513893" cy="3179400"/>
          </a:xfrm>
        </p:spPr>
        <p:txBody>
          <a:bodyPr/>
          <a:lstStyle/>
          <a:p>
            <a:r>
              <a:rPr lang="en-US" dirty="0" smtClean="0"/>
              <a:t>Collaboration between Georgia Department of Education and Substance Abuse and Mental Health Services Agency (SAMHSA)</a:t>
            </a:r>
          </a:p>
          <a:p>
            <a:r>
              <a:rPr lang="en-US" dirty="0" smtClean="0"/>
              <a:t>Focuses on equipping educators and school staff with knowledge and skills to provide mental health “first aid” to students in need and direct them to services and help</a:t>
            </a:r>
          </a:p>
          <a:p>
            <a:r>
              <a:rPr lang="en-US" dirty="0" smtClean="0"/>
              <a:t>Training at PDC on 11/3/2017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2 Principals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8 Assistant Principals</a:t>
            </a:r>
          </a:p>
          <a:p>
            <a:pPr lvl="1">
              <a:spcBef>
                <a:spcPts val="0"/>
              </a:spcBef>
            </a:pPr>
            <a:r>
              <a:rPr lang="en-US" dirty="0"/>
              <a:t>4</a:t>
            </a:r>
            <a:r>
              <a:rPr lang="en-US" dirty="0" smtClean="0"/>
              <a:t> Counselors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10 Nurses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1 Social Worker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8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699" y="555600"/>
            <a:ext cx="8505729" cy="755700"/>
          </a:xfrm>
        </p:spPr>
        <p:txBody>
          <a:bodyPr/>
          <a:lstStyle/>
          <a:p>
            <a:pPr algn="ctr"/>
            <a:r>
              <a:rPr lang="en-US" dirty="0" smtClean="0"/>
              <a:t>Trauma Series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699" y="1389600"/>
            <a:ext cx="8505729" cy="3179400"/>
          </a:xfrm>
        </p:spPr>
        <p:txBody>
          <a:bodyPr/>
          <a:lstStyle/>
          <a:p>
            <a:r>
              <a:rPr lang="en-US" dirty="0" smtClean="0"/>
              <a:t>Three Courses: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Trauma 101: Understanding the Impact of Trauma on Children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Brain Development 101: Understanding the Impact of Trauma on Brain Development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Trauma/Brain 201: Building Resiliency </a:t>
            </a:r>
          </a:p>
          <a:p>
            <a:r>
              <a:rPr lang="en-US" dirty="0" smtClean="0"/>
              <a:t>Provided by Georgia State University</a:t>
            </a:r>
          </a:p>
          <a:p>
            <a:r>
              <a:rPr lang="en-US" dirty="0" smtClean="0"/>
              <a:t>Three full days over a period of three months (February to April, 2018) hosted at the PDC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14 Counselors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3 Social Workers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1 Parent Engagement Specialist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10 Participants from other local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406" y="255797"/>
            <a:ext cx="7773075" cy="755700"/>
          </a:xfrm>
        </p:spPr>
        <p:txBody>
          <a:bodyPr/>
          <a:lstStyle/>
          <a:p>
            <a:pPr algn="ctr"/>
            <a:r>
              <a:rPr lang="en-US" dirty="0" smtClean="0"/>
              <a:t>Suicide Prevention Summit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405" y="1089797"/>
            <a:ext cx="7773075" cy="2635259"/>
          </a:xfrm>
        </p:spPr>
        <p:txBody>
          <a:bodyPr/>
          <a:lstStyle/>
          <a:p>
            <a:r>
              <a:rPr lang="en-US" dirty="0" smtClean="0"/>
              <a:t>Collaboration between Georgia Department of Education, Behavioral Health and Developmental Disabilities (DBHDD), Georgia Bureau of Investigations (GBI), &amp; Mercer University</a:t>
            </a:r>
          </a:p>
          <a:p>
            <a:r>
              <a:rPr lang="en-US" dirty="0" smtClean="0"/>
              <a:t>Teams from multiple districts met to discuss suicide prevention strategies, research, and review data on suicidal ideation</a:t>
            </a:r>
          </a:p>
          <a:p>
            <a:r>
              <a:rPr lang="en-US" dirty="0" smtClean="0"/>
              <a:t>Held at the PDC in November, 2017</a:t>
            </a:r>
          </a:p>
          <a:p>
            <a:r>
              <a:rPr lang="en-US" dirty="0" smtClean="0"/>
              <a:t>Barrow County team included:</a:t>
            </a:r>
          </a:p>
          <a:p>
            <a:pPr marL="152400" indent="0">
              <a:buNone/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2 Social Workers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3 Counselors</a:t>
            </a:r>
          </a:p>
        </p:txBody>
      </p:sp>
    </p:spTree>
    <p:extLst>
      <p:ext uri="{BB962C8B-B14F-4D97-AF65-F5344CB8AC3E}">
        <p14:creationId xmlns:p14="http://schemas.microsoft.com/office/powerpoint/2010/main" val="1182509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14" y="229028"/>
            <a:ext cx="7903029" cy="755700"/>
          </a:xfrm>
        </p:spPr>
        <p:txBody>
          <a:bodyPr/>
          <a:lstStyle/>
          <a:p>
            <a:pPr algn="ctr"/>
            <a:r>
              <a:rPr lang="en-US" dirty="0" smtClean="0"/>
              <a:t>Dialectical Behavior Therapy (DBT) Training &amp;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309" y="1120179"/>
            <a:ext cx="8290834" cy="3179400"/>
          </a:xfrm>
        </p:spPr>
        <p:txBody>
          <a:bodyPr/>
          <a:lstStyle/>
          <a:p>
            <a:r>
              <a:rPr lang="en-US" dirty="0" smtClean="0"/>
              <a:t>Cognitive behavior treatment emphasizing helping students learn and use new skills and strategies to deal with issues</a:t>
            </a:r>
          </a:p>
          <a:p>
            <a:r>
              <a:rPr lang="en-US" dirty="0" smtClean="0"/>
              <a:t>Includes components of mindfulness, emotional regulation, distress tolerance, and interpersonal effectivenes</a:t>
            </a:r>
            <a:r>
              <a:rPr lang="en-US" dirty="0"/>
              <a:t>s</a:t>
            </a:r>
            <a:endParaRPr lang="en-US" dirty="0" smtClean="0"/>
          </a:p>
          <a:p>
            <a:r>
              <a:rPr lang="en-US" dirty="0" smtClean="0"/>
              <a:t>Initial Training to be held on April, 30</a:t>
            </a:r>
            <a:r>
              <a:rPr lang="en-US" baseline="30000" dirty="0" smtClean="0"/>
              <a:t>th</a:t>
            </a:r>
            <a:r>
              <a:rPr lang="en-US" dirty="0" smtClean="0"/>
              <a:t> at Sims Academy</a:t>
            </a:r>
          </a:p>
          <a:p>
            <a:r>
              <a:rPr lang="en-US" dirty="0" smtClean="0"/>
              <a:t>Current RSVP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20 counselors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3 social workers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2 principals </a:t>
            </a:r>
          </a:p>
          <a:p>
            <a:r>
              <a:rPr lang="en-US" dirty="0" smtClean="0"/>
              <a:t>Each school has received a DBT manual</a:t>
            </a:r>
          </a:p>
          <a:p>
            <a:r>
              <a:rPr lang="en-US" dirty="0" smtClean="0"/>
              <a:t>We are looking at offering follow up training in the fall of next school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30" y="327000"/>
            <a:ext cx="8188778" cy="755700"/>
          </a:xfrm>
        </p:spPr>
        <p:txBody>
          <a:bodyPr/>
          <a:lstStyle/>
          <a:p>
            <a:pPr algn="ctr"/>
            <a:r>
              <a:rPr lang="en-US" dirty="0" smtClean="0"/>
              <a:t>Youth Behavioral Health Summit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863" y="1291629"/>
            <a:ext cx="8342445" cy="3179400"/>
          </a:xfrm>
        </p:spPr>
        <p:txBody>
          <a:bodyPr/>
          <a:lstStyle/>
          <a:p>
            <a:r>
              <a:rPr lang="en-US" dirty="0" smtClean="0"/>
              <a:t>Held on March 19</a:t>
            </a:r>
            <a:r>
              <a:rPr lang="en-US" baseline="30000" dirty="0" smtClean="0"/>
              <a:t>th</a:t>
            </a:r>
            <a:r>
              <a:rPr lang="en-US" dirty="0" smtClean="0"/>
              <a:t>, 2018 (much gratitude to Bethlehem Church for hosting)</a:t>
            </a:r>
          </a:p>
          <a:p>
            <a:r>
              <a:rPr lang="en-US" dirty="0" smtClean="0"/>
              <a:t>Nearly 200 attendees</a:t>
            </a:r>
          </a:p>
          <a:p>
            <a:r>
              <a:rPr lang="en-US" dirty="0" smtClean="0"/>
              <a:t>Topics Included: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Impact of early childhood experiences on developing mind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Asperger Syndrome and comorbid psychiatric problems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Treatment of common psychiatric disorders in children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Trust Based Relational Intervention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Mindfulness: A DBT informed understanding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63" y="89807"/>
            <a:ext cx="3309257" cy="2481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095" y="0"/>
            <a:ext cx="3859133" cy="257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0" y="2710545"/>
            <a:ext cx="2939141" cy="22043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678" y="3114675"/>
            <a:ext cx="2726871" cy="153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5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696</Words>
  <Application>Microsoft Office PowerPoint</Application>
  <PresentationFormat>On-screen Show (16:9)</PresentationFormat>
  <Paragraphs>90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Simple Light</vt:lpstr>
      <vt:lpstr>Supporting Students with Mental Health Issues in Barrow County</vt:lpstr>
      <vt:lpstr>2016-2017 Georgia Student Health Survey</vt:lpstr>
      <vt:lpstr>Three Components of a Mental Health Support System</vt:lpstr>
      <vt:lpstr>Mental Health First Aid</vt:lpstr>
      <vt:lpstr>Trauma Series</vt:lpstr>
      <vt:lpstr>Suicide Prevention Summit</vt:lpstr>
      <vt:lpstr>Dialectical Behavior Therapy (DBT) Training &amp; Resources</vt:lpstr>
      <vt:lpstr>Youth Behavioral Health Summit</vt:lpstr>
      <vt:lpstr>PowerPoint Presentation</vt:lpstr>
      <vt:lpstr>CISM: Critical Incident Stress Management</vt:lpstr>
      <vt:lpstr>Local Interagency Planning Team (LIPT)</vt:lpstr>
      <vt:lpstr>Children in Need of Service: CHINS</vt:lpstr>
      <vt:lpstr>What’s Next?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Disciplinary Trends  2015 to 2017</dc:title>
  <dc:creator>Matt Thompson</dc:creator>
  <cp:lastModifiedBy>Ken Greene</cp:lastModifiedBy>
  <cp:revision>21</cp:revision>
  <dcterms:modified xsi:type="dcterms:W3CDTF">2018-04-18T12:20:35Z</dcterms:modified>
</cp:coreProperties>
</file>