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57" r:id="rId4"/>
    <p:sldMasterId id="2147483768" r:id="rId5"/>
  </p:sldMasterIdLst>
  <p:notesMasterIdLst>
    <p:notesMasterId r:id="rId20"/>
  </p:notesMasterIdLst>
  <p:handoutMasterIdLst>
    <p:handoutMasterId r:id="rId21"/>
  </p:handoutMasterIdLst>
  <p:sldIdLst>
    <p:sldId id="2645" r:id="rId6"/>
    <p:sldId id="2642" r:id="rId7"/>
    <p:sldId id="2643" r:id="rId8"/>
    <p:sldId id="2644" r:id="rId9"/>
    <p:sldId id="2623" r:id="rId10"/>
    <p:sldId id="2637" r:id="rId11"/>
    <p:sldId id="2638" r:id="rId12"/>
    <p:sldId id="2626" r:id="rId13"/>
    <p:sldId id="2627" r:id="rId14"/>
    <p:sldId id="2639" r:id="rId15"/>
    <p:sldId id="2635" r:id="rId16"/>
    <p:sldId id="2640" r:id="rId17"/>
    <p:sldId id="2628" r:id="rId18"/>
    <p:sldId id="26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1F26"/>
    <a:srgbClr val="5DAAB0"/>
    <a:srgbClr val="3B7579"/>
    <a:srgbClr val="AAD3D6"/>
    <a:srgbClr val="418287"/>
    <a:srgbClr val="DFE3E9"/>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40" autoAdjust="0"/>
    <p:restoredTop sz="95280" autoAdjust="0"/>
  </p:normalViewPr>
  <p:slideViewPr>
    <p:cSldViewPr snapToGrid="0" snapToObjects="1" showGuides="1">
      <p:cViewPr varScale="1">
        <p:scale>
          <a:sx n="106" d="100"/>
          <a:sy n="106" d="100"/>
        </p:scale>
        <p:origin x="462" y="102"/>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7/16/2020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7/16/2020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24657-93C2-4881-9DF3-409F672F01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03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Tree>
    <p:extLst>
      <p:ext uri="{BB962C8B-B14F-4D97-AF65-F5344CB8AC3E}">
        <p14:creationId xmlns:p14="http://schemas.microsoft.com/office/powerpoint/2010/main" val="50635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858365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16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64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8201D8-653D-4024-879F-195DC4C9FA77}"/>
              </a:ext>
            </a:extLst>
          </p:cNvPr>
          <p:cNvSpPr>
            <a:spLocks noGrp="1"/>
          </p:cNvSpPr>
          <p:nvPr>
            <p:ph type="dt" sz="half" idx="10"/>
          </p:nvPr>
        </p:nvSpPr>
        <p:spPr/>
        <p:txBody>
          <a:bodyPr/>
          <a:lstStyle>
            <a:lvl1pPr>
              <a:defRPr/>
            </a:lvl1pPr>
          </a:lstStyle>
          <a:p>
            <a:pPr>
              <a:defRPr/>
            </a:pPr>
            <a:fld id="{A1D9A4D0-F79B-4473-8DD8-94A03AB1AA3A}" type="datetimeFigureOut">
              <a:rPr lang="en-US"/>
              <a:pPr>
                <a:defRPr/>
              </a:pPr>
              <a:t>7/16/2020</a:t>
            </a:fld>
            <a:endParaRPr lang="en-US" dirty="0"/>
          </a:p>
        </p:txBody>
      </p:sp>
      <p:sp>
        <p:nvSpPr>
          <p:cNvPr id="5" name="Footer Placeholder 4">
            <a:extLst>
              <a:ext uri="{FF2B5EF4-FFF2-40B4-BE49-F238E27FC236}">
                <a16:creationId xmlns:a16="http://schemas.microsoft.com/office/drawing/2014/main" id="{05D4577F-84D9-4D74-9E41-CAE005DE658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209867A-157D-4D71-80C1-70B6D4F87330}"/>
              </a:ext>
            </a:extLst>
          </p:cNvPr>
          <p:cNvSpPr>
            <a:spLocks noGrp="1"/>
          </p:cNvSpPr>
          <p:nvPr>
            <p:ph type="sldNum" sz="quarter" idx="12"/>
          </p:nvPr>
        </p:nvSpPr>
        <p:spPr/>
        <p:txBody>
          <a:bodyPr/>
          <a:lstStyle>
            <a:lvl1pPr>
              <a:defRPr/>
            </a:lvl1pPr>
          </a:lstStyle>
          <a:p>
            <a:pPr>
              <a:defRPr/>
            </a:pPr>
            <a:fld id="{AAA621C8-331E-4361-A943-9DB4DF74E137}" type="slidenum">
              <a:rPr lang="en-US" altLang="en-US"/>
              <a:pPr>
                <a:defRPr/>
              </a:pPr>
              <a:t>‹#›</a:t>
            </a:fld>
            <a:endParaRPr lang="en-US" altLang="en-US" dirty="0"/>
          </a:p>
        </p:txBody>
      </p:sp>
    </p:spTree>
    <p:extLst>
      <p:ext uri="{BB962C8B-B14F-4D97-AF65-F5344CB8AC3E}">
        <p14:creationId xmlns:p14="http://schemas.microsoft.com/office/powerpoint/2010/main" val="232469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716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4364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6185E84-698C-438E-B857-1CEB3DD8B2F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288704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185E84-698C-438E-B857-1CEB3DD8B2F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15497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85E84-698C-438E-B857-1CEB3DD8B2F5}" type="datetimeFigureOut">
              <a:rPr lang="en-US" smtClean="0"/>
              <a:t>7/16/2020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86901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847975"/>
            <a:ext cx="5181600" cy="332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847975"/>
            <a:ext cx="5181600" cy="332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6185E84-698C-438E-B857-1CEB3DD8B2F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1804337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4424"/>
            <a:ext cx="10515600" cy="1325564"/>
          </a:xfrm>
        </p:spPr>
        <p:txBody>
          <a:bodyPr/>
          <a:lstStyle/>
          <a:p>
            <a:r>
              <a:rPr lang="en-US"/>
              <a:t>Click to edit Master title style</a:t>
            </a:r>
          </a:p>
        </p:txBody>
      </p:sp>
      <p:sp>
        <p:nvSpPr>
          <p:cNvPr id="3" name="Text Placeholder 2"/>
          <p:cNvSpPr>
            <a:spLocks noGrp="1"/>
          </p:cNvSpPr>
          <p:nvPr>
            <p:ph type="body" idx="1"/>
          </p:nvPr>
        </p:nvSpPr>
        <p:spPr>
          <a:xfrm>
            <a:off x="839788" y="2493963"/>
            <a:ext cx="5157787"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378199"/>
            <a:ext cx="5157787" cy="2811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493963"/>
            <a:ext cx="5183188"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378199"/>
            <a:ext cx="5183188" cy="2811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6185E84-698C-438E-B857-1CEB3DD8B2F5}" type="datetimeFigureOut">
              <a:rPr lang="en-US" smtClean="0"/>
              <a:t>7/16/2020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2832229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185E84-698C-438E-B857-1CEB3DD8B2F5}" type="datetimeFigureOut">
              <a:rPr lang="en-US" smtClean="0"/>
              <a:t>7/16/2020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2063235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185E84-698C-438E-B857-1CEB3DD8B2F5}" type="datetimeFigureOut">
              <a:rPr lang="en-US" smtClean="0"/>
              <a:t>7/16/2020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291169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2319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231900"/>
            <a:ext cx="6172200" cy="4629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870200"/>
            <a:ext cx="3932237" cy="299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185E84-698C-438E-B857-1CEB3DD8B2F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89420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589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58900"/>
            <a:ext cx="6172200" cy="46497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009900"/>
            <a:ext cx="3932237" cy="299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185E84-698C-438E-B857-1CEB3DD8B2F5}" type="datetimeFigureOut">
              <a:rPr lang="en-US" smtClean="0"/>
              <a:t>7/16/2020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E5EAA-34AB-4363-B5C7-C812CE4C293E}" type="slidenum">
              <a:rPr lang="en-US" smtClean="0"/>
              <a:t>‹#›</a:t>
            </a:fld>
            <a:endParaRPr lang="en-US"/>
          </a:p>
        </p:txBody>
      </p:sp>
    </p:spTree>
    <p:extLst>
      <p:ext uri="{BB962C8B-B14F-4D97-AF65-F5344CB8AC3E}">
        <p14:creationId xmlns:p14="http://schemas.microsoft.com/office/powerpoint/2010/main" val="330681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D6C58-09C5-4F54-9F7E-C0A5E214924B}"/>
              </a:ext>
            </a:extLst>
          </p:cNvPr>
          <p:cNvSpPr>
            <a:spLocks noGrp="1"/>
          </p:cNvSpPr>
          <p:nvPr>
            <p:ph type="dt" sz="half" idx="10"/>
          </p:nvPr>
        </p:nvSpPr>
        <p:spPr/>
        <p:txBody>
          <a:bodyPr/>
          <a:lstStyle>
            <a:lvl1pPr>
              <a:defRPr/>
            </a:lvl1pPr>
          </a:lstStyle>
          <a:p>
            <a:pPr>
              <a:defRPr/>
            </a:pPr>
            <a:fld id="{F871B7E8-7FD0-48D8-B9DE-80F6774940B4}" type="datetimeFigureOut">
              <a:rPr lang="en-US"/>
              <a:pPr>
                <a:defRPr/>
              </a:pPr>
              <a:t>7/16/2020</a:t>
            </a:fld>
            <a:endParaRPr lang="en-US" dirty="0"/>
          </a:p>
        </p:txBody>
      </p:sp>
      <p:sp>
        <p:nvSpPr>
          <p:cNvPr id="5" name="Footer Placeholder 4">
            <a:extLst>
              <a:ext uri="{FF2B5EF4-FFF2-40B4-BE49-F238E27FC236}">
                <a16:creationId xmlns:a16="http://schemas.microsoft.com/office/drawing/2014/main" id="{9DEAAB74-80D5-42D1-B337-5DA35EF467F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43A2DD4-27EB-47A4-8276-6EF97108CBD2}"/>
              </a:ext>
            </a:extLst>
          </p:cNvPr>
          <p:cNvSpPr>
            <a:spLocks noGrp="1"/>
          </p:cNvSpPr>
          <p:nvPr>
            <p:ph type="sldNum" sz="quarter" idx="12"/>
          </p:nvPr>
        </p:nvSpPr>
        <p:spPr/>
        <p:txBody>
          <a:bodyPr/>
          <a:lstStyle>
            <a:lvl1pPr>
              <a:defRPr/>
            </a:lvl1pPr>
          </a:lstStyle>
          <a:p>
            <a:pPr>
              <a:defRPr/>
            </a:pPr>
            <a:fld id="{16B8BD95-9A23-4384-9FDD-6EDCD9A6748F}" type="slidenum">
              <a:rPr lang="en-US" altLang="en-US"/>
              <a:pPr>
                <a:defRPr/>
              </a:pPr>
              <a:t>‹#›</a:t>
            </a:fld>
            <a:endParaRPr lang="en-US" altLang="en-US" dirty="0"/>
          </a:p>
        </p:txBody>
      </p:sp>
    </p:spTree>
    <p:extLst>
      <p:ext uri="{BB962C8B-B14F-4D97-AF65-F5344CB8AC3E}">
        <p14:creationId xmlns:p14="http://schemas.microsoft.com/office/powerpoint/2010/main" val="197427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F2802-4456-45B3-9559-8CE1CB1DBC8E}"/>
              </a:ext>
            </a:extLst>
          </p:cNvPr>
          <p:cNvSpPr>
            <a:spLocks noGrp="1"/>
          </p:cNvSpPr>
          <p:nvPr>
            <p:ph type="dt" sz="half" idx="10"/>
          </p:nvPr>
        </p:nvSpPr>
        <p:spPr/>
        <p:txBody>
          <a:bodyPr/>
          <a:lstStyle>
            <a:lvl1pPr>
              <a:defRPr/>
            </a:lvl1pPr>
          </a:lstStyle>
          <a:p>
            <a:pPr>
              <a:defRPr/>
            </a:pPr>
            <a:fld id="{FE674EA9-AE78-4BD9-A192-9A62B635C504}" type="datetimeFigureOut">
              <a:rPr lang="en-US"/>
              <a:pPr>
                <a:defRPr/>
              </a:pPr>
              <a:t>7/16/2020</a:t>
            </a:fld>
            <a:endParaRPr lang="en-US" dirty="0"/>
          </a:p>
        </p:txBody>
      </p:sp>
      <p:sp>
        <p:nvSpPr>
          <p:cNvPr id="5" name="Footer Placeholder 4">
            <a:extLst>
              <a:ext uri="{FF2B5EF4-FFF2-40B4-BE49-F238E27FC236}">
                <a16:creationId xmlns:a16="http://schemas.microsoft.com/office/drawing/2014/main" id="{5EA769BF-CDD8-49BD-A9EC-6320AA7CCDF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5715DB9-7373-42B6-B135-9BA5B2BBB850}"/>
              </a:ext>
            </a:extLst>
          </p:cNvPr>
          <p:cNvSpPr>
            <a:spLocks noGrp="1"/>
          </p:cNvSpPr>
          <p:nvPr>
            <p:ph type="sldNum" sz="quarter" idx="12"/>
          </p:nvPr>
        </p:nvSpPr>
        <p:spPr/>
        <p:txBody>
          <a:bodyPr/>
          <a:lstStyle>
            <a:lvl1pPr>
              <a:defRPr/>
            </a:lvl1pPr>
          </a:lstStyle>
          <a:p>
            <a:pPr>
              <a:defRPr/>
            </a:pPr>
            <a:fld id="{9CD28E46-86EC-4CEA-A6E3-AB4A32B98C89}" type="slidenum">
              <a:rPr lang="en-US" altLang="en-US"/>
              <a:pPr>
                <a:defRPr/>
              </a:pPr>
              <a:t>‹#›</a:t>
            </a:fld>
            <a:endParaRPr lang="en-US" altLang="en-US" dirty="0"/>
          </a:p>
        </p:txBody>
      </p:sp>
    </p:spTree>
    <p:extLst>
      <p:ext uri="{BB962C8B-B14F-4D97-AF65-F5344CB8AC3E}">
        <p14:creationId xmlns:p14="http://schemas.microsoft.com/office/powerpoint/2010/main" val="511787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847975"/>
            <a:ext cx="5181600" cy="3328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847975"/>
            <a:ext cx="5181600" cy="3328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41B85015-0B78-43A5-90A9-2ABF1C8E5722}"/>
              </a:ext>
            </a:extLst>
          </p:cNvPr>
          <p:cNvSpPr>
            <a:spLocks noGrp="1"/>
          </p:cNvSpPr>
          <p:nvPr>
            <p:ph type="dt" sz="half" idx="10"/>
          </p:nvPr>
        </p:nvSpPr>
        <p:spPr/>
        <p:txBody>
          <a:bodyPr/>
          <a:lstStyle>
            <a:lvl1pPr>
              <a:defRPr/>
            </a:lvl1pPr>
          </a:lstStyle>
          <a:p>
            <a:pPr>
              <a:defRPr/>
            </a:pPr>
            <a:fld id="{9841CAC0-D508-45AB-8E05-BB7153238492}" type="datetimeFigureOut">
              <a:rPr lang="en-US"/>
              <a:pPr>
                <a:defRPr/>
              </a:pPr>
              <a:t>7/16/2020</a:t>
            </a:fld>
            <a:endParaRPr lang="en-US" dirty="0"/>
          </a:p>
        </p:txBody>
      </p:sp>
      <p:sp>
        <p:nvSpPr>
          <p:cNvPr id="6" name="Footer Placeholder 4">
            <a:extLst>
              <a:ext uri="{FF2B5EF4-FFF2-40B4-BE49-F238E27FC236}">
                <a16:creationId xmlns:a16="http://schemas.microsoft.com/office/drawing/2014/main" id="{DC73D4F4-2F2F-4054-9BD2-0AADB8A69D2F}"/>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A234E6D7-52EF-4D71-A5DE-2ADA21E5DC15}"/>
              </a:ext>
            </a:extLst>
          </p:cNvPr>
          <p:cNvSpPr>
            <a:spLocks noGrp="1"/>
          </p:cNvSpPr>
          <p:nvPr>
            <p:ph type="sldNum" sz="quarter" idx="12"/>
          </p:nvPr>
        </p:nvSpPr>
        <p:spPr/>
        <p:txBody>
          <a:bodyPr/>
          <a:lstStyle>
            <a:lvl1pPr>
              <a:defRPr/>
            </a:lvl1pPr>
          </a:lstStyle>
          <a:p>
            <a:pPr>
              <a:defRPr/>
            </a:pPr>
            <a:fld id="{EBEF2F5B-20B8-4C07-BA7F-9B8979FD53A0}" type="slidenum">
              <a:rPr lang="en-US" altLang="en-US"/>
              <a:pPr>
                <a:defRPr/>
              </a:pPr>
              <a:t>‹#›</a:t>
            </a:fld>
            <a:endParaRPr lang="en-US" altLang="en-US" dirty="0"/>
          </a:p>
        </p:txBody>
      </p:sp>
    </p:spTree>
    <p:extLst>
      <p:ext uri="{BB962C8B-B14F-4D97-AF65-F5344CB8AC3E}">
        <p14:creationId xmlns:p14="http://schemas.microsoft.com/office/powerpoint/2010/main" val="271066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114424"/>
            <a:ext cx="10515600" cy="1325564"/>
          </a:xfrm>
        </p:spPr>
        <p:txBody>
          <a:bodyPr/>
          <a:lstStyle/>
          <a:p>
            <a:r>
              <a:rPr lang="en-US"/>
              <a:t>Click to edit Master title style</a:t>
            </a:r>
          </a:p>
        </p:txBody>
      </p:sp>
      <p:sp>
        <p:nvSpPr>
          <p:cNvPr id="3" name="Text Placeholder 2"/>
          <p:cNvSpPr>
            <a:spLocks noGrp="1"/>
          </p:cNvSpPr>
          <p:nvPr>
            <p:ph type="body" idx="1"/>
          </p:nvPr>
        </p:nvSpPr>
        <p:spPr>
          <a:xfrm>
            <a:off x="839788" y="2493963"/>
            <a:ext cx="5157787"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3378199"/>
            <a:ext cx="5157787" cy="281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2493963"/>
            <a:ext cx="5183188" cy="8239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378199"/>
            <a:ext cx="5183188" cy="281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4BF1A865-6DBA-4DC3-A82A-5E1D773C3F27}"/>
              </a:ext>
            </a:extLst>
          </p:cNvPr>
          <p:cNvSpPr>
            <a:spLocks noGrp="1"/>
          </p:cNvSpPr>
          <p:nvPr>
            <p:ph type="dt" sz="half" idx="10"/>
          </p:nvPr>
        </p:nvSpPr>
        <p:spPr/>
        <p:txBody>
          <a:bodyPr/>
          <a:lstStyle>
            <a:lvl1pPr>
              <a:defRPr/>
            </a:lvl1pPr>
          </a:lstStyle>
          <a:p>
            <a:pPr>
              <a:defRPr/>
            </a:pPr>
            <a:fld id="{DCC4EBAA-604A-4E7B-830D-A2E4EC66F0AF}" type="datetimeFigureOut">
              <a:rPr lang="en-US"/>
              <a:pPr>
                <a:defRPr/>
              </a:pPr>
              <a:t>7/16/2020</a:t>
            </a:fld>
            <a:endParaRPr lang="en-US" dirty="0"/>
          </a:p>
        </p:txBody>
      </p:sp>
      <p:sp>
        <p:nvSpPr>
          <p:cNvPr id="8" name="Footer Placeholder 4">
            <a:extLst>
              <a:ext uri="{FF2B5EF4-FFF2-40B4-BE49-F238E27FC236}">
                <a16:creationId xmlns:a16="http://schemas.microsoft.com/office/drawing/2014/main" id="{C870B3CD-EBA6-41D9-AEF2-230F6B106F3C}"/>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2BDDBFF3-E776-4916-85D7-C3AC603332ED}"/>
              </a:ext>
            </a:extLst>
          </p:cNvPr>
          <p:cNvSpPr>
            <a:spLocks noGrp="1"/>
          </p:cNvSpPr>
          <p:nvPr>
            <p:ph type="sldNum" sz="quarter" idx="12"/>
          </p:nvPr>
        </p:nvSpPr>
        <p:spPr/>
        <p:txBody>
          <a:bodyPr/>
          <a:lstStyle>
            <a:lvl1pPr>
              <a:defRPr/>
            </a:lvl1pPr>
          </a:lstStyle>
          <a:p>
            <a:pPr>
              <a:defRPr/>
            </a:pPr>
            <a:fld id="{E5A0A3F7-FF31-41D4-BF95-ABA8B6C218CA}" type="slidenum">
              <a:rPr lang="en-US" altLang="en-US"/>
              <a:pPr>
                <a:defRPr/>
              </a:pPr>
              <a:t>‹#›</a:t>
            </a:fld>
            <a:endParaRPr lang="en-US" altLang="en-US" dirty="0"/>
          </a:p>
        </p:txBody>
      </p:sp>
    </p:spTree>
    <p:extLst>
      <p:ext uri="{BB962C8B-B14F-4D97-AF65-F5344CB8AC3E}">
        <p14:creationId xmlns:p14="http://schemas.microsoft.com/office/powerpoint/2010/main" val="2399356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F860599-99FB-4525-8773-4352DF9C0906}"/>
              </a:ext>
            </a:extLst>
          </p:cNvPr>
          <p:cNvSpPr>
            <a:spLocks noGrp="1"/>
          </p:cNvSpPr>
          <p:nvPr>
            <p:ph type="dt" sz="half" idx="10"/>
          </p:nvPr>
        </p:nvSpPr>
        <p:spPr/>
        <p:txBody>
          <a:bodyPr/>
          <a:lstStyle>
            <a:lvl1pPr>
              <a:defRPr/>
            </a:lvl1pPr>
          </a:lstStyle>
          <a:p>
            <a:pPr>
              <a:defRPr/>
            </a:pPr>
            <a:fld id="{38874D3A-B83F-4A3F-87AE-8CA4B27A3A1B}" type="datetimeFigureOut">
              <a:rPr lang="en-US"/>
              <a:pPr>
                <a:defRPr/>
              </a:pPr>
              <a:t>7/16/2020</a:t>
            </a:fld>
            <a:endParaRPr lang="en-US" dirty="0"/>
          </a:p>
        </p:txBody>
      </p:sp>
      <p:sp>
        <p:nvSpPr>
          <p:cNvPr id="4" name="Footer Placeholder 4">
            <a:extLst>
              <a:ext uri="{FF2B5EF4-FFF2-40B4-BE49-F238E27FC236}">
                <a16:creationId xmlns:a16="http://schemas.microsoft.com/office/drawing/2014/main" id="{5A58F871-BBD9-42CE-9FFE-58D3615B5D1E}"/>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E50BA1E-E4AC-434C-8D62-008DEE29C1B6}"/>
              </a:ext>
            </a:extLst>
          </p:cNvPr>
          <p:cNvSpPr>
            <a:spLocks noGrp="1"/>
          </p:cNvSpPr>
          <p:nvPr>
            <p:ph type="sldNum" sz="quarter" idx="12"/>
          </p:nvPr>
        </p:nvSpPr>
        <p:spPr/>
        <p:txBody>
          <a:bodyPr/>
          <a:lstStyle>
            <a:lvl1pPr>
              <a:defRPr/>
            </a:lvl1pPr>
          </a:lstStyle>
          <a:p>
            <a:pPr>
              <a:defRPr/>
            </a:pPr>
            <a:fld id="{A37DF8E4-C23E-4A19-BAF6-089568E19E31}" type="slidenum">
              <a:rPr lang="en-US" altLang="en-US"/>
              <a:pPr>
                <a:defRPr/>
              </a:pPr>
              <a:t>‹#›</a:t>
            </a:fld>
            <a:endParaRPr lang="en-US" altLang="en-US" dirty="0"/>
          </a:p>
        </p:txBody>
      </p:sp>
    </p:spTree>
    <p:extLst>
      <p:ext uri="{BB962C8B-B14F-4D97-AF65-F5344CB8AC3E}">
        <p14:creationId xmlns:p14="http://schemas.microsoft.com/office/powerpoint/2010/main" val="173896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C1782E9-B2E5-4C02-BC28-B2A6EB3FC079}"/>
              </a:ext>
            </a:extLst>
          </p:cNvPr>
          <p:cNvSpPr>
            <a:spLocks noGrp="1"/>
          </p:cNvSpPr>
          <p:nvPr>
            <p:ph type="dt" sz="half" idx="10"/>
          </p:nvPr>
        </p:nvSpPr>
        <p:spPr/>
        <p:txBody>
          <a:bodyPr/>
          <a:lstStyle>
            <a:lvl1pPr>
              <a:defRPr/>
            </a:lvl1pPr>
          </a:lstStyle>
          <a:p>
            <a:pPr>
              <a:defRPr/>
            </a:pPr>
            <a:fld id="{CFFF771B-1F7D-4236-AF97-670950F7A86B}" type="datetimeFigureOut">
              <a:rPr lang="en-US"/>
              <a:pPr>
                <a:defRPr/>
              </a:pPr>
              <a:t>7/16/2020</a:t>
            </a:fld>
            <a:endParaRPr lang="en-US" dirty="0"/>
          </a:p>
        </p:txBody>
      </p:sp>
      <p:sp>
        <p:nvSpPr>
          <p:cNvPr id="3" name="Footer Placeholder 4">
            <a:extLst>
              <a:ext uri="{FF2B5EF4-FFF2-40B4-BE49-F238E27FC236}">
                <a16:creationId xmlns:a16="http://schemas.microsoft.com/office/drawing/2014/main" id="{45EF3DF1-4622-4699-B57B-D46079E7A0D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7D8D5BE9-375B-413E-A90A-04AB85986E44}"/>
              </a:ext>
            </a:extLst>
          </p:cNvPr>
          <p:cNvSpPr>
            <a:spLocks noGrp="1"/>
          </p:cNvSpPr>
          <p:nvPr>
            <p:ph type="sldNum" sz="quarter" idx="12"/>
          </p:nvPr>
        </p:nvSpPr>
        <p:spPr/>
        <p:txBody>
          <a:bodyPr/>
          <a:lstStyle>
            <a:lvl1pPr>
              <a:defRPr/>
            </a:lvl1pPr>
          </a:lstStyle>
          <a:p>
            <a:pPr>
              <a:defRPr/>
            </a:pPr>
            <a:fld id="{49DFF21D-1F41-48EC-8465-2E7619FFE3C2}" type="slidenum">
              <a:rPr lang="en-US" altLang="en-US"/>
              <a:pPr>
                <a:defRPr/>
              </a:pPr>
              <a:t>‹#›</a:t>
            </a:fld>
            <a:endParaRPr lang="en-US" altLang="en-US" dirty="0"/>
          </a:p>
        </p:txBody>
      </p:sp>
    </p:spTree>
    <p:extLst>
      <p:ext uri="{BB962C8B-B14F-4D97-AF65-F5344CB8AC3E}">
        <p14:creationId xmlns:p14="http://schemas.microsoft.com/office/powerpoint/2010/main" val="2456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2319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231900"/>
            <a:ext cx="6172200" cy="4629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870200"/>
            <a:ext cx="3932237" cy="299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EC91D38-3FCB-485F-A010-84A3CEF7E1C7}"/>
              </a:ext>
            </a:extLst>
          </p:cNvPr>
          <p:cNvSpPr>
            <a:spLocks noGrp="1"/>
          </p:cNvSpPr>
          <p:nvPr>
            <p:ph type="dt" sz="half" idx="10"/>
          </p:nvPr>
        </p:nvSpPr>
        <p:spPr/>
        <p:txBody>
          <a:bodyPr/>
          <a:lstStyle>
            <a:lvl1pPr>
              <a:defRPr/>
            </a:lvl1pPr>
          </a:lstStyle>
          <a:p>
            <a:pPr>
              <a:defRPr/>
            </a:pPr>
            <a:fld id="{CDDC142C-4F92-4AE1-A48A-63A99D1EE8B3}" type="datetimeFigureOut">
              <a:rPr lang="en-US"/>
              <a:pPr>
                <a:defRPr/>
              </a:pPr>
              <a:t>7/16/2020</a:t>
            </a:fld>
            <a:endParaRPr lang="en-US" dirty="0"/>
          </a:p>
        </p:txBody>
      </p:sp>
      <p:sp>
        <p:nvSpPr>
          <p:cNvPr id="6" name="Footer Placeholder 4">
            <a:extLst>
              <a:ext uri="{FF2B5EF4-FFF2-40B4-BE49-F238E27FC236}">
                <a16:creationId xmlns:a16="http://schemas.microsoft.com/office/drawing/2014/main" id="{BCC0E8E3-BF6F-47FD-AC16-0F14EFF1D7A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2F2DF98F-2C7F-45A8-BBA8-A51D202890DE}"/>
              </a:ext>
            </a:extLst>
          </p:cNvPr>
          <p:cNvSpPr>
            <a:spLocks noGrp="1"/>
          </p:cNvSpPr>
          <p:nvPr>
            <p:ph type="sldNum" sz="quarter" idx="12"/>
          </p:nvPr>
        </p:nvSpPr>
        <p:spPr/>
        <p:txBody>
          <a:bodyPr/>
          <a:lstStyle>
            <a:lvl1pPr>
              <a:defRPr/>
            </a:lvl1pPr>
          </a:lstStyle>
          <a:p>
            <a:pPr>
              <a:defRPr/>
            </a:pPr>
            <a:fld id="{3D90FBBE-D175-4C70-AABA-B04854D62A1E}" type="slidenum">
              <a:rPr lang="en-US" altLang="en-US"/>
              <a:pPr>
                <a:defRPr/>
              </a:pPr>
              <a:t>‹#›</a:t>
            </a:fld>
            <a:endParaRPr lang="en-US" altLang="en-US" dirty="0"/>
          </a:p>
        </p:txBody>
      </p:sp>
    </p:spTree>
    <p:extLst>
      <p:ext uri="{BB962C8B-B14F-4D97-AF65-F5344CB8AC3E}">
        <p14:creationId xmlns:p14="http://schemas.microsoft.com/office/powerpoint/2010/main" val="262935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589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358900"/>
            <a:ext cx="6172200" cy="464978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3009900"/>
            <a:ext cx="3932237" cy="29987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CF9D91B-14B1-4541-B09F-319DF0998EBB}"/>
              </a:ext>
            </a:extLst>
          </p:cNvPr>
          <p:cNvSpPr>
            <a:spLocks noGrp="1"/>
          </p:cNvSpPr>
          <p:nvPr>
            <p:ph type="dt" sz="half" idx="10"/>
          </p:nvPr>
        </p:nvSpPr>
        <p:spPr/>
        <p:txBody>
          <a:bodyPr/>
          <a:lstStyle>
            <a:lvl1pPr>
              <a:defRPr/>
            </a:lvl1pPr>
          </a:lstStyle>
          <a:p>
            <a:pPr>
              <a:defRPr/>
            </a:pPr>
            <a:fld id="{D197CC8C-3429-4A2D-870C-F1DBC0F40F90}" type="datetimeFigureOut">
              <a:rPr lang="en-US"/>
              <a:pPr>
                <a:defRPr/>
              </a:pPr>
              <a:t>7/16/2020</a:t>
            </a:fld>
            <a:endParaRPr lang="en-US" dirty="0"/>
          </a:p>
        </p:txBody>
      </p:sp>
      <p:sp>
        <p:nvSpPr>
          <p:cNvPr id="6" name="Footer Placeholder 4">
            <a:extLst>
              <a:ext uri="{FF2B5EF4-FFF2-40B4-BE49-F238E27FC236}">
                <a16:creationId xmlns:a16="http://schemas.microsoft.com/office/drawing/2014/main" id="{FE74D32D-82DC-40D4-BD98-C75706054D5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C286E7FD-40E4-4127-96D2-D2096C401503}"/>
              </a:ext>
            </a:extLst>
          </p:cNvPr>
          <p:cNvSpPr>
            <a:spLocks noGrp="1"/>
          </p:cNvSpPr>
          <p:nvPr>
            <p:ph type="sldNum" sz="quarter" idx="12"/>
          </p:nvPr>
        </p:nvSpPr>
        <p:spPr/>
        <p:txBody>
          <a:bodyPr/>
          <a:lstStyle>
            <a:lvl1pPr>
              <a:defRPr/>
            </a:lvl1pPr>
          </a:lstStyle>
          <a:p>
            <a:pPr>
              <a:defRPr/>
            </a:pPr>
            <a:fld id="{3C95F469-4BE9-419A-9A73-FEBCAF7472A0}" type="slidenum">
              <a:rPr lang="en-US" altLang="en-US"/>
              <a:pPr>
                <a:defRPr/>
              </a:pPr>
              <a:t>‹#›</a:t>
            </a:fld>
            <a:endParaRPr lang="en-US" altLang="en-US" dirty="0"/>
          </a:p>
        </p:txBody>
      </p:sp>
    </p:spTree>
    <p:extLst>
      <p:ext uri="{BB962C8B-B14F-4D97-AF65-F5344CB8AC3E}">
        <p14:creationId xmlns:p14="http://schemas.microsoft.com/office/powerpoint/2010/main" val="3383987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EEB4078-F69D-43CF-B447-5F1FF381D81B}"/>
              </a:ext>
            </a:extLst>
          </p:cNvPr>
          <p:cNvSpPr>
            <a:spLocks noGrp="1"/>
          </p:cNvSpPr>
          <p:nvPr>
            <p:ph type="title"/>
          </p:nvPr>
        </p:nvSpPr>
        <p:spPr bwMode="auto">
          <a:xfrm>
            <a:off x="838200" y="12414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8E26613-7CD5-433E-95CC-3E082FD89360}"/>
              </a:ext>
            </a:extLst>
          </p:cNvPr>
          <p:cNvSpPr>
            <a:spLocks noGrp="1"/>
          </p:cNvSpPr>
          <p:nvPr>
            <p:ph type="body" idx="1"/>
          </p:nvPr>
        </p:nvSpPr>
        <p:spPr bwMode="auto">
          <a:xfrm>
            <a:off x="838200" y="2654300"/>
            <a:ext cx="105156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10E2A573-86E8-499A-A108-067E6C3B8E50}"/>
              </a:ext>
            </a:extLst>
          </p:cNvPr>
          <p:cNvSpPr/>
          <p:nvPr userDrawn="1"/>
        </p:nvSpPr>
        <p:spPr>
          <a:xfrm>
            <a:off x="0" y="0"/>
            <a:ext cx="12192000" cy="927100"/>
          </a:xfrm>
          <a:prstGeom prst="rect">
            <a:avLst/>
          </a:prstGeom>
          <a:solidFill>
            <a:srgbClr val="181717"/>
          </a:solid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1FD22DF6-ED79-40F7-A732-84203799ADAE}"/>
              </a:ext>
            </a:extLst>
          </p:cNvPr>
          <p:cNvSpPr/>
          <p:nvPr userDrawn="1"/>
        </p:nvSpPr>
        <p:spPr>
          <a:xfrm>
            <a:off x="0" y="963613"/>
            <a:ext cx="12192000" cy="4603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0" name="Picture 8">
            <a:extLst>
              <a:ext uri="{FF2B5EF4-FFF2-40B4-BE49-F238E27FC236}">
                <a16:creationId xmlns:a16="http://schemas.microsoft.com/office/drawing/2014/main" id="{FD506555-3951-4C7C-B9B2-EC2FD375D860}"/>
              </a:ext>
            </a:extLst>
          </p:cNvPr>
          <p:cNvPicPr>
            <a:picLocks noChangeAspect="1"/>
          </p:cNvPicPr>
          <p:nvPr userDrawn="1"/>
        </p:nvPicPr>
        <p:blipFill>
          <a:blip r:embed="rId11">
            <a:extLst>
              <a:ext uri="{28A0092B-C50C-407E-A947-70E740481C1C}">
                <a14:useLocalDpi xmlns:a14="http://schemas.microsoft.com/office/drawing/2010/main" val="0"/>
              </a:ext>
            </a:extLst>
          </a:blip>
          <a:srcRect t="8659" b="18983"/>
          <a:stretch>
            <a:fillRect/>
          </a:stretch>
        </p:blipFill>
        <p:spPr bwMode="auto">
          <a:xfrm>
            <a:off x="71438" y="38100"/>
            <a:ext cx="28813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9963EA77-24B5-423B-8C52-9B8135A7AAAC}"/>
              </a:ext>
            </a:extLst>
          </p:cNvPr>
          <p:cNvSpPr/>
          <p:nvPr userDrawn="1"/>
        </p:nvSpPr>
        <p:spPr>
          <a:xfrm>
            <a:off x="0" y="6465888"/>
            <a:ext cx="12192000" cy="344487"/>
          </a:xfrm>
          <a:prstGeom prst="rect">
            <a:avLst/>
          </a:prstGeom>
          <a:solidFill>
            <a:srgbClr val="181717"/>
          </a:solid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Rectangle 10">
            <a:extLst>
              <a:ext uri="{FF2B5EF4-FFF2-40B4-BE49-F238E27FC236}">
                <a16:creationId xmlns:a16="http://schemas.microsoft.com/office/drawing/2014/main" id="{D8EE03D9-07A1-478D-A145-EB91D02626A0}"/>
              </a:ext>
            </a:extLst>
          </p:cNvPr>
          <p:cNvSpPr/>
          <p:nvPr userDrawn="1"/>
        </p:nvSpPr>
        <p:spPr>
          <a:xfrm>
            <a:off x="0" y="6381750"/>
            <a:ext cx="12192000" cy="46038"/>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Date Placeholder 3">
            <a:extLst>
              <a:ext uri="{FF2B5EF4-FFF2-40B4-BE49-F238E27FC236}">
                <a16:creationId xmlns:a16="http://schemas.microsoft.com/office/drawing/2014/main" id="{55BBEFF9-8CA1-4180-8121-5C709202EC5D}"/>
              </a:ext>
            </a:extLst>
          </p:cNvPr>
          <p:cNvSpPr>
            <a:spLocks noGrp="1"/>
          </p:cNvSpPr>
          <p:nvPr>
            <p:ph type="dt" sz="half" idx="2"/>
          </p:nvPr>
        </p:nvSpPr>
        <p:spPr>
          <a:xfrm>
            <a:off x="838200" y="64579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cs typeface="+mn-cs"/>
              </a:defRPr>
            </a:lvl1pPr>
          </a:lstStyle>
          <a:p>
            <a:pPr>
              <a:defRPr/>
            </a:pPr>
            <a:fld id="{95522E2D-B548-473F-A5CE-E841AB7B5FE8}" type="datetimeFigureOut">
              <a:rPr lang="en-US"/>
              <a:pPr>
                <a:defRPr/>
              </a:pPr>
              <a:t>7/16/2020</a:t>
            </a:fld>
            <a:endParaRPr lang="en-US" dirty="0"/>
          </a:p>
        </p:txBody>
      </p:sp>
      <p:sp>
        <p:nvSpPr>
          <p:cNvPr id="5" name="Footer Placeholder 4">
            <a:extLst>
              <a:ext uri="{FF2B5EF4-FFF2-40B4-BE49-F238E27FC236}">
                <a16:creationId xmlns:a16="http://schemas.microsoft.com/office/drawing/2014/main" id="{207C622B-2624-40F7-9643-B8E8FFA3C503}"/>
              </a:ext>
            </a:extLst>
          </p:cNvPr>
          <p:cNvSpPr>
            <a:spLocks noGrp="1"/>
          </p:cNvSpPr>
          <p:nvPr>
            <p:ph type="ftr" sz="quarter" idx="3"/>
          </p:nvPr>
        </p:nvSpPr>
        <p:spPr>
          <a:xfrm>
            <a:off x="4038600" y="64579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0AB0EC44-B63F-425F-AD82-911001C3515C}"/>
              </a:ext>
            </a:extLst>
          </p:cNvPr>
          <p:cNvSpPr>
            <a:spLocks noGrp="1"/>
          </p:cNvSpPr>
          <p:nvPr>
            <p:ph type="sldNum" sz="quarter" idx="4"/>
          </p:nvPr>
        </p:nvSpPr>
        <p:spPr>
          <a:xfrm>
            <a:off x="8610600" y="64579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latin typeface="Calibri" panose="020F0502020204030204" pitchFamily="34" charset="0"/>
              </a:defRPr>
            </a:lvl1pPr>
          </a:lstStyle>
          <a:p>
            <a:pPr>
              <a:defRPr/>
            </a:pPr>
            <a:fld id="{EDE4718F-15C4-4A8D-B6D4-796D575AC842}" type="slidenum">
              <a:rPr lang="en-US" altLang="en-US"/>
              <a:pPr>
                <a:defRPr/>
              </a:pPr>
              <a:t>‹#›</a:t>
            </a:fld>
            <a:endParaRPr lang="en-US" altLang="en-US" dirty="0"/>
          </a:p>
        </p:txBody>
      </p:sp>
    </p:spTree>
    <p:extLst>
      <p:ext uri="{BB962C8B-B14F-4D97-AF65-F5344CB8AC3E}">
        <p14:creationId xmlns:p14="http://schemas.microsoft.com/office/powerpoint/2010/main" val="203105387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414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2654299"/>
            <a:ext cx="10515600" cy="3522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3"/>
            <a:ext cx="12192000" cy="927281"/>
          </a:xfrm>
          <a:prstGeom prst="rect">
            <a:avLst/>
          </a:prstGeom>
          <a:solidFill>
            <a:srgbClr val="181717"/>
          </a:solid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963943"/>
            <a:ext cx="12192000"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t="8660" b="18984"/>
          <a:stretch/>
        </p:blipFill>
        <p:spPr>
          <a:xfrm>
            <a:off x="71181" y="38172"/>
            <a:ext cx="2881888" cy="817408"/>
          </a:xfrm>
          <a:prstGeom prst="rect">
            <a:avLst/>
          </a:prstGeom>
        </p:spPr>
      </p:pic>
      <p:sp>
        <p:nvSpPr>
          <p:cNvPr id="10" name="Rectangle 9"/>
          <p:cNvSpPr/>
          <p:nvPr userDrawn="1"/>
        </p:nvSpPr>
        <p:spPr>
          <a:xfrm>
            <a:off x="0" y="6465194"/>
            <a:ext cx="12192000" cy="345583"/>
          </a:xfrm>
          <a:prstGeom prst="rect">
            <a:avLst/>
          </a:prstGeom>
          <a:solidFill>
            <a:srgbClr val="181717"/>
          </a:solidFill>
          <a:ln>
            <a:solidFill>
              <a:srgbClr val="18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382027"/>
            <a:ext cx="12192000"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838200" y="6457950"/>
            <a:ext cx="2743200" cy="365125"/>
          </a:xfrm>
          <a:prstGeom prst="rect">
            <a:avLst/>
          </a:prstGeom>
        </p:spPr>
        <p:txBody>
          <a:bodyPr vert="horz" lIns="91440" tIns="45720" rIns="91440" bIns="45720" rtlCol="0" anchor="ctr"/>
          <a:lstStyle>
            <a:lvl1pPr algn="l">
              <a:defRPr sz="1200">
                <a:solidFill>
                  <a:schemeClr val="bg1"/>
                </a:solidFill>
              </a:defRPr>
            </a:lvl1pPr>
          </a:lstStyle>
          <a:p>
            <a:fld id="{F6185E84-698C-438E-B857-1CEB3DD8B2F5}" type="datetimeFigureOut">
              <a:rPr lang="en-US" smtClean="0"/>
              <a:pPr/>
              <a:t>7/16/2020</a:t>
            </a:fld>
            <a:endParaRPr lang="en-US"/>
          </a:p>
        </p:txBody>
      </p:sp>
      <p:sp>
        <p:nvSpPr>
          <p:cNvPr id="5" name="Footer Placeholder 4"/>
          <p:cNvSpPr>
            <a:spLocks noGrp="1"/>
          </p:cNvSpPr>
          <p:nvPr>
            <p:ph type="ftr" sz="quarter" idx="3"/>
          </p:nvPr>
        </p:nvSpPr>
        <p:spPr>
          <a:xfrm>
            <a:off x="4038600" y="64579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57950"/>
            <a:ext cx="2743200" cy="365125"/>
          </a:xfrm>
          <a:prstGeom prst="rect">
            <a:avLst/>
          </a:prstGeom>
        </p:spPr>
        <p:txBody>
          <a:bodyPr vert="horz" lIns="91440" tIns="45720" rIns="91440" bIns="45720" rtlCol="0" anchor="ctr"/>
          <a:lstStyle>
            <a:lvl1pPr algn="r">
              <a:defRPr sz="1200">
                <a:solidFill>
                  <a:schemeClr val="bg1"/>
                </a:solidFill>
              </a:defRPr>
            </a:lvl1pPr>
          </a:lstStyle>
          <a:p>
            <a:fld id="{A23E5EAA-34AB-4363-B5C7-C812CE4C293E}" type="slidenum">
              <a:rPr lang="en-US" smtClean="0"/>
              <a:pPr/>
              <a:t>‹#›</a:t>
            </a:fld>
            <a:endParaRPr lang="en-US"/>
          </a:p>
        </p:txBody>
      </p:sp>
    </p:spTree>
    <p:extLst>
      <p:ext uri="{BB962C8B-B14F-4D97-AF65-F5344CB8AC3E}">
        <p14:creationId xmlns:p14="http://schemas.microsoft.com/office/powerpoint/2010/main" val="18309317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reativeprophoto.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0" y="0"/>
            <a:ext cx="5887616" cy="6858000"/>
          </a:xfrm>
          <a:prstGeom prst="rect">
            <a:avLst/>
          </a:prstGeom>
          <a:solidFill>
            <a:srgbClr val="CC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5315" y="5592508"/>
            <a:ext cx="567301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prstClr val="white"/>
                </a:solidFill>
                <a:effectLst/>
                <a:uLnTx/>
                <a:uFillTx/>
                <a:latin typeface="Franklin Gothic Medium" panose="020B0603020102020204" pitchFamily="34" charset="0"/>
                <a:ea typeface="+mn-ea"/>
                <a:cs typeface="+mn-cs"/>
              </a:rPr>
              <a:t>Jamie </a:t>
            </a:r>
            <a:r>
              <a:rPr kumimoji="0" lang="en-US" sz="2000" b="1" i="1"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Cassady, Assistant Superintendent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rPr>
              <a:t>Bibb County School District</a:t>
            </a:r>
          </a:p>
        </p:txBody>
      </p:sp>
      <p:cxnSp>
        <p:nvCxnSpPr>
          <p:cNvPr id="11" name="Straight Connector 10"/>
          <p:cNvCxnSpPr/>
          <p:nvPr/>
        </p:nvCxnSpPr>
        <p:spPr>
          <a:xfrm>
            <a:off x="107302" y="5191296"/>
            <a:ext cx="5589037" cy="14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144" y="187673"/>
            <a:ext cx="3241327" cy="3241327"/>
          </a:xfrm>
          <a:prstGeom prst="ellipse">
            <a:avLst/>
          </a:prstGeom>
        </p:spPr>
      </p:pic>
      <p:sp>
        <p:nvSpPr>
          <p:cNvPr id="8" name="Text Placeholder 2"/>
          <p:cNvSpPr txBox="1">
            <a:spLocks/>
          </p:cNvSpPr>
          <p:nvPr/>
        </p:nvSpPr>
        <p:spPr>
          <a:xfrm>
            <a:off x="149290" y="3712416"/>
            <a:ext cx="5268031" cy="13600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smtClean="0">
                <a:solidFill>
                  <a:schemeClr val="bg1"/>
                </a:solidFill>
              </a:rPr>
              <a:t> </a:t>
            </a:r>
            <a:r>
              <a:rPr lang="en-US" sz="4800" b="1" dirty="0" smtClean="0">
                <a:solidFill>
                  <a:schemeClr val="bg1"/>
                </a:solidFill>
                <a:latin typeface="+mn-lt"/>
              </a:rPr>
              <a:t>BCSD Virtual Graduation Update</a:t>
            </a:r>
            <a:endParaRPr lang="en-US" sz="4800" dirty="0"/>
          </a:p>
        </p:txBody>
      </p:sp>
      <p:sp>
        <p:nvSpPr>
          <p:cNvPr id="10" name="TextBox 9"/>
          <p:cNvSpPr txBox="1"/>
          <p:nvPr/>
        </p:nvSpPr>
        <p:spPr>
          <a:xfrm>
            <a:off x="149290" y="6409920"/>
            <a:ext cx="1783995"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prstClr val="white"/>
                </a:solidFill>
                <a:effectLst/>
                <a:uLnTx/>
                <a:uFillTx/>
                <a:latin typeface="Franklin Gothic Medium" panose="020B0603020102020204" pitchFamily="34" charset="0"/>
                <a:ea typeface="+mn-ea"/>
                <a:cs typeface="+mn-cs"/>
              </a:rPr>
              <a:t>July 16, 2020</a:t>
            </a:r>
            <a:endParaRPr kumimoji="0" lang="en-US" sz="1600" b="1" i="1"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
        <p:nvSpPr>
          <p:cNvPr id="13" name="TextBox 12"/>
          <p:cNvSpPr txBox="1"/>
          <p:nvPr/>
        </p:nvSpPr>
        <p:spPr>
          <a:xfrm>
            <a:off x="11507909" y="6305744"/>
            <a:ext cx="587521"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prstClr val="white"/>
                </a:solidFill>
                <a:effectLst/>
                <a:uLnTx/>
                <a:uFillTx/>
                <a:latin typeface="Franklin Gothic Medium" panose="020B0603020102020204" pitchFamily="34" charset="0"/>
                <a:ea typeface="+mn-ea"/>
                <a:cs typeface="+mn-cs"/>
              </a:rPr>
              <a:t>P-2</a:t>
            </a:r>
            <a:endParaRPr kumimoji="0" lang="en-US" sz="1600" b="1" i="1" u="none" strike="noStrike" kern="1200" cap="none" spc="0" normalizeH="0" baseline="0" noProof="0" dirty="0">
              <a:ln>
                <a:noFill/>
              </a:ln>
              <a:solidFill>
                <a:prstClr val="white"/>
              </a:solidFill>
              <a:effectLst/>
              <a:uLnTx/>
              <a:uFillTx/>
              <a:latin typeface="Franklin Gothic Medium" panose="020B0603020102020204" pitchFamily="34" charset="0"/>
              <a:ea typeface="+mn-ea"/>
              <a:cs typeface="+mn-cs"/>
            </a:endParaRPr>
          </a:p>
        </p:txBody>
      </p:sp>
    </p:spTree>
    <p:extLst>
      <p:ext uri="{BB962C8B-B14F-4D97-AF65-F5344CB8AC3E}">
        <p14:creationId xmlns:p14="http://schemas.microsoft.com/office/powerpoint/2010/main" val="151680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349" y="79567"/>
            <a:ext cx="4948646" cy="770255"/>
          </a:xfrm>
        </p:spPr>
        <p:txBody>
          <a:bodyPr/>
          <a:lstStyle/>
          <a:p>
            <a:r>
              <a:rPr lang="en-US" dirty="0">
                <a:solidFill>
                  <a:schemeClr val="bg1"/>
                </a:solidFill>
                <a:latin typeface="+mn-lt"/>
              </a:rPr>
              <a:t>Notification</a:t>
            </a:r>
          </a:p>
        </p:txBody>
      </p:sp>
      <p:sp>
        <p:nvSpPr>
          <p:cNvPr id="3" name="Content Placeholder 2"/>
          <p:cNvSpPr>
            <a:spLocks noGrp="1"/>
          </p:cNvSpPr>
          <p:nvPr>
            <p:ph idx="1"/>
          </p:nvPr>
        </p:nvSpPr>
        <p:spPr>
          <a:xfrm>
            <a:off x="694509" y="920805"/>
            <a:ext cx="10515600" cy="3522663"/>
          </a:xfrm>
        </p:spPr>
        <p:txBody>
          <a:bodyPr/>
          <a:lstStyle/>
          <a:p>
            <a:pPr marL="0" indent="0">
              <a:buNone/>
            </a:pPr>
            <a:endParaRPr lang="en-US" sz="2000" b="1" dirty="0"/>
          </a:p>
          <a:p>
            <a:r>
              <a:rPr lang="en-US" dirty="0"/>
              <a:t>Graduates and parents have been notified of the recordings that will take place next week.  This will be pushed heavily this week and next week to ensure that this information is communicated to all students who wish to participate.</a:t>
            </a:r>
          </a:p>
          <a:p>
            <a:r>
              <a:rPr lang="en-US" dirty="0"/>
              <a:t>An automated call will be sent out to all graduates/parents.</a:t>
            </a:r>
          </a:p>
          <a:p>
            <a:r>
              <a:rPr lang="en-US" dirty="0"/>
              <a:t>Notification was posted on each school’s website as well as on the district’s website page and social media.</a:t>
            </a:r>
          </a:p>
          <a:p>
            <a:r>
              <a:rPr lang="en-US" dirty="0"/>
              <a:t>The recording times are for students only.  Parents will not be allowed in the recording area.  </a:t>
            </a:r>
          </a:p>
          <a:p>
            <a:r>
              <a:rPr lang="en-US" dirty="0"/>
              <a:t>It will be stressed that there will be no socializing.  This will be strictly enforced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352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31082"/>
            <a:ext cx="7051766" cy="770255"/>
          </a:xfrm>
        </p:spPr>
        <p:txBody>
          <a:bodyPr/>
          <a:lstStyle/>
          <a:p>
            <a:r>
              <a:rPr lang="en-US" dirty="0">
                <a:solidFill>
                  <a:schemeClr val="bg1"/>
                </a:solidFill>
                <a:latin typeface="+mn-lt"/>
              </a:rPr>
              <a:t>Campus Police Department</a:t>
            </a:r>
          </a:p>
        </p:txBody>
      </p:sp>
      <p:sp>
        <p:nvSpPr>
          <p:cNvPr id="3" name="Content Placeholder 2"/>
          <p:cNvSpPr>
            <a:spLocks noGrp="1"/>
          </p:cNvSpPr>
          <p:nvPr>
            <p:ph idx="1"/>
          </p:nvPr>
        </p:nvSpPr>
        <p:spPr>
          <a:xfrm>
            <a:off x="631372" y="901337"/>
            <a:ext cx="10515600" cy="4781005"/>
          </a:xfrm>
        </p:spPr>
        <p:txBody>
          <a:bodyPr/>
          <a:lstStyle/>
          <a:p>
            <a:pPr marL="0" indent="0">
              <a:buNone/>
            </a:pPr>
            <a:endParaRPr lang="en-US" sz="2000" b="1" dirty="0"/>
          </a:p>
          <a:p>
            <a:endParaRPr lang="en-US" dirty="0"/>
          </a:p>
          <a:p>
            <a:r>
              <a:rPr lang="en-US" dirty="0"/>
              <a:t>Will assist in providing the best way to route vehicles in and out of the parking lot safely in an orderly fashion.</a:t>
            </a:r>
          </a:p>
          <a:p>
            <a:r>
              <a:rPr lang="en-US" dirty="0"/>
              <a:t>Will assist with traffic entering and exiting the parking lot.</a:t>
            </a:r>
          </a:p>
          <a:p>
            <a:r>
              <a:rPr lang="en-US" dirty="0"/>
              <a:t>Will coordinate efforts with Bibb Co. Sherriff's Department to assist with directing traffic at the signal light (Riverside@ Ingleside) as well as entry and exit points to PLC/SOAR Parking lot.</a:t>
            </a:r>
          </a:p>
          <a:p>
            <a:r>
              <a:rPr lang="en-US" dirty="0"/>
              <a:t>Will assist schools in making sure that students leave the premises after exiting the building.</a:t>
            </a:r>
          </a:p>
          <a:p>
            <a:endParaRPr lang="en-US" dirty="0"/>
          </a:p>
          <a:p>
            <a:pPr marL="0" indent="0">
              <a:buNone/>
            </a:pPr>
            <a:endParaRPr lang="en-US" dirty="0"/>
          </a:p>
        </p:txBody>
      </p:sp>
    </p:spTree>
    <p:extLst>
      <p:ext uri="{BB962C8B-B14F-4D97-AF65-F5344CB8AC3E}">
        <p14:creationId xmlns:p14="http://schemas.microsoft.com/office/powerpoint/2010/main" val="291006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31082"/>
            <a:ext cx="7051766" cy="770255"/>
          </a:xfrm>
        </p:spPr>
        <p:txBody>
          <a:bodyPr/>
          <a:lstStyle/>
          <a:p>
            <a:r>
              <a:rPr lang="en-US" dirty="0">
                <a:solidFill>
                  <a:schemeClr val="bg1"/>
                </a:solidFill>
                <a:latin typeface="+mn-lt"/>
              </a:rPr>
              <a:t>Safety Measures</a:t>
            </a:r>
          </a:p>
        </p:txBody>
      </p:sp>
      <p:sp>
        <p:nvSpPr>
          <p:cNvPr id="3" name="Content Placeholder 2"/>
          <p:cNvSpPr>
            <a:spLocks noGrp="1"/>
          </p:cNvSpPr>
          <p:nvPr>
            <p:ph idx="1"/>
          </p:nvPr>
        </p:nvSpPr>
        <p:spPr>
          <a:xfrm>
            <a:off x="631372" y="901337"/>
            <a:ext cx="10515600" cy="4781005"/>
          </a:xfrm>
        </p:spPr>
        <p:txBody>
          <a:bodyPr/>
          <a:lstStyle/>
          <a:p>
            <a:pPr marL="0" indent="0">
              <a:buNone/>
            </a:pPr>
            <a:endParaRPr lang="en-US" sz="2000" b="1" dirty="0"/>
          </a:p>
          <a:p>
            <a:endParaRPr lang="en-US" dirty="0"/>
          </a:p>
          <a:p>
            <a:r>
              <a:rPr lang="en-US" dirty="0"/>
              <a:t>District staff and participants will adhere to all CDC guidelines (social distancing, no congregating, wearing masks, etc.)</a:t>
            </a:r>
          </a:p>
          <a:p>
            <a:r>
              <a:rPr lang="en-US" dirty="0"/>
              <a:t>Hand sanitizer will be available to students and staff</a:t>
            </a:r>
          </a:p>
          <a:p>
            <a:r>
              <a:rPr lang="en-US" dirty="0"/>
              <a:t>Masks will be provided to anyone who does not have one.</a:t>
            </a:r>
          </a:p>
          <a:p>
            <a:r>
              <a:rPr lang="en-US" dirty="0"/>
              <a:t>Students will be directed into the building in staggered groups.</a:t>
            </a:r>
          </a:p>
          <a:p>
            <a:r>
              <a:rPr lang="en-US" dirty="0"/>
              <a:t>Students will remain in their vehicle until it is time for their group to report.</a:t>
            </a:r>
          </a:p>
          <a:p>
            <a:r>
              <a:rPr lang="en-US" dirty="0"/>
              <a:t>Parents will not be permitted to enter the PLC Annex recording area.</a:t>
            </a:r>
          </a:p>
          <a:p>
            <a:endParaRPr lang="en-US" dirty="0"/>
          </a:p>
          <a:p>
            <a:pPr marL="0" indent="0">
              <a:buNone/>
            </a:pPr>
            <a:endParaRPr lang="en-US" dirty="0"/>
          </a:p>
        </p:txBody>
      </p:sp>
    </p:spTree>
    <p:extLst>
      <p:ext uri="{BB962C8B-B14F-4D97-AF65-F5344CB8AC3E}">
        <p14:creationId xmlns:p14="http://schemas.microsoft.com/office/powerpoint/2010/main" val="262459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EB39-2D40-403E-B3DF-63F41A84AC37}"/>
              </a:ext>
            </a:extLst>
          </p:cNvPr>
          <p:cNvSpPr>
            <a:spLocks noGrp="1"/>
          </p:cNvSpPr>
          <p:nvPr>
            <p:ph type="title"/>
          </p:nvPr>
        </p:nvSpPr>
        <p:spPr>
          <a:xfrm>
            <a:off x="4050222" y="83032"/>
            <a:ext cx="7891669" cy="661209"/>
          </a:xfrm>
        </p:spPr>
        <p:txBody>
          <a:bodyPr/>
          <a:lstStyle/>
          <a:p>
            <a:r>
              <a:rPr lang="en-US" dirty="0">
                <a:solidFill>
                  <a:schemeClr val="bg1"/>
                </a:solidFill>
                <a:latin typeface="+mn-lt"/>
              </a:rPr>
              <a:t>Virtual Graduation July 29 &amp; 30</a:t>
            </a:r>
          </a:p>
        </p:txBody>
      </p:sp>
      <p:sp>
        <p:nvSpPr>
          <p:cNvPr id="3" name="Content Placeholder 2">
            <a:extLst>
              <a:ext uri="{FF2B5EF4-FFF2-40B4-BE49-F238E27FC236}">
                <a16:creationId xmlns:a16="http://schemas.microsoft.com/office/drawing/2014/main" id="{D537448A-FFBF-4DC4-8368-6713E30045C1}"/>
              </a:ext>
            </a:extLst>
          </p:cNvPr>
          <p:cNvSpPr>
            <a:spLocks noGrp="1"/>
          </p:cNvSpPr>
          <p:nvPr>
            <p:ph sz="half" idx="1"/>
          </p:nvPr>
        </p:nvSpPr>
        <p:spPr>
          <a:xfrm>
            <a:off x="698768" y="1247488"/>
            <a:ext cx="5181600" cy="3683453"/>
          </a:xfrm>
          <a:ln w="28575"/>
        </p:spPr>
        <p:txBody>
          <a:bodyPr/>
          <a:lstStyle/>
          <a:p>
            <a:pPr marL="0" indent="0" algn="ctr">
              <a:buNone/>
            </a:pPr>
            <a:r>
              <a:rPr lang="en-US" b="1" u="sng" dirty="0">
                <a:solidFill>
                  <a:srgbClr val="C00000"/>
                </a:solidFill>
              </a:rPr>
              <a:t>July 29</a:t>
            </a:r>
            <a:r>
              <a:rPr lang="en-US" b="1" u="sng" baseline="30000" dirty="0">
                <a:solidFill>
                  <a:srgbClr val="C00000"/>
                </a:solidFill>
              </a:rPr>
              <a:t>th</a:t>
            </a: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r>
              <a:rPr lang="en-US" b="1" u="sng" dirty="0">
                <a:solidFill>
                  <a:srgbClr val="C00000"/>
                </a:solidFill>
              </a:rPr>
              <a:t>July 30</a:t>
            </a:r>
            <a:r>
              <a:rPr lang="en-US" b="1" u="sng" baseline="30000" dirty="0">
                <a:solidFill>
                  <a:srgbClr val="C00000"/>
                </a:solidFill>
              </a:rPr>
              <a:t>th</a:t>
            </a: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endParaRPr lang="en-US" b="1" u="sng" baseline="30000" dirty="0">
              <a:solidFill>
                <a:srgbClr val="C00000"/>
              </a:solidFill>
            </a:endParaRPr>
          </a:p>
          <a:p>
            <a:pPr marL="0" indent="0" algn="ctr">
              <a:buNone/>
            </a:pPr>
            <a:r>
              <a:rPr lang="en-US" b="1" u="sng" dirty="0">
                <a:solidFill>
                  <a:srgbClr val="C00000"/>
                </a:solidFill>
              </a:rPr>
              <a:t> </a:t>
            </a:r>
            <a:r>
              <a:rPr lang="en-US" dirty="0"/>
              <a:t> </a:t>
            </a:r>
          </a:p>
        </p:txBody>
      </p:sp>
      <p:sp>
        <p:nvSpPr>
          <p:cNvPr id="4" name="Content Placeholder 3">
            <a:extLst>
              <a:ext uri="{FF2B5EF4-FFF2-40B4-BE49-F238E27FC236}">
                <a16:creationId xmlns:a16="http://schemas.microsoft.com/office/drawing/2014/main" id="{8ED60D38-6183-4072-9320-EC5BFB7868BE}"/>
              </a:ext>
            </a:extLst>
          </p:cNvPr>
          <p:cNvSpPr>
            <a:spLocks noGrp="1"/>
          </p:cNvSpPr>
          <p:nvPr>
            <p:ph sz="half" idx="2"/>
          </p:nvPr>
        </p:nvSpPr>
        <p:spPr>
          <a:xfrm>
            <a:off x="6169833" y="1303150"/>
            <a:ext cx="5181600" cy="3683452"/>
          </a:xfrm>
        </p:spPr>
        <p:txBody>
          <a:bodyPr/>
          <a:lstStyle/>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r>
              <a:rPr lang="en-US" b="1" dirty="0">
                <a:solidFill>
                  <a:srgbClr val="C00000"/>
                </a:solidFill>
              </a:rPr>
              <a:t>Recording will be available for viewing via YouTube and/or streaming via the district’s  website.</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5609669"/>
              </p:ext>
            </p:extLst>
          </p:nvPr>
        </p:nvGraphicFramePr>
        <p:xfrm>
          <a:off x="912128" y="2053604"/>
          <a:ext cx="4754880" cy="1027256"/>
        </p:xfrm>
        <a:graphic>
          <a:graphicData uri="http://schemas.openxmlformats.org/drawingml/2006/table">
            <a:tbl>
              <a:tblPr firstRow="1" bandRow="1">
                <a:tableStyleId>{793D81CF-94F2-401A-BA57-92F5A7B2D0C5}</a:tableStyleId>
              </a:tblPr>
              <a:tblGrid>
                <a:gridCol w="1538346">
                  <a:extLst>
                    <a:ext uri="{9D8B030D-6E8A-4147-A177-3AD203B41FA5}">
                      <a16:colId xmlns:a16="http://schemas.microsoft.com/office/drawing/2014/main" val="2138509794"/>
                    </a:ext>
                  </a:extLst>
                </a:gridCol>
                <a:gridCol w="1734131">
                  <a:extLst>
                    <a:ext uri="{9D8B030D-6E8A-4147-A177-3AD203B41FA5}">
                      <a16:colId xmlns:a16="http://schemas.microsoft.com/office/drawing/2014/main" val="1162387854"/>
                    </a:ext>
                  </a:extLst>
                </a:gridCol>
                <a:gridCol w="1482403">
                  <a:extLst>
                    <a:ext uri="{9D8B030D-6E8A-4147-A177-3AD203B41FA5}">
                      <a16:colId xmlns:a16="http://schemas.microsoft.com/office/drawing/2014/main" val="1808834365"/>
                    </a:ext>
                  </a:extLst>
                </a:gridCol>
              </a:tblGrid>
              <a:tr h="533211">
                <a:tc>
                  <a:txBody>
                    <a:bodyPr/>
                    <a:lstStyle/>
                    <a:p>
                      <a:pPr algn="ctr"/>
                      <a:r>
                        <a:rPr lang="en-US" dirty="0">
                          <a:solidFill>
                            <a:schemeClr val="bg1"/>
                          </a:solidFill>
                        </a:rPr>
                        <a:t>  10:00 AM</a:t>
                      </a:r>
                    </a:p>
                  </a:txBody>
                  <a:tcPr/>
                </a:tc>
                <a:tc>
                  <a:txBody>
                    <a:bodyPr/>
                    <a:lstStyle/>
                    <a:p>
                      <a:pPr algn="ctr"/>
                      <a:r>
                        <a:rPr lang="en-US" dirty="0"/>
                        <a:t>2:00 PM</a:t>
                      </a:r>
                    </a:p>
                  </a:txBody>
                  <a:tcPr/>
                </a:tc>
                <a:tc>
                  <a:txBody>
                    <a:bodyPr/>
                    <a:lstStyle/>
                    <a:p>
                      <a:pPr algn="ctr"/>
                      <a:r>
                        <a:rPr lang="en-US" dirty="0"/>
                        <a:t>6:00 PM</a:t>
                      </a:r>
                    </a:p>
                  </a:txBody>
                  <a:tcPr/>
                </a:tc>
                <a:extLst>
                  <a:ext uri="{0D108BD9-81ED-4DB2-BD59-A6C34878D82A}">
                    <a16:rowId xmlns:a16="http://schemas.microsoft.com/office/drawing/2014/main" val="2266469373"/>
                  </a:ext>
                </a:extLst>
              </a:tr>
              <a:tr h="494045">
                <a:tc>
                  <a:txBody>
                    <a:bodyPr/>
                    <a:lstStyle/>
                    <a:p>
                      <a:pPr algn="ctr"/>
                      <a:r>
                        <a:rPr lang="en-US" sz="2400" b="1" dirty="0"/>
                        <a:t>Howard</a:t>
                      </a:r>
                    </a:p>
                  </a:txBody>
                  <a:tcPr/>
                </a:tc>
                <a:tc>
                  <a:txBody>
                    <a:bodyPr/>
                    <a:lstStyle/>
                    <a:p>
                      <a:pPr algn="ctr"/>
                      <a:r>
                        <a:rPr lang="en-US" sz="2400" b="1" dirty="0"/>
                        <a:t>Southwest</a:t>
                      </a:r>
                    </a:p>
                  </a:txBody>
                  <a:tcPr/>
                </a:tc>
                <a:tc>
                  <a:txBody>
                    <a:bodyPr/>
                    <a:lstStyle/>
                    <a:p>
                      <a:pPr algn="ctr"/>
                      <a:r>
                        <a:rPr lang="en-US" sz="2400" b="1" dirty="0"/>
                        <a:t>Central</a:t>
                      </a:r>
                    </a:p>
                  </a:txBody>
                  <a:tcPr/>
                </a:tc>
                <a:extLst>
                  <a:ext uri="{0D108BD9-81ED-4DB2-BD59-A6C34878D82A}">
                    <a16:rowId xmlns:a16="http://schemas.microsoft.com/office/drawing/2014/main" val="14213653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952914638"/>
              </p:ext>
            </p:extLst>
          </p:nvPr>
        </p:nvGraphicFramePr>
        <p:xfrm>
          <a:off x="912128" y="4250871"/>
          <a:ext cx="4754880" cy="1027256"/>
        </p:xfrm>
        <a:graphic>
          <a:graphicData uri="http://schemas.openxmlformats.org/drawingml/2006/table">
            <a:tbl>
              <a:tblPr firstRow="1" bandRow="1">
                <a:tableStyleId>{793D81CF-94F2-401A-BA57-92F5A7B2D0C5}</a:tableStyleId>
              </a:tblPr>
              <a:tblGrid>
                <a:gridCol w="1538346">
                  <a:extLst>
                    <a:ext uri="{9D8B030D-6E8A-4147-A177-3AD203B41FA5}">
                      <a16:colId xmlns:a16="http://schemas.microsoft.com/office/drawing/2014/main" val="3830636996"/>
                    </a:ext>
                  </a:extLst>
                </a:gridCol>
                <a:gridCol w="1734131">
                  <a:extLst>
                    <a:ext uri="{9D8B030D-6E8A-4147-A177-3AD203B41FA5}">
                      <a16:colId xmlns:a16="http://schemas.microsoft.com/office/drawing/2014/main" val="1656686659"/>
                    </a:ext>
                  </a:extLst>
                </a:gridCol>
                <a:gridCol w="1482403">
                  <a:extLst>
                    <a:ext uri="{9D8B030D-6E8A-4147-A177-3AD203B41FA5}">
                      <a16:colId xmlns:a16="http://schemas.microsoft.com/office/drawing/2014/main" val="861381496"/>
                    </a:ext>
                  </a:extLst>
                </a:gridCol>
              </a:tblGrid>
              <a:tr h="533211">
                <a:tc>
                  <a:txBody>
                    <a:bodyPr/>
                    <a:lstStyle/>
                    <a:p>
                      <a:pPr algn="ctr"/>
                      <a:r>
                        <a:rPr lang="en-US" dirty="0">
                          <a:solidFill>
                            <a:schemeClr val="bg1"/>
                          </a:solidFill>
                        </a:rPr>
                        <a:t>  10:00 AM</a:t>
                      </a:r>
                    </a:p>
                  </a:txBody>
                  <a:tcPr/>
                </a:tc>
                <a:tc>
                  <a:txBody>
                    <a:bodyPr/>
                    <a:lstStyle/>
                    <a:p>
                      <a:pPr algn="ctr"/>
                      <a:r>
                        <a:rPr lang="en-US" dirty="0"/>
                        <a:t>2:00 PM</a:t>
                      </a:r>
                    </a:p>
                  </a:txBody>
                  <a:tcPr/>
                </a:tc>
                <a:tc>
                  <a:txBody>
                    <a:bodyPr/>
                    <a:lstStyle/>
                    <a:p>
                      <a:pPr algn="ctr"/>
                      <a:r>
                        <a:rPr lang="en-US" dirty="0"/>
                        <a:t>6:00 PM</a:t>
                      </a:r>
                    </a:p>
                  </a:txBody>
                  <a:tcPr/>
                </a:tc>
                <a:extLst>
                  <a:ext uri="{0D108BD9-81ED-4DB2-BD59-A6C34878D82A}">
                    <a16:rowId xmlns:a16="http://schemas.microsoft.com/office/drawing/2014/main" val="3577195479"/>
                  </a:ext>
                </a:extLst>
              </a:tr>
              <a:tr h="494045">
                <a:tc>
                  <a:txBody>
                    <a:bodyPr/>
                    <a:lstStyle/>
                    <a:p>
                      <a:pPr algn="ctr"/>
                      <a:r>
                        <a:rPr lang="en-US" sz="2400" b="1" dirty="0"/>
                        <a:t>Northeast</a:t>
                      </a:r>
                    </a:p>
                  </a:txBody>
                  <a:tcPr/>
                </a:tc>
                <a:tc>
                  <a:txBody>
                    <a:bodyPr/>
                    <a:lstStyle/>
                    <a:p>
                      <a:pPr algn="ctr"/>
                      <a:r>
                        <a:rPr lang="en-US" sz="2400" b="1" dirty="0"/>
                        <a:t>Rutland</a:t>
                      </a:r>
                    </a:p>
                  </a:txBody>
                  <a:tcPr/>
                </a:tc>
                <a:tc>
                  <a:txBody>
                    <a:bodyPr/>
                    <a:lstStyle/>
                    <a:p>
                      <a:pPr algn="ctr"/>
                      <a:r>
                        <a:rPr lang="en-US" sz="2400" b="1" dirty="0"/>
                        <a:t>Westside</a:t>
                      </a:r>
                    </a:p>
                  </a:txBody>
                  <a:tcPr/>
                </a:tc>
                <a:extLst>
                  <a:ext uri="{0D108BD9-81ED-4DB2-BD59-A6C34878D82A}">
                    <a16:rowId xmlns:a16="http://schemas.microsoft.com/office/drawing/2014/main" val="2914666724"/>
                  </a:ext>
                </a:extLst>
              </a:tr>
            </a:tbl>
          </a:graphicData>
        </a:graphic>
      </p:graphicFrame>
    </p:spTree>
    <p:extLst>
      <p:ext uri="{BB962C8B-B14F-4D97-AF65-F5344CB8AC3E}">
        <p14:creationId xmlns:p14="http://schemas.microsoft.com/office/powerpoint/2010/main" val="242599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EA0-1127-4DBF-8DCA-89E8F2298C71}"/>
              </a:ext>
            </a:extLst>
          </p:cNvPr>
          <p:cNvSpPr>
            <a:spLocks noGrp="1"/>
          </p:cNvSpPr>
          <p:nvPr>
            <p:ph type="title"/>
          </p:nvPr>
        </p:nvSpPr>
        <p:spPr>
          <a:xfrm>
            <a:off x="4979894" y="90357"/>
            <a:ext cx="3050689" cy="700330"/>
          </a:xfrm>
        </p:spPr>
        <p:txBody>
          <a:bodyPr/>
          <a:lstStyle/>
          <a:p>
            <a:r>
              <a:rPr lang="en-US" dirty="0">
                <a:solidFill>
                  <a:schemeClr val="bg1"/>
                </a:solidFill>
                <a:latin typeface="+mn-lt"/>
              </a:rPr>
              <a:t>Questions</a:t>
            </a:r>
          </a:p>
        </p:txBody>
      </p:sp>
      <p:pic>
        <p:nvPicPr>
          <p:cNvPr id="4" name="Picture 3" descr="How to Answer the 4 Most Difficult Interview Questions - FlexJobs">
            <a:extLst>
              <a:ext uri="{FF2B5EF4-FFF2-40B4-BE49-F238E27FC236}">
                <a16:creationId xmlns:a16="http://schemas.microsoft.com/office/drawing/2014/main" id="{89462BDB-79BE-4959-A76B-9B6669638D8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33656" y="1818042"/>
            <a:ext cx="6355827" cy="3463962"/>
          </a:xfrm>
          <a:prstGeom prst="rect">
            <a:avLst/>
          </a:prstGeom>
          <a:noFill/>
          <a:ln>
            <a:noFill/>
          </a:ln>
        </p:spPr>
      </p:pic>
    </p:spTree>
    <p:extLst>
      <p:ext uri="{BB962C8B-B14F-4D97-AF65-F5344CB8AC3E}">
        <p14:creationId xmlns:p14="http://schemas.microsoft.com/office/powerpoint/2010/main" val="132749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89939" y="1392953"/>
            <a:ext cx="746695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OUR VISION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student will demonstrate strength of character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will be college or career ready.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OUR MISSION</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Bibb County School District develops a highly trained</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and an engaged community dedicated to educating</a:t>
            </a: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student for a 21</a:t>
            </a:r>
            <a:r>
              <a:rPr kumimoji="0" lang="en-US" altLang="en-US" sz="19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st</a:t>
            </a:r>
            <a:r>
              <a:rPr kumimoji="0" lang="en-US" altLang="en-US"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century global society.</a:t>
            </a:r>
          </a:p>
        </p:txBody>
      </p:sp>
      <p:sp>
        <p:nvSpPr>
          <p:cNvPr id="5" name="Rectangle 3"/>
          <p:cNvSpPr>
            <a:spLocks noChangeArrowheads="1"/>
          </p:cNvSpPr>
          <p:nvPr/>
        </p:nvSpPr>
        <p:spPr bwMode="auto">
          <a:xfrm>
            <a:off x="789939" y="4319439"/>
            <a:ext cx="341644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en-US" sz="2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 </a:t>
            </a:r>
            <a:r>
              <a:rPr kumimoji="0" lang="en-US" altLang="en-US" sz="19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OUR VALUES</a:t>
            </a:r>
            <a:endParaRPr kumimoji="0" lang="en-US" sz="1900" b="0" i="0" u="none" strike="noStrike" kern="1200" cap="none" spc="0" normalizeH="0" baseline="0" noProof="0" dirty="0">
              <a:ln>
                <a:noFill/>
              </a:ln>
              <a:solidFill>
                <a:prstClr val="black"/>
              </a:solidFill>
              <a:effectLst/>
              <a:uLnTx/>
              <a:uFillTx/>
              <a:latin typeface="Arial Black" panose="020B0A04020102020204" pitchFamily="34" charset="0"/>
              <a:ea typeface="+mn-ea"/>
              <a:cs typeface="Calibri"/>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CO</a:t>
            </a:r>
            <a:r>
              <a:rPr kumimoji="0" lang="en-US" altLang="en-US" sz="1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M</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PETENCE</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t/>
            </a:r>
            <a:b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b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LOY</a:t>
            </a:r>
            <a:r>
              <a:rPr kumimoji="0" lang="en-US" altLang="en-US" sz="1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A</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LTY</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t/>
            </a:r>
            <a:b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b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OPEN </a:t>
            </a:r>
            <a:r>
              <a:rPr kumimoji="0" lang="en-US" altLang="en-US" sz="1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C</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OMMUNICATION</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t/>
            </a:r>
            <a:b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b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DEFINED AUT</a:t>
            </a:r>
            <a:r>
              <a:rPr kumimoji="0" lang="en-US" altLang="en-US" sz="1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O</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NOMY</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t/>
            </a:r>
            <a:b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rPr>
            </a:b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HO</a:t>
            </a:r>
            <a:r>
              <a:rPr kumimoji="0" lang="en-US" altLang="en-US" sz="19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N</a:t>
            </a:r>
            <a:r>
              <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 </a:t>
            </a:r>
            <a:endParaRPr kumimoji="0" lang="en-US" alt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
        <p:nvSpPr>
          <p:cNvPr id="6" name="TextBox 5"/>
          <p:cNvSpPr txBox="1"/>
          <p:nvPr/>
        </p:nvSpPr>
        <p:spPr>
          <a:xfrm>
            <a:off x="4769583" y="4319439"/>
            <a:ext cx="3487308"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OUR NON-NEGOTIABLES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PBIS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RTI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TKES &amp; LKES</a:t>
            </a:r>
          </a:p>
        </p:txBody>
      </p:sp>
      <p:sp>
        <p:nvSpPr>
          <p:cNvPr id="8" name="Rectangle 3"/>
          <p:cNvSpPr>
            <a:spLocks noChangeArrowheads="1"/>
          </p:cNvSpPr>
          <p:nvPr/>
        </p:nvSpPr>
        <p:spPr bwMode="auto">
          <a:xfrm>
            <a:off x="2883876" y="117764"/>
            <a:ext cx="93081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Who</a:t>
            </a:r>
            <a:r>
              <a:rPr kumimoji="0" lang="en-US" altLang="en-US" sz="4000" b="1" i="0" u="none" strike="noStrike" kern="1200" cap="none" spc="0" normalizeH="0" baseline="0" noProof="0" dirty="0">
                <a:ln>
                  <a:noFill/>
                </a:ln>
                <a:solidFill>
                  <a:prstClr val="white"/>
                </a:solidFill>
                <a:effectLst/>
                <a:uLnTx/>
                <a:uFillTx/>
                <a:latin typeface="+mn-lt"/>
                <a:ea typeface="+mn-ea"/>
                <a:cs typeface="Arial" panose="020B0604020202020204" pitchFamily="34" charset="0"/>
              </a:rPr>
              <a:t> We Are</a:t>
            </a:r>
          </a:p>
        </p:txBody>
      </p:sp>
      <p:pic>
        <p:nvPicPr>
          <p:cNvPr id="10" name="Picture 9"/>
          <p:cNvPicPr>
            <a:picLocks noChangeAspect="1"/>
          </p:cNvPicPr>
          <p:nvPr/>
        </p:nvPicPr>
        <p:blipFill>
          <a:blip r:embed="rId3"/>
          <a:stretch>
            <a:fillRect/>
          </a:stretch>
        </p:blipFill>
        <p:spPr>
          <a:xfrm>
            <a:off x="9129883" y="1189441"/>
            <a:ext cx="2432641" cy="3129998"/>
          </a:xfrm>
          <a:prstGeom prst="rect">
            <a:avLst/>
          </a:prstGeom>
        </p:spPr>
      </p:pic>
      <p:pic>
        <p:nvPicPr>
          <p:cNvPr id="11" name="Picture 10"/>
          <p:cNvPicPr>
            <a:picLocks noChangeAspect="1"/>
          </p:cNvPicPr>
          <p:nvPr/>
        </p:nvPicPr>
        <p:blipFill>
          <a:blip r:embed="rId4"/>
          <a:stretch>
            <a:fillRect/>
          </a:stretch>
        </p:blipFill>
        <p:spPr>
          <a:xfrm>
            <a:off x="9129883" y="4474268"/>
            <a:ext cx="2447925" cy="1866900"/>
          </a:xfrm>
          <a:prstGeom prst="rect">
            <a:avLst/>
          </a:prstGeom>
        </p:spPr>
      </p:pic>
    </p:spTree>
    <p:extLst>
      <p:ext uri="{BB962C8B-B14F-4D97-AF65-F5344CB8AC3E}">
        <p14:creationId xmlns:p14="http://schemas.microsoft.com/office/powerpoint/2010/main" val="3957529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B1CD17-C38B-499C-AC68-723F5364F984}"/>
              </a:ext>
            </a:extLst>
          </p:cNvPr>
          <p:cNvSpPr txBox="1">
            <a:spLocks noChangeArrowheads="1"/>
          </p:cNvSpPr>
          <p:nvPr/>
        </p:nvSpPr>
        <p:spPr bwMode="auto">
          <a:xfrm>
            <a:off x="2914650" y="146050"/>
            <a:ext cx="899795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mn-lt"/>
                <a:ea typeface="+mn-ea"/>
                <a:cs typeface="+mn-cs"/>
              </a:rPr>
              <a:t>VICTORY IN OUR SCHOOLS!</a:t>
            </a:r>
          </a:p>
        </p:txBody>
      </p:sp>
      <p:grpSp>
        <p:nvGrpSpPr>
          <p:cNvPr id="3075" name="Group 55">
            <a:extLst>
              <a:ext uri="{FF2B5EF4-FFF2-40B4-BE49-F238E27FC236}">
                <a16:creationId xmlns:a16="http://schemas.microsoft.com/office/drawing/2014/main" id="{8C717440-0E05-4A4C-A189-449247CAD8C4}"/>
              </a:ext>
            </a:extLst>
          </p:cNvPr>
          <p:cNvGrpSpPr>
            <a:grpSpLocks/>
          </p:cNvGrpSpPr>
          <p:nvPr/>
        </p:nvGrpSpPr>
        <p:grpSpPr bwMode="auto">
          <a:xfrm>
            <a:off x="355394" y="1480163"/>
            <a:ext cx="9511278" cy="4827684"/>
            <a:chOff x="576" y="626"/>
            <a:chExt cx="6553" cy="3423"/>
          </a:xfrm>
        </p:grpSpPr>
        <p:sp>
          <p:nvSpPr>
            <p:cNvPr id="4" name="Rectangle 48">
              <a:extLst>
                <a:ext uri="{FF2B5EF4-FFF2-40B4-BE49-F238E27FC236}">
                  <a16:creationId xmlns:a16="http://schemas.microsoft.com/office/drawing/2014/main" id="{25FC7E24-80C7-4FFD-838D-015924E35507}"/>
                </a:ext>
              </a:extLst>
            </p:cNvPr>
            <p:cNvSpPr>
              <a:spLocks noChangeArrowheads="1"/>
            </p:cNvSpPr>
            <p:nvPr/>
          </p:nvSpPr>
          <p:spPr bwMode="auto">
            <a:xfrm>
              <a:off x="748" y="1949"/>
              <a:ext cx="6268" cy="1504"/>
            </a:xfrm>
            <a:prstGeom prst="rect">
              <a:avLst/>
            </a:prstGeom>
            <a:solidFill>
              <a:srgbClr val="CC9900"/>
            </a:solidFill>
            <a:ln w="38100">
              <a:solidFill>
                <a:schemeClr val="bg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79" name="AutoShape 53">
              <a:extLst>
                <a:ext uri="{FF2B5EF4-FFF2-40B4-BE49-F238E27FC236}">
                  <a16:creationId xmlns:a16="http://schemas.microsoft.com/office/drawing/2014/main" id="{B6C6AB0F-EE39-45EC-93B6-110E3EA08EBC}"/>
                </a:ext>
              </a:extLst>
            </p:cNvPr>
            <p:cNvSpPr>
              <a:spLocks noChangeArrowheads="1"/>
            </p:cNvSpPr>
            <p:nvPr/>
          </p:nvSpPr>
          <p:spPr bwMode="auto">
            <a:xfrm>
              <a:off x="804" y="3534"/>
              <a:ext cx="6154" cy="515"/>
            </a:xfrm>
            <a:prstGeom prst="roundRect">
              <a:avLst>
                <a:gd name="adj" fmla="val 16667"/>
              </a:avLst>
            </a:prstGeom>
            <a:solidFill>
              <a:schemeClr val="tx1">
                <a:lumMod val="65000"/>
                <a:lumOff val="35000"/>
              </a:schemeClr>
            </a:solidFill>
            <a:ln w="9525" cap="rnd">
              <a:solidFill>
                <a:schemeClr val="tx1"/>
              </a:solidFill>
              <a:prstDash val="sysDot"/>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80" name="Text Box 54">
              <a:extLst>
                <a:ext uri="{FF2B5EF4-FFF2-40B4-BE49-F238E27FC236}">
                  <a16:creationId xmlns:a16="http://schemas.microsoft.com/office/drawing/2014/main" id="{9F452016-7836-4072-9A9E-D75F2F2656DA}"/>
                </a:ext>
              </a:extLst>
            </p:cNvPr>
            <p:cNvSpPr txBox="1">
              <a:spLocks noChangeArrowheads="1"/>
            </p:cNvSpPr>
            <p:nvPr/>
          </p:nvSpPr>
          <p:spPr bwMode="auto">
            <a:xfrm>
              <a:off x="3137" y="3546"/>
              <a:ext cx="157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srgbClr val="CC9900"/>
                  </a:solidFill>
                  <a:effectLst/>
                  <a:uLnTx/>
                  <a:uFillTx/>
                  <a:latin typeface="Arial" panose="020B0604020202020204" pitchFamily="34" charset="0"/>
                  <a:ea typeface="+mn-ea"/>
                  <a:cs typeface="+mn-cs"/>
                </a:rPr>
                <a:t>LEARNING AND GROWTH</a:t>
              </a:r>
            </a:p>
          </p:txBody>
        </p:sp>
        <p:sp>
          <p:nvSpPr>
            <p:cNvPr id="3081" name="AutoShape 55">
              <a:extLst>
                <a:ext uri="{FF2B5EF4-FFF2-40B4-BE49-F238E27FC236}">
                  <a16:creationId xmlns:a16="http://schemas.microsoft.com/office/drawing/2014/main" id="{8B90FADC-9DEF-45B4-8A16-91698FEA3601}"/>
                </a:ext>
              </a:extLst>
            </p:cNvPr>
            <p:cNvSpPr>
              <a:spLocks noChangeArrowheads="1"/>
            </p:cNvSpPr>
            <p:nvPr/>
          </p:nvSpPr>
          <p:spPr bwMode="auto">
            <a:xfrm>
              <a:off x="918" y="3751"/>
              <a:ext cx="1538"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2" name="AutoShape 59">
              <a:extLst>
                <a:ext uri="{FF2B5EF4-FFF2-40B4-BE49-F238E27FC236}">
                  <a16:creationId xmlns:a16="http://schemas.microsoft.com/office/drawing/2014/main" id="{7909092B-E2C8-4A66-BD2A-289C981AE345}"/>
                </a:ext>
              </a:extLst>
            </p:cNvPr>
            <p:cNvSpPr>
              <a:spLocks noChangeArrowheads="1"/>
            </p:cNvSpPr>
            <p:nvPr/>
          </p:nvSpPr>
          <p:spPr bwMode="auto">
            <a:xfrm>
              <a:off x="5249" y="3751"/>
              <a:ext cx="1590"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3" name="AutoShape 64">
              <a:extLst>
                <a:ext uri="{FF2B5EF4-FFF2-40B4-BE49-F238E27FC236}">
                  <a16:creationId xmlns:a16="http://schemas.microsoft.com/office/drawing/2014/main" id="{5F7CB9E4-0EE6-433F-BBEA-207FF67448E2}"/>
                </a:ext>
              </a:extLst>
            </p:cNvPr>
            <p:cNvSpPr>
              <a:spLocks noChangeArrowheads="1"/>
            </p:cNvSpPr>
            <p:nvPr/>
          </p:nvSpPr>
          <p:spPr bwMode="auto">
            <a:xfrm>
              <a:off x="3086" y="3751"/>
              <a:ext cx="1710"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84" name="Rectangle 66">
              <a:extLst>
                <a:ext uri="{FF2B5EF4-FFF2-40B4-BE49-F238E27FC236}">
                  <a16:creationId xmlns:a16="http://schemas.microsoft.com/office/drawing/2014/main" id="{E74A99CE-5D66-488C-9395-B41DCCE34C7F}"/>
                </a:ext>
              </a:extLst>
            </p:cNvPr>
            <p:cNvSpPr>
              <a:spLocks noChangeArrowheads="1"/>
            </p:cNvSpPr>
            <p:nvPr/>
          </p:nvSpPr>
          <p:spPr bwMode="auto">
            <a:xfrm>
              <a:off x="975" y="3736"/>
              <a:ext cx="14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Recruit and Retain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The Right People</a:t>
              </a:r>
            </a:p>
          </p:txBody>
        </p:sp>
        <p:sp>
          <p:nvSpPr>
            <p:cNvPr id="3085" name="AutoShape 53">
              <a:extLst>
                <a:ext uri="{FF2B5EF4-FFF2-40B4-BE49-F238E27FC236}">
                  <a16:creationId xmlns:a16="http://schemas.microsoft.com/office/drawing/2014/main" id="{65C00D31-9085-4C4C-9B25-0F1FD77C058E}"/>
                </a:ext>
              </a:extLst>
            </p:cNvPr>
            <p:cNvSpPr>
              <a:spLocks noChangeArrowheads="1"/>
            </p:cNvSpPr>
            <p:nvPr/>
          </p:nvSpPr>
          <p:spPr bwMode="auto">
            <a:xfrm>
              <a:off x="804" y="2803"/>
              <a:ext cx="6154" cy="523"/>
            </a:xfrm>
            <a:prstGeom prst="roundRect">
              <a:avLst>
                <a:gd name="adj" fmla="val 16667"/>
              </a:avLst>
            </a:prstGeom>
            <a:solidFill>
              <a:schemeClr val="tx1">
                <a:lumMod val="65000"/>
                <a:lumOff val="35000"/>
              </a:schemeClr>
            </a:solidFill>
            <a:ln w="9525" cap="rnd">
              <a:solidFill>
                <a:schemeClr val="tx1"/>
              </a:solidFill>
              <a:prstDash val="sysDot"/>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86" name="Text Box 54">
              <a:extLst>
                <a:ext uri="{FF2B5EF4-FFF2-40B4-BE49-F238E27FC236}">
                  <a16:creationId xmlns:a16="http://schemas.microsoft.com/office/drawing/2014/main" id="{B2638428-1549-4919-B7C7-976A653F2326}"/>
                </a:ext>
              </a:extLst>
            </p:cNvPr>
            <p:cNvSpPr txBox="1">
              <a:spLocks noChangeArrowheads="1"/>
            </p:cNvSpPr>
            <p:nvPr/>
          </p:nvSpPr>
          <p:spPr bwMode="auto">
            <a:xfrm>
              <a:off x="3086" y="2807"/>
              <a:ext cx="176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srgbClr val="CC9900"/>
                  </a:solidFill>
                  <a:effectLst/>
                  <a:uLnTx/>
                  <a:uFillTx/>
                  <a:latin typeface="Arial" panose="020B0604020202020204" pitchFamily="34" charset="0"/>
                  <a:ea typeface="+mn-ea"/>
                  <a:cs typeface="+mn-cs"/>
                </a:rPr>
                <a:t>RELIABLE  ORGANIZATION</a:t>
              </a:r>
            </a:p>
          </p:txBody>
        </p:sp>
        <p:sp>
          <p:nvSpPr>
            <p:cNvPr id="3087" name="Rectangle 66">
              <a:extLst>
                <a:ext uri="{FF2B5EF4-FFF2-40B4-BE49-F238E27FC236}">
                  <a16:creationId xmlns:a16="http://schemas.microsoft.com/office/drawing/2014/main" id="{F06A887C-5E1B-410F-A6F4-641BE32498D0}"/>
                </a:ext>
              </a:extLst>
            </p:cNvPr>
            <p:cNvSpPr>
              <a:spLocks noChangeArrowheads="1"/>
            </p:cNvSpPr>
            <p:nvPr/>
          </p:nvSpPr>
          <p:spPr bwMode="auto">
            <a:xfrm>
              <a:off x="3177" y="3736"/>
              <a:ext cx="153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Respect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BCSD Values and Culture</a:t>
              </a:r>
            </a:p>
          </p:txBody>
        </p:sp>
        <p:sp>
          <p:nvSpPr>
            <p:cNvPr id="3088" name="AutoShape 53">
              <a:extLst>
                <a:ext uri="{FF2B5EF4-FFF2-40B4-BE49-F238E27FC236}">
                  <a16:creationId xmlns:a16="http://schemas.microsoft.com/office/drawing/2014/main" id="{D9DE35BA-4001-4F3B-9782-5582B0776365}"/>
                </a:ext>
              </a:extLst>
            </p:cNvPr>
            <p:cNvSpPr>
              <a:spLocks noChangeArrowheads="1"/>
            </p:cNvSpPr>
            <p:nvPr/>
          </p:nvSpPr>
          <p:spPr bwMode="auto">
            <a:xfrm>
              <a:off x="804" y="2035"/>
              <a:ext cx="6154" cy="529"/>
            </a:xfrm>
            <a:prstGeom prst="roundRect">
              <a:avLst>
                <a:gd name="adj" fmla="val 16667"/>
              </a:avLst>
            </a:prstGeom>
            <a:solidFill>
              <a:schemeClr val="tx1">
                <a:lumMod val="65000"/>
                <a:lumOff val="35000"/>
              </a:schemeClr>
            </a:solidFill>
            <a:ln w="9525" cap="rnd">
              <a:solidFill>
                <a:schemeClr val="tx1"/>
              </a:solidFill>
              <a:prstDash val="sysDot"/>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89" name="AutoShape 53">
              <a:extLst>
                <a:ext uri="{FF2B5EF4-FFF2-40B4-BE49-F238E27FC236}">
                  <a16:creationId xmlns:a16="http://schemas.microsoft.com/office/drawing/2014/main" id="{093CF0A9-0572-4033-9CBF-A23D058E676D}"/>
                </a:ext>
              </a:extLst>
            </p:cNvPr>
            <p:cNvSpPr>
              <a:spLocks noChangeArrowheads="1"/>
            </p:cNvSpPr>
            <p:nvPr/>
          </p:nvSpPr>
          <p:spPr bwMode="auto">
            <a:xfrm>
              <a:off x="804" y="1348"/>
              <a:ext cx="6154" cy="536"/>
            </a:xfrm>
            <a:prstGeom prst="roundRect">
              <a:avLst>
                <a:gd name="adj" fmla="val 16667"/>
              </a:avLst>
            </a:prstGeom>
            <a:solidFill>
              <a:schemeClr val="tx1">
                <a:lumMod val="65000"/>
                <a:lumOff val="35000"/>
              </a:schemeClr>
            </a:solidFill>
            <a:ln w="9525" cap="rnd">
              <a:solidFill>
                <a:schemeClr val="tx1"/>
              </a:solidFill>
              <a:prstDash val="sysDot"/>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90" name="AutoShape 53">
              <a:extLst>
                <a:ext uri="{FF2B5EF4-FFF2-40B4-BE49-F238E27FC236}">
                  <a16:creationId xmlns:a16="http://schemas.microsoft.com/office/drawing/2014/main" id="{0786D72C-B69A-4DF0-B030-7D53B27170F3}"/>
                </a:ext>
              </a:extLst>
            </p:cNvPr>
            <p:cNvSpPr>
              <a:spLocks noChangeArrowheads="1"/>
            </p:cNvSpPr>
            <p:nvPr/>
          </p:nvSpPr>
          <p:spPr bwMode="auto">
            <a:xfrm>
              <a:off x="804" y="626"/>
              <a:ext cx="6154" cy="576"/>
            </a:xfrm>
            <a:prstGeom prst="roundRect">
              <a:avLst>
                <a:gd name="adj" fmla="val 16667"/>
              </a:avLst>
            </a:prstGeom>
            <a:solidFill>
              <a:schemeClr val="tx1">
                <a:lumMod val="65000"/>
                <a:lumOff val="35000"/>
              </a:schemeClr>
            </a:solidFill>
            <a:ln w="9525" cap="rnd">
              <a:solidFill>
                <a:schemeClr val="tx1"/>
              </a:solidFill>
              <a:prstDash val="sysDot"/>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091" name="Text Box 54">
              <a:extLst>
                <a:ext uri="{FF2B5EF4-FFF2-40B4-BE49-F238E27FC236}">
                  <a16:creationId xmlns:a16="http://schemas.microsoft.com/office/drawing/2014/main" id="{1C4AC67A-3FB2-48DF-8487-EF646B1928AC}"/>
                </a:ext>
              </a:extLst>
            </p:cNvPr>
            <p:cNvSpPr txBox="1">
              <a:spLocks noChangeArrowheads="1"/>
            </p:cNvSpPr>
            <p:nvPr/>
          </p:nvSpPr>
          <p:spPr bwMode="auto">
            <a:xfrm>
              <a:off x="3206" y="647"/>
              <a:ext cx="1548"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srgbClr val="CC9900"/>
                  </a:solidFill>
                  <a:effectLst/>
                  <a:uLnTx/>
                  <a:uFillTx/>
                  <a:latin typeface="Arial" panose="020B0604020202020204" pitchFamily="34" charset="0"/>
                  <a:ea typeface="+mn-ea"/>
                  <a:cs typeface="+mn-cs"/>
                </a:rPr>
                <a:t>STUDENT ACHIEVEMENT</a:t>
              </a:r>
            </a:p>
          </p:txBody>
        </p:sp>
        <p:sp>
          <p:nvSpPr>
            <p:cNvPr id="3092" name="AutoShape 55">
              <a:extLst>
                <a:ext uri="{FF2B5EF4-FFF2-40B4-BE49-F238E27FC236}">
                  <a16:creationId xmlns:a16="http://schemas.microsoft.com/office/drawing/2014/main" id="{3C4D7B51-0FA0-4749-B3FC-6676E7950AD6}"/>
                </a:ext>
              </a:extLst>
            </p:cNvPr>
            <p:cNvSpPr>
              <a:spLocks noChangeArrowheads="1"/>
            </p:cNvSpPr>
            <p:nvPr/>
          </p:nvSpPr>
          <p:spPr bwMode="auto">
            <a:xfrm>
              <a:off x="918" y="834"/>
              <a:ext cx="1538"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3" name="Text Box 56">
              <a:extLst>
                <a:ext uri="{FF2B5EF4-FFF2-40B4-BE49-F238E27FC236}">
                  <a16:creationId xmlns:a16="http://schemas.microsoft.com/office/drawing/2014/main" id="{24C7C1BE-4475-43D3-8116-181536A32736}"/>
                </a:ext>
              </a:extLst>
            </p:cNvPr>
            <p:cNvSpPr txBox="1">
              <a:spLocks noChangeArrowheads="1"/>
            </p:cNvSpPr>
            <p:nvPr/>
          </p:nvSpPr>
          <p:spPr bwMode="auto">
            <a:xfrm>
              <a:off x="918" y="817"/>
              <a:ext cx="14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Increase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Content Mastery</a:t>
              </a:r>
            </a:p>
          </p:txBody>
        </p:sp>
        <p:sp>
          <p:nvSpPr>
            <p:cNvPr id="3094" name="AutoShape 59">
              <a:extLst>
                <a:ext uri="{FF2B5EF4-FFF2-40B4-BE49-F238E27FC236}">
                  <a16:creationId xmlns:a16="http://schemas.microsoft.com/office/drawing/2014/main" id="{FA04D10E-B61D-48A5-9C58-F2E59899160D}"/>
                </a:ext>
              </a:extLst>
            </p:cNvPr>
            <p:cNvSpPr>
              <a:spLocks noChangeArrowheads="1"/>
            </p:cNvSpPr>
            <p:nvPr/>
          </p:nvSpPr>
          <p:spPr bwMode="auto">
            <a:xfrm>
              <a:off x="5249" y="839"/>
              <a:ext cx="1588"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5" name="Text Box 60">
              <a:extLst>
                <a:ext uri="{FF2B5EF4-FFF2-40B4-BE49-F238E27FC236}">
                  <a16:creationId xmlns:a16="http://schemas.microsoft.com/office/drawing/2014/main" id="{A94B6993-2457-49D2-ABC9-5E4D5FE8FF90}"/>
                </a:ext>
              </a:extLst>
            </p:cNvPr>
            <p:cNvSpPr txBox="1">
              <a:spLocks noChangeArrowheads="1"/>
            </p:cNvSpPr>
            <p:nvPr/>
          </p:nvSpPr>
          <p:spPr bwMode="auto">
            <a:xfrm>
              <a:off x="5363" y="829"/>
              <a:ext cx="136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Increase Grad Rate and Post Secondary Options</a:t>
              </a:r>
            </a:p>
          </p:txBody>
        </p:sp>
        <p:sp>
          <p:nvSpPr>
            <p:cNvPr id="3096" name="AutoShape 64">
              <a:extLst>
                <a:ext uri="{FF2B5EF4-FFF2-40B4-BE49-F238E27FC236}">
                  <a16:creationId xmlns:a16="http://schemas.microsoft.com/office/drawing/2014/main" id="{9A207135-742B-4CCE-B627-AB9B83EDC954}"/>
                </a:ext>
              </a:extLst>
            </p:cNvPr>
            <p:cNvSpPr>
              <a:spLocks noChangeArrowheads="1"/>
            </p:cNvSpPr>
            <p:nvPr/>
          </p:nvSpPr>
          <p:spPr bwMode="auto">
            <a:xfrm>
              <a:off x="3134" y="839"/>
              <a:ext cx="1710"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97" name="Rectangle 66">
              <a:extLst>
                <a:ext uri="{FF2B5EF4-FFF2-40B4-BE49-F238E27FC236}">
                  <a16:creationId xmlns:a16="http://schemas.microsoft.com/office/drawing/2014/main" id="{4E7A31A2-B299-47EF-B30B-0DF78F26398E}"/>
                </a:ext>
              </a:extLst>
            </p:cNvPr>
            <p:cNvSpPr>
              <a:spLocks noChangeArrowheads="1"/>
            </p:cNvSpPr>
            <p:nvPr/>
          </p:nvSpPr>
          <p:spPr bwMode="auto">
            <a:xfrm>
              <a:off x="3219" y="829"/>
              <a:ext cx="157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Increase Post School</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Readiness</a:t>
              </a:r>
            </a:p>
          </p:txBody>
        </p:sp>
        <p:sp>
          <p:nvSpPr>
            <p:cNvPr id="3098" name="Text Box 54">
              <a:extLst>
                <a:ext uri="{FF2B5EF4-FFF2-40B4-BE49-F238E27FC236}">
                  <a16:creationId xmlns:a16="http://schemas.microsoft.com/office/drawing/2014/main" id="{B6325EFF-2381-4A81-A1EB-E0AD43A4EFAA}"/>
                </a:ext>
              </a:extLst>
            </p:cNvPr>
            <p:cNvSpPr txBox="1">
              <a:spLocks noChangeArrowheads="1"/>
            </p:cNvSpPr>
            <p:nvPr/>
          </p:nvSpPr>
          <p:spPr bwMode="auto">
            <a:xfrm>
              <a:off x="2466" y="2048"/>
              <a:ext cx="278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srgbClr val="CC9900"/>
                  </a:solidFill>
                  <a:effectLst/>
                  <a:uLnTx/>
                  <a:uFillTx/>
                  <a:latin typeface="Arial" panose="020B0604020202020204" pitchFamily="34" charset="0"/>
                  <a:ea typeface="+mn-ea"/>
                  <a:cs typeface="+mn-cs"/>
                </a:rPr>
                <a:t>LEADER AND TEACHER  EFFECTIVENESS</a:t>
              </a:r>
            </a:p>
          </p:txBody>
        </p:sp>
        <p:sp>
          <p:nvSpPr>
            <p:cNvPr id="3099" name="AutoShape 55">
              <a:extLst>
                <a:ext uri="{FF2B5EF4-FFF2-40B4-BE49-F238E27FC236}">
                  <a16:creationId xmlns:a16="http://schemas.microsoft.com/office/drawing/2014/main" id="{9F906271-DEFE-44C2-B167-06BF1D181E45}"/>
                </a:ext>
              </a:extLst>
            </p:cNvPr>
            <p:cNvSpPr>
              <a:spLocks noChangeArrowheads="1"/>
            </p:cNvSpPr>
            <p:nvPr/>
          </p:nvSpPr>
          <p:spPr bwMode="auto">
            <a:xfrm>
              <a:off x="3026" y="2249"/>
              <a:ext cx="1938" cy="258"/>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0" name="Text Box 60">
              <a:extLst>
                <a:ext uri="{FF2B5EF4-FFF2-40B4-BE49-F238E27FC236}">
                  <a16:creationId xmlns:a16="http://schemas.microsoft.com/office/drawing/2014/main" id="{77273839-16B6-400E-9C4A-4DC41D729F5B}"/>
                </a:ext>
              </a:extLst>
            </p:cNvPr>
            <p:cNvSpPr txBox="1">
              <a:spLocks noChangeArrowheads="1"/>
            </p:cNvSpPr>
            <p:nvPr/>
          </p:nvSpPr>
          <p:spPr bwMode="auto">
            <a:xfrm>
              <a:off x="5306" y="3736"/>
              <a:ext cx="147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Grow</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From Evaluations</a:t>
              </a:r>
            </a:p>
          </p:txBody>
        </p:sp>
        <p:sp>
          <p:nvSpPr>
            <p:cNvPr id="3101" name="AutoShape 64">
              <a:extLst>
                <a:ext uri="{FF2B5EF4-FFF2-40B4-BE49-F238E27FC236}">
                  <a16:creationId xmlns:a16="http://schemas.microsoft.com/office/drawing/2014/main" id="{598E612E-1E37-4252-A5FF-F6E29E65225B}"/>
                </a:ext>
              </a:extLst>
            </p:cNvPr>
            <p:cNvSpPr>
              <a:spLocks noChangeArrowheads="1"/>
            </p:cNvSpPr>
            <p:nvPr/>
          </p:nvSpPr>
          <p:spPr bwMode="auto">
            <a:xfrm>
              <a:off x="5249" y="2249"/>
              <a:ext cx="1588" cy="258"/>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2" name="Rectangle 66">
              <a:extLst>
                <a:ext uri="{FF2B5EF4-FFF2-40B4-BE49-F238E27FC236}">
                  <a16:creationId xmlns:a16="http://schemas.microsoft.com/office/drawing/2014/main" id="{FCE02DC4-9A98-43BA-85D7-74AF536330BA}"/>
                </a:ext>
              </a:extLst>
            </p:cNvPr>
            <p:cNvSpPr>
              <a:spLocks noChangeArrowheads="1"/>
            </p:cNvSpPr>
            <p:nvPr/>
          </p:nvSpPr>
          <p:spPr bwMode="auto">
            <a:xfrm>
              <a:off x="5256" y="2228"/>
              <a:ext cx="1587"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Do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Standards-Based Classrooms</a:t>
              </a:r>
            </a:p>
          </p:txBody>
        </p:sp>
        <p:sp>
          <p:nvSpPr>
            <p:cNvPr id="3103" name="Text Box 54">
              <a:extLst>
                <a:ext uri="{FF2B5EF4-FFF2-40B4-BE49-F238E27FC236}">
                  <a16:creationId xmlns:a16="http://schemas.microsoft.com/office/drawing/2014/main" id="{13BEC4D7-667F-4A2A-B05C-8E9AAB195216}"/>
                </a:ext>
              </a:extLst>
            </p:cNvPr>
            <p:cNvSpPr txBox="1">
              <a:spLocks noChangeArrowheads="1"/>
            </p:cNvSpPr>
            <p:nvPr/>
          </p:nvSpPr>
          <p:spPr bwMode="auto">
            <a:xfrm>
              <a:off x="2513" y="1348"/>
              <a:ext cx="295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CC9900"/>
                  </a:solidFill>
                  <a:effectLst/>
                  <a:uLnTx/>
                  <a:uFillTx/>
                  <a:latin typeface="Arial" panose="020B0604020202020204" pitchFamily="34" charset="0"/>
                  <a:ea typeface="+mn-ea"/>
                  <a:cs typeface="+mn-cs"/>
                </a:rPr>
                <a:t>STUDENT AND STAKEHOLDER ENGAGEMENT</a:t>
              </a:r>
            </a:p>
          </p:txBody>
        </p:sp>
        <p:sp>
          <p:nvSpPr>
            <p:cNvPr id="3104" name="AutoShape 59">
              <a:extLst>
                <a:ext uri="{FF2B5EF4-FFF2-40B4-BE49-F238E27FC236}">
                  <a16:creationId xmlns:a16="http://schemas.microsoft.com/office/drawing/2014/main" id="{E7947EAD-375D-476D-AEAF-4A3945FD5C75}"/>
                </a:ext>
              </a:extLst>
            </p:cNvPr>
            <p:cNvSpPr>
              <a:spLocks noChangeArrowheads="1"/>
            </p:cNvSpPr>
            <p:nvPr/>
          </p:nvSpPr>
          <p:spPr bwMode="auto">
            <a:xfrm>
              <a:off x="918" y="2249"/>
              <a:ext cx="1538" cy="258"/>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5" name="Text Box 56">
              <a:extLst>
                <a:ext uri="{FF2B5EF4-FFF2-40B4-BE49-F238E27FC236}">
                  <a16:creationId xmlns:a16="http://schemas.microsoft.com/office/drawing/2014/main" id="{EDF84854-3962-4AF3-B006-82746D741610}"/>
                </a:ext>
              </a:extLst>
            </p:cNvPr>
            <p:cNvSpPr txBox="1">
              <a:spLocks noChangeArrowheads="1"/>
            </p:cNvSpPr>
            <p:nvPr/>
          </p:nvSpPr>
          <p:spPr bwMode="auto">
            <a:xfrm>
              <a:off x="1156" y="2228"/>
              <a:ext cx="10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Be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A PLC</a:t>
              </a:r>
            </a:p>
          </p:txBody>
        </p:sp>
        <p:sp>
          <p:nvSpPr>
            <p:cNvPr id="3106" name="AutoShape 55">
              <a:extLst>
                <a:ext uri="{FF2B5EF4-FFF2-40B4-BE49-F238E27FC236}">
                  <a16:creationId xmlns:a16="http://schemas.microsoft.com/office/drawing/2014/main" id="{1D9AF068-BDF3-475E-B4C8-13B99EF750DB}"/>
                </a:ext>
              </a:extLst>
            </p:cNvPr>
            <p:cNvSpPr>
              <a:spLocks noChangeArrowheads="1"/>
            </p:cNvSpPr>
            <p:nvPr/>
          </p:nvSpPr>
          <p:spPr bwMode="auto">
            <a:xfrm flipH="1" flipV="1">
              <a:off x="576" y="2833"/>
              <a:ext cx="228" cy="918"/>
            </a:xfrm>
            <a:prstGeom prst="curvedLeftArrow">
              <a:avLst>
                <a:gd name="adj1" fmla="val 44383"/>
                <a:gd name="adj2" fmla="val 278207"/>
                <a:gd name="adj3" fmla="val 50000"/>
              </a:avLst>
            </a:prstGeom>
            <a:solidFill>
              <a:schemeClr val="tx2">
                <a:lumMod val="60000"/>
                <a:lumOff val="40000"/>
              </a:schemeClr>
            </a:solidFill>
            <a:ln w="9525">
              <a:solidFill>
                <a:schemeClr val="tx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07" name="AutoShape 56">
              <a:extLst>
                <a:ext uri="{FF2B5EF4-FFF2-40B4-BE49-F238E27FC236}">
                  <a16:creationId xmlns:a16="http://schemas.microsoft.com/office/drawing/2014/main" id="{C18AD415-CA11-477D-BE77-F4452DD44566}"/>
                </a:ext>
              </a:extLst>
            </p:cNvPr>
            <p:cNvSpPr>
              <a:spLocks noChangeArrowheads="1"/>
            </p:cNvSpPr>
            <p:nvPr/>
          </p:nvSpPr>
          <p:spPr bwMode="auto">
            <a:xfrm flipV="1">
              <a:off x="6901" y="2764"/>
              <a:ext cx="228" cy="987"/>
            </a:xfrm>
            <a:prstGeom prst="curvedLeftArrow">
              <a:avLst>
                <a:gd name="adj1" fmla="val 44372"/>
                <a:gd name="adj2" fmla="val 278135"/>
                <a:gd name="adj3" fmla="val 50000"/>
              </a:avLst>
            </a:prstGeom>
            <a:solidFill>
              <a:schemeClr val="tx2">
                <a:lumMod val="60000"/>
                <a:lumOff val="40000"/>
              </a:schemeClr>
            </a:solidFill>
            <a:ln w="9525">
              <a:solidFill>
                <a:schemeClr val="tx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08" name="AutoShape 57">
              <a:extLst>
                <a:ext uri="{FF2B5EF4-FFF2-40B4-BE49-F238E27FC236}">
                  <a16:creationId xmlns:a16="http://schemas.microsoft.com/office/drawing/2014/main" id="{10BF4F91-D45E-4DF8-8B28-8827B914738B}"/>
                </a:ext>
              </a:extLst>
            </p:cNvPr>
            <p:cNvSpPr>
              <a:spLocks noChangeArrowheads="1"/>
            </p:cNvSpPr>
            <p:nvPr/>
          </p:nvSpPr>
          <p:spPr bwMode="auto">
            <a:xfrm flipH="1" flipV="1">
              <a:off x="576" y="1477"/>
              <a:ext cx="228" cy="844"/>
            </a:xfrm>
            <a:prstGeom prst="curvedLeftArrow">
              <a:avLst>
                <a:gd name="adj1" fmla="val 44353"/>
                <a:gd name="adj2" fmla="val 278146"/>
                <a:gd name="adj3" fmla="val 50000"/>
              </a:avLst>
            </a:prstGeom>
            <a:solidFill>
              <a:schemeClr val="tx2">
                <a:lumMod val="60000"/>
                <a:lumOff val="40000"/>
              </a:schemeClr>
            </a:solidFill>
            <a:ln w="9525">
              <a:solidFill>
                <a:schemeClr val="tx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09" name="AutoShape 58">
              <a:extLst>
                <a:ext uri="{FF2B5EF4-FFF2-40B4-BE49-F238E27FC236}">
                  <a16:creationId xmlns:a16="http://schemas.microsoft.com/office/drawing/2014/main" id="{D84945C5-730F-4F29-9B59-455AA89FA404}"/>
                </a:ext>
              </a:extLst>
            </p:cNvPr>
            <p:cNvSpPr>
              <a:spLocks noChangeArrowheads="1"/>
            </p:cNvSpPr>
            <p:nvPr/>
          </p:nvSpPr>
          <p:spPr bwMode="auto">
            <a:xfrm flipV="1">
              <a:off x="6958" y="1477"/>
              <a:ext cx="171" cy="844"/>
            </a:xfrm>
            <a:prstGeom prst="curvedLeftArrow">
              <a:avLst>
                <a:gd name="adj1" fmla="val 44353"/>
                <a:gd name="adj2" fmla="val 278157"/>
                <a:gd name="adj3" fmla="val 50000"/>
              </a:avLst>
            </a:prstGeom>
            <a:solidFill>
              <a:schemeClr val="tx2">
                <a:lumMod val="60000"/>
                <a:lumOff val="40000"/>
              </a:schemeClr>
            </a:solidFill>
            <a:ln w="9525">
              <a:solidFill>
                <a:schemeClr val="tx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0" name="Text Box 48">
              <a:extLst>
                <a:ext uri="{FF2B5EF4-FFF2-40B4-BE49-F238E27FC236}">
                  <a16:creationId xmlns:a16="http://schemas.microsoft.com/office/drawing/2014/main" id="{D54D0701-BC65-4ABA-AF95-DCC6C5ABCC8F}"/>
                </a:ext>
              </a:extLst>
            </p:cNvPr>
            <p:cNvSpPr txBox="1">
              <a:spLocks noChangeArrowheads="1"/>
            </p:cNvSpPr>
            <p:nvPr/>
          </p:nvSpPr>
          <p:spPr bwMode="auto">
            <a:xfrm>
              <a:off x="747" y="2563"/>
              <a:ext cx="626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INTERNAL PROCESSES</a:t>
              </a:r>
            </a:p>
          </p:txBody>
        </p:sp>
        <p:sp>
          <p:nvSpPr>
            <p:cNvPr id="3111" name="AutoShape 57">
              <a:extLst>
                <a:ext uri="{FF2B5EF4-FFF2-40B4-BE49-F238E27FC236}">
                  <a16:creationId xmlns:a16="http://schemas.microsoft.com/office/drawing/2014/main" id="{E9880E45-521E-4ADD-94F0-D88EB3DEA143}"/>
                </a:ext>
              </a:extLst>
            </p:cNvPr>
            <p:cNvSpPr>
              <a:spLocks noChangeArrowheads="1"/>
            </p:cNvSpPr>
            <p:nvPr/>
          </p:nvSpPr>
          <p:spPr bwMode="auto">
            <a:xfrm flipH="1" flipV="1">
              <a:off x="576" y="748"/>
              <a:ext cx="228" cy="729"/>
            </a:xfrm>
            <a:prstGeom prst="curvedLeftArrow">
              <a:avLst>
                <a:gd name="adj1" fmla="val 23551"/>
                <a:gd name="adj2" fmla="val 147656"/>
                <a:gd name="adj3" fmla="val 50000"/>
              </a:avLst>
            </a:prstGeom>
            <a:solidFill>
              <a:schemeClr val="tx2">
                <a:lumMod val="60000"/>
                <a:lumOff val="40000"/>
              </a:schemeClr>
            </a:solidFill>
            <a:ln w="9525">
              <a:solidFill>
                <a:schemeClr val="tx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12" name="AutoShape 57">
              <a:extLst>
                <a:ext uri="{FF2B5EF4-FFF2-40B4-BE49-F238E27FC236}">
                  <a16:creationId xmlns:a16="http://schemas.microsoft.com/office/drawing/2014/main" id="{06AE2DFA-D3DB-4127-B0FC-DBF979084F55}"/>
                </a:ext>
              </a:extLst>
            </p:cNvPr>
            <p:cNvSpPr>
              <a:spLocks noChangeArrowheads="1"/>
            </p:cNvSpPr>
            <p:nvPr/>
          </p:nvSpPr>
          <p:spPr bwMode="auto">
            <a:xfrm flipV="1">
              <a:off x="6901" y="726"/>
              <a:ext cx="228" cy="730"/>
            </a:xfrm>
            <a:prstGeom prst="curvedLeftArrow">
              <a:avLst>
                <a:gd name="adj1" fmla="val 23583"/>
                <a:gd name="adj2" fmla="val 147859"/>
                <a:gd name="adj3" fmla="val 50000"/>
              </a:avLst>
            </a:prstGeom>
            <a:solidFill>
              <a:schemeClr val="tx2">
                <a:lumMod val="60000"/>
                <a:lumOff val="40000"/>
              </a:schemeClr>
            </a:solidFill>
            <a:ln w="9525">
              <a:solidFill>
                <a:schemeClr val="tx1"/>
              </a:solidFill>
              <a:miter lim="800000"/>
              <a:headEnd/>
              <a:tailEnd/>
            </a:ln>
          </p:spPr>
          <p:txBody>
            <a:bodyPr rot="10800000"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3" name="Text Box 56">
              <a:extLst>
                <a:ext uri="{FF2B5EF4-FFF2-40B4-BE49-F238E27FC236}">
                  <a16:creationId xmlns:a16="http://schemas.microsoft.com/office/drawing/2014/main" id="{ED3A742B-D85B-4F9C-8745-7003768DB96F}"/>
                </a:ext>
              </a:extLst>
            </p:cNvPr>
            <p:cNvSpPr txBox="1">
              <a:spLocks noChangeArrowheads="1"/>
            </p:cNvSpPr>
            <p:nvPr/>
          </p:nvSpPr>
          <p:spPr bwMode="auto">
            <a:xfrm>
              <a:off x="3026" y="2228"/>
              <a:ext cx="19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Know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Technology</a:t>
              </a:r>
            </a:p>
          </p:txBody>
        </p:sp>
        <p:sp>
          <p:nvSpPr>
            <p:cNvPr id="3114" name="AutoShape 55">
              <a:extLst>
                <a:ext uri="{FF2B5EF4-FFF2-40B4-BE49-F238E27FC236}">
                  <a16:creationId xmlns:a16="http://schemas.microsoft.com/office/drawing/2014/main" id="{973D2A1B-B8F7-40C5-967E-286F5B673417}"/>
                </a:ext>
              </a:extLst>
            </p:cNvPr>
            <p:cNvSpPr>
              <a:spLocks noChangeArrowheads="1"/>
            </p:cNvSpPr>
            <p:nvPr/>
          </p:nvSpPr>
          <p:spPr bwMode="auto">
            <a:xfrm>
              <a:off x="918" y="1540"/>
              <a:ext cx="1538"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5" name="Text Box 56">
              <a:extLst>
                <a:ext uri="{FF2B5EF4-FFF2-40B4-BE49-F238E27FC236}">
                  <a16:creationId xmlns:a16="http://schemas.microsoft.com/office/drawing/2014/main" id="{48D643CE-05E6-462E-B01C-07A412D0A861}"/>
                </a:ext>
              </a:extLst>
            </p:cNvPr>
            <p:cNvSpPr txBox="1">
              <a:spLocks noChangeArrowheads="1"/>
            </p:cNvSpPr>
            <p:nvPr/>
          </p:nvSpPr>
          <p:spPr bwMode="auto">
            <a:xfrm>
              <a:off x="918" y="1525"/>
              <a:ext cx="14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Partner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with Students</a:t>
              </a:r>
            </a:p>
          </p:txBody>
        </p:sp>
        <p:sp>
          <p:nvSpPr>
            <p:cNvPr id="3116" name="AutoShape 59">
              <a:extLst>
                <a:ext uri="{FF2B5EF4-FFF2-40B4-BE49-F238E27FC236}">
                  <a16:creationId xmlns:a16="http://schemas.microsoft.com/office/drawing/2014/main" id="{81D0EE37-A232-4F75-9855-7DAE90003F87}"/>
                </a:ext>
              </a:extLst>
            </p:cNvPr>
            <p:cNvSpPr>
              <a:spLocks noChangeArrowheads="1"/>
            </p:cNvSpPr>
            <p:nvPr/>
          </p:nvSpPr>
          <p:spPr bwMode="auto">
            <a:xfrm>
              <a:off x="3140" y="1540"/>
              <a:ext cx="1710"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7" name="Text Box 60">
              <a:extLst>
                <a:ext uri="{FF2B5EF4-FFF2-40B4-BE49-F238E27FC236}">
                  <a16:creationId xmlns:a16="http://schemas.microsoft.com/office/drawing/2014/main" id="{905739BF-0DC9-4878-8FB3-5CD4F40A69DE}"/>
                </a:ext>
              </a:extLst>
            </p:cNvPr>
            <p:cNvSpPr txBox="1">
              <a:spLocks noChangeArrowheads="1"/>
            </p:cNvSpPr>
            <p:nvPr/>
          </p:nvSpPr>
          <p:spPr bwMode="auto">
            <a:xfrm>
              <a:off x="3288" y="1525"/>
              <a:ext cx="14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Partner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with Parents</a:t>
              </a:r>
            </a:p>
          </p:txBody>
        </p:sp>
        <p:sp>
          <p:nvSpPr>
            <p:cNvPr id="3118" name="AutoShape 64">
              <a:extLst>
                <a:ext uri="{FF2B5EF4-FFF2-40B4-BE49-F238E27FC236}">
                  <a16:creationId xmlns:a16="http://schemas.microsoft.com/office/drawing/2014/main" id="{7B8896CE-2EA0-400D-AEBA-0CE762371F3A}"/>
                </a:ext>
              </a:extLst>
            </p:cNvPr>
            <p:cNvSpPr>
              <a:spLocks noChangeArrowheads="1"/>
            </p:cNvSpPr>
            <p:nvPr/>
          </p:nvSpPr>
          <p:spPr bwMode="auto">
            <a:xfrm>
              <a:off x="5249" y="1540"/>
              <a:ext cx="1588"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2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19" name="Rectangle 66">
              <a:extLst>
                <a:ext uri="{FF2B5EF4-FFF2-40B4-BE49-F238E27FC236}">
                  <a16:creationId xmlns:a16="http://schemas.microsoft.com/office/drawing/2014/main" id="{7C64F243-38BB-4A93-BF41-3777B2A43990}"/>
                </a:ext>
              </a:extLst>
            </p:cNvPr>
            <p:cNvSpPr>
              <a:spLocks noChangeArrowheads="1"/>
            </p:cNvSpPr>
            <p:nvPr/>
          </p:nvSpPr>
          <p:spPr bwMode="auto">
            <a:xfrm>
              <a:off x="5420" y="1525"/>
              <a:ext cx="1253"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Partner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with the Community</a:t>
              </a:r>
            </a:p>
          </p:txBody>
        </p:sp>
        <p:sp>
          <p:nvSpPr>
            <p:cNvPr id="3120" name="AutoShape 55">
              <a:extLst>
                <a:ext uri="{FF2B5EF4-FFF2-40B4-BE49-F238E27FC236}">
                  <a16:creationId xmlns:a16="http://schemas.microsoft.com/office/drawing/2014/main" id="{D2841B2C-1E86-4392-996A-F245404E0D9D}"/>
                </a:ext>
              </a:extLst>
            </p:cNvPr>
            <p:cNvSpPr>
              <a:spLocks noChangeArrowheads="1"/>
            </p:cNvSpPr>
            <p:nvPr/>
          </p:nvSpPr>
          <p:spPr bwMode="auto">
            <a:xfrm>
              <a:off x="918" y="2994"/>
              <a:ext cx="1481"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1" name="AutoShape 55">
              <a:extLst>
                <a:ext uri="{FF2B5EF4-FFF2-40B4-BE49-F238E27FC236}">
                  <a16:creationId xmlns:a16="http://schemas.microsoft.com/office/drawing/2014/main" id="{C4FAFAD7-D539-4A00-A4E7-DF15F1BB4041}"/>
                </a:ext>
              </a:extLst>
            </p:cNvPr>
            <p:cNvSpPr>
              <a:spLocks noChangeArrowheads="1"/>
            </p:cNvSpPr>
            <p:nvPr/>
          </p:nvSpPr>
          <p:spPr bwMode="auto">
            <a:xfrm>
              <a:off x="2560" y="2994"/>
              <a:ext cx="1326"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2" name="AutoShape 55">
              <a:extLst>
                <a:ext uri="{FF2B5EF4-FFF2-40B4-BE49-F238E27FC236}">
                  <a16:creationId xmlns:a16="http://schemas.microsoft.com/office/drawing/2014/main" id="{A2B416F6-0A1A-4DE0-9E9E-EB014DDD203F}"/>
                </a:ext>
              </a:extLst>
            </p:cNvPr>
            <p:cNvSpPr>
              <a:spLocks noChangeArrowheads="1"/>
            </p:cNvSpPr>
            <p:nvPr/>
          </p:nvSpPr>
          <p:spPr bwMode="auto">
            <a:xfrm>
              <a:off x="4044" y="2994"/>
              <a:ext cx="1317"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3" name="AutoShape 55">
              <a:extLst>
                <a:ext uri="{FF2B5EF4-FFF2-40B4-BE49-F238E27FC236}">
                  <a16:creationId xmlns:a16="http://schemas.microsoft.com/office/drawing/2014/main" id="{022985F9-1739-4B36-BBAF-36F232340160}"/>
                </a:ext>
              </a:extLst>
            </p:cNvPr>
            <p:cNvSpPr>
              <a:spLocks noChangeArrowheads="1"/>
            </p:cNvSpPr>
            <p:nvPr/>
          </p:nvSpPr>
          <p:spPr bwMode="auto">
            <a:xfrm>
              <a:off x="5526" y="2994"/>
              <a:ext cx="1275" cy="257"/>
            </a:xfrm>
            <a:prstGeom prst="roundRect">
              <a:avLst>
                <a:gd name="adj" fmla="val 16667"/>
              </a:avLst>
            </a:prstGeom>
            <a:solidFill>
              <a:schemeClr val="bg1"/>
            </a:solidFill>
            <a:ln w="9525">
              <a:solidFill>
                <a:schemeClr val="tx1"/>
              </a:solidFill>
              <a:round/>
              <a:headEnd/>
              <a:tailEnd/>
            </a:ln>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4" name="Rectangle 66">
              <a:extLst>
                <a:ext uri="{FF2B5EF4-FFF2-40B4-BE49-F238E27FC236}">
                  <a16:creationId xmlns:a16="http://schemas.microsoft.com/office/drawing/2014/main" id="{85F9132F-C3D9-4532-8AE7-52B90EEA2415}"/>
                </a:ext>
              </a:extLst>
            </p:cNvPr>
            <p:cNvSpPr>
              <a:spLocks noChangeArrowheads="1"/>
            </p:cNvSpPr>
            <p:nvPr/>
          </p:nvSpPr>
          <p:spPr bwMode="auto">
            <a:xfrm>
              <a:off x="2570" y="2977"/>
              <a:ext cx="131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Manage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Finances and Personnel</a:t>
              </a:r>
            </a:p>
          </p:txBody>
        </p:sp>
        <p:sp>
          <p:nvSpPr>
            <p:cNvPr id="3125" name="Rectangle 66">
              <a:extLst>
                <a:ext uri="{FF2B5EF4-FFF2-40B4-BE49-F238E27FC236}">
                  <a16:creationId xmlns:a16="http://schemas.microsoft.com/office/drawing/2014/main" id="{3672B072-3BB4-44FF-83F8-B2AA7739F172}"/>
                </a:ext>
              </a:extLst>
            </p:cNvPr>
            <p:cNvSpPr>
              <a:spLocks noChangeArrowheads="1"/>
            </p:cNvSpPr>
            <p:nvPr/>
          </p:nvSpPr>
          <p:spPr bwMode="auto">
            <a:xfrm>
              <a:off x="4121" y="2977"/>
              <a:ext cx="117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Manage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Perceptions</a:t>
              </a:r>
            </a:p>
          </p:txBody>
        </p:sp>
        <p:sp>
          <p:nvSpPr>
            <p:cNvPr id="3126" name="Text Box 60">
              <a:extLst>
                <a:ext uri="{FF2B5EF4-FFF2-40B4-BE49-F238E27FC236}">
                  <a16:creationId xmlns:a16="http://schemas.microsoft.com/office/drawing/2014/main" id="{84DE8ED6-88F6-4330-B8D7-0271F988497C}"/>
                </a:ext>
              </a:extLst>
            </p:cNvPr>
            <p:cNvSpPr txBox="1">
              <a:spLocks noChangeArrowheads="1"/>
            </p:cNvSpPr>
            <p:nvPr/>
          </p:nvSpPr>
          <p:spPr bwMode="auto">
            <a:xfrm>
              <a:off x="5532" y="2977"/>
              <a:ext cx="1269"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Maintain a Safe Learning Environment</a:t>
              </a:r>
            </a:p>
          </p:txBody>
        </p:sp>
        <p:sp>
          <p:nvSpPr>
            <p:cNvPr id="3127" name="Text Box 65">
              <a:extLst>
                <a:ext uri="{FF2B5EF4-FFF2-40B4-BE49-F238E27FC236}">
                  <a16:creationId xmlns:a16="http://schemas.microsoft.com/office/drawing/2014/main" id="{3F5E625C-E440-4B79-A5EA-1A5138DAD4E0}"/>
                </a:ext>
              </a:extLst>
            </p:cNvPr>
            <p:cNvSpPr txBox="1">
              <a:spLocks noChangeArrowheads="1"/>
            </p:cNvSpPr>
            <p:nvPr/>
          </p:nvSpPr>
          <p:spPr bwMode="auto">
            <a:xfrm>
              <a:off x="918" y="2977"/>
              <a:ext cx="14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Manage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rPr>
                <a:t>Processes and Projects</a:t>
              </a:r>
            </a:p>
          </p:txBody>
        </p:sp>
      </p:grpSp>
      <p:sp>
        <p:nvSpPr>
          <p:cNvPr id="3077" name="TextBox 4">
            <a:extLst>
              <a:ext uri="{FF2B5EF4-FFF2-40B4-BE49-F238E27FC236}">
                <a16:creationId xmlns:a16="http://schemas.microsoft.com/office/drawing/2014/main" id="{542B7E40-AA96-40A0-B33C-892DCC336A92}"/>
              </a:ext>
            </a:extLst>
          </p:cNvPr>
          <p:cNvSpPr txBox="1">
            <a:spLocks noChangeArrowheads="1"/>
          </p:cNvSpPr>
          <p:nvPr/>
        </p:nvSpPr>
        <p:spPr bwMode="auto">
          <a:xfrm>
            <a:off x="1" y="1000170"/>
            <a:ext cx="1219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Overriding Objective = CCRPI &gt; 70</a:t>
            </a:r>
          </a:p>
        </p:txBody>
      </p:sp>
      <p:cxnSp>
        <p:nvCxnSpPr>
          <p:cNvPr id="57" name="Straight Connector 56">
            <a:extLst>
              <a:ext uri="{FF2B5EF4-FFF2-40B4-BE49-F238E27FC236}">
                <a16:creationId xmlns:a16="http://schemas.microsoft.com/office/drawing/2014/main" id="{A62AAD28-DE4E-4DB8-BB8C-8F90E9FFDDAC}"/>
              </a:ext>
            </a:extLst>
          </p:cNvPr>
          <p:cNvCxnSpPr/>
          <p:nvPr/>
        </p:nvCxnSpPr>
        <p:spPr>
          <a:xfrm>
            <a:off x="486775" y="807882"/>
            <a:ext cx="11372715" cy="30603"/>
          </a:xfrm>
          <a:prstGeom prst="line">
            <a:avLst/>
          </a:prstGeom>
          <a:ln w="28575">
            <a:solidFill>
              <a:srgbClr val="CC9900"/>
            </a:solidFill>
          </a:ln>
        </p:spPr>
        <p:style>
          <a:lnRef idx="1">
            <a:schemeClr val="accent1"/>
          </a:lnRef>
          <a:fillRef idx="0">
            <a:schemeClr val="accent1"/>
          </a:fillRef>
          <a:effectRef idx="0">
            <a:schemeClr val="accent1"/>
          </a:effectRef>
          <a:fontRef idx="minor">
            <a:schemeClr val="tx1"/>
          </a:fontRef>
        </p:style>
      </p:cxnSp>
      <p:sp>
        <p:nvSpPr>
          <p:cNvPr id="56" name="TextBox 1">
            <a:extLst>
              <a:ext uri="{FF2B5EF4-FFF2-40B4-BE49-F238E27FC236}">
                <a16:creationId xmlns:a16="http://schemas.microsoft.com/office/drawing/2014/main" id="{25CC7DC2-E533-4DBE-8475-B4DA6FBBD8A8}"/>
              </a:ext>
            </a:extLst>
          </p:cNvPr>
          <p:cNvSpPr txBox="1">
            <a:spLocks noChangeArrowheads="1"/>
          </p:cNvSpPr>
          <p:nvPr/>
        </p:nvSpPr>
        <p:spPr bwMode="auto">
          <a:xfrm>
            <a:off x="10110513" y="1737262"/>
            <a:ext cx="187679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STRATEGIC PRIORITIES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1: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 students reading on grade level.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2: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successful on the Georgia Milestones.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3: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Increase the number of students in school every day.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4: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Close the knowing-doing gap.</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5: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hard to support schools.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Priority 6: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a culture of accountability for everyone.</a:t>
            </a:r>
          </a:p>
        </p:txBody>
      </p:sp>
    </p:spTree>
    <p:extLst>
      <p:ext uri="{BB962C8B-B14F-4D97-AF65-F5344CB8AC3E}">
        <p14:creationId xmlns:p14="http://schemas.microsoft.com/office/powerpoint/2010/main" val="842841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94264" y="65315"/>
            <a:ext cx="8259536" cy="816428"/>
          </a:xfrm>
        </p:spPr>
        <p:txBody>
          <a:bodyPr/>
          <a:lstStyle/>
          <a:p>
            <a:pPr algn="ctr"/>
            <a:r>
              <a:rPr lang="en-US" dirty="0" smtClean="0">
                <a:solidFill>
                  <a:schemeClr val="bg1"/>
                </a:solidFill>
              </a:rPr>
              <a:t>Why Virtual?</a:t>
            </a:r>
            <a:endParaRPr lang="en-US" dirty="0">
              <a:solidFill>
                <a:schemeClr val="bg1"/>
              </a:solidFill>
            </a:endParaRPr>
          </a:p>
        </p:txBody>
      </p:sp>
      <p:pic>
        <p:nvPicPr>
          <p:cNvPr id="7" name="Content Placeholder 6" descr="Business Growth Chart PNG Transparent Images | PNG All"/>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6721" y="1706337"/>
            <a:ext cx="3804557" cy="3657600"/>
          </a:xfrm>
        </p:spPr>
      </p:pic>
      <p:sp>
        <p:nvSpPr>
          <p:cNvPr id="6" name="Content Placeholder 5"/>
          <p:cNvSpPr>
            <a:spLocks noGrp="1"/>
          </p:cNvSpPr>
          <p:nvPr>
            <p:ph sz="half" idx="2"/>
          </p:nvPr>
        </p:nvSpPr>
        <p:spPr>
          <a:xfrm>
            <a:off x="6172200" y="1861457"/>
            <a:ext cx="5181600" cy="3747407"/>
          </a:xfrm>
        </p:spPr>
        <p:txBody>
          <a:bodyPr/>
          <a:lstStyle/>
          <a:p>
            <a:r>
              <a:rPr lang="en-US" dirty="0" smtClean="0"/>
              <a:t>Surge in cases (408-7/6/20 vs 778-7/13/20) Operational Summary</a:t>
            </a:r>
          </a:p>
          <a:p>
            <a:r>
              <a:rPr lang="en-US" dirty="0" smtClean="0"/>
              <a:t>Increase in Emergency Room Visits</a:t>
            </a:r>
          </a:p>
          <a:p>
            <a:r>
              <a:rPr lang="en-US" dirty="0" smtClean="0"/>
              <a:t>Safety </a:t>
            </a:r>
            <a:r>
              <a:rPr lang="en-US" smtClean="0"/>
              <a:t>of Students, </a:t>
            </a:r>
            <a:r>
              <a:rPr lang="en-US" dirty="0" smtClean="0"/>
              <a:t>Staff and Community</a:t>
            </a:r>
          </a:p>
          <a:p>
            <a:endParaRPr lang="en-US" dirty="0" smtClean="0"/>
          </a:p>
          <a:p>
            <a:endParaRPr lang="en-US" dirty="0"/>
          </a:p>
        </p:txBody>
      </p:sp>
    </p:spTree>
    <p:extLst>
      <p:ext uri="{BB962C8B-B14F-4D97-AF65-F5344CB8AC3E}">
        <p14:creationId xmlns:p14="http://schemas.microsoft.com/office/powerpoint/2010/main" val="42601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1386" y="108084"/>
            <a:ext cx="8500057" cy="890029"/>
          </a:xfrm>
        </p:spPr>
        <p:txBody>
          <a:bodyPr/>
          <a:lstStyle/>
          <a:p>
            <a:r>
              <a:rPr lang="en-US" sz="3600" dirty="0">
                <a:solidFill>
                  <a:schemeClr val="bg1"/>
                </a:solidFill>
                <a:latin typeface="+mn-lt"/>
              </a:rPr>
              <a:t>Recording of Graduates for Virtual Ceremony</a:t>
            </a:r>
          </a:p>
        </p:txBody>
      </p:sp>
      <p:sp>
        <p:nvSpPr>
          <p:cNvPr id="3" name="Content Placeholder 2"/>
          <p:cNvSpPr>
            <a:spLocks noGrp="1"/>
          </p:cNvSpPr>
          <p:nvPr>
            <p:ph idx="1"/>
          </p:nvPr>
        </p:nvSpPr>
        <p:spPr>
          <a:xfrm>
            <a:off x="780245" y="1327777"/>
            <a:ext cx="10515600" cy="3522663"/>
          </a:xfrm>
        </p:spPr>
        <p:txBody>
          <a:bodyPr/>
          <a:lstStyle/>
          <a:p>
            <a:pPr marL="0" indent="0" algn="ctr">
              <a:buNone/>
            </a:pPr>
            <a:r>
              <a:rPr lang="en-US" b="1" dirty="0"/>
              <a:t>July 22</a:t>
            </a:r>
            <a:r>
              <a:rPr lang="en-US" b="1" baseline="30000" dirty="0"/>
              <a:t>nd</a:t>
            </a:r>
            <a:r>
              <a:rPr lang="en-US" b="1" dirty="0"/>
              <a:t> – 24</a:t>
            </a:r>
            <a:r>
              <a:rPr lang="en-US" b="1" baseline="30000" dirty="0"/>
              <a:t>th</a:t>
            </a:r>
            <a:r>
              <a:rPr lang="en-US" b="1" dirty="0"/>
              <a:t>, graduates will have the opportunity to be filmed marching across stage in their cap and gown.  </a:t>
            </a:r>
          </a:p>
          <a:p>
            <a:pPr marL="0" indent="0" algn="ctr">
              <a:buNone/>
            </a:pPr>
            <a:r>
              <a:rPr lang="en-US" b="1" dirty="0"/>
              <a:t>BCSD Location:  Professional Center Annex</a:t>
            </a: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28656677"/>
              </p:ext>
            </p:extLst>
          </p:nvPr>
        </p:nvGraphicFramePr>
        <p:xfrm>
          <a:off x="1123406" y="2922981"/>
          <a:ext cx="9575073" cy="2311381"/>
        </p:xfrm>
        <a:graphic>
          <a:graphicData uri="http://schemas.openxmlformats.org/drawingml/2006/table">
            <a:tbl>
              <a:tblPr firstRow="1" bandRow="1">
                <a:tableStyleId>{00A15C55-8517-42AA-B614-E9B94910E393}</a:tableStyleId>
              </a:tblPr>
              <a:tblGrid>
                <a:gridCol w="2965268">
                  <a:extLst>
                    <a:ext uri="{9D8B030D-6E8A-4147-A177-3AD203B41FA5}">
                      <a16:colId xmlns:a16="http://schemas.microsoft.com/office/drawing/2014/main" val="1025344938"/>
                    </a:ext>
                  </a:extLst>
                </a:gridCol>
                <a:gridCol w="3396181">
                  <a:extLst>
                    <a:ext uri="{9D8B030D-6E8A-4147-A177-3AD203B41FA5}">
                      <a16:colId xmlns:a16="http://schemas.microsoft.com/office/drawing/2014/main" val="3744998812"/>
                    </a:ext>
                  </a:extLst>
                </a:gridCol>
                <a:gridCol w="3213624">
                  <a:extLst>
                    <a:ext uri="{9D8B030D-6E8A-4147-A177-3AD203B41FA5}">
                      <a16:colId xmlns:a16="http://schemas.microsoft.com/office/drawing/2014/main" val="2720812986"/>
                    </a:ext>
                  </a:extLst>
                </a:gridCol>
              </a:tblGrid>
              <a:tr h="817873">
                <a:tc>
                  <a:txBody>
                    <a:bodyPr/>
                    <a:lstStyle/>
                    <a:p>
                      <a:pPr algn="ctr"/>
                      <a:r>
                        <a:rPr lang="en-US" sz="2000" dirty="0">
                          <a:solidFill>
                            <a:schemeClr val="tx1"/>
                          </a:solidFill>
                        </a:rPr>
                        <a:t>Wednesday</a:t>
                      </a:r>
                    </a:p>
                    <a:p>
                      <a:pPr algn="ctr"/>
                      <a:r>
                        <a:rPr lang="en-US" sz="2000" dirty="0">
                          <a:solidFill>
                            <a:schemeClr val="tx1"/>
                          </a:solidFill>
                        </a:rPr>
                        <a:t>July 22</a:t>
                      </a:r>
                    </a:p>
                  </a:txBody>
                  <a:tcPr/>
                </a:tc>
                <a:tc>
                  <a:txBody>
                    <a:bodyPr/>
                    <a:lstStyle/>
                    <a:p>
                      <a:pPr algn="ctr"/>
                      <a:r>
                        <a:rPr lang="en-US" sz="2000" dirty="0">
                          <a:solidFill>
                            <a:schemeClr val="tx1"/>
                          </a:solidFill>
                        </a:rPr>
                        <a:t>Thursday</a:t>
                      </a:r>
                    </a:p>
                    <a:p>
                      <a:pPr algn="ctr"/>
                      <a:r>
                        <a:rPr lang="en-US" sz="2000" dirty="0">
                          <a:solidFill>
                            <a:schemeClr val="tx1"/>
                          </a:solidFill>
                        </a:rPr>
                        <a:t>July 23</a:t>
                      </a:r>
                    </a:p>
                  </a:txBody>
                  <a:tcPr/>
                </a:tc>
                <a:tc>
                  <a:txBody>
                    <a:bodyPr/>
                    <a:lstStyle/>
                    <a:p>
                      <a:pPr algn="ctr"/>
                      <a:r>
                        <a:rPr lang="en-US" sz="2000" dirty="0">
                          <a:solidFill>
                            <a:schemeClr val="tx1"/>
                          </a:solidFill>
                        </a:rPr>
                        <a:t>Friday </a:t>
                      </a:r>
                    </a:p>
                    <a:p>
                      <a:pPr algn="ctr"/>
                      <a:r>
                        <a:rPr lang="en-US" sz="2000" dirty="0">
                          <a:solidFill>
                            <a:schemeClr val="tx1"/>
                          </a:solidFill>
                        </a:rPr>
                        <a:t>July 24</a:t>
                      </a:r>
                      <a:r>
                        <a:rPr lang="en-US" sz="2000" baseline="30000" dirty="0">
                          <a:solidFill>
                            <a:schemeClr val="tx1"/>
                          </a:solidFill>
                        </a:rPr>
                        <a:t>th</a:t>
                      </a:r>
                      <a:r>
                        <a:rPr lang="en-US" sz="2000" dirty="0">
                          <a:solidFill>
                            <a:schemeClr val="tx1"/>
                          </a:solidFill>
                        </a:rPr>
                        <a:t> </a:t>
                      </a:r>
                    </a:p>
                  </a:txBody>
                  <a:tcPr/>
                </a:tc>
                <a:extLst>
                  <a:ext uri="{0D108BD9-81ED-4DB2-BD59-A6C34878D82A}">
                    <a16:rowId xmlns:a16="http://schemas.microsoft.com/office/drawing/2014/main" val="2383222410"/>
                  </a:ext>
                </a:extLst>
              </a:tr>
              <a:tr h="746754">
                <a:tc>
                  <a:txBody>
                    <a:bodyPr/>
                    <a:lstStyle/>
                    <a:p>
                      <a:pPr algn="ctr"/>
                      <a:r>
                        <a:rPr lang="en-US" sz="1800" dirty="0"/>
                        <a:t> Howard HS – 8:00</a:t>
                      </a:r>
                      <a:r>
                        <a:rPr lang="en-US" sz="1800" baseline="0" dirty="0"/>
                        <a:t> AM</a:t>
                      </a:r>
                    </a:p>
                    <a:p>
                      <a:pPr algn="ctr"/>
                      <a:r>
                        <a:rPr lang="en-US" sz="1800" b="1" baseline="0" dirty="0">
                          <a:solidFill>
                            <a:schemeClr val="tx1"/>
                          </a:solidFill>
                        </a:rPr>
                        <a:t>(256)</a:t>
                      </a:r>
                      <a:r>
                        <a:rPr lang="en-US" sz="1800" baseline="0" dirty="0"/>
                        <a:t>                  </a:t>
                      </a:r>
                      <a:endParaRPr lang="en-US" sz="1800" dirty="0"/>
                    </a:p>
                  </a:txBody>
                  <a:tcPr/>
                </a:tc>
                <a:tc>
                  <a:txBody>
                    <a:bodyPr/>
                    <a:lstStyle/>
                    <a:p>
                      <a:pPr algn="ctr"/>
                      <a:r>
                        <a:rPr lang="en-US" sz="1800" dirty="0"/>
                        <a:t>Central HS – 8:00 AM</a:t>
                      </a:r>
                    </a:p>
                    <a:p>
                      <a:pPr algn="ctr"/>
                      <a:r>
                        <a:rPr lang="en-US" sz="1800" b="1" dirty="0"/>
                        <a:t>(</a:t>
                      </a:r>
                      <a:r>
                        <a:rPr lang="en-US" sz="1800" b="1" dirty="0" smtClean="0"/>
                        <a:t>231)</a:t>
                      </a:r>
                      <a:endParaRPr lang="en-US" sz="1800" b="1" dirty="0"/>
                    </a:p>
                  </a:txBody>
                  <a:tcPr/>
                </a:tc>
                <a:tc>
                  <a:txBody>
                    <a:bodyPr/>
                    <a:lstStyle/>
                    <a:p>
                      <a:pPr algn="ctr"/>
                      <a:r>
                        <a:rPr lang="en-US" sz="1800" dirty="0"/>
                        <a:t>Rutland HS –</a:t>
                      </a:r>
                      <a:r>
                        <a:rPr lang="en-US" sz="1800" baseline="0" dirty="0"/>
                        <a:t> 8:00 AM</a:t>
                      </a:r>
                    </a:p>
                    <a:p>
                      <a:pPr algn="ctr"/>
                      <a:r>
                        <a:rPr lang="en-US" sz="1800" b="1" baseline="0" dirty="0"/>
                        <a:t>(180)</a:t>
                      </a:r>
                      <a:endParaRPr lang="en-US" sz="1800" b="1" dirty="0"/>
                    </a:p>
                  </a:txBody>
                  <a:tcPr/>
                </a:tc>
                <a:extLst>
                  <a:ext uri="{0D108BD9-81ED-4DB2-BD59-A6C34878D82A}">
                    <a16:rowId xmlns:a16="http://schemas.microsoft.com/office/drawing/2014/main" val="4107853932"/>
                  </a:ext>
                </a:extLst>
              </a:tr>
              <a:tr h="746754">
                <a:tc>
                  <a:txBody>
                    <a:bodyPr/>
                    <a:lstStyle/>
                    <a:p>
                      <a:pPr algn="ctr"/>
                      <a:r>
                        <a:rPr lang="en-US" sz="1800" dirty="0"/>
                        <a:t>Southwest HS – 11:00 AM</a:t>
                      </a:r>
                    </a:p>
                    <a:p>
                      <a:pPr algn="ctr"/>
                      <a:r>
                        <a:rPr lang="en-US" sz="1800" b="1" dirty="0"/>
                        <a:t>(164)</a:t>
                      </a:r>
                    </a:p>
                  </a:txBody>
                  <a:tcPr/>
                </a:tc>
                <a:tc>
                  <a:txBody>
                    <a:bodyPr/>
                    <a:lstStyle/>
                    <a:p>
                      <a:pPr algn="ctr"/>
                      <a:r>
                        <a:rPr lang="en-US" sz="1800" dirty="0"/>
                        <a:t>Northeast HS – 11:00 AM</a:t>
                      </a:r>
                    </a:p>
                    <a:p>
                      <a:pPr algn="ctr"/>
                      <a:r>
                        <a:rPr lang="en-US" sz="1800" b="1" dirty="0"/>
                        <a:t>(156)</a:t>
                      </a:r>
                    </a:p>
                  </a:txBody>
                  <a:tcPr/>
                </a:tc>
                <a:tc>
                  <a:txBody>
                    <a:bodyPr/>
                    <a:lstStyle/>
                    <a:p>
                      <a:pPr algn="ctr"/>
                      <a:r>
                        <a:rPr lang="en-US" sz="1800" dirty="0"/>
                        <a:t>Westside HS – 11:00 AM</a:t>
                      </a:r>
                    </a:p>
                    <a:p>
                      <a:pPr algn="ctr"/>
                      <a:r>
                        <a:rPr lang="en-US" sz="1800" b="1" dirty="0"/>
                        <a:t>(186)</a:t>
                      </a:r>
                    </a:p>
                  </a:txBody>
                  <a:tcPr/>
                </a:tc>
                <a:extLst>
                  <a:ext uri="{0D108BD9-81ED-4DB2-BD59-A6C34878D82A}">
                    <a16:rowId xmlns:a16="http://schemas.microsoft.com/office/drawing/2014/main" val="3807148324"/>
                  </a:ext>
                </a:extLst>
              </a:tr>
            </a:tbl>
          </a:graphicData>
        </a:graphic>
      </p:graphicFrame>
    </p:spTree>
    <p:extLst>
      <p:ext uri="{BB962C8B-B14F-4D97-AF65-F5344CB8AC3E}">
        <p14:creationId xmlns:p14="http://schemas.microsoft.com/office/powerpoint/2010/main" val="3644204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4113" y="108084"/>
            <a:ext cx="8564450" cy="890029"/>
          </a:xfrm>
        </p:spPr>
        <p:txBody>
          <a:bodyPr/>
          <a:lstStyle/>
          <a:p>
            <a:r>
              <a:rPr lang="en-US" sz="3600" dirty="0">
                <a:solidFill>
                  <a:schemeClr val="bg1"/>
                </a:solidFill>
                <a:latin typeface="+mn-lt"/>
              </a:rPr>
              <a:t>Recording of Graduates for Virtual Ceremony</a:t>
            </a:r>
          </a:p>
        </p:txBody>
      </p:sp>
      <p:sp>
        <p:nvSpPr>
          <p:cNvPr id="3" name="Content Placeholder 2"/>
          <p:cNvSpPr>
            <a:spLocks noGrp="1"/>
          </p:cNvSpPr>
          <p:nvPr>
            <p:ph idx="1"/>
          </p:nvPr>
        </p:nvSpPr>
        <p:spPr>
          <a:xfrm>
            <a:off x="780245" y="1327777"/>
            <a:ext cx="10515600" cy="4506353"/>
          </a:xfrm>
        </p:spPr>
        <p:txBody>
          <a:bodyPr/>
          <a:lstStyle/>
          <a:p>
            <a:pPr marL="0" indent="0" algn="ctr">
              <a:buNone/>
            </a:pPr>
            <a:r>
              <a:rPr lang="en-US" b="1" dirty="0"/>
              <a:t>Recording times will be staggered for precautionary measures to reduce contact while abiding by social distancing guidelines. </a:t>
            </a: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8A37C257-152F-4856-A9EF-A6267588114E}"/>
              </a:ext>
            </a:extLst>
          </p:cNvPr>
          <p:cNvGraphicFramePr>
            <a:graphicFrameLocks noGrp="1"/>
          </p:cNvGraphicFramePr>
          <p:nvPr>
            <p:extLst>
              <p:ext uri="{D42A27DB-BD31-4B8C-83A1-F6EECF244321}">
                <p14:modId xmlns:p14="http://schemas.microsoft.com/office/powerpoint/2010/main" val="3859951608"/>
              </p:ext>
            </p:extLst>
          </p:nvPr>
        </p:nvGraphicFramePr>
        <p:xfrm>
          <a:off x="1250907" y="2620851"/>
          <a:ext cx="9366068" cy="1249250"/>
        </p:xfrm>
        <a:graphic>
          <a:graphicData uri="http://schemas.openxmlformats.org/drawingml/2006/table">
            <a:tbl>
              <a:tblPr firstRow="1" bandRow="1">
                <a:tableStyleId>{00A15C55-8517-42AA-B614-E9B94910E393}</a:tableStyleId>
              </a:tblPr>
              <a:tblGrid>
                <a:gridCol w="1685108">
                  <a:extLst>
                    <a:ext uri="{9D8B030D-6E8A-4147-A177-3AD203B41FA5}">
                      <a16:colId xmlns:a16="http://schemas.microsoft.com/office/drawing/2014/main" val="1025344938"/>
                    </a:ext>
                  </a:extLst>
                </a:gridCol>
                <a:gridCol w="1711235">
                  <a:extLst>
                    <a:ext uri="{9D8B030D-6E8A-4147-A177-3AD203B41FA5}">
                      <a16:colId xmlns:a16="http://schemas.microsoft.com/office/drawing/2014/main" val="3744998812"/>
                    </a:ext>
                  </a:extLst>
                </a:gridCol>
                <a:gridCol w="2181497">
                  <a:extLst>
                    <a:ext uri="{9D8B030D-6E8A-4147-A177-3AD203B41FA5}">
                      <a16:colId xmlns:a16="http://schemas.microsoft.com/office/drawing/2014/main" val="2720812986"/>
                    </a:ext>
                  </a:extLst>
                </a:gridCol>
                <a:gridCol w="1750423">
                  <a:extLst>
                    <a:ext uri="{9D8B030D-6E8A-4147-A177-3AD203B41FA5}">
                      <a16:colId xmlns:a16="http://schemas.microsoft.com/office/drawing/2014/main" val="2341788796"/>
                    </a:ext>
                  </a:extLst>
                </a:gridCol>
                <a:gridCol w="2037805">
                  <a:extLst>
                    <a:ext uri="{9D8B030D-6E8A-4147-A177-3AD203B41FA5}">
                      <a16:colId xmlns:a16="http://schemas.microsoft.com/office/drawing/2014/main" val="555007285"/>
                    </a:ext>
                  </a:extLst>
                </a:gridCol>
              </a:tblGrid>
              <a:tr h="645307">
                <a:tc>
                  <a:txBody>
                    <a:bodyPr/>
                    <a:lstStyle/>
                    <a:p>
                      <a:pPr algn="ctr"/>
                      <a:r>
                        <a:rPr lang="en-US" sz="2000" dirty="0">
                          <a:solidFill>
                            <a:schemeClr val="tx1"/>
                          </a:solidFill>
                        </a:rPr>
                        <a:t>8:00</a:t>
                      </a:r>
                      <a:r>
                        <a:rPr lang="en-US" sz="2000" baseline="0" dirty="0">
                          <a:solidFill>
                            <a:schemeClr val="tx1"/>
                          </a:solidFill>
                        </a:rPr>
                        <a:t> AM</a:t>
                      </a:r>
                      <a:endParaRPr lang="en-US" sz="2000" dirty="0">
                        <a:solidFill>
                          <a:schemeClr val="tx1"/>
                        </a:solidFill>
                      </a:endParaRPr>
                    </a:p>
                  </a:txBody>
                  <a:tcPr/>
                </a:tc>
                <a:tc>
                  <a:txBody>
                    <a:bodyPr/>
                    <a:lstStyle/>
                    <a:p>
                      <a:pPr algn="ctr"/>
                      <a:r>
                        <a:rPr lang="en-US" sz="2000" dirty="0">
                          <a:solidFill>
                            <a:schemeClr val="tx1"/>
                          </a:solidFill>
                        </a:rPr>
                        <a:t>8:25 AM</a:t>
                      </a:r>
                    </a:p>
                  </a:txBody>
                  <a:tcPr/>
                </a:tc>
                <a:tc>
                  <a:txBody>
                    <a:bodyPr/>
                    <a:lstStyle/>
                    <a:p>
                      <a:pPr algn="ctr"/>
                      <a:r>
                        <a:rPr lang="en-US" sz="2000" baseline="0" dirty="0">
                          <a:solidFill>
                            <a:schemeClr val="tx1"/>
                          </a:solidFill>
                        </a:rPr>
                        <a:t> 8:50 AM</a:t>
                      </a:r>
                      <a:endParaRPr lang="en-US" sz="2000" dirty="0">
                        <a:solidFill>
                          <a:schemeClr val="tx1"/>
                        </a:solidFill>
                      </a:endParaRPr>
                    </a:p>
                  </a:txBody>
                  <a:tcPr/>
                </a:tc>
                <a:tc>
                  <a:txBody>
                    <a:bodyPr/>
                    <a:lstStyle/>
                    <a:p>
                      <a:pPr algn="ctr"/>
                      <a:r>
                        <a:rPr lang="en-US" sz="2000" dirty="0">
                          <a:solidFill>
                            <a:schemeClr val="tx1"/>
                          </a:solidFill>
                        </a:rPr>
                        <a:t>9:15</a:t>
                      </a:r>
                      <a:r>
                        <a:rPr lang="en-US" sz="2000" baseline="0" dirty="0">
                          <a:solidFill>
                            <a:schemeClr val="tx1"/>
                          </a:solidFill>
                        </a:rPr>
                        <a:t> AM</a:t>
                      </a:r>
                      <a:endParaRPr lang="en-US" sz="2000" dirty="0">
                        <a:solidFill>
                          <a:schemeClr val="tx1"/>
                        </a:solidFill>
                      </a:endParaRPr>
                    </a:p>
                  </a:txBody>
                  <a:tcPr/>
                </a:tc>
                <a:tc>
                  <a:txBody>
                    <a:bodyPr/>
                    <a:lstStyle/>
                    <a:p>
                      <a:pPr algn="ctr"/>
                      <a:r>
                        <a:rPr lang="en-US" sz="2000" dirty="0">
                          <a:solidFill>
                            <a:schemeClr val="tx1"/>
                          </a:solidFill>
                        </a:rPr>
                        <a:t>9:45</a:t>
                      </a:r>
                      <a:r>
                        <a:rPr lang="en-US" sz="2000" baseline="0" dirty="0">
                          <a:solidFill>
                            <a:schemeClr val="tx1"/>
                          </a:solidFill>
                        </a:rPr>
                        <a:t> AM</a:t>
                      </a:r>
                      <a:endParaRPr lang="en-US" sz="2000" dirty="0">
                        <a:solidFill>
                          <a:schemeClr val="tx1"/>
                        </a:solidFill>
                      </a:endParaRPr>
                    </a:p>
                  </a:txBody>
                  <a:tcPr/>
                </a:tc>
                <a:extLst>
                  <a:ext uri="{0D108BD9-81ED-4DB2-BD59-A6C34878D82A}">
                    <a16:rowId xmlns:a16="http://schemas.microsoft.com/office/drawing/2014/main" val="2383222410"/>
                  </a:ext>
                </a:extLst>
              </a:tr>
              <a:tr h="603943">
                <a:tc>
                  <a:txBody>
                    <a:bodyPr/>
                    <a:lstStyle/>
                    <a:p>
                      <a:pPr algn="ctr"/>
                      <a:r>
                        <a:rPr lang="en-US" sz="1800" dirty="0"/>
                        <a:t>A – E</a:t>
                      </a:r>
                    </a:p>
                  </a:txBody>
                  <a:tcPr/>
                </a:tc>
                <a:tc>
                  <a:txBody>
                    <a:bodyPr/>
                    <a:lstStyle/>
                    <a:p>
                      <a:pPr algn="ctr"/>
                      <a:r>
                        <a:rPr lang="en-US" sz="1800" b="1" dirty="0"/>
                        <a:t>F – J</a:t>
                      </a:r>
                    </a:p>
                  </a:txBody>
                  <a:tcPr/>
                </a:tc>
                <a:tc>
                  <a:txBody>
                    <a:bodyPr/>
                    <a:lstStyle/>
                    <a:p>
                      <a:pPr algn="ctr"/>
                      <a:r>
                        <a:rPr lang="en-US" sz="1800" b="1" dirty="0"/>
                        <a:t>K – O</a:t>
                      </a:r>
                    </a:p>
                  </a:txBody>
                  <a:tcPr/>
                </a:tc>
                <a:tc>
                  <a:txBody>
                    <a:bodyPr/>
                    <a:lstStyle/>
                    <a:p>
                      <a:pPr algn="ctr"/>
                      <a:r>
                        <a:rPr lang="en-US" sz="1800" b="1" dirty="0"/>
                        <a:t>P – T</a:t>
                      </a:r>
                    </a:p>
                  </a:txBody>
                  <a:tcPr/>
                </a:tc>
                <a:tc>
                  <a:txBody>
                    <a:bodyPr/>
                    <a:lstStyle/>
                    <a:p>
                      <a:pPr algn="ctr"/>
                      <a:r>
                        <a:rPr lang="en-US" sz="1800" b="1" dirty="0"/>
                        <a:t>U - Z</a:t>
                      </a:r>
                    </a:p>
                  </a:txBody>
                  <a:tcPr/>
                </a:tc>
                <a:extLst>
                  <a:ext uri="{0D108BD9-81ED-4DB2-BD59-A6C34878D82A}">
                    <a16:rowId xmlns:a16="http://schemas.microsoft.com/office/drawing/2014/main" val="4107853932"/>
                  </a:ext>
                </a:extLst>
              </a:tr>
            </a:tbl>
          </a:graphicData>
        </a:graphic>
      </p:graphicFrame>
      <p:graphicFrame>
        <p:nvGraphicFramePr>
          <p:cNvPr id="8" name="Table 7">
            <a:extLst>
              <a:ext uri="{FF2B5EF4-FFF2-40B4-BE49-F238E27FC236}">
                <a16:creationId xmlns:a16="http://schemas.microsoft.com/office/drawing/2014/main" id="{4889D14A-09F5-4568-AD71-1669DDE0DF4A}"/>
              </a:ext>
            </a:extLst>
          </p:cNvPr>
          <p:cNvGraphicFramePr>
            <a:graphicFrameLocks noGrp="1"/>
          </p:cNvGraphicFramePr>
          <p:nvPr>
            <p:extLst>
              <p:ext uri="{D42A27DB-BD31-4B8C-83A1-F6EECF244321}">
                <p14:modId xmlns:p14="http://schemas.microsoft.com/office/powerpoint/2010/main" val="2658027484"/>
              </p:ext>
            </p:extLst>
          </p:nvPr>
        </p:nvGraphicFramePr>
        <p:xfrm>
          <a:off x="1250907" y="4269346"/>
          <a:ext cx="9366068" cy="1101144"/>
        </p:xfrm>
        <a:graphic>
          <a:graphicData uri="http://schemas.openxmlformats.org/drawingml/2006/table">
            <a:tbl>
              <a:tblPr firstRow="1" bandRow="1">
                <a:tableStyleId>{00A15C55-8517-42AA-B614-E9B94910E393}</a:tableStyleId>
              </a:tblPr>
              <a:tblGrid>
                <a:gridCol w="1685108">
                  <a:extLst>
                    <a:ext uri="{9D8B030D-6E8A-4147-A177-3AD203B41FA5}">
                      <a16:colId xmlns:a16="http://schemas.microsoft.com/office/drawing/2014/main" val="1025344938"/>
                    </a:ext>
                  </a:extLst>
                </a:gridCol>
                <a:gridCol w="1711235">
                  <a:extLst>
                    <a:ext uri="{9D8B030D-6E8A-4147-A177-3AD203B41FA5}">
                      <a16:colId xmlns:a16="http://schemas.microsoft.com/office/drawing/2014/main" val="3744998812"/>
                    </a:ext>
                  </a:extLst>
                </a:gridCol>
                <a:gridCol w="2181497">
                  <a:extLst>
                    <a:ext uri="{9D8B030D-6E8A-4147-A177-3AD203B41FA5}">
                      <a16:colId xmlns:a16="http://schemas.microsoft.com/office/drawing/2014/main" val="2720812986"/>
                    </a:ext>
                  </a:extLst>
                </a:gridCol>
                <a:gridCol w="1750423">
                  <a:extLst>
                    <a:ext uri="{9D8B030D-6E8A-4147-A177-3AD203B41FA5}">
                      <a16:colId xmlns:a16="http://schemas.microsoft.com/office/drawing/2014/main" val="2341788796"/>
                    </a:ext>
                  </a:extLst>
                </a:gridCol>
                <a:gridCol w="2037805">
                  <a:extLst>
                    <a:ext uri="{9D8B030D-6E8A-4147-A177-3AD203B41FA5}">
                      <a16:colId xmlns:a16="http://schemas.microsoft.com/office/drawing/2014/main" val="555007285"/>
                    </a:ext>
                  </a:extLst>
                </a:gridCol>
              </a:tblGrid>
              <a:tr h="568802">
                <a:tc>
                  <a:txBody>
                    <a:bodyPr/>
                    <a:lstStyle/>
                    <a:p>
                      <a:pPr algn="ctr"/>
                      <a:r>
                        <a:rPr lang="en-US" sz="2000" dirty="0">
                          <a:solidFill>
                            <a:schemeClr val="tx1"/>
                          </a:solidFill>
                        </a:rPr>
                        <a:t>11:00</a:t>
                      </a:r>
                      <a:r>
                        <a:rPr lang="en-US" sz="2000" baseline="0" dirty="0">
                          <a:solidFill>
                            <a:schemeClr val="tx1"/>
                          </a:solidFill>
                        </a:rPr>
                        <a:t> AM</a:t>
                      </a:r>
                      <a:endParaRPr lang="en-US" sz="2000" dirty="0">
                        <a:solidFill>
                          <a:schemeClr val="tx1"/>
                        </a:solidFill>
                      </a:endParaRPr>
                    </a:p>
                  </a:txBody>
                  <a:tcPr/>
                </a:tc>
                <a:tc>
                  <a:txBody>
                    <a:bodyPr/>
                    <a:lstStyle/>
                    <a:p>
                      <a:pPr algn="ctr"/>
                      <a:r>
                        <a:rPr lang="en-US" sz="2000" dirty="0">
                          <a:solidFill>
                            <a:schemeClr val="tx1"/>
                          </a:solidFill>
                        </a:rPr>
                        <a:t>11:25 AM</a:t>
                      </a:r>
                    </a:p>
                  </a:txBody>
                  <a:tcPr/>
                </a:tc>
                <a:tc>
                  <a:txBody>
                    <a:bodyPr/>
                    <a:lstStyle/>
                    <a:p>
                      <a:pPr algn="ctr"/>
                      <a:r>
                        <a:rPr lang="en-US" sz="2000" baseline="0" dirty="0">
                          <a:solidFill>
                            <a:schemeClr val="tx1"/>
                          </a:solidFill>
                        </a:rPr>
                        <a:t> 11:50 AM</a:t>
                      </a:r>
                      <a:endParaRPr lang="en-US" sz="2000" dirty="0">
                        <a:solidFill>
                          <a:schemeClr val="tx1"/>
                        </a:solidFill>
                      </a:endParaRPr>
                    </a:p>
                  </a:txBody>
                  <a:tcPr/>
                </a:tc>
                <a:tc>
                  <a:txBody>
                    <a:bodyPr/>
                    <a:lstStyle/>
                    <a:p>
                      <a:pPr algn="ctr"/>
                      <a:r>
                        <a:rPr lang="en-US" sz="2000" dirty="0">
                          <a:solidFill>
                            <a:schemeClr val="tx1"/>
                          </a:solidFill>
                        </a:rPr>
                        <a:t>12:15</a:t>
                      </a:r>
                      <a:r>
                        <a:rPr lang="en-US" sz="2000" baseline="0" dirty="0">
                          <a:solidFill>
                            <a:schemeClr val="tx1"/>
                          </a:solidFill>
                        </a:rPr>
                        <a:t> PM</a:t>
                      </a:r>
                      <a:endParaRPr lang="en-US" sz="2000" dirty="0">
                        <a:solidFill>
                          <a:schemeClr val="tx1"/>
                        </a:solidFill>
                      </a:endParaRPr>
                    </a:p>
                  </a:txBody>
                  <a:tcPr/>
                </a:tc>
                <a:tc>
                  <a:txBody>
                    <a:bodyPr/>
                    <a:lstStyle/>
                    <a:p>
                      <a:pPr algn="ctr"/>
                      <a:r>
                        <a:rPr lang="en-US" sz="2000" dirty="0">
                          <a:solidFill>
                            <a:schemeClr val="tx1"/>
                          </a:solidFill>
                        </a:rPr>
                        <a:t>12:45</a:t>
                      </a:r>
                      <a:r>
                        <a:rPr lang="en-US" sz="2000" baseline="0" dirty="0">
                          <a:solidFill>
                            <a:schemeClr val="tx1"/>
                          </a:solidFill>
                        </a:rPr>
                        <a:t> PM</a:t>
                      </a:r>
                      <a:endParaRPr lang="en-US" sz="2000" dirty="0">
                        <a:solidFill>
                          <a:schemeClr val="tx1"/>
                        </a:solidFill>
                      </a:endParaRPr>
                    </a:p>
                  </a:txBody>
                  <a:tcPr/>
                </a:tc>
                <a:extLst>
                  <a:ext uri="{0D108BD9-81ED-4DB2-BD59-A6C34878D82A}">
                    <a16:rowId xmlns:a16="http://schemas.microsoft.com/office/drawing/2014/main" val="2383222410"/>
                  </a:ext>
                </a:extLst>
              </a:tr>
              <a:tr h="532342">
                <a:tc>
                  <a:txBody>
                    <a:bodyPr/>
                    <a:lstStyle/>
                    <a:p>
                      <a:pPr algn="ctr"/>
                      <a:r>
                        <a:rPr lang="en-US" sz="1800" dirty="0"/>
                        <a:t>A – E</a:t>
                      </a:r>
                    </a:p>
                  </a:txBody>
                  <a:tcPr/>
                </a:tc>
                <a:tc>
                  <a:txBody>
                    <a:bodyPr/>
                    <a:lstStyle/>
                    <a:p>
                      <a:pPr algn="ctr"/>
                      <a:r>
                        <a:rPr lang="en-US" sz="1800" b="1" dirty="0"/>
                        <a:t>F – J</a:t>
                      </a:r>
                    </a:p>
                  </a:txBody>
                  <a:tcPr/>
                </a:tc>
                <a:tc>
                  <a:txBody>
                    <a:bodyPr/>
                    <a:lstStyle/>
                    <a:p>
                      <a:pPr algn="ctr"/>
                      <a:r>
                        <a:rPr lang="en-US" sz="1800" b="1" dirty="0"/>
                        <a:t>K – O</a:t>
                      </a:r>
                    </a:p>
                  </a:txBody>
                  <a:tcPr/>
                </a:tc>
                <a:tc>
                  <a:txBody>
                    <a:bodyPr/>
                    <a:lstStyle/>
                    <a:p>
                      <a:pPr algn="ctr"/>
                      <a:r>
                        <a:rPr lang="en-US" sz="1800" b="1" dirty="0"/>
                        <a:t>P – T</a:t>
                      </a:r>
                    </a:p>
                  </a:txBody>
                  <a:tcPr/>
                </a:tc>
                <a:tc>
                  <a:txBody>
                    <a:bodyPr/>
                    <a:lstStyle/>
                    <a:p>
                      <a:pPr algn="ctr"/>
                      <a:r>
                        <a:rPr lang="en-US" sz="1800" b="1" dirty="0"/>
                        <a:t>U - Z</a:t>
                      </a:r>
                    </a:p>
                  </a:txBody>
                  <a:tcPr/>
                </a:tc>
                <a:extLst>
                  <a:ext uri="{0D108BD9-81ED-4DB2-BD59-A6C34878D82A}">
                    <a16:rowId xmlns:a16="http://schemas.microsoft.com/office/drawing/2014/main" val="4107853932"/>
                  </a:ext>
                </a:extLst>
              </a:tr>
            </a:tbl>
          </a:graphicData>
        </a:graphic>
      </p:graphicFrame>
    </p:spTree>
    <p:extLst>
      <p:ext uri="{BB962C8B-B14F-4D97-AF65-F5344CB8AC3E}">
        <p14:creationId xmlns:p14="http://schemas.microsoft.com/office/powerpoint/2010/main" val="206978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781" y="120496"/>
            <a:ext cx="8603086" cy="770255"/>
          </a:xfrm>
        </p:spPr>
        <p:txBody>
          <a:bodyPr/>
          <a:lstStyle/>
          <a:p>
            <a:r>
              <a:rPr lang="en-US" dirty="0">
                <a:solidFill>
                  <a:schemeClr val="bg1"/>
                </a:solidFill>
                <a:latin typeface="+mn-lt"/>
              </a:rPr>
              <a:t>Logistics – Schools &amp; Administrators</a:t>
            </a:r>
          </a:p>
        </p:txBody>
      </p:sp>
      <p:sp>
        <p:nvSpPr>
          <p:cNvPr id="3" name="Content Placeholder 2"/>
          <p:cNvSpPr>
            <a:spLocks noGrp="1"/>
          </p:cNvSpPr>
          <p:nvPr>
            <p:ph idx="1"/>
          </p:nvPr>
        </p:nvSpPr>
        <p:spPr>
          <a:xfrm>
            <a:off x="694509" y="1204324"/>
            <a:ext cx="10515600" cy="3522663"/>
          </a:xfrm>
        </p:spPr>
        <p:txBody>
          <a:bodyPr/>
          <a:lstStyle/>
          <a:p>
            <a:pPr marL="0" indent="0">
              <a:buNone/>
            </a:pPr>
            <a:endParaRPr lang="en-US" sz="2000" b="1" dirty="0"/>
          </a:p>
          <a:p>
            <a:r>
              <a:rPr lang="en-US" dirty="0"/>
              <a:t>Each school will report at their designated time.</a:t>
            </a:r>
          </a:p>
          <a:p>
            <a:r>
              <a:rPr lang="en-US" dirty="0"/>
              <a:t>Principals and staff must wear a mask.</a:t>
            </a:r>
          </a:p>
          <a:p>
            <a:r>
              <a:rPr lang="en-US" dirty="0"/>
              <a:t>Principals must be in graduation regalia.</a:t>
            </a:r>
          </a:p>
          <a:p>
            <a:r>
              <a:rPr lang="en-US" dirty="0"/>
              <a:t>Each Principal will designate at least 5 (or more) staff members to assist with their school recording.</a:t>
            </a:r>
          </a:p>
          <a:p>
            <a:r>
              <a:rPr lang="en-US" dirty="0"/>
              <a:t>Graduates will pick up their diploma cover prior to reaching the steps leading to the stage.</a:t>
            </a:r>
          </a:p>
          <a:p>
            <a:r>
              <a:rPr lang="en-US" dirty="0"/>
              <a:t>The only individuals on stage will be the student, the principal, and possibly the name caller (off to the side).</a:t>
            </a:r>
          </a:p>
          <a:p>
            <a:r>
              <a:rPr lang="en-US" dirty="0"/>
              <a:t>Each school’s backdrop will be placed in the center of the stage.</a:t>
            </a:r>
          </a:p>
          <a:p>
            <a:endParaRPr lang="en-US" dirty="0"/>
          </a:p>
        </p:txBody>
      </p:sp>
    </p:spTree>
    <p:extLst>
      <p:ext uri="{BB962C8B-B14F-4D97-AF65-F5344CB8AC3E}">
        <p14:creationId xmlns:p14="http://schemas.microsoft.com/office/powerpoint/2010/main" val="96125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5045" y="131082"/>
            <a:ext cx="4948646" cy="770255"/>
          </a:xfrm>
        </p:spPr>
        <p:txBody>
          <a:bodyPr/>
          <a:lstStyle/>
          <a:p>
            <a:r>
              <a:rPr lang="en-US" dirty="0">
                <a:solidFill>
                  <a:schemeClr val="bg1"/>
                </a:solidFill>
                <a:latin typeface="+mn-lt"/>
              </a:rPr>
              <a:t>Logistics - Students</a:t>
            </a:r>
          </a:p>
        </p:txBody>
      </p:sp>
      <p:sp>
        <p:nvSpPr>
          <p:cNvPr id="3" name="Content Placeholder 2"/>
          <p:cNvSpPr>
            <a:spLocks noGrp="1"/>
          </p:cNvSpPr>
          <p:nvPr>
            <p:ph idx="1"/>
          </p:nvPr>
        </p:nvSpPr>
        <p:spPr>
          <a:xfrm>
            <a:off x="576943" y="705394"/>
            <a:ext cx="10515600" cy="3522663"/>
          </a:xfrm>
        </p:spPr>
        <p:txBody>
          <a:bodyPr/>
          <a:lstStyle/>
          <a:p>
            <a:pPr marL="0" indent="0">
              <a:buNone/>
            </a:pPr>
            <a:endParaRPr lang="en-US" sz="2000" b="1" dirty="0"/>
          </a:p>
          <a:p>
            <a:r>
              <a:rPr lang="en-US" dirty="0"/>
              <a:t>Graduates must wear regalia.</a:t>
            </a:r>
          </a:p>
          <a:p>
            <a:r>
              <a:rPr lang="en-US" dirty="0"/>
              <a:t>Graduates must wear a face mask.</a:t>
            </a:r>
          </a:p>
          <a:p>
            <a:r>
              <a:rPr lang="en-US" dirty="0"/>
              <a:t>Graduates will line up, spaced </a:t>
            </a:r>
            <a:r>
              <a:rPr lang="en-US" b="1" dirty="0">
                <a:solidFill>
                  <a:srgbClr val="C00000"/>
                </a:solidFill>
              </a:rPr>
              <a:t>6 - 10 </a:t>
            </a:r>
            <a:r>
              <a:rPr lang="en-US" dirty="0"/>
              <a:t>feet apart. </a:t>
            </a:r>
          </a:p>
          <a:p>
            <a:r>
              <a:rPr lang="en-US" dirty="0"/>
              <a:t>Graduates will be notified when to move forward.</a:t>
            </a:r>
          </a:p>
          <a:p>
            <a:r>
              <a:rPr lang="en-US" dirty="0"/>
              <a:t>After picking up diploma cover, the graduate will walk towards backdrop, pause in front of the school’s backdrop for name calling,  stop for a picture, then exit the stage.</a:t>
            </a:r>
          </a:p>
          <a:p>
            <a:r>
              <a:rPr lang="en-US" dirty="0"/>
              <a:t>Once graduates have exited the stage, they must immediately go to their vehicle and leave the premises.</a:t>
            </a:r>
          </a:p>
          <a:p>
            <a:r>
              <a:rPr lang="en-US" dirty="0"/>
              <a:t>For those graduates not present, a picture may be displayed with their name called.</a:t>
            </a:r>
          </a:p>
          <a:p>
            <a:endParaRPr lang="en-US" dirty="0"/>
          </a:p>
          <a:p>
            <a:endParaRPr lang="en-US" dirty="0"/>
          </a:p>
        </p:txBody>
      </p:sp>
    </p:spTree>
    <p:extLst>
      <p:ext uri="{BB962C8B-B14F-4D97-AF65-F5344CB8AC3E}">
        <p14:creationId xmlns:p14="http://schemas.microsoft.com/office/powerpoint/2010/main" val="315063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5349" y="79567"/>
            <a:ext cx="4948646" cy="770255"/>
          </a:xfrm>
        </p:spPr>
        <p:txBody>
          <a:bodyPr/>
          <a:lstStyle/>
          <a:p>
            <a:r>
              <a:rPr lang="en-US" dirty="0">
                <a:solidFill>
                  <a:schemeClr val="bg1"/>
                </a:solidFill>
                <a:latin typeface="+mn-lt"/>
              </a:rPr>
              <a:t>Pictures &amp; Speeches</a:t>
            </a:r>
          </a:p>
        </p:txBody>
      </p:sp>
      <p:sp>
        <p:nvSpPr>
          <p:cNvPr id="3" name="Content Placeholder 2"/>
          <p:cNvSpPr>
            <a:spLocks noGrp="1"/>
          </p:cNvSpPr>
          <p:nvPr>
            <p:ph idx="1"/>
          </p:nvPr>
        </p:nvSpPr>
        <p:spPr>
          <a:xfrm>
            <a:off x="694509" y="920805"/>
            <a:ext cx="10515600" cy="3522663"/>
          </a:xfrm>
        </p:spPr>
        <p:txBody>
          <a:bodyPr/>
          <a:lstStyle/>
          <a:p>
            <a:pPr marL="0" indent="0">
              <a:buNone/>
            </a:pPr>
            <a:endParaRPr lang="en-US" sz="2000" b="1" dirty="0"/>
          </a:p>
          <a:p>
            <a:r>
              <a:rPr lang="en-US" dirty="0"/>
              <a:t>Upon exiting the stage, graduate will pose for a picture with diploma cover in hand.  </a:t>
            </a:r>
          </a:p>
          <a:p>
            <a:r>
              <a:rPr lang="en-US" dirty="0"/>
              <a:t>Creative-Pro Studio is our photographer.</a:t>
            </a:r>
          </a:p>
          <a:p>
            <a:r>
              <a:rPr lang="en-US" dirty="0"/>
              <a:t>As in previous years, students will be able to go to </a:t>
            </a:r>
            <a:r>
              <a:rPr lang="en-US" dirty="0">
                <a:hlinkClick r:id="rId2"/>
              </a:rPr>
              <a:t>www.creativeprophoto.com</a:t>
            </a:r>
            <a:r>
              <a:rPr lang="en-US" dirty="0"/>
              <a:t>   to retrieve their graduation picture.</a:t>
            </a:r>
          </a:p>
          <a:p>
            <a:r>
              <a:rPr lang="en-US" dirty="0"/>
              <a:t>Wearing a face mask when they take their picture will be optional due to graduate being 6-10 feet away from anyone else.</a:t>
            </a:r>
          </a:p>
          <a:p>
            <a:r>
              <a:rPr lang="en-US" dirty="0"/>
              <a:t>All speeches (students &amp; principals) that were recorded in June will be incorporated into the graduation event  next week.</a:t>
            </a:r>
          </a:p>
          <a:p>
            <a:r>
              <a:rPr lang="en-US" dirty="0"/>
              <a:t>A recording of the Superintendent and Board Member reading their certification will take place next week.</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5594769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F2AD6833E5744B85E57D5AA1551855" ma:contentTypeVersion="13" ma:contentTypeDescription="Create a new document." ma:contentTypeScope="" ma:versionID="a547b7f043470c431a9a55ed13713d45">
  <xsd:schema xmlns:xsd="http://www.w3.org/2001/XMLSchema" xmlns:xs="http://www.w3.org/2001/XMLSchema" xmlns:p="http://schemas.microsoft.com/office/2006/metadata/properties" xmlns:ns3="4f46a28c-88f2-4552-a39f-9da47cfdd548" xmlns:ns4="0304034e-8a51-4353-9cd7-4b9abcacb9ce" targetNamespace="http://schemas.microsoft.com/office/2006/metadata/properties" ma:root="true" ma:fieldsID="a03985c2eb7ae1171bef07d15d1f8734" ns3:_="" ns4:_="">
    <xsd:import namespace="4f46a28c-88f2-4552-a39f-9da47cfdd548"/>
    <xsd:import namespace="0304034e-8a51-4353-9cd7-4b9abcacb9c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6a28c-88f2-4552-a39f-9da47cfdd54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04034e-8a51-4353-9cd7-4b9abcacb9c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6B7F69-6548-439A-ADB5-00D4867B61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6a28c-88f2-4552-a39f-9da47cfdd548"/>
    <ds:schemaRef ds:uri="0304034e-8a51-4353-9cd7-4b9abcacb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B36228-56FF-4154-83CA-14FFE19CF8B6}">
  <ds:schemaRefs>
    <ds:schemaRef ds:uri="http://schemas.microsoft.com/sharepoint/v3/contenttype/forms"/>
  </ds:schemaRefs>
</ds:datastoreItem>
</file>

<file path=customXml/itemProps3.xml><?xml version="1.0" encoding="utf-8"?>
<ds:datastoreItem xmlns:ds="http://schemas.openxmlformats.org/officeDocument/2006/customXml" ds:itemID="{9318FA6C-C45B-4A1B-9E2A-DD4A02E022A0}">
  <ds:schemaRefs>
    <ds:schemaRef ds:uri="http://schemas.microsoft.com/office/2006/documentManagement/types"/>
    <ds:schemaRef ds:uri="http://purl.org/dc/elements/1.1/"/>
    <ds:schemaRef ds:uri="4f46a28c-88f2-4552-a39f-9da47cfdd548"/>
    <ds:schemaRef ds:uri="http://purl.org/dc/dcmitype/"/>
    <ds:schemaRef ds:uri="http://schemas.microsoft.com/office/infopath/2007/PartnerControls"/>
    <ds:schemaRef ds:uri="0304034e-8a51-4353-9cd7-4b9abcacb9c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Widescreen</PresentationFormat>
  <Paragraphs>206</Paragraphs>
  <Slides>14</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Arial Black</vt:lpstr>
      <vt:lpstr>Calibri</vt:lpstr>
      <vt:lpstr>Calibri Light</vt:lpstr>
      <vt:lpstr>Franklin Gothic Book</vt:lpstr>
      <vt:lpstr>Franklin Gothic Medium</vt:lpstr>
      <vt:lpstr>2_Office Theme</vt:lpstr>
      <vt:lpstr>Office Theme</vt:lpstr>
      <vt:lpstr>PowerPoint Presentation</vt:lpstr>
      <vt:lpstr>PowerPoint Presentation</vt:lpstr>
      <vt:lpstr>PowerPoint Presentation</vt:lpstr>
      <vt:lpstr>Why Virtual?</vt:lpstr>
      <vt:lpstr>Recording of Graduates for Virtual Ceremony</vt:lpstr>
      <vt:lpstr>Recording of Graduates for Virtual Ceremony</vt:lpstr>
      <vt:lpstr>Logistics – Schools &amp; Administrators</vt:lpstr>
      <vt:lpstr>Logistics - Students</vt:lpstr>
      <vt:lpstr>Pictures &amp; Speeches</vt:lpstr>
      <vt:lpstr>Notification</vt:lpstr>
      <vt:lpstr>Campus Police Department</vt:lpstr>
      <vt:lpstr>Safety Measures</vt:lpstr>
      <vt:lpstr>Virtual Graduation July 29 &amp; 30</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2020-05-27T03:50:01Z</dcterms:created>
  <dcterms:modified xsi:type="dcterms:W3CDTF">2020-07-16T18:44:25Z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0x01010001F2AD6833E5744B85E57D5AA1551855</vt:lpwstr>
  </property>
</Properties>
</file>