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95" r:id="rId2"/>
    <p:sldId id="300" r:id="rId3"/>
    <p:sldId id="325" r:id="rId4"/>
    <p:sldId id="258" r:id="rId5"/>
    <p:sldId id="322" r:id="rId6"/>
    <p:sldId id="327" r:id="rId7"/>
    <p:sldId id="302" r:id="rId8"/>
    <p:sldId id="328" r:id="rId9"/>
    <p:sldId id="305" r:id="rId10"/>
    <p:sldId id="306" r:id="rId11"/>
    <p:sldId id="320" r:id="rId12"/>
    <p:sldId id="319" r:id="rId13"/>
    <p:sldId id="326" r:id="rId14"/>
    <p:sldId id="312" r:id="rId15"/>
    <p:sldId id="314" r:id="rId16"/>
    <p:sldId id="315" r:id="rId17"/>
    <p:sldId id="316" r:id="rId1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5" autoAdjust="0"/>
  </p:normalViewPr>
  <p:slideViewPr>
    <p:cSldViewPr snapToGrid="0">
      <p:cViewPr varScale="1">
        <p:scale>
          <a:sx n="91" d="100"/>
          <a:sy n="91" d="100"/>
        </p:scale>
        <p:origin x="2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145" cy="35124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144" y="0"/>
            <a:ext cx="4029145" cy="35124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45225AEB-E7A6-4F3C-ABC4-038D122A9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161"/>
            <a:ext cx="4029145" cy="351239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144" y="6659161"/>
            <a:ext cx="4029145" cy="351239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01A7A111-7F7A-4C0D-B863-0B3AE553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4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39" cy="3505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1"/>
            <a:ext cx="4028439" cy="3505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D7D51BC3-227A-44A0-B907-8DA1442878CC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39" cy="3505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39" cy="3505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8F1DBD3B-EB26-4D1E-A2BE-0DE91066D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to FY at bottom 2010 to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Budget Video Curves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7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66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499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783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5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363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9B11B8-566D-465F-B533-F25F5722E2A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0541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dget Video Curves.ps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3636"/>
            <a:ext cx="8229600" cy="2510127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782"/>
            <a:ext cx="8229600" cy="2244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5000" dirty="0" smtClean="0"/>
              <a:t>CY</a:t>
            </a:r>
            <a:r>
              <a:rPr lang="en-US" dirty="0" smtClean="0"/>
              <a:t> </a:t>
            </a:r>
            <a:r>
              <a:rPr lang="en-US" sz="5000" dirty="0" smtClean="0"/>
              <a:t>2018 </a:t>
            </a:r>
            <a:r>
              <a:rPr lang="en-US" sz="5000" dirty="0" smtClean="0"/>
              <a:t>Tentative Millage Rate</a:t>
            </a:r>
            <a:br>
              <a:rPr lang="en-US" sz="5000" dirty="0" smtClean="0"/>
            </a:br>
            <a:endParaRPr lang="en-US" sz="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52871" y="2550252"/>
            <a:ext cx="4632960" cy="27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1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 digest </a:t>
            </a:r>
            <a:r>
              <a:rPr lang="en-US" dirty="0" smtClean="0">
                <a:solidFill>
                  <a:srgbClr val="00B050"/>
                </a:solidFill>
              </a:rPr>
              <a:t>increased</a:t>
            </a:r>
            <a:r>
              <a:rPr lang="en-US" dirty="0" smtClean="0"/>
              <a:t> by </a:t>
            </a:r>
            <a:r>
              <a:rPr lang="en-US" dirty="0" smtClean="0"/>
              <a:t>13.86%</a:t>
            </a:r>
            <a:endParaRPr lang="en-US" dirty="0" smtClean="0"/>
          </a:p>
          <a:p>
            <a:r>
              <a:rPr lang="en-US" dirty="0" smtClean="0"/>
              <a:t>The tax assessor reassessed property that was already on the digest for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00B050"/>
                </a:solidFill>
              </a:rPr>
              <a:t>increase</a:t>
            </a:r>
            <a:r>
              <a:rPr lang="en-US" dirty="0" smtClean="0"/>
              <a:t> of </a:t>
            </a:r>
            <a:r>
              <a:rPr lang="en-US" dirty="0" smtClean="0"/>
              <a:t>$242,583,281</a:t>
            </a:r>
            <a:endParaRPr lang="en-US" dirty="0" smtClean="0"/>
          </a:p>
          <a:p>
            <a:r>
              <a:rPr lang="en-US" dirty="0" smtClean="0"/>
              <a:t>New real property (construction) </a:t>
            </a:r>
            <a:r>
              <a:rPr lang="en-US" dirty="0" smtClean="0">
                <a:solidFill>
                  <a:srgbClr val="00B050"/>
                </a:solidFill>
              </a:rPr>
              <a:t>increased</a:t>
            </a:r>
            <a:r>
              <a:rPr lang="en-US" dirty="0" smtClean="0"/>
              <a:t> by </a:t>
            </a:r>
            <a:r>
              <a:rPr lang="en-US" dirty="0" smtClean="0"/>
              <a:t>$32,976,850</a:t>
            </a:r>
            <a:endParaRPr lang="en-US" dirty="0" smtClean="0"/>
          </a:p>
          <a:p>
            <a:r>
              <a:rPr lang="en-US" dirty="0" smtClean="0"/>
              <a:t>Personal Property (mostly business furniture, machinery and inventory) </a:t>
            </a:r>
            <a:r>
              <a:rPr lang="en-US" dirty="0">
                <a:solidFill>
                  <a:srgbClr val="00B050"/>
                </a:solidFill>
              </a:rPr>
              <a:t>increased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smtClean="0"/>
              <a:t>$33,934,747</a:t>
            </a:r>
            <a:endParaRPr lang="en-US" dirty="0" smtClean="0"/>
          </a:p>
          <a:p>
            <a:r>
              <a:rPr lang="en-US" dirty="0" smtClean="0"/>
              <a:t>Automobiles still on the Birthday tax </a:t>
            </a:r>
            <a:r>
              <a:rPr lang="en-US" dirty="0" smtClean="0">
                <a:solidFill>
                  <a:srgbClr val="FF0000"/>
                </a:solidFill>
              </a:rPr>
              <a:t>decreased</a:t>
            </a:r>
            <a:r>
              <a:rPr lang="en-US" dirty="0" smtClean="0"/>
              <a:t> by $</a:t>
            </a:r>
            <a:r>
              <a:rPr lang="en-US" dirty="0" smtClean="0"/>
              <a:t>14,372,210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796834"/>
          </a:xfrm>
        </p:spPr>
        <p:txBody>
          <a:bodyPr/>
          <a:lstStyle/>
          <a:p>
            <a:pPr algn="ctr"/>
            <a:r>
              <a:rPr lang="en-US" dirty="0" smtClean="0"/>
              <a:t>What Happened? </a:t>
            </a:r>
            <a:r>
              <a:rPr lang="en-US" dirty="0" smtClean="0"/>
              <a:t>2018 </a:t>
            </a:r>
            <a:r>
              <a:rPr lang="en-US" dirty="0" smtClean="0"/>
              <a:t>Digest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Increases (Decreases) in Tax Digest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8740"/>
            <a:ext cx="8158293" cy="44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4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A millage roll back is based on reassessments of property that was already on the digest for </a:t>
            </a:r>
            <a:r>
              <a:rPr lang="en-US" sz="2500" dirty="0" smtClean="0"/>
              <a:t>2018.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$242,583,281 </a:t>
            </a:r>
            <a:r>
              <a:rPr lang="en-US" sz="2500" dirty="0" smtClean="0"/>
              <a:t>was added to our digest because of an updated value, if we decrease our millage by </a:t>
            </a:r>
            <a:r>
              <a:rPr lang="en-US" sz="2500" dirty="0" smtClean="0"/>
              <a:t>2.079 </a:t>
            </a:r>
            <a:r>
              <a:rPr lang="en-US" sz="2500" dirty="0" smtClean="0"/>
              <a:t>to </a:t>
            </a:r>
            <a:r>
              <a:rPr lang="en-US" sz="2500" dirty="0" smtClean="0"/>
              <a:t>16.421 </a:t>
            </a:r>
            <a:r>
              <a:rPr lang="en-US" sz="2500" dirty="0" smtClean="0"/>
              <a:t>then we would receive the same amount of tax money as the previous year on the property that was on the digest in </a:t>
            </a:r>
            <a:r>
              <a:rPr lang="en-US" sz="2500" dirty="0" smtClean="0"/>
              <a:t>2017. </a:t>
            </a:r>
            <a:r>
              <a:rPr lang="en-US" sz="2500" dirty="0" smtClean="0"/>
              <a:t>(excluding new exemptions)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9600" cy="587829"/>
          </a:xfrm>
        </p:spPr>
        <p:txBody>
          <a:bodyPr/>
          <a:lstStyle/>
          <a:p>
            <a:pPr algn="ctr"/>
            <a:r>
              <a:rPr lang="en-US" dirty="0" smtClean="0"/>
              <a:t>Millage Rollback in Effect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5178" y="274638"/>
            <a:ext cx="5951621" cy="1143000"/>
          </a:xfrm>
        </p:spPr>
        <p:txBody>
          <a:bodyPr/>
          <a:lstStyle/>
          <a:p>
            <a:r>
              <a:rPr lang="en-US" dirty="0" smtClean="0"/>
              <a:t>Millage Rate History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16" y="994611"/>
            <a:ext cx="2414337" cy="55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71" y="914400"/>
            <a:ext cx="8783272" cy="5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39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2260"/>
            <a:ext cx="8229600" cy="648587"/>
          </a:xfrm>
        </p:spPr>
        <p:txBody>
          <a:bodyPr/>
          <a:lstStyle/>
          <a:p>
            <a:pPr algn="ctr"/>
            <a:r>
              <a:rPr lang="en-US" dirty="0" smtClean="0"/>
              <a:t>Newspaper Advertisement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179" y="1312777"/>
            <a:ext cx="8454874" cy="46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355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4792" y="0"/>
            <a:ext cx="7462007" cy="1244009"/>
          </a:xfrm>
        </p:spPr>
        <p:txBody>
          <a:bodyPr/>
          <a:lstStyle/>
          <a:p>
            <a:pPr algn="ctr"/>
            <a:r>
              <a:rPr lang="en-US" dirty="0" smtClean="0"/>
              <a:t>5 Year History - Advertisement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48" y="1174459"/>
            <a:ext cx="8565159" cy="53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46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June 5, 2018 6 PM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– Approve Tentative Millage Rate</a:t>
            </a:r>
          </a:p>
          <a:p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June 21, 2018 9 AM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– First Public Hearing</a:t>
            </a:r>
          </a:p>
          <a:p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June 21, 2018 6 PM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– Second Public Hearing</a:t>
            </a:r>
          </a:p>
          <a:p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June 28</a:t>
            </a:r>
            <a:r>
              <a:rPr lang="en-US" sz="2300" smtClean="0">
                <a:latin typeface="Arial" panose="020B0604020202020204" pitchFamily="34" charset="0"/>
                <a:cs typeface="Arial" panose="020B0604020202020204" pitchFamily="34" charset="0"/>
              </a:rPr>
              <a:t>, 2018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5PM – Third Public Hearing</a:t>
            </a:r>
          </a:p>
          <a:p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28, 2018 6:00 PM Thursday –Called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-Vote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Millage Rate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676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9544"/>
            <a:ext cx="8229600" cy="4947748"/>
          </a:xfrm>
        </p:spPr>
        <p:txBody>
          <a:bodyPr/>
          <a:lstStyle/>
          <a:p>
            <a:r>
              <a:rPr lang="en-US" sz="2200" dirty="0" smtClean="0"/>
              <a:t>Property taxes account for approximately 30% of the Districts Revenues for FY 2018 and 2019.</a:t>
            </a:r>
          </a:p>
          <a:p>
            <a:r>
              <a:rPr lang="en-US" sz="2200" dirty="0" smtClean="0"/>
              <a:t> All real property and all personal property are taxable unless the property has been exempted by law.</a:t>
            </a:r>
          </a:p>
          <a:p>
            <a:r>
              <a:rPr lang="en-US" sz="2200" dirty="0" smtClean="0"/>
              <a:t>Real property is land and generally anything that is erected, growing or affixed to the land</a:t>
            </a:r>
          </a:p>
          <a:p>
            <a:r>
              <a:rPr lang="en-US" sz="2200" dirty="0" smtClean="0"/>
              <a:t>Personal property is everything that can be owned that is not real estate. (Boats, airplanes, business machinery and equipment, business inventory, etc)</a:t>
            </a:r>
          </a:p>
          <a:p>
            <a:r>
              <a:rPr lang="en-US" sz="2200" dirty="0" smtClean="0"/>
              <a:t>Vehicles – usually older, that are still on the “Birthday Tax”</a:t>
            </a:r>
          </a:p>
          <a:p>
            <a:r>
              <a:rPr lang="en-US" sz="2200" dirty="0"/>
              <a:t>The contents of your household are not normally taxable unless they are used for a home-based business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276"/>
          </a:xfrm>
        </p:spPr>
        <p:txBody>
          <a:bodyPr/>
          <a:lstStyle/>
          <a:p>
            <a:pPr algn="ctr"/>
            <a:r>
              <a:rPr lang="en-US" dirty="0" smtClean="0"/>
              <a:t>Property Taxes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2836"/>
            <a:ext cx="8229600" cy="1122218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Tax Collections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025" y="5775649"/>
            <a:ext cx="640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*FY 2018 still has 4 more months of collections not recorded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**TAVT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has been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" y="1459201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698171"/>
            <a:ext cx="8640849" cy="4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171"/>
            <a:ext cx="8229600" cy="47835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tax digest is the official list of each taxpayer subject to property taxes together with the assessment (40% of property value) and the amount of taxes </a:t>
            </a:r>
          </a:p>
          <a:p>
            <a:r>
              <a:rPr lang="en-US" dirty="0" smtClean="0"/>
              <a:t>The tax digest is prepared by the Tax Commissioner based on information obtained by the Tax Assessor</a:t>
            </a:r>
          </a:p>
          <a:p>
            <a:r>
              <a:rPr lang="en-US" dirty="0" smtClean="0"/>
              <a:t>Assessed value is defined as being 40% of the fair market value. </a:t>
            </a:r>
          </a:p>
          <a:p>
            <a:r>
              <a:rPr lang="en-US" dirty="0" smtClean="0"/>
              <a:t>The tax rate for the BCSS, or millage rate, is set annually by the Board of Education. A tax rate of one mill represents a tax liability of one dollar per $1,000 of assessed value. </a:t>
            </a:r>
          </a:p>
          <a:p>
            <a:r>
              <a:rPr lang="en-US" dirty="0" smtClean="0"/>
              <a:t>The School Systems millage rate is currently 18.5</a:t>
            </a:r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36" y="522514"/>
            <a:ext cx="7894864" cy="667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Tax Digest and Millage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81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home value in Winder is $119,700*</a:t>
            </a:r>
          </a:p>
          <a:p>
            <a:endParaRPr lang="en-US" sz="1000" dirty="0" smtClean="0"/>
          </a:p>
          <a:p>
            <a:r>
              <a:rPr lang="en-US" dirty="0" smtClean="0"/>
              <a:t>40% taxable value = $47,880</a:t>
            </a:r>
          </a:p>
          <a:p>
            <a:endParaRPr lang="en-US" sz="1000" dirty="0" smtClean="0"/>
          </a:p>
          <a:p>
            <a:r>
              <a:rPr lang="en-US" dirty="0" smtClean="0"/>
              <a:t>Less Homestead Exemption of $2,000 = $45,880 value</a:t>
            </a:r>
          </a:p>
          <a:p>
            <a:endParaRPr lang="en-US" sz="1000" dirty="0" smtClean="0"/>
          </a:p>
          <a:p>
            <a:r>
              <a:rPr lang="en-US" dirty="0" smtClean="0"/>
              <a:t>18.5 Millage rate = $848.78 In School Tax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1500" dirty="0" smtClean="0"/>
              <a:t>* US Census 2015 – Median Home Value </a:t>
            </a: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8366" y="274638"/>
            <a:ext cx="5918433" cy="1143000"/>
          </a:xfrm>
        </p:spPr>
        <p:txBody>
          <a:bodyPr/>
          <a:lstStyle/>
          <a:p>
            <a:pPr algn="ctr"/>
            <a:r>
              <a:rPr lang="en-US" dirty="0" smtClean="0"/>
              <a:t>Barrow County Median School Tax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5" y="4432382"/>
            <a:ext cx="2880853" cy="2172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2680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82880"/>
            <a:ext cx="8229600" cy="783771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Tax Digest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386" y="5404065"/>
            <a:ext cx="77058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FTE in 2007 =11,409, 583 SPED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FTE in 2018 = 13,809, 1,085 SPED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of 2,400 FTE which includes an increase of 502 SPED.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FTE used for allotments for 2019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14,422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989" y="1482874"/>
            <a:ext cx="6380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Digest is by Fiscal </a:t>
            </a:r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Year, meaning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FY 2007 would have been the digest for September 2006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4484"/>
            <a:ext cx="8229600" cy="36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3168" y="274638"/>
            <a:ext cx="6693632" cy="1143000"/>
          </a:xfrm>
        </p:spPr>
        <p:txBody>
          <a:bodyPr/>
          <a:lstStyle/>
          <a:p>
            <a:pPr algn="ctr"/>
            <a:r>
              <a:rPr lang="en-US" dirty="0" smtClean="0"/>
              <a:t>Ups and Downs of Property Values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3168" y="1917061"/>
            <a:ext cx="5157663" cy="302387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1" y="1417638"/>
            <a:ext cx="7722066" cy="44546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7382" y="274638"/>
            <a:ext cx="5389418" cy="907617"/>
          </a:xfrm>
        </p:spPr>
        <p:txBody>
          <a:bodyPr/>
          <a:lstStyle/>
          <a:p>
            <a:r>
              <a:rPr lang="en-US" sz="3000" dirty="0" smtClean="0"/>
              <a:t>Property Tax Income Per FTE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71" y="1577129"/>
            <a:ext cx="7838859" cy="47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2018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D</a:t>
            </a:r>
            <a:r>
              <a:rPr lang="en-US" dirty="0" smtClean="0"/>
              <a:t>igest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17" y="796953"/>
            <a:ext cx="8263156" cy="57296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FY 16 Budget 06-02-15</Template>
  <TotalTime>5071</TotalTime>
  <Words>571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CY 2018 Tentative Millage Rate </vt:lpstr>
      <vt:lpstr>Property Taxes</vt:lpstr>
      <vt:lpstr>Property Tax Collections</vt:lpstr>
      <vt:lpstr>Tax Digest and Millage Rate</vt:lpstr>
      <vt:lpstr>Barrow County Median School Tax </vt:lpstr>
      <vt:lpstr>Tax Digest</vt:lpstr>
      <vt:lpstr>Ups and Downs of Property Values</vt:lpstr>
      <vt:lpstr>Property Tax Income Per FTE</vt:lpstr>
      <vt:lpstr>2018 Tax Digest</vt:lpstr>
      <vt:lpstr>What Happened? 2018 Digest</vt:lpstr>
      <vt:lpstr>Increases (Decreases) in Tax Digest</vt:lpstr>
      <vt:lpstr>Millage Rollback in Effect</vt:lpstr>
      <vt:lpstr>Millage Rate History</vt:lpstr>
      <vt:lpstr>Decision</vt:lpstr>
      <vt:lpstr>Newspaper Advertisement</vt:lpstr>
      <vt:lpstr>5 Year History - Advertisement</vt:lpstr>
      <vt:lpstr>Important Dates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2012 BUDGET RECAP</dc:title>
  <dc:creator>Chris Griner</dc:creator>
  <cp:lastModifiedBy>Jennifer Houston</cp:lastModifiedBy>
  <cp:revision>227</cp:revision>
  <cp:lastPrinted>2018-05-29T18:55:27Z</cp:lastPrinted>
  <dcterms:created xsi:type="dcterms:W3CDTF">2012-01-23T20:36:20Z</dcterms:created>
  <dcterms:modified xsi:type="dcterms:W3CDTF">2018-05-29T20:02:36Z</dcterms:modified>
</cp:coreProperties>
</file>