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0"/>
  </p:notesMasterIdLst>
  <p:sldIdLst>
    <p:sldId id="292" r:id="rId4"/>
    <p:sldId id="287" r:id="rId5"/>
    <p:sldId id="3479" r:id="rId6"/>
    <p:sldId id="3463" r:id="rId7"/>
    <p:sldId id="297" r:id="rId8"/>
    <p:sldId id="3423" r:id="rId9"/>
    <p:sldId id="3437" r:id="rId10"/>
    <p:sldId id="3481" r:id="rId11"/>
    <p:sldId id="3488" r:id="rId12"/>
    <p:sldId id="3480" r:id="rId13"/>
    <p:sldId id="3482" r:id="rId14"/>
    <p:sldId id="3483" r:id="rId15"/>
    <p:sldId id="3489" r:id="rId16"/>
    <p:sldId id="3484" r:id="rId17"/>
    <p:sldId id="3485" r:id="rId18"/>
    <p:sldId id="3486" r:id="rId19"/>
    <p:sldId id="3490" r:id="rId20"/>
    <p:sldId id="3458" r:id="rId21"/>
    <p:sldId id="3459" r:id="rId22"/>
    <p:sldId id="3460" r:id="rId23"/>
    <p:sldId id="3491" r:id="rId24"/>
    <p:sldId id="3454" r:id="rId25"/>
    <p:sldId id="3466" r:id="rId26"/>
    <p:sldId id="3473" r:id="rId27"/>
    <p:sldId id="3469" r:id="rId28"/>
    <p:sldId id="3476"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2F6B7E-3A71-F0D7-5D07-96778BC36E35}" v="149" dt="2026-02-18T21:27:56.9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4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a:t>ELA BEACON</a:t>
            </a:r>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ELA!$B$1</c:f>
              <c:strCache>
                <c:ptCount val="1"/>
                <c:pt idx="0">
                  <c:v>Support Needed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ELA!$A$2:$A$7</c:f>
              <c:strCache>
                <c:ptCount val="6"/>
                <c:pt idx="0">
                  <c:v>Grade 3</c:v>
                </c:pt>
                <c:pt idx="1">
                  <c:v>Grade 4</c:v>
                </c:pt>
                <c:pt idx="2">
                  <c:v>Grade 5</c:v>
                </c:pt>
                <c:pt idx="3">
                  <c:v>Grade 6</c:v>
                </c:pt>
                <c:pt idx="4">
                  <c:v>Grade 7</c:v>
                </c:pt>
                <c:pt idx="5">
                  <c:v>Grade 8</c:v>
                </c:pt>
              </c:strCache>
            </c:strRef>
          </c:cat>
          <c:val>
            <c:numRef>
              <c:f>ELA!$B$2:$B$7</c:f>
              <c:numCache>
                <c:formatCode>0%</c:formatCode>
                <c:ptCount val="6"/>
                <c:pt idx="0">
                  <c:v>0.16</c:v>
                </c:pt>
                <c:pt idx="1">
                  <c:v>0.28999999999999998</c:v>
                </c:pt>
                <c:pt idx="2">
                  <c:v>0.33</c:v>
                </c:pt>
                <c:pt idx="3">
                  <c:v>0.54</c:v>
                </c:pt>
                <c:pt idx="4">
                  <c:v>0.5</c:v>
                </c:pt>
                <c:pt idx="5">
                  <c:v>0.45</c:v>
                </c:pt>
              </c:numCache>
            </c:numRef>
          </c:val>
          <c:extLst>
            <c:ext xmlns:c16="http://schemas.microsoft.com/office/drawing/2014/chart" uri="{C3380CC4-5D6E-409C-BE32-E72D297353CC}">
              <c16:uniqueId val="{00000000-3746-4A79-8FBE-175414FA4023}"/>
            </c:ext>
          </c:extLst>
        </c:ser>
        <c:ser>
          <c:idx val="1"/>
          <c:order val="1"/>
          <c:tx>
            <c:strRef>
              <c:f>ELA!$C$1</c:f>
              <c:strCache>
                <c:ptCount val="1"/>
                <c:pt idx="0">
                  <c:v>Near Target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ELA!$A$2:$A$7</c:f>
              <c:strCache>
                <c:ptCount val="6"/>
                <c:pt idx="0">
                  <c:v>Grade 3</c:v>
                </c:pt>
                <c:pt idx="1">
                  <c:v>Grade 4</c:v>
                </c:pt>
                <c:pt idx="2">
                  <c:v>Grade 5</c:v>
                </c:pt>
                <c:pt idx="3">
                  <c:v>Grade 6</c:v>
                </c:pt>
                <c:pt idx="4">
                  <c:v>Grade 7</c:v>
                </c:pt>
                <c:pt idx="5">
                  <c:v>Grade 8</c:v>
                </c:pt>
              </c:strCache>
            </c:strRef>
          </c:cat>
          <c:val>
            <c:numRef>
              <c:f>ELA!$C$2:$C$7</c:f>
              <c:numCache>
                <c:formatCode>0%</c:formatCode>
                <c:ptCount val="6"/>
                <c:pt idx="0">
                  <c:v>0.81</c:v>
                </c:pt>
                <c:pt idx="1">
                  <c:v>0.66</c:v>
                </c:pt>
                <c:pt idx="2">
                  <c:v>0.59</c:v>
                </c:pt>
                <c:pt idx="3">
                  <c:v>0.43</c:v>
                </c:pt>
                <c:pt idx="4">
                  <c:v>0.43</c:v>
                </c:pt>
                <c:pt idx="5">
                  <c:v>0.44</c:v>
                </c:pt>
              </c:numCache>
            </c:numRef>
          </c:val>
          <c:extLst>
            <c:ext xmlns:c16="http://schemas.microsoft.com/office/drawing/2014/chart" uri="{C3380CC4-5D6E-409C-BE32-E72D297353CC}">
              <c16:uniqueId val="{00000001-3746-4A79-8FBE-175414FA4023}"/>
            </c:ext>
          </c:extLst>
        </c:ser>
        <c:ser>
          <c:idx val="2"/>
          <c:order val="2"/>
          <c:tx>
            <c:strRef>
              <c:f>ELA!$D$1</c:f>
              <c:strCache>
                <c:ptCount val="1"/>
                <c:pt idx="0">
                  <c:v>Prepared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ELA!$A$2:$A$7</c:f>
              <c:strCache>
                <c:ptCount val="6"/>
                <c:pt idx="0">
                  <c:v>Grade 3</c:v>
                </c:pt>
                <c:pt idx="1">
                  <c:v>Grade 4</c:v>
                </c:pt>
                <c:pt idx="2">
                  <c:v>Grade 5</c:v>
                </c:pt>
                <c:pt idx="3">
                  <c:v>Grade 6</c:v>
                </c:pt>
                <c:pt idx="4">
                  <c:v>Grade 7</c:v>
                </c:pt>
                <c:pt idx="5">
                  <c:v>Grade 8</c:v>
                </c:pt>
              </c:strCache>
            </c:strRef>
          </c:cat>
          <c:val>
            <c:numRef>
              <c:f>ELA!$D$2:$D$7</c:f>
              <c:numCache>
                <c:formatCode>0%</c:formatCode>
                <c:ptCount val="6"/>
                <c:pt idx="0">
                  <c:v>0.03</c:v>
                </c:pt>
                <c:pt idx="1">
                  <c:v>0.05</c:v>
                </c:pt>
                <c:pt idx="2">
                  <c:v>7.0000000000000007E-2</c:v>
                </c:pt>
                <c:pt idx="3">
                  <c:v>0.04</c:v>
                </c:pt>
                <c:pt idx="4">
                  <c:v>7.0000000000000007E-2</c:v>
                </c:pt>
                <c:pt idx="5">
                  <c:v>0.11</c:v>
                </c:pt>
              </c:numCache>
            </c:numRef>
          </c:val>
          <c:extLst>
            <c:ext xmlns:c16="http://schemas.microsoft.com/office/drawing/2014/chart" uri="{C3380CC4-5D6E-409C-BE32-E72D297353CC}">
              <c16:uniqueId val="{00000002-3746-4A79-8FBE-175414FA4023}"/>
            </c:ext>
          </c:extLst>
        </c:ser>
        <c:dLbls>
          <c:dLblPos val="outEnd"/>
          <c:showLegendKey val="0"/>
          <c:showVal val="1"/>
          <c:showCatName val="0"/>
          <c:showSerName val="0"/>
          <c:showPercent val="0"/>
          <c:showBubbleSize val="0"/>
        </c:dLbls>
        <c:gapWidth val="219"/>
        <c:overlap val="-27"/>
        <c:axId val="1702851007"/>
        <c:axId val="1702851487"/>
      </c:barChart>
      <c:catAx>
        <c:axId val="1702851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702851487"/>
        <c:crosses val="autoZero"/>
        <c:auto val="1"/>
        <c:lblAlgn val="ctr"/>
        <c:lblOffset val="100"/>
        <c:noMultiLvlLbl val="0"/>
      </c:catAx>
      <c:valAx>
        <c:axId val="17028514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702851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a:t>MATH BEACON</a:t>
            </a:r>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Math!$B$1</c:f>
              <c:strCache>
                <c:ptCount val="1"/>
                <c:pt idx="0">
                  <c:v>Support Needed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Math!$A$2:$A$7</c:f>
              <c:strCache>
                <c:ptCount val="6"/>
                <c:pt idx="0">
                  <c:v>Grade 3</c:v>
                </c:pt>
                <c:pt idx="1">
                  <c:v>Grade 4</c:v>
                </c:pt>
                <c:pt idx="2">
                  <c:v>Grade 5</c:v>
                </c:pt>
                <c:pt idx="3">
                  <c:v>Grade 6</c:v>
                </c:pt>
                <c:pt idx="4">
                  <c:v>Grade 7</c:v>
                </c:pt>
                <c:pt idx="5">
                  <c:v>Grade 8</c:v>
                </c:pt>
              </c:strCache>
            </c:strRef>
          </c:cat>
          <c:val>
            <c:numRef>
              <c:f>Math!$B$2:$B$7</c:f>
              <c:numCache>
                <c:formatCode>0%</c:formatCode>
                <c:ptCount val="6"/>
                <c:pt idx="0">
                  <c:v>0.18</c:v>
                </c:pt>
                <c:pt idx="1">
                  <c:v>0.59</c:v>
                </c:pt>
                <c:pt idx="2">
                  <c:v>0.72</c:v>
                </c:pt>
                <c:pt idx="3">
                  <c:v>0.78</c:v>
                </c:pt>
                <c:pt idx="4">
                  <c:v>0.73</c:v>
                </c:pt>
                <c:pt idx="5">
                  <c:v>0.77</c:v>
                </c:pt>
              </c:numCache>
            </c:numRef>
          </c:val>
          <c:extLst>
            <c:ext xmlns:c16="http://schemas.microsoft.com/office/drawing/2014/chart" uri="{C3380CC4-5D6E-409C-BE32-E72D297353CC}">
              <c16:uniqueId val="{00000000-EC45-4584-86F0-E630DF9820F0}"/>
            </c:ext>
          </c:extLst>
        </c:ser>
        <c:ser>
          <c:idx val="1"/>
          <c:order val="1"/>
          <c:tx>
            <c:strRef>
              <c:f>Math!$C$1</c:f>
              <c:strCache>
                <c:ptCount val="1"/>
                <c:pt idx="0">
                  <c:v>Near Target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Math!$A$2:$A$7</c:f>
              <c:strCache>
                <c:ptCount val="6"/>
                <c:pt idx="0">
                  <c:v>Grade 3</c:v>
                </c:pt>
                <c:pt idx="1">
                  <c:v>Grade 4</c:v>
                </c:pt>
                <c:pt idx="2">
                  <c:v>Grade 5</c:v>
                </c:pt>
                <c:pt idx="3">
                  <c:v>Grade 6</c:v>
                </c:pt>
                <c:pt idx="4">
                  <c:v>Grade 7</c:v>
                </c:pt>
                <c:pt idx="5">
                  <c:v>Grade 8</c:v>
                </c:pt>
              </c:strCache>
            </c:strRef>
          </c:cat>
          <c:val>
            <c:numRef>
              <c:f>Math!$C$2:$C$7</c:f>
              <c:numCache>
                <c:formatCode>0%</c:formatCode>
                <c:ptCount val="6"/>
                <c:pt idx="0">
                  <c:v>0.81</c:v>
                </c:pt>
                <c:pt idx="1">
                  <c:v>0.4</c:v>
                </c:pt>
                <c:pt idx="2">
                  <c:v>0.27</c:v>
                </c:pt>
                <c:pt idx="3">
                  <c:v>0.21</c:v>
                </c:pt>
                <c:pt idx="4">
                  <c:v>0.22</c:v>
                </c:pt>
                <c:pt idx="5">
                  <c:v>0.18</c:v>
                </c:pt>
              </c:numCache>
            </c:numRef>
          </c:val>
          <c:extLst>
            <c:ext xmlns:c16="http://schemas.microsoft.com/office/drawing/2014/chart" uri="{C3380CC4-5D6E-409C-BE32-E72D297353CC}">
              <c16:uniqueId val="{00000001-EC45-4584-86F0-E630DF9820F0}"/>
            </c:ext>
          </c:extLst>
        </c:ser>
        <c:ser>
          <c:idx val="2"/>
          <c:order val="2"/>
          <c:tx>
            <c:strRef>
              <c:f>Math!$D$1</c:f>
              <c:strCache>
                <c:ptCount val="1"/>
                <c:pt idx="0">
                  <c:v>Prepared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Math!$A$2:$A$7</c:f>
              <c:strCache>
                <c:ptCount val="6"/>
                <c:pt idx="0">
                  <c:v>Grade 3</c:v>
                </c:pt>
                <c:pt idx="1">
                  <c:v>Grade 4</c:v>
                </c:pt>
                <c:pt idx="2">
                  <c:v>Grade 5</c:v>
                </c:pt>
                <c:pt idx="3">
                  <c:v>Grade 6</c:v>
                </c:pt>
                <c:pt idx="4">
                  <c:v>Grade 7</c:v>
                </c:pt>
                <c:pt idx="5">
                  <c:v>Grade 8</c:v>
                </c:pt>
              </c:strCache>
            </c:strRef>
          </c:cat>
          <c:val>
            <c:numRef>
              <c:f>Math!$D$2:$D$7</c:f>
              <c:numCache>
                <c:formatCode>0%</c:formatCode>
                <c:ptCount val="6"/>
                <c:pt idx="0">
                  <c:v>0</c:v>
                </c:pt>
                <c:pt idx="1">
                  <c:v>0</c:v>
                </c:pt>
                <c:pt idx="2">
                  <c:v>0</c:v>
                </c:pt>
                <c:pt idx="3">
                  <c:v>0.01</c:v>
                </c:pt>
                <c:pt idx="4">
                  <c:v>0.04</c:v>
                </c:pt>
                <c:pt idx="5">
                  <c:v>0.05</c:v>
                </c:pt>
              </c:numCache>
            </c:numRef>
          </c:val>
          <c:extLst>
            <c:ext xmlns:c16="http://schemas.microsoft.com/office/drawing/2014/chart" uri="{C3380CC4-5D6E-409C-BE32-E72D297353CC}">
              <c16:uniqueId val="{00000002-EC45-4584-86F0-E630DF9820F0}"/>
            </c:ext>
          </c:extLst>
        </c:ser>
        <c:dLbls>
          <c:dLblPos val="outEnd"/>
          <c:showLegendKey val="0"/>
          <c:showVal val="1"/>
          <c:showCatName val="0"/>
          <c:showSerName val="0"/>
          <c:showPercent val="0"/>
          <c:showBubbleSize val="0"/>
        </c:dLbls>
        <c:gapWidth val="219"/>
        <c:overlap val="-27"/>
        <c:axId val="585345359"/>
        <c:axId val="585345839"/>
      </c:barChart>
      <c:catAx>
        <c:axId val="585345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85345839"/>
        <c:crosses val="autoZero"/>
        <c:auto val="1"/>
        <c:lblAlgn val="ctr"/>
        <c:lblOffset val="100"/>
        <c:noMultiLvlLbl val="0"/>
      </c:catAx>
      <c:valAx>
        <c:axId val="585345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85345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2/19/2026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814030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456C7-1262-3ACE-A1D8-5201230C8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B6D2B-51F7-1B46-3112-3D8608B793F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B885D54-A98F-496B-182A-D5E2BCB46C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F4B692-AE76-5B73-D273-21DE1F450D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969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A078E-30C5-9E79-AF91-88C284EB7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17538-9257-E5E1-DB8A-E37E4050BF9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D2BDCEA-7505-B057-BA33-A7654EA8AF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DCC03-C61F-76A8-23F8-A74A995254B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72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83B6-BFB4-1DCE-AC06-816DFF275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0C8E7-D3E3-73F8-7095-6E4CA90E2C9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D689B50-212E-6E6F-F47C-FB1ADEC670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A58E38-0CA4-2716-0C5D-F2AEBB0A36E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414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5779B-667A-8DFB-E422-FE0F41B49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64A2C-78A2-FC35-B458-5FF04E53587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FA7B175-0889-58DF-688D-1AC3E7EBC1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929466-5149-8B10-5AF3-85BBD4CAD53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981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B52FA-0AE1-CE22-78E2-47842CE9B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6D204-CA02-D264-B5F8-B90CEFF1267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E78EC0-E958-667E-3BBD-34094AB43B6B}"/>
              </a:ext>
            </a:extLst>
          </p:cNvPr>
          <p:cNvSpPr>
            <a:spLocks noGrp="1"/>
          </p:cNvSpPr>
          <p:nvPr>
            <p:ph type="body" idx="1"/>
          </p:nvPr>
        </p:nvSpPr>
        <p:spPr/>
        <p:txBody>
          <a:bodyPr/>
          <a:lstStyle/>
          <a:p>
            <a:pPr fontAlgn="t"/>
            <a:endParaRPr lang="en-US" b="1">
              <a:solidFill>
                <a:srgbClr val="FF0000"/>
              </a:solidFill>
              <a:ea typeface="Calibri"/>
              <a:cs typeface="Calibri"/>
            </a:endParaRPr>
          </a:p>
        </p:txBody>
      </p:sp>
      <p:sp>
        <p:nvSpPr>
          <p:cNvPr id="4" name="Slide Number Placeholder 3">
            <a:extLst>
              <a:ext uri="{FF2B5EF4-FFF2-40B4-BE49-F238E27FC236}">
                <a16:creationId xmlns:a16="http://schemas.microsoft.com/office/drawing/2014/main" id="{7F76EC0A-8CEF-A04F-E7A5-1B5C90260FB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2551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3BDAF-7613-539A-4A72-D6F1F2AC1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8BAFE-0D3C-F703-5602-DC008E3BBBD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408D4AF-3D21-C5C1-46E2-C5799A3125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5BA572-441F-C0C7-AD22-943570BB15D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967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A4A65-9B6D-78FA-D6E5-2FBE95344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31A92-FA93-9D5D-CE00-8C7D4ED3D53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AB24500-BAC0-B1AA-A5D0-651804EAE8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B6AB25-9129-730C-30EC-60207D598C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4738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7296E-4B81-E600-D2CF-D6E14CA94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478BF-17E9-9B92-C07F-6B1A7B57F15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4B1ABE9-1D71-5287-AB52-E928811A26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EB5E65-1657-D47F-C2EA-EAEB710D19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025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E65FA-6CA5-86C2-B4ED-C162D1FD6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4FF0A-7885-AED5-77B6-9AFB5923F21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2B5926-8D62-68B3-4EB4-6F1381EB6E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43F21B-569E-9946-1578-5A89B9C3627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401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F4611-6E08-EA8D-9726-4F885485E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14E74-EB85-C68E-216B-5EE11F56BAE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170F7AA-6147-BEB0-CA56-0FEA94DC98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222C29-D415-8C00-3E58-93134FFBF8A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708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C8AFE-89E3-2D0A-946A-E5A407B67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B9E9F-AB1B-F760-BEF3-9B25A009E1F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093A473-9665-B83B-D949-3EFBC6EFDF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6BEAB9-6903-BF47-9A9C-322C069CB5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670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22C7D-413E-8997-8163-8BA4EBEB3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20D38-7842-B6FE-0A8A-B8D2BF8BC75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15F9276-AA02-3E01-62B6-E48E352587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D2A1F6-432D-C624-4EF2-12C82A94845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608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F70A-676C-AABE-0D4A-3FCE31828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21D9E-5EE5-8A85-19C0-0BFC6CFE173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77E9A1E-C2B3-2812-EE92-7226A0A5E8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C9FE28-E34D-9D3A-5504-596685479D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420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A5A00-5403-1C7A-7996-E79989BB6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0CE4D-81BC-FB45-3F9C-79A7655C0BE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050D1E1-2023-15D3-20A0-A24F821430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9B7B9B-2AAD-B1CC-F110-D0825AD3D7F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794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67FE5-9968-1254-08F9-144C70417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EAEAC-D25E-246B-F3F4-E85B43E91C9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6ADB767-7934-8E93-2C4F-906B9DB3EF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E9A6AD-781F-70FC-9F8C-19FA5E518A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616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F2C97-F391-B425-A835-BB33F8428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13347-888B-5B2C-C069-2CB52C56FA31}"/>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9AE990E-178D-2D3E-5973-16DCF3BB44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B9FC8B-2E18-37D1-462E-3430AF9D2697}"/>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3126316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8B2C-37A5-B713-8703-1238DE4B4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8F56-6EFB-B985-D596-5F7B2B39C664}"/>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8335186-10BB-051C-71D2-EFBF6CC576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37DE6-6920-3869-A00C-1035ED76584E}"/>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58210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1298057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C92B-891A-8E9C-AB67-8746D994D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6A2D6-F756-6B75-9709-5360092269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17CEB27-F907-91F9-13F3-393398421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B48E4-37F5-0BC3-8A7E-D87E1B529FED}"/>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775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5307-D4AE-E0FD-6191-B2BE8213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82BE-E735-D546-5A3F-A3865D04E5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150C6BA-FC5F-BC06-5C1D-BBF36953B3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51078-C625-DE99-2B20-C923FB87F69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25087518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1AD4-4B14-3ECE-04F7-A16481E1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45D5-3606-A4CB-7BEF-1D6D2AC7839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142FC3-3902-254D-1C44-B23311AE6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61C77A-9A9A-96D6-3A80-2499DB0D8729}"/>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371893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C2B7DC-225F-4440-88E5-92F3897C53AC}"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ECCEBD-8930-43AC-B13E-B642A5D9243A}"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0933D6-1616-4973-88CB-841731357335}"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7053D8-583D-46D6-81A7-F394FDB0E8D5}"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AADDFF-14B4-43E8-810B-D7DC8AF02EEE}" type="datetime1">
              <a:rPr lang="en-US" smtClean="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6A4632-EEFE-4B65-A78C-607CD702DEDD}" type="datetime1">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3360D-EF83-4747-87ED-309A5B11AD43}" type="datetime1">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D01291-0AC1-475B-A265-7CC07A582EBA}"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181167-D27C-43AF-967C-B7CE4CEC2791}"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7E6325-2FFD-46B3-B7CF-9F57A41E2465}"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74CF43-3878-4064-B288-A44FAA285640}"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C5F7E6-A5D7-41CF-A000-A7B3B61AA26F}"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54682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68F6C5-4E51-4252-B3BE-1D6E962A3FD0}"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967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7A119-6356-427A-ACD9-AE9CA287274D}"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4458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B6-E284-4727-B7C2-D4708D701DB9}"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2907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93DE54-F1C2-4BB8-A152-C35F0607D492}" type="datetime1">
              <a:rPr lang="en-US" smtClean="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3225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46240A-7D72-45E1-B176-55F4DAC001C7}" type="datetime1">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1956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9FC5B-C64F-4081-AB59-900D56609198}" type="datetime1">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7088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E67F1B-84B6-4261-A1E4-EB34EAE8C99C}"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73955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6728FC-DEE7-4728-B3C5-FAA92493979B}" type="datetime1">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4137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A4EB40-EA31-470E-BD61-68211FDA5252}"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7378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80EC2-F33F-46AF-93C5-4F0090F59E1B}" type="datetime1">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68423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65120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50977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46906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198546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71992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92550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808491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8806056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12629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83436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9722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BB529-27BB-4B7C-8CA5-BAD12038676B}" type="datetime1">
              <a:rPr lang="en-US" smtClean="0"/>
              <a:t>2/19/2026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C4FC5-C60D-49AE-A2DF-4AB11633340F}" type="datetime1">
              <a:rPr lang="en-US" smtClean="0"/>
              <a:t>2/19/2026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3561903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2/19/2026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42051165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736171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2025-26 First Semester Academic Update</a:t>
            </a:r>
            <a:endParaRPr kumimoji="0" lang="en-US" sz="6000" b="1" i="0" u="none" strike="noStrike" kern="1200" cap="none" spc="0" normalizeH="0" baseline="0" noProof="0">
              <a:ln>
                <a:noFill/>
              </a:ln>
              <a:solidFill>
                <a:srgbClr val="FF0000"/>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February 19, 2026</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872B25D-62F3-6D61-2968-2C22DB110AB9}"/>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72720" y="1290878"/>
            <a:ext cx="11861799"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400"/>
              <a:t>The purpose of this presentation is to review first semester academic progress.</a:t>
            </a:r>
            <a:endParaRPr lang="en-US" sz="2400">
              <a:ea typeface="Calibri"/>
              <a:cs typeface="Calibri"/>
            </a:endParaRP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a:lnSpc>
                <a:spcPct val="100000"/>
              </a:lnSpc>
              <a:spcBef>
                <a:spcPts val="0"/>
              </a:spcBef>
            </a:pPr>
            <a:r>
              <a:rPr lang="en-US" sz="2400"/>
              <a:t>Renaissance STAR Early Literacy, STAR Reading and Math</a:t>
            </a:r>
            <a:endParaRPr lang="en-US" sz="2400">
              <a:ea typeface="Calibri"/>
              <a:cs typeface="Calibri"/>
            </a:endParaRPr>
          </a:p>
          <a:p>
            <a:pPr>
              <a:lnSpc>
                <a:spcPct val="100000"/>
              </a:lnSpc>
              <a:spcBef>
                <a:spcPts val="0"/>
              </a:spcBef>
            </a:pPr>
            <a:r>
              <a:rPr lang="en-US" sz="2400"/>
              <a:t>DRC Beacon</a:t>
            </a:r>
            <a:endParaRPr lang="en-US" sz="2400">
              <a:ea typeface="Calibri"/>
              <a:cs typeface="Calibri"/>
            </a:endParaRPr>
          </a:p>
          <a:p>
            <a:pPr>
              <a:lnSpc>
                <a:spcPct val="100000"/>
              </a:lnSpc>
              <a:spcBef>
                <a:spcPts val="0"/>
              </a:spcBef>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p>
          <a:p>
            <a:pPr marL="0" indent="0" algn="just">
              <a:spcBef>
                <a:spcPts val="0"/>
              </a:spcBef>
              <a:buNone/>
            </a:pPr>
            <a:r>
              <a:rPr lang="en-US" sz="2400">
                <a:solidFill>
                  <a:srgbClr val="000000"/>
                </a:solidFill>
                <a:effectLst/>
                <a:ea typeface="Calibri"/>
              </a:rPr>
              <a:t>Students are making strides in their academic progress in several areas. The Teaching and Learning Department is adjusting professional learning and support to assist schools in providing more opportunities for student growth.</a:t>
            </a:r>
            <a:endParaRPr lang="en-US" sz="2400" kern="100">
              <a:effectLst/>
              <a:ea typeface="Calibri"/>
              <a:cs typeface="Times New Roman" panose="02020603050405020304" pitchFamily="18" charset="0"/>
            </a:endParaRPr>
          </a:p>
          <a:p>
            <a:pPr marL="0" marR="0" indent="0" algn="just">
              <a:spcBef>
                <a:spcPts val="0"/>
              </a:spcBef>
              <a:spcAft>
                <a:spcPts val="0"/>
              </a:spcAft>
              <a:buNone/>
            </a:pPr>
            <a:endParaRPr lang="en-US" sz="24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F3E7F5E-C9EB-C783-54D4-8CD03F171571}"/>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a:latin typeface="Arial Narrow"/>
              </a:rPr>
              <a:t>Goal 1: Student Achievement</a:t>
            </a:r>
          </a:p>
          <a:p>
            <a:pPr>
              <a:lnSpc>
                <a:spcPct val="100000"/>
              </a:lnSpc>
              <a:spcBef>
                <a:spcPts val="0"/>
              </a:spcBef>
            </a:pPr>
            <a:r>
              <a:rPr lang="en-US" sz="2200">
                <a:latin typeface="Arial Narrow"/>
              </a:rPr>
              <a:t>1.3:  Numeracy and Literacy Instruction</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a:latin typeface="Arial Narrow" panose="020B0606020202030204" pitchFamily="34" charset="0"/>
              </a:rPr>
              <a:t>% of grade 3-5 students performing at the proficient level or above in ELA on the GMAS</a:t>
            </a:r>
          </a:p>
          <a:p>
            <a:pPr>
              <a:lnSpc>
                <a:spcPct val="100000"/>
              </a:lnSpc>
              <a:spcBef>
                <a:spcPts val="0"/>
              </a:spcBef>
            </a:pPr>
            <a:r>
              <a:rPr lang="en-US" sz="2200">
                <a:latin typeface="Arial Narrow" panose="020B0606020202030204" pitchFamily="34" charset="0"/>
              </a:rPr>
              <a:t>% of grade 6-8 students performing at the proficient level or above in ELA on the GMAS</a:t>
            </a:r>
          </a:p>
          <a:p>
            <a:pPr>
              <a:lnSpc>
                <a:spcPct val="100000"/>
              </a:lnSpc>
              <a:spcBef>
                <a:spcPts val="0"/>
              </a:spcBef>
            </a:pPr>
            <a:r>
              <a:rPr lang="en-US" sz="2200">
                <a:latin typeface="Arial Narrow" panose="020B0606020202030204" pitchFamily="34" charset="0"/>
              </a:rPr>
              <a:t>% of grade 9-12 students performing at the proficient level or above in MATH on the GMAS</a:t>
            </a:r>
          </a:p>
          <a:p>
            <a:pPr>
              <a:lnSpc>
                <a:spcPct val="100000"/>
              </a:lnSpc>
              <a:spcBef>
                <a:spcPts val="0"/>
              </a:spcBef>
            </a:pPr>
            <a:r>
              <a:rPr lang="en-US" sz="2200">
                <a:latin typeface="Arial Narrow" panose="020B0606020202030204" pitchFamily="34" charset="0"/>
              </a:rPr>
              <a:t>% of grade 3-5 students performing at the proficient level or above in math on the GMAS</a:t>
            </a:r>
          </a:p>
          <a:p>
            <a:pPr>
              <a:lnSpc>
                <a:spcPct val="100000"/>
              </a:lnSpc>
              <a:spcBef>
                <a:spcPts val="0"/>
              </a:spcBef>
            </a:pPr>
            <a:r>
              <a:rPr lang="en-US" sz="2200">
                <a:latin typeface="Arial Narrow" panose="020B0606020202030204" pitchFamily="34" charset="0"/>
              </a:rPr>
              <a:t>% of grade 6-8 students performing at the proficient level or above in math on the GMAS</a:t>
            </a:r>
          </a:p>
          <a:p>
            <a:pPr>
              <a:lnSpc>
                <a:spcPct val="100000"/>
              </a:lnSpc>
              <a:spcBef>
                <a:spcPts val="0"/>
              </a:spcBef>
            </a:pPr>
            <a:r>
              <a:rPr lang="en-US" sz="2200">
                <a:latin typeface="Arial Narrow" panose="020B0606020202030204" pitchFamily="34" charset="0"/>
              </a:rPr>
              <a:t>% of grade 9-12 students performing at the proficient level or above in MATH on the GMAS</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a:latin typeface="Arial Narrow" panose="020B0606020202030204" pitchFamily="34" charset="0"/>
              </a:rPr>
              <a:t>Literacy</a:t>
            </a:r>
          </a:p>
          <a:p>
            <a:pPr marL="0" indent="0">
              <a:lnSpc>
                <a:spcPct val="100000"/>
              </a:lnSpc>
              <a:spcBef>
                <a:spcPts val="0"/>
              </a:spcBef>
              <a:buNone/>
            </a:pPr>
            <a:r>
              <a:rPr lang="en-US" sz="220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B709757D-1CDD-D42D-70DA-1FFEF38EE71D}"/>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94153648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24F68056-ED18-330B-70FC-4222815F165C}"/>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3CD0D-04AF-1CC7-7F34-59B465E33B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A722D2-BA4F-00CC-61B4-94EBB1F2BFB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C658D15-D3F2-55E4-B04D-0163CAE6CBC2}"/>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Assessments</a:t>
            </a:r>
          </a:p>
        </p:txBody>
      </p:sp>
      <p:pic>
        <p:nvPicPr>
          <p:cNvPr id="11" name="Picture 10">
            <a:extLst>
              <a:ext uri="{FF2B5EF4-FFF2-40B4-BE49-F238E27FC236}">
                <a16:creationId xmlns:a16="http://schemas.microsoft.com/office/drawing/2014/main" id="{FD6F697E-D180-03E5-83B2-0670837D7FD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C259256-C2F0-13F3-22A4-F342066A90E5}"/>
              </a:ext>
            </a:extLst>
          </p:cNvPr>
          <p:cNvSpPr>
            <a:spLocks noGrp="1"/>
          </p:cNvSpPr>
          <p:nvPr>
            <p:ph idx="1"/>
          </p:nvPr>
        </p:nvSpPr>
        <p:spPr>
          <a:xfrm>
            <a:off x="161377" y="1253331"/>
            <a:ext cx="11920376" cy="5439154"/>
          </a:xfrm>
        </p:spPr>
        <p:txBody>
          <a:bodyPr vert="horz" lIns="91440" tIns="45720" rIns="91440" bIns="45720" rtlCol="0" anchor="t">
            <a:normAutofit/>
          </a:bodyPr>
          <a:lstStyle/>
          <a:p>
            <a:pPr marL="0" indent="0">
              <a:buNone/>
            </a:pPr>
            <a:r>
              <a:rPr lang="en-US" sz="2600" b="1">
                <a:latin typeface="Calibri body"/>
                <a:cs typeface="Segoe UI"/>
              </a:rPr>
              <a:t>Star Early Literacy </a:t>
            </a:r>
            <a:r>
              <a:rPr lang="en-US" sz="2600">
                <a:latin typeface="Calibri body"/>
                <a:cs typeface="Segoe UI"/>
              </a:rPr>
              <a:t>measures a young learner’s </a:t>
            </a:r>
            <a:r>
              <a:rPr lang="en-US" sz="2600" u="sng">
                <a:latin typeface="Calibri body"/>
                <a:cs typeface="Segoe UI"/>
              </a:rPr>
              <a:t>foundational reading </a:t>
            </a:r>
            <a:r>
              <a:rPr lang="en-US" sz="2600">
                <a:latin typeface="Calibri body"/>
                <a:cs typeface="Segoe UI"/>
              </a:rPr>
              <a:t>and </a:t>
            </a:r>
            <a:r>
              <a:rPr lang="en-US" sz="2600" u="sng">
                <a:latin typeface="Calibri body"/>
                <a:cs typeface="Segoe UI"/>
              </a:rPr>
              <a:t>early</a:t>
            </a:r>
            <a:r>
              <a:rPr lang="en-US" sz="2600">
                <a:latin typeface="Calibri body"/>
                <a:cs typeface="Segoe UI"/>
              </a:rPr>
              <a:t> </a:t>
            </a:r>
            <a:r>
              <a:rPr lang="en-US" sz="2600" u="sng">
                <a:latin typeface="Calibri body"/>
                <a:cs typeface="Segoe UI"/>
              </a:rPr>
              <a:t>numeracy development</a:t>
            </a:r>
            <a:r>
              <a:rPr lang="en-US" sz="2600">
                <a:latin typeface="Calibri body"/>
                <a:cs typeface="Segoe UI"/>
              </a:rPr>
              <a:t>. It assesses essential skills such as phonemic awareness, alphabet knowledge, vocabulary, comprehension, and early number concepts.</a:t>
            </a:r>
          </a:p>
          <a:p>
            <a:pPr marL="0" indent="0">
              <a:buNone/>
            </a:pPr>
            <a:endParaRPr lang="en-US" sz="2600" b="1">
              <a:latin typeface="Calibri body"/>
            </a:endParaRPr>
          </a:p>
          <a:p>
            <a:pPr marL="0" indent="0">
              <a:buNone/>
            </a:pPr>
            <a:r>
              <a:rPr lang="en-US" sz="2600" b="1">
                <a:latin typeface="Calibri body"/>
              </a:rPr>
              <a:t>Star Reading </a:t>
            </a:r>
            <a:r>
              <a:rPr lang="en-US" sz="2600">
                <a:latin typeface="Calibri body"/>
              </a:rPr>
              <a:t>m</a:t>
            </a:r>
            <a:r>
              <a:rPr lang="en-US" sz="2600" b="0" i="0">
                <a:effectLst/>
                <a:latin typeface="Calibri body"/>
              </a:rPr>
              <a:t>easures a student's </a:t>
            </a:r>
            <a:r>
              <a:rPr lang="en-US" sz="2600" b="0" i="0" u="sng">
                <a:effectLst/>
                <a:latin typeface="Calibri body"/>
              </a:rPr>
              <a:t>overall reading achievement </a:t>
            </a:r>
            <a:r>
              <a:rPr lang="en-US" sz="2600" b="0" i="0">
                <a:effectLst/>
                <a:latin typeface="Calibri body"/>
              </a:rPr>
              <a:t>across various aspects like vocabulary, comprehension, and analysis of text.</a:t>
            </a:r>
          </a:p>
          <a:p>
            <a:pPr marL="0" indent="0" algn="l">
              <a:spcBef>
                <a:spcPts val="750"/>
              </a:spcBef>
              <a:spcAft>
                <a:spcPts val="1500"/>
              </a:spcAft>
              <a:buNone/>
            </a:pPr>
            <a:endParaRPr lang="en-US" sz="2600">
              <a:latin typeface="Calibri body"/>
            </a:endParaRPr>
          </a:p>
          <a:p>
            <a:pPr marL="0" indent="0" algn="l">
              <a:spcBef>
                <a:spcPts val="750"/>
              </a:spcBef>
              <a:spcAft>
                <a:spcPts val="1500"/>
              </a:spcAft>
              <a:buNone/>
            </a:pPr>
            <a:r>
              <a:rPr lang="en-US" sz="2600" b="1" i="0">
                <a:effectLst/>
                <a:latin typeface="Calibri body"/>
              </a:rPr>
              <a:t>Star Math </a:t>
            </a:r>
            <a:r>
              <a:rPr lang="en-US" sz="2600" b="0" i="0">
                <a:effectLst/>
                <a:latin typeface="Calibri body"/>
              </a:rPr>
              <a:t>measures a student's </a:t>
            </a:r>
            <a:r>
              <a:rPr lang="en-US" sz="2600" b="0" i="0" u="sng">
                <a:effectLst/>
                <a:latin typeface="Calibri body"/>
              </a:rPr>
              <a:t>mathematical knowledge and problem-solving skills in grades 3–12</a:t>
            </a:r>
            <a:r>
              <a:rPr lang="en-US" sz="2600" b="0" i="0">
                <a:effectLst/>
                <a:latin typeface="Calibri body"/>
              </a:rPr>
              <a:t>. It assesses a student's ability to work with numbers, solve equations, and apply math to real-world scenarios. </a:t>
            </a: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236E7DF8-BFF4-409E-DF19-CF28DB73FD11}"/>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2897222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19A2-C072-E8FD-60B8-8CA1B3E46A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79DBCA-E9E3-1320-5886-2ABF05FAC5E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Early Literacy</a:t>
            </a:r>
          </a:p>
        </p:txBody>
      </p:sp>
      <p:pic>
        <p:nvPicPr>
          <p:cNvPr id="11" name="Picture 10">
            <a:extLst>
              <a:ext uri="{FF2B5EF4-FFF2-40B4-BE49-F238E27FC236}">
                <a16:creationId xmlns:a16="http://schemas.microsoft.com/office/drawing/2014/main" id="{ABCCE1BB-D81D-AFBF-2993-104B496AB24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AC6EDC3-776A-DBBD-8227-C94E27B2034D}"/>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4" name="Text Placeholder 2">
            <a:extLst>
              <a:ext uri="{FF2B5EF4-FFF2-40B4-BE49-F238E27FC236}">
                <a16:creationId xmlns:a16="http://schemas.microsoft.com/office/drawing/2014/main" id="{BCEEA3E5-E17D-683E-8FD4-7E3AA7165DCB}"/>
              </a:ext>
            </a:extLst>
          </p:cNvPr>
          <p:cNvSpPr txBox="1">
            <a:spLocks/>
          </p:cNvSpPr>
          <p:nvPr/>
        </p:nvSpPr>
        <p:spPr>
          <a:xfrm>
            <a:off x="243531" y="941882"/>
            <a:ext cx="11790705" cy="548640"/>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a:solidFill>
                  <a:schemeClr val="tx1"/>
                </a:solidFill>
              </a:rPr>
              <a:t>Percent of students across benchmarks on the Star Early Literacy assessment – all grade levels together, overall benchmark data</a:t>
            </a:r>
          </a:p>
          <a:p>
            <a:r>
              <a:rPr lang="en-US" sz="1400" b="1" i="1">
                <a:solidFill>
                  <a:schemeClr val="tx1"/>
                </a:solidFill>
              </a:rPr>
              <a:t>Uses the most recent score in the given district screening window</a:t>
            </a:r>
          </a:p>
        </p:txBody>
      </p:sp>
      <p:pic>
        <p:nvPicPr>
          <p:cNvPr id="6" name="Picture 5">
            <a:extLst>
              <a:ext uri="{FF2B5EF4-FFF2-40B4-BE49-F238E27FC236}">
                <a16:creationId xmlns:a16="http://schemas.microsoft.com/office/drawing/2014/main" id="{0845BA4F-45F0-3139-BC63-3C4C1C73C576}"/>
              </a:ext>
            </a:extLst>
          </p:cNvPr>
          <p:cNvPicPr>
            <a:picLocks noChangeAspect="1"/>
          </p:cNvPicPr>
          <p:nvPr/>
        </p:nvPicPr>
        <p:blipFill>
          <a:blip r:embed="rId4"/>
          <a:stretch>
            <a:fillRect/>
          </a:stretch>
        </p:blipFill>
        <p:spPr>
          <a:xfrm>
            <a:off x="407410" y="1440676"/>
            <a:ext cx="11462949" cy="4919443"/>
          </a:xfrm>
          <a:prstGeom prst="rect">
            <a:avLst/>
          </a:prstGeom>
        </p:spPr>
      </p:pic>
      <p:pic>
        <p:nvPicPr>
          <p:cNvPr id="14" name="Picture 13">
            <a:extLst>
              <a:ext uri="{FF2B5EF4-FFF2-40B4-BE49-F238E27FC236}">
                <a16:creationId xmlns:a16="http://schemas.microsoft.com/office/drawing/2014/main" id="{CBFB5CB7-232B-AEB1-5652-A04C553F35C7}"/>
              </a:ext>
            </a:extLst>
          </p:cNvPr>
          <p:cNvPicPr>
            <a:picLocks noChangeAspect="1"/>
          </p:cNvPicPr>
          <p:nvPr/>
        </p:nvPicPr>
        <p:blipFill>
          <a:blip r:embed="rId5"/>
          <a:stretch>
            <a:fillRect/>
          </a:stretch>
        </p:blipFill>
        <p:spPr>
          <a:xfrm>
            <a:off x="3519237" y="6090962"/>
            <a:ext cx="5153525" cy="191886"/>
          </a:xfrm>
          <a:prstGeom prst="rect">
            <a:avLst/>
          </a:prstGeom>
        </p:spPr>
      </p:pic>
      <p:sp>
        <p:nvSpPr>
          <p:cNvPr id="15" name="Arrow: Right 14">
            <a:extLst>
              <a:ext uri="{FF2B5EF4-FFF2-40B4-BE49-F238E27FC236}">
                <a16:creationId xmlns:a16="http://schemas.microsoft.com/office/drawing/2014/main" id="{9588F365-FDF8-A11B-10CC-C92A9E043600}"/>
              </a:ext>
            </a:extLst>
          </p:cNvPr>
          <p:cNvSpPr/>
          <p:nvPr/>
        </p:nvSpPr>
        <p:spPr>
          <a:xfrm>
            <a:off x="5081096" y="2562147"/>
            <a:ext cx="2051825" cy="741556"/>
          </a:xfrm>
          <a:prstGeom prst="rightArrow">
            <a:avLst/>
          </a:prstGeom>
          <a:solidFill>
            <a:srgbClr val="00B050"/>
          </a:solidFill>
          <a:ln>
            <a:headEnd type="none" w="med" len="med"/>
            <a:tailEnd type="none" w="med" len="med"/>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b="1"/>
              <a:t>+3.6%</a:t>
            </a:r>
          </a:p>
        </p:txBody>
      </p:sp>
    </p:spTree>
    <p:extLst>
      <p:ext uri="{BB962C8B-B14F-4D97-AF65-F5344CB8AC3E}">
        <p14:creationId xmlns:p14="http://schemas.microsoft.com/office/powerpoint/2010/main" val="60330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EAEEF-A90A-FD75-3149-BCE4A3B49EA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F0A7662-DDD2-94AE-B152-CD4260D1E3DA}"/>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Early Literacy (K-3)</a:t>
            </a:r>
          </a:p>
        </p:txBody>
      </p:sp>
      <p:pic>
        <p:nvPicPr>
          <p:cNvPr id="11" name="Picture 10">
            <a:extLst>
              <a:ext uri="{FF2B5EF4-FFF2-40B4-BE49-F238E27FC236}">
                <a16:creationId xmlns:a16="http://schemas.microsoft.com/office/drawing/2014/main" id="{513D44BE-2A98-6B69-2453-5EDAD9BD7D9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ADB6E59-BD62-A72D-0A18-88C9C9A7E327}"/>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7" name="Picture 2">
            <a:extLst>
              <a:ext uri="{FF2B5EF4-FFF2-40B4-BE49-F238E27FC236}">
                <a16:creationId xmlns:a16="http://schemas.microsoft.com/office/drawing/2014/main" id="{BEF89A79-2F05-CBEB-6DA1-622D212EDF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 t="15388" r="36017"/>
          <a:stretch>
            <a:fillRect/>
          </a:stretch>
        </p:blipFill>
        <p:spPr bwMode="auto">
          <a:xfrm>
            <a:off x="2082702" y="1048010"/>
            <a:ext cx="8219579" cy="55419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C29EA09-BE84-7A78-E88E-EA97E16CFE4A}"/>
              </a:ext>
            </a:extLst>
          </p:cNvPr>
          <p:cNvPicPr>
            <a:picLocks noChangeAspect="1"/>
          </p:cNvPicPr>
          <p:nvPr/>
        </p:nvPicPr>
        <p:blipFill>
          <a:blip r:embed="rId5"/>
          <a:stretch>
            <a:fillRect/>
          </a:stretch>
        </p:blipFill>
        <p:spPr>
          <a:xfrm>
            <a:off x="10789316" y="1496067"/>
            <a:ext cx="1276461" cy="1386174"/>
          </a:xfrm>
          <a:prstGeom prst="rect">
            <a:avLst/>
          </a:prstGeom>
        </p:spPr>
      </p:pic>
      <p:sp>
        <p:nvSpPr>
          <p:cNvPr id="10" name="Text Placeholder 2">
            <a:extLst>
              <a:ext uri="{FF2B5EF4-FFF2-40B4-BE49-F238E27FC236}">
                <a16:creationId xmlns:a16="http://schemas.microsoft.com/office/drawing/2014/main" id="{584A39E4-CAD9-2763-D8AE-00F295CCCEF2}"/>
              </a:ext>
            </a:extLst>
          </p:cNvPr>
          <p:cNvSpPr txBox="1">
            <a:spLocks/>
          </p:cNvSpPr>
          <p:nvPr/>
        </p:nvSpPr>
        <p:spPr>
          <a:xfrm>
            <a:off x="8332367" y="531767"/>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sp>
        <p:nvSpPr>
          <p:cNvPr id="5" name="Left Bracket 4">
            <a:extLst>
              <a:ext uri="{FF2B5EF4-FFF2-40B4-BE49-F238E27FC236}">
                <a16:creationId xmlns:a16="http://schemas.microsoft.com/office/drawing/2014/main" id="{26FA0C1A-8F36-09EB-1086-D3CBBB67B05A}"/>
              </a:ext>
            </a:extLst>
          </p:cNvPr>
          <p:cNvSpPr/>
          <p:nvPr/>
        </p:nvSpPr>
        <p:spPr>
          <a:xfrm>
            <a:off x="2900221" y="1217089"/>
            <a:ext cx="45719" cy="3109564"/>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786EA4CE-79E7-48DB-2995-71D3E5D11B38}"/>
              </a:ext>
            </a:extLst>
          </p:cNvPr>
          <p:cNvSpPr txBox="1"/>
          <p:nvPr/>
        </p:nvSpPr>
        <p:spPr>
          <a:xfrm rot="16200000">
            <a:off x="2650115" y="2475073"/>
            <a:ext cx="799661" cy="369332"/>
          </a:xfrm>
          <a:prstGeom prst="rect">
            <a:avLst/>
          </a:prstGeom>
          <a:noFill/>
        </p:spPr>
        <p:txBody>
          <a:bodyPr wrap="square" rtlCol="0">
            <a:spAutoFit/>
          </a:bodyPr>
          <a:lstStyle/>
          <a:p>
            <a:r>
              <a:rPr lang="en-US" b="1"/>
              <a:t>63.2%</a:t>
            </a:r>
          </a:p>
        </p:txBody>
      </p:sp>
      <p:sp>
        <p:nvSpPr>
          <p:cNvPr id="12" name="Left Bracket 11">
            <a:extLst>
              <a:ext uri="{FF2B5EF4-FFF2-40B4-BE49-F238E27FC236}">
                <a16:creationId xmlns:a16="http://schemas.microsoft.com/office/drawing/2014/main" id="{E03B0F18-2697-D4E0-1EDD-BB986F8468FF}"/>
              </a:ext>
            </a:extLst>
          </p:cNvPr>
          <p:cNvSpPr/>
          <p:nvPr/>
        </p:nvSpPr>
        <p:spPr>
          <a:xfrm>
            <a:off x="5450359" y="1185770"/>
            <a:ext cx="45719" cy="329795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7E5E8757-E8A2-6AFC-DFCB-239226CF997D}"/>
              </a:ext>
            </a:extLst>
          </p:cNvPr>
          <p:cNvSpPr/>
          <p:nvPr/>
        </p:nvSpPr>
        <p:spPr>
          <a:xfrm>
            <a:off x="7948020" y="1223297"/>
            <a:ext cx="45719" cy="2800934"/>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D3BF6880-2C35-DE00-C832-EBEAA87A253C}"/>
              </a:ext>
            </a:extLst>
          </p:cNvPr>
          <p:cNvSpPr txBox="1"/>
          <p:nvPr/>
        </p:nvSpPr>
        <p:spPr>
          <a:xfrm rot="16200000">
            <a:off x="5150481" y="2518226"/>
            <a:ext cx="799661" cy="369332"/>
          </a:xfrm>
          <a:prstGeom prst="rect">
            <a:avLst/>
          </a:prstGeom>
          <a:noFill/>
        </p:spPr>
        <p:txBody>
          <a:bodyPr wrap="square" rtlCol="0">
            <a:spAutoFit/>
          </a:bodyPr>
          <a:lstStyle/>
          <a:p>
            <a:r>
              <a:rPr lang="en-US" b="1"/>
              <a:t>66.1%</a:t>
            </a:r>
          </a:p>
        </p:txBody>
      </p:sp>
      <p:sp>
        <p:nvSpPr>
          <p:cNvPr id="18" name="TextBox 17">
            <a:extLst>
              <a:ext uri="{FF2B5EF4-FFF2-40B4-BE49-F238E27FC236}">
                <a16:creationId xmlns:a16="http://schemas.microsoft.com/office/drawing/2014/main" id="{CA851BCD-DDDE-2E25-50F3-F73B9197BB0B}"/>
              </a:ext>
            </a:extLst>
          </p:cNvPr>
          <p:cNvSpPr txBox="1"/>
          <p:nvPr/>
        </p:nvSpPr>
        <p:spPr>
          <a:xfrm rot="16200000">
            <a:off x="7653150" y="2507423"/>
            <a:ext cx="799661" cy="369332"/>
          </a:xfrm>
          <a:prstGeom prst="rect">
            <a:avLst/>
          </a:prstGeom>
          <a:noFill/>
        </p:spPr>
        <p:txBody>
          <a:bodyPr wrap="square" rtlCol="0">
            <a:spAutoFit/>
          </a:bodyPr>
          <a:lstStyle/>
          <a:p>
            <a:r>
              <a:rPr lang="en-US" b="1"/>
              <a:t>55.6%</a:t>
            </a:r>
          </a:p>
        </p:txBody>
      </p:sp>
      <p:sp>
        <p:nvSpPr>
          <p:cNvPr id="20" name="Right Bracket 19">
            <a:extLst>
              <a:ext uri="{FF2B5EF4-FFF2-40B4-BE49-F238E27FC236}">
                <a16:creationId xmlns:a16="http://schemas.microsoft.com/office/drawing/2014/main" id="{F4FC188F-D897-930A-E5BD-806533186720}"/>
              </a:ext>
            </a:extLst>
          </p:cNvPr>
          <p:cNvSpPr/>
          <p:nvPr/>
        </p:nvSpPr>
        <p:spPr>
          <a:xfrm>
            <a:off x="5010416" y="1217089"/>
            <a:ext cx="196035" cy="2899041"/>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CBD06D9E-6BFB-E1F7-FB76-37A7D44046DE}"/>
              </a:ext>
            </a:extLst>
          </p:cNvPr>
          <p:cNvSpPr txBox="1"/>
          <p:nvPr/>
        </p:nvSpPr>
        <p:spPr>
          <a:xfrm rot="16200000">
            <a:off x="4605031" y="2170925"/>
            <a:ext cx="962128" cy="369332"/>
          </a:xfrm>
          <a:prstGeom prst="rect">
            <a:avLst/>
          </a:prstGeom>
          <a:noFill/>
        </p:spPr>
        <p:txBody>
          <a:bodyPr wrap="square" rtlCol="0">
            <a:spAutoFit/>
          </a:bodyPr>
          <a:lstStyle/>
          <a:p>
            <a:r>
              <a:rPr lang="en-US" b="1"/>
              <a:t>70.6%</a:t>
            </a:r>
          </a:p>
        </p:txBody>
      </p:sp>
      <p:sp>
        <p:nvSpPr>
          <p:cNvPr id="26" name="Right Bracket 25">
            <a:extLst>
              <a:ext uri="{FF2B5EF4-FFF2-40B4-BE49-F238E27FC236}">
                <a16:creationId xmlns:a16="http://schemas.microsoft.com/office/drawing/2014/main" id="{19A37386-539F-89BA-1FEF-D145BAEE386F}"/>
              </a:ext>
            </a:extLst>
          </p:cNvPr>
          <p:cNvSpPr/>
          <p:nvPr/>
        </p:nvSpPr>
        <p:spPr>
          <a:xfrm>
            <a:off x="7497286" y="1223273"/>
            <a:ext cx="145711" cy="3260454"/>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13C2479E-027E-348C-5B1E-C78593CAF590}"/>
              </a:ext>
            </a:extLst>
          </p:cNvPr>
          <p:cNvSpPr txBox="1"/>
          <p:nvPr/>
        </p:nvSpPr>
        <p:spPr>
          <a:xfrm rot="16200000">
            <a:off x="7009921" y="2237081"/>
            <a:ext cx="1082073" cy="369332"/>
          </a:xfrm>
          <a:prstGeom prst="rect">
            <a:avLst/>
          </a:prstGeom>
          <a:noFill/>
        </p:spPr>
        <p:txBody>
          <a:bodyPr wrap="square" rtlCol="0">
            <a:spAutoFit/>
          </a:bodyPr>
          <a:lstStyle/>
          <a:p>
            <a:r>
              <a:rPr lang="en-US" b="1"/>
              <a:t>64.8%</a:t>
            </a:r>
          </a:p>
        </p:txBody>
      </p:sp>
      <p:sp>
        <p:nvSpPr>
          <p:cNvPr id="28" name="Right Bracket 27">
            <a:extLst>
              <a:ext uri="{FF2B5EF4-FFF2-40B4-BE49-F238E27FC236}">
                <a16:creationId xmlns:a16="http://schemas.microsoft.com/office/drawing/2014/main" id="{A3D90D9B-2BE9-7439-5711-DFCE76EB44CD}"/>
              </a:ext>
            </a:extLst>
          </p:cNvPr>
          <p:cNvSpPr/>
          <p:nvPr/>
        </p:nvSpPr>
        <p:spPr>
          <a:xfrm>
            <a:off x="10013452" y="1223273"/>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51F8611A-3986-7EFC-90A4-31129FE8856F}"/>
              </a:ext>
            </a:extLst>
          </p:cNvPr>
          <p:cNvSpPr txBox="1"/>
          <p:nvPr/>
        </p:nvSpPr>
        <p:spPr>
          <a:xfrm rot="16200000">
            <a:off x="9655193" y="2095876"/>
            <a:ext cx="799661" cy="369332"/>
          </a:xfrm>
          <a:prstGeom prst="rect">
            <a:avLst/>
          </a:prstGeom>
          <a:noFill/>
        </p:spPr>
        <p:txBody>
          <a:bodyPr wrap="square" rtlCol="0">
            <a:spAutoFit/>
          </a:bodyPr>
          <a:lstStyle/>
          <a:p>
            <a:r>
              <a:rPr lang="en-US" b="1"/>
              <a:t>52.3%</a:t>
            </a:r>
          </a:p>
        </p:txBody>
      </p:sp>
    </p:spTree>
    <p:extLst>
      <p:ext uri="{BB962C8B-B14F-4D97-AF65-F5344CB8AC3E}">
        <p14:creationId xmlns:p14="http://schemas.microsoft.com/office/powerpoint/2010/main" val="465254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80E1B-9C61-EFF7-59D0-878F9C03B98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2A16ADD-63C2-5966-1607-661B64336E1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Early Literacy: Key Highlights/Celebrations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D20B177-0410-7932-473F-5F572FF0E59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1B342C18-E0DB-D15B-08DF-D7CF9FF270B3}"/>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14" name="Text Placeholder 2">
            <a:extLst>
              <a:ext uri="{FF2B5EF4-FFF2-40B4-BE49-F238E27FC236}">
                <a16:creationId xmlns:a16="http://schemas.microsoft.com/office/drawing/2014/main" id="{14B24F86-70C1-780C-8007-B117F41110F2}"/>
              </a:ext>
            </a:extLst>
          </p:cNvPr>
          <p:cNvSpPr txBox="1">
            <a:spLocks/>
          </p:cNvSpPr>
          <p:nvPr/>
        </p:nvSpPr>
        <p:spPr>
          <a:xfrm>
            <a:off x="8528595" y="582102"/>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sp>
        <p:nvSpPr>
          <p:cNvPr id="7" name="TextBox 5">
            <a:extLst>
              <a:ext uri="{FF2B5EF4-FFF2-40B4-BE49-F238E27FC236}">
                <a16:creationId xmlns:a16="http://schemas.microsoft.com/office/drawing/2014/main" id="{0B5300FC-AD67-BB37-DEB6-B7CB8E53FF27}"/>
              </a:ext>
            </a:extLst>
          </p:cNvPr>
          <p:cNvSpPr txBox="1"/>
          <p:nvPr/>
        </p:nvSpPr>
        <p:spPr>
          <a:xfrm>
            <a:off x="97762" y="981026"/>
            <a:ext cx="11922237" cy="501675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buNone/>
            </a:pPr>
            <a:r>
              <a:rPr lang="en-US" sz="2000" b="1"/>
              <a:t>District Momentum 📈</a:t>
            </a:r>
          </a:p>
          <a:p>
            <a:pPr fontAlgn="t">
              <a:buFont typeface="Arial" panose="020B0604020202020204" pitchFamily="34" charset="0"/>
              <a:buChar char="•"/>
            </a:pPr>
            <a:r>
              <a:rPr lang="en-US" sz="2000" b="1"/>
              <a:t>District‑wide Winter results show upward movement</a:t>
            </a:r>
            <a:r>
              <a:rPr lang="en-US" sz="2000"/>
              <a:t> toward benchmark compared to Fall, with the Early Literacy district benchmark improving by </a:t>
            </a:r>
            <a:r>
              <a:rPr lang="en-US" sz="2000" b="1"/>
              <a:t>+3.6%</a:t>
            </a:r>
            <a:r>
              <a:rPr lang="en-US" sz="2000"/>
              <a:t> from Fall to Winter</a:t>
            </a:r>
            <a:endParaRPr lang="en-US" sz="2000">
              <a:ea typeface="Calibri"/>
              <a:cs typeface="Calibri"/>
            </a:endParaRPr>
          </a:p>
          <a:p>
            <a:pPr fontAlgn="t">
              <a:buFont typeface="Arial" panose="020B0604020202020204" pitchFamily="34" charset="0"/>
              <a:buChar char="•"/>
            </a:pPr>
            <a:endParaRPr lang="en-US" sz="2000"/>
          </a:p>
          <a:p>
            <a:pPr fontAlgn="t">
              <a:buFont typeface="Arial" panose="020B0604020202020204" pitchFamily="34" charset="0"/>
              <a:buNone/>
            </a:pPr>
            <a:r>
              <a:rPr lang="en-US" sz="2000" b="1"/>
              <a:t>Primary Grade Wins 🏆</a:t>
            </a:r>
            <a:endParaRPr lang="en-US" sz="2000" b="1">
              <a:ea typeface="Calibri"/>
              <a:cs typeface="Calibri"/>
            </a:endParaRPr>
          </a:p>
          <a:p>
            <a:pPr fontAlgn="t">
              <a:buFont typeface="Arial" panose="020B0604020202020204" pitchFamily="34" charset="0"/>
              <a:buChar char="•"/>
            </a:pPr>
            <a:r>
              <a:rPr lang="en-US" sz="2000"/>
              <a:t>Early Literacy results (all tested grade levels combined) reflect </a:t>
            </a:r>
            <a:r>
              <a:rPr lang="en-US" sz="2000" b="1"/>
              <a:t>more students moving into higher benchmark bands</a:t>
            </a:r>
            <a:r>
              <a:rPr lang="en-US" sz="2000"/>
              <a:t> in Winter vs. Fall.</a:t>
            </a:r>
            <a:endParaRPr lang="en-US" sz="2000">
              <a:ea typeface="Calibri"/>
              <a:cs typeface="Calibri"/>
            </a:endParaRPr>
          </a:p>
          <a:p>
            <a:pPr fontAlgn="t">
              <a:buFont typeface="Arial" panose="020B0604020202020204" pitchFamily="34" charset="0"/>
              <a:buChar char="•"/>
            </a:pPr>
            <a:endParaRPr lang="en-US" sz="2000"/>
          </a:p>
          <a:p>
            <a:pPr fontAlgn="t">
              <a:buFont typeface="Arial" panose="020B0604020202020204" pitchFamily="34" charset="0"/>
              <a:buNone/>
            </a:pPr>
            <a:r>
              <a:rPr lang="en-US" sz="2000" b="1"/>
              <a:t>Positive Shifts Across Bands 🌱</a:t>
            </a:r>
            <a:endParaRPr lang="en-US" sz="2000" b="1">
              <a:ea typeface="Calibri"/>
              <a:cs typeface="Calibri"/>
            </a:endParaRPr>
          </a:p>
          <a:p>
            <a:pPr fontAlgn="t">
              <a:buFont typeface="Arial" panose="020B0604020202020204" pitchFamily="34" charset="0"/>
              <a:buChar char="•"/>
            </a:pPr>
            <a:r>
              <a:rPr lang="en-US" sz="2000"/>
              <a:t>A reduced At/Above Level in grade 2 reflects a different groups of students, since those performing well moved to STAR Reading; it does not represent instructional decline. </a:t>
            </a:r>
            <a:endParaRPr lang="en-US" sz="2000">
              <a:ea typeface="Calibri"/>
              <a:cs typeface="Calibri"/>
            </a:endParaRPr>
          </a:p>
          <a:p>
            <a:pPr fontAlgn="t">
              <a:buFont typeface="Arial" panose="020B0604020202020204" pitchFamily="34" charset="0"/>
              <a:buChar char="•"/>
            </a:pPr>
            <a:endParaRPr lang="en-US" sz="2000"/>
          </a:p>
          <a:p>
            <a:pPr fontAlgn="t">
              <a:buFont typeface="Arial" panose="020B0604020202020204" pitchFamily="34" charset="0"/>
              <a:buNone/>
            </a:pPr>
            <a:r>
              <a:rPr lang="en-US" sz="2000" b="1"/>
              <a:t>Foundation for Spring Success 🎯</a:t>
            </a:r>
            <a:endParaRPr lang="en-US" sz="2000" b="1">
              <a:ea typeface="Calibri"/>
              <a:cs typeface="Calibri"/>
            </a:endParaRPr>
          </a:p>
          <a:p>
            <a:pPr fontAlgn="t">
              <a:buFont typeface="Arial" panose="020B0604020202020204" pitchFamily="34" charset="0"/>
              <a:buChar char="•"/>
            </a:pPr>
            <a:r>
              <a:rPr lang="en-US" sz="2000"/>
              <a:t>With Winter gains established and benchmark movement evident, teams are </a:t>
            </a:r>
            <a:r>
              <a:rPr lang="en-US" sz="2000" b="1"/>
              <a:t>well‑positioned to accelerate growth into Spring</a:t>
            </a:r>
            <a:r>
              <a:rPr lang="en-US" sz="2000"/>
              <a:t> by reinforcing effective early‑literacy routines identified in the Winter screening window.</a:t>
            </a:r>
            <a:endParaRPr lang="en-US" sz="2000">
              <a:ea typeface="Calibri"/>
              <a:cs typeface="Calibri"/>
            </a:endParaRPr>
          </a:p>
          <a:p>
            <a:pPr fontAlgn="t"/>
            <a:endParaRPr lang="en-US" sz="2000"/>
          </a:p>
        </p:txBody>
      </p:sp>
    </p:spTree>
    <p:extLst>
      <p:ext uri="{BB962C8B-B14F-4D97-AF65-F5344CB8AC3E}">
        <p14:creationId xmlns:p14="http://schemas.microsoft.com/office/powerpoint/2010/main" val="2937753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A39B3-3CE1-B6CD-4C3D-3CD5AF4B89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54727F-809F-5E92-BD7D-C4C18A704FE7}"/>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Benchmark (Grades 1-5)</a:t>
            </a:r>
          </a:p>
        </p:txBody>
      </p:sp>
      <p:pic>
        <p:nvPicPr>
          <p:cNvPr id="11" name="Picture 10">
            <a:extLst>
              <a:ext uri="{FF2B5EF4-FFF2-40B4-BE49-F238E27FC236}">
                <a16:creationId xmlns:a16="http://schemas.microsoft.com/office/drawing/2014/main" id="{2AA55F7A-E35B-4B93-9AD4-D803AF797E2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0B31DCE9-8CE3-17F5-DB01-9C2C994AFEC1}"/>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6" name="Picture 4">
            <a:extLst>
              <a:ext uri="{FF2B5EF4-FFF2-40B4-BE49-F238E27FC236}">
                <a16:creationId xmlns:a16="http://schemas.microsoft.com/office/drawing/2014/main" id="{1743350F-DB2A-3991-AC15-B748277950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87" r="3555"/>
          <a:stretch>
            <a:fillRect/>
          </a:stretch>
        </p:blipFill>
        <p:spPr bwMode="auto">
          <a:xfrm>
            <a:off x="11009" y="1082772"/>
            <a:ext cx="12203008" cy="5380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 Placeholder 2">
            <a:extLst>
              <a:ext uri="{FF2B5EF4-FFF2-40B4-BE49-F238E27FC236}">
                <a16:creationId xmlns:a16="http://schemas.microsoft.com/office/drawing/2014/main" id="{E2874685-ED5B-B9CD-8904-DB79EB0E61AD}"/>
              </a:ext>
            </a:extLst>
          </p:cNvPr>
          <p:cNvSpPr txBox="1">
            <a:spLocks/>
          </p:cNvSpPr>
          <p:nvPr/>
        </p:nvSpPr>
        <p:spPr>
          <a:xfrm>
            <a:off x="8528595" y="582102"/>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sp>
        <p:nvSpPr>
          <p:cNvPr id="4" name="Right Bracket 3">
            <a:extLst>
              <a:ext uri="{FF2B5EF4-FFF2-40B4-BE49-F238E27FC236}">
                <a16:creationId xmlns:a16="http://schemas.microsoft.com/office/drawing/2014/main" id="{E78B4817-9D9F-0E47-ECFA-EABBD7E0411F}"/>
              </a:ext>
            </a:extLst>
          </p:cNvPr>
          <p:cNvSpPr/>
          <p:nvPr/>
        </p:nvSpPr>
        <p:spPr>
          <a:xfrm>
            <a:off x="2961537" y="1794472"/>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94D7351-0CA3-7671-FE5F-07B2DFA5C0F5}"/>
              </a:ext>
            </a:extLst>
          </p:cNvPr>
          <p:cNvSpPr txBox="1"/>
          <p:nvPr/>
        </p:nvSpPr>
        <p:spPr>
          <a:xfrm rot="16200000">
            <a:off x="2525575" y="2677752"/>
            <a:ext cx="799661" cy="369332"/>
          </a:xfrm>
          <a:prstGeom prst="rect">
            <a:avLst/>
          </a:prstGeom>
          <a:noFill/>
        </p:spPr>
        <p:txBody>
          <a:bodyPr wrap="square" rtlCol="0">
            <a:spAutoFit/>
          </a:bodyPr>
          <a:lstStyle/>
          <a:p>
            <a:r>
              <a:rPr lang="en-US" b="1"/>
              <a:t>57.0%</a:t>
            </a:r>
          </a:p>
        </p:txBody>
      </p:sp>
      <p:sp>
        <p:nvSpPr>
          <p:cNvPr id="7" name="Right Bracket 6">
            <a:extLst>
              <a:ext uri="{FF2B5EF4-FFF2-40B4-BE49-F238E27FC236}">
                <a16:creationId xmlns:a16="http://schemas.microsoft.com/office/drawing/2014/main" id="{AFF6EC32-036E-E0D1-7385-F454C0D442F2}"/>
              </a:ext>
            </a:extLst>
          </p:cNvPr>
          <p:cNvSpPr/>
          <p:nvPr/>
        </p:nvSpPr>
        <p:spPr>
          <a:xfrm>
            <a:off x="5259026" y="1753119"/>
            <a:ext cx="136751" cy="1959622"/>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5DEEA2DD-1AE9-F106-5AC3-8A524DFF0035}"/>
              </a:ext>
            </a:extLst>
          </p:cNvPr>
          <p:cNvSpPr txBox="1"/>
          <p:nvPr/>
        </p:nvSpPr>
        <p:spPr>
          <a:xfrm rot="16200000">
            <a:off x="4836177" y="2411823"/>
            <a:ext cx="928844" cy="369332"/>
          </a:xfrm>
          <a:prstGeom prst="rect">
            <a:avLst/>
          </a:prstGeom>
          <a:noFill/>
        </p:spPr>
        <p:txBody>
          <a:bodyPr wrap="square" rtlCol="0">
            <a:spAutoFit/>
          </a:bodyPr>
          <a:lstStyle/>
          <a:p>
            <a:r>
              <a:rPr lang="en-US" b="1"/>
              <a:t>46.7%</a:t>
            </a:r>
          </a:p>
        </p:txBody>
      </p:sp>
      <p:sp>
        <p:nvSpPr>
          <p:cNvPr id="9" name="Right Bracket 8">
            <a:extLst>
              <a:ext uri="{FF2B5EF4-FFF2-40B4-BE49-F238E27FC236}">
                <a16:creationId xmlns:a16="http://schemas.microsoft.com/office/drawing/2014/main" id="{DBC2D571-811A-79F1-DDF7-400025F94792}"/>
              </a:ext>
            </a:extLst>
          </p:cNvPr>
          <p:cNvSpPr/>
          <p:nvPr/>
        </p:nvSpPr>
        <p:spPr>
          <a:xfrm>
            <a:off x="7502910" y="1753120"/>
            <a:ext cx="190359" cy="1256589"/>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79A8E3B5-4955-1BFC-19A5-AA6FC20576CF}"/>
              </a:ext>
            </a:extLst>
          </p:cNvPr>
          <p:cNvSpPr txBox="1"/>
          <p:nvPr/>
        </p:nvSpPr>
        <p:spPr>
          <a:xfrm rot="16200000">
            <a:off x="7138457" y="2195616"/>
            <a:ext cx="834025" cy="369332"/>
          </a:xfrm>
          <a:prstGeom prst="rect">
            <a:avLst/>
          </a:prstGeom>
          <a:noFill/>
        </p:spPr>
        <p:txBody>
          <a:bodyPr wrap="square" rtlCol="0">
            <a:spAutoFit/>
          </a:bodyPr>
          <a:lstStyle/>
          <a:p>
            <a:r>
              <a:rPr lang="en-US" b="1"/>
              <a:t>30.8%</a:t>
            </a:r>
          </a:p>
        </p:txBody>
      </p:sp>
      <p:sp>
        <p:nvSpPr>
          <p:cNvPr id="12" name="Right Bracket 11">
            <a:extLst>
              <a:ext uri="{FF2B5EF4-FFF2-40B4-BE49-F238E27FC236}">
                <a16:creationId xmlns:a16="http://schemas.microsoft.com/office/drawing/2014/main" id="{473500BF-489B-F74A-B8C7-3F073086071E}"/>
              </a:ext>
            </a:extLst>
          </p:cNvPr>
          <p:cNvSpPr/>
          <p:nvPr/>
        </p:nvSpPr>
        <p:spPr>
          <a:xfrm>
            <a:off x="9815342" y="1794473"/>
            <a:ext cx="190359" cy="1171620"/>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357815A-157B-990D-A4D2-01C3F8E1CDBC}"/>
              </a:ext>
            </a:extLst>
          </p:cNvPr>
          <p:cNvSpPr txBox="1"/>
          <p:nvPr/>
        </p:nvSpPr>
        <p:spPr>
          <a:xfrm rot="16200000">
            <a:off x="9453039" y="2019914"/>
            <a:ext cx="914965" cy="369332"/>
          </a:xfrm>
          <a:prstGeom prst="rect">
            <a:avLst/>
          </a:prstGeom>
          <a:noFill/>
        </p:spPr>
        <p:txBody>
          <a:bodyPr wrap="square" rtlCol="0">
            <a:spAutoFit/>
          </a:bodyPr>
          <a:lstStyle/>
          <a:p>
            <a:r>
              <a:rPr lang="en-US" b="1"/>
              <a:t>29.8%</a:t>
            </a:r>
          </a:p>
        </p:txBody>
      </p:sp>
      <p:sp>
        <p:nvSpPr>
          <p:cNvPr id="15" name="Right Bracket 14">
            <a:extLst>
              <a:ext uri="{FF2B5EF4-FFF2-40B4-BE49-F238E27FC236}">
                <a16:creationId xmlns:a16="http://schemas.microsoft.com/office/drawing/2014/main" id="{AD87FFCC-4606-AAE9-5C84-500EB8EEA869}"/>
              </a:ext>
            </a:extLst>
          </p:cNvPr>
          <p:cNvSpPr/>
          <p:nvPr/>
        </p:nvSpPr>
        <p:spPr>
          <a:xfrm>
            <a:off x="12074325" y="1794473"/>
            <a:ext cx="87739" cy="1266440"/>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5C2D1943-DFD5-8659-8253-EFF8F4592A5E}"/>
              </a:ext>
            </a:extLst>
          </p:cNvPr>
          <p:cNvSpPr txBox="1"/>
          <p:nvPr/>
        </p:nvSpPr>
        <p:spPr>
          <a:xfrm rot="16200000">
            <a:off x="11651516" y="2293311"/>
            <a:ext cx="819254" cy="338554"/>
          </a:xfrm>
          <a:prstGeom prst="rect">
            <a:avLst/>
          </a:prstGeom>
          <a:noFill/>
        </p:spPr>
        <p:txBody>
          <a:bodyPr wrap="square" rtlCol="0">
            <a:spAutoFit/>
          </a:bodyPr>
          <a:lstStyle/>
          <a:p>
            <a:r>
              <a:rPr lang="en-US" sz="1600" b="1"/>
              <a:t>32.0%</a:t>
            </a:r>
          </a:p>
        </p:txBody>
      </p:sp>
      <p:sp>
        <p:nvSpPr>
          <p:cNvPr id="17" name="Left Bracket 16">
            <a:extLst>
              <a:ext uri="{FF2B5EF4-FFF2-40B4-BE49-F238E27FC236}">
                <a16:creationId xmlns:a16="http://schemas.microsoft.com/office/drawing/2014/main" id="{FEB9127B-BF09-36B7-FCB0-8FA9117CFD15}"/>
              </a:ext>
            </a:extLst>
          </p:cNvPr>
          <p:cNvSpPr/>
          <p:nvPr/>
        </p:nvSpPr>
        <p:spPr>
          <a:xfrm>
            <a:off x="928948" y="1794472"/>
            <a:ext cx="160761" cy="280419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778E884A-2757-DFF8-486A-7F877ABD4D15}"/>
              </a:ext>
            </a:extLst>
          </p:cNvPr>
          <p:cNvSpPr txBox="1"/>
          <p:nvPr/>
        </p:nvSpPr>
        <p:spPr>
          <a:xfrm rot="16200000">
            <a:off x="496599" y="2513438"/>
            <a:ext cx="1132074" cy="369332"/>
          </a:xfrm>
          <a:prstGeom prst="rect">
            <a:avLst/>
          </a:prstGeom>
          <a:noFill/>
        </p:spPr>
        <p:txBody>
          <a:bodyPr wrap="square" rtlCol="0">
            <a:spAutoFit/>
          </a:bodyPr>
          <a:lstStyle/>
          <a:p>
            <a:r>
              <a:rPr lang="en-US" b="1"/>
              <a:t>67.2%</a:t>
            </a:r>
          </a:p>
        </p:txBody>
      </p:sp>
      <p:sp>
        <p:nvSpPr>
          <p:cNvPr id="19" name="Left Bracket 18">
            <a:extLst>
              <a:ext uri="{FF2B5EF4-FFF2-40B4-BE49-F238E27FC236}">
                <a16:creationId xmlns:a16="http://schemas.microsoft.com/office/drawing/2014/main" id="{3A3E8ACC-DAEA-A924-28B4-762CE747A07B}"/>
              </a:ext>
            </a:extLst>
          </p:cNvPr>
          <p:cNvSpPr/>
          <p:nvPr/>
        </p:nvSpPr>
        <p:spPr>
          <a:xfrm>
            <a:off x="3315926" y="1754717"/>
            <a:ext cx="167343" cy="215815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Left Bracket 22">
            <a:extLst>
              <a:ext uri="{FF2B5EF4-FFF2-40B4-BE49-F238E27FC236}">
                <a16:creationId xmlns:a16="http://schemas.microsoft.com/office/drawing/2014/main" id="{39938347-5217-49F8-506C-E902578465CC}"/>
              </a:ext>
            </a:extLst>
          </p:cNvPr>
          <p:cNvSpPr/>
          <p:nvPr/>
        </p:nvSpPr>
        <p:spPr>
          <a:xfrm>
            <a:off x="5605342" y="1754717"/>
            <a:ext cx="145870" cy="130619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DA7BC183-F9CF-26A5-0785-990FFA36336D}"/>
              </a:ext>
            </a:extLst>
          </p:cNvPr>
          <p:cNvSpPr/>
          <p:nvPr/>
        </p:nvSpPr>
        <p:spPr>
          <a:xfrm>
            <a:off x="7887134" y="1754717"/>
            <a:ext cx="145870" cy="126644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ket 26">
            <a:extLst>
              <a:ext uri="{FF2B5EF4-FFF2-40B4-BE49-F238E27FC236}">
                <a16:creationId xmlns:a16="http://schemas.microsoft.com/office/drawing/2014/main" id="{BF2846CE-5170-8408-5111-195ECA4F6FF7}"/>
              </a:ext>
            </a:extLst>
          </p:cNvPr>
          <p:cNvSpPr/>
          <p:nvPr/>
        </p:nvSpPr>
        <p:spPr>
          <a:xfrm>
            <a:off x="10184676" y="1794472"/>
            <a:ext cx="183670" cy="117162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325F4285-807D-F6F5-716D-A9B7AED920B1}"/>
              </a:ext>
            </a:extLst>
          </p:cNvPr>
          <p:cNvSpPr txBox="1"/>
          <p:nvPr/>
        </p:nvSpPr>
        <p:spPr>
          <a:xfrm rot="16200000">
            <a:off x="2860010" y="2310209"/>
            <a:ext cx="1132074" cy="369332"/>
          </a:xfrm>
          <a:prstGeom prst="rect">
            <a:avLst/>
          </a:prstGeom>
          <a:noFill/>
        </p:spPr>
        <p:txBody>
          <a:bodyPr wrap="square" rtlCol="0">
            <a:spAutoFit/>
          </a:bodyPr>
          <a:lstStyle/>
          <a:p>
            <a:r>
              <a:rPr lang="en-US" b="1"/>
              <a:t>50.1%</a:t>
            </a:r>
          </a:p>
        </p:txBody>
      </p:sp>
      <p:sp>
        <p:nvSpPr>
          <p:cNvPr id="30" name="TextBox 29">
            <a:extLst>
              <a:ext uri="{FF2B5EF4-FFF2-40B4-BE49-F238E27FC236}">
                <a16:creationId xmlns:a16="http://schemas.microsoft.com/office/drawing/2014/main" id="{1CC93E42-2FD7-B562-7661-7A08E8591E7D}"/>
              </a:ext>
            </a:extLst>
          </p:cNvPr>
          <p:cNvSpPr txBox="1"/>
          <p:nvPr/>
        </p:nvSpPr>
        <p:spPr>
          <a:xfrm rot="16200000">
            <a:off x="5157294" y="2019914"/>
            <a:ext cx="1132074" cy="369332"/>
          </a:xfrm>
          <a:prstGeom prst="rect">
            <a:avLst/>
          </a:prstGeom>
          <a:noFill/>
        </p:spPr>
        <p:txBody>
          <a:bodyPr wrap="square" rtlCol="0">
            <a:spAutoFit/>
          </a:bodyPr>
          <a:lstStyle/>
          <a:p>
            <a:r>
              <a:rPr lang="en-US" b="1"/>
              <a:t>30.6%</a:t>
            </a:r>
          </a:p>
        </p:txBody>
      </p:sp>
      <p:sp>
        <p:nvSpPr>
          <p:cNvPr id="31" name="TextBox 30">
            <a:extLst>
              <a:ext uri="{FF2B5EF4-FFF2-40B4-BE49-F238E27FC236}">
                <a16:creationId xmlns:a16="http://schemas.microsoft.com/office/drawing/2014/main" id="{B5DF7962-99CD-C9DF-D170-4ED42D8D2083}"/>
              </a:ext>
            </a:extLst>
          </p:cNvPr>
          <p:cNvSpPr txBox="1"/>
          <p:nvPr/>
        </p:nvSpPr>
        <p:spPr>
          <a:xfrm rot="16200000">
            <a:off x="7454991" y="1947401"/>
            <a:ext cx="1132074" cy="369332"/>
          </a:xfrm>
          <a:prstGeom prst="rect">
            <a:avLst/>
          </a:prstGeom>
          <a:noFill/>
        </p:spPr>
        <p:txBody>
          <a:bodyPr wrap="square" rtlCol="0">
            <a:spAutoFit/>
          </a:bodyPr>
          <a:lstStyle/>
          <a:p>
            <a:r>
              <a:rPr lang="en-US" b="1"/>
              <a:t>29.9%</a:t>
            </a:r>
          </a:p>
        </p:txBody>
      </p:sp>
      <p:sp>
        <p:nvSpPr>
          <p:cNvPr id="32" name="TextBox 31">
            <a:extLst>
              <a:ext uri="{FF2B5EF4-FFF2-40B4-BE49-F238E27FC236}">
                <a16:creationId xmlns:a16="http://schemas.microsoft.com/office/drawing/2014/main" id="{59CDB407-00E8-931D-40B8-2563C2C934CD}"/>
              </a:ext>
            </a:extLst>
          </p:cNvPr>
          <p:cNvSpPr txBox="1"/>
          <p:nvPr/>
        </p:nvSpPr>
        <p:spPr>
          <a:xfrm rot="16200000">
            <a:off x="9752688" y="1947401"/>
            <a:ext cx="1132074" cy="369332"/>
          </a:xfrm>
          <a:prstGeom prst="rect">
            <a:avLst/>
          </a:prstGeom>
          <a:noFill/>
        </p:spPr>
        <p:txBody>
          <a:bodyPr wrap="square" rtlCol="0">
            <a:spAutoFit/>
          </a:bodyPr>
          <a:lstStyle/>
          <a:p>
            <a:r>
              <a:rPr lang="en-US" b="1"/>
              <a:t>28.5%</a:t>
            </a:r>
          </a:p>
        </p:txBody>
      </p:sp>
    </p:spTree>
    <p:extLst>
      <p:ext uri="{BB962C8B-B14F-4D97-AF65-F5344CB8AC3E}">
        <p14:creationId xmlns:p14="http://schemas.microsoft.com/office/powerpoint/2010/main" val="1558180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4B9BD-4217-5878-031C-EE6DDD6C1B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C82870-3A0B-CDBD-729C-69296FC94D52}"/>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Benchmark (Grades 6-8)</a:t>
            </a:r>
          </a:p>
        </p:txBody>
      </p:sp>
      <p:pic>
        <p:nvPicPr>
          <p:cNvPr id="11" name="Picture 10">
            <a:extLst>
              <a:ext uri="{FF2B5EF4-FFF2-40B4-BE49-F238E27FC236}">
                <a16:creationId xmlns:a16="http://schemas.microsoft.com/office/drawing/2014/main" id="{4168ABD5-CF1B-02CD-E128-D66BE6B0586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37B6011-DDC2-E35D-0179-4294E4B7FA5A}"/>
              </a:ext>
            </a:extLst>
          </p:cNvPr>
          <p:cNvSpPr>
            <a:spLocks noGrp="1"/>
          </p:cNvSpPr>
          <p:nvPr>
            <p:ph type="sldNum" sz="quarter" idx="12"/>
          </p:nvPr>
        </p:nvSpPr>
        <p:spPr/>
        <p:txBody>
          <a:bodyPr/>
          <a:lstStyle/>
          <a:p>
            <a:fld id="{28E6F07D-F62F-4C3B-A21E-2367E9A39921}" type="slidenum">
              <a:rPr lang="en-US" smtClean="0"/>
              <a:t>11</a:t>
            </a:fld>
            <a:endParaRPr lang="en-US"/>
          </a:p>
        </p:txBody>
      </p:sp>
      <p:sp>
        <p:nvSpPr>
          <p:cNvPr id="4" name="Text Placeholder 2">
            <a:extLst>
              <a:ext uri="{FF2B5EF4-FFF2-40B4-BE49-F238E27FC236}">
                <a16:creationId xmlns:a16="http://schemas.microsoft.com/office/drawing/2014/main" id="{64275027-FD94-3614-E48B-7451CF03EE0D}"/>
              </a:ext>
            </a:extLst>
          </p:cNvPr>
          <p:cNvSpPr txBox="1">
            <a:spLocks/>
          </p:cNvSpPr>
          <p:nvPr/>
        </p:nvSpPr>
        <p:spPr>
          <a:xfrm>
            <a:off x="8658610" y="580144"/>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pic>
        <p:nvPicPr>
          <p:cNvPr id="5" name="Picture 4">
            <a:extLst>
              <a:ext uri="{FF2B5EF4-FFF2-40B4-BE49-F238E27FC236}">
                <a16:creationId xmlns:a16="http://schemas.microsoft.com/office/drawing/2014/main" id="{8F88F352-D0B7-7765-5346-6F21FF2B6A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875" r="2302"/>
          <a:stretch>
            <a:fillRect/>
          </a:stretch>
        </p:blipFill>
        <p:spPr bwMode="auto">
          <a:xfrm>
            <a:off x="22018" y="1028966"/>
            <a:ext cx="12169981" cy="54242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Left Bracket 6">
            <a:extLst>
              <a:ext uri="{FF2B5EF4-FFF2-40B4-BE49-F238E27FC236}">
                <a16:creationId xmlns:a16="http://schemas.microsoft.com/office/drawing/2014/main" id="{7F5A16CC-D407-2A45-59BF-374D45D16125}"/>
              </a:ext>
            </a:extLst>
          </p:cNvPr>
          <p:cNvSpPr/>
          <p:nvPr/>
        </p:nvSpPr>
        <p:spPr>
          <a:xfrm>
            <a:off x="1120190" y="1794472"/>
            <a:ext cx="45719" cy="10668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2330DBD5-1142-ACC6-D096-A586897A2F7C}"/>
              </a:ext>
            </a:extLst>
          </p:cNvPr>
          <p:cNvSpPr/>
          <p:nvPr/>
        </p:nvSpPr>
        <p:spPr>
          <a:xfrm>
            <a:off x="4941570" y="1821142"/>
            <a:ext cx="76249" cy="104016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ket 14">
            <a:extLst>
              <a:ext uri="{FF2B5EF4-FFF2-40B4-BE49-F238E27FC236}">
                <a16:creationId xmlns:a16="http://schemas.microsoft.com/office/drawing/2014/main" id="{B3664AA2-9B9E-ADF5-2785-B77DEBEEC81C}"/>
              </a:ext>
            </a:extLst>
          </p:cNvPr>
          <p:cNvSpPr/>
          <p:nvPr/>
        </p:nvSpPr>
        <p:spPr>
          <a:xfrm>
            <a:off x="8886310" y="1807807"/>
            <a:ext cx="76249" cy="90110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ket 15">
            <a:extLst>
              <a:ext uri="{FF2B5EF4-FFF2-40B4-BE49-F238E27FC236}">
                <a16:creationId xmlns:a16="http://schemas.microsoft.com/office/drawing/2014/main" id="{11193F13-1B0C-C855-6E9B-93BA61D02AAA}"/>
              </a:ext>
            </a:extLst>
          </p:cNvPr>
          <p:cNvSpPr/>
          <p:nvPr/>
        </p:nvSpPr>
        <p:spPr>
          <a:xfrm rot="10800000">
            <a:off x="4187240" y="1794472"/>
            <a:ext cx="45719" cy="10668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 Bracket 16">
            <a:extLst>
              <a:ext uri="{FF2B5EF4-FFF2-40B4-BE49-F238E27FC236}">
                <a16:creationId xmlns:a16="http://schemas.microsoft.com/office/drawing/2014/main" id="{11E61774-4856-07CD-E77D-8FB88D4B0A08}"/>
              </a:ext>
            </a:extLst>
          </p:cNvPr>
          <p:cNvSpPr/>
          <p:nvPr/>
        </p:nvSpPr>
        <p:spPr>
          <a:xfrm rot="10800000">
            <a:off x="8031432" y="1821141"/>
            <a:ext cx="76249" cy="1040169"/>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Left Bracket 17">
            <a:extLst>
              <a:ext uri="{FF2B5EF4-FFF2-40B4-BE49-F238E27FC236}">
                <a16:creationId xmlns:a16="http://schemas.microsoft.com/office/drawing/2014/main" id="{EAF87342-E8C5-543B-3D25-7F5195EB6496}"/>
              </a:ext>
            </a:extLst>
          </p:cNvPr>
          <p:cNvSpPr/>
          <p:nvPr/>
        </p:nvSpPr>
        <p:spPr>
          <a:xfrm rot="10800000">
            <a:off x="12062082" y="1794472"/>
            <a:ext cx="45719" cy="90110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CEEB45B8-BFF0-2036-4745-FF8BFB5E57E1}"/>
              </a:ext>
            </a:extLst>
          </p:cNvPr>
          <p:cNvSpPr txBox="1"/>
          <p:nvPr/>
        </p:nvSpPr>
        <p:spPr>
          <a:xfrm rot="16200000">
            <a:off x="653309" y="1918993"/>
            <a:ext cx="1132074" cy="369332"/>
          </a:xfrm>
          <a:prstGeom prst="rect">
            <a:avLst/>
          </a:prstGeom>
          <a:noFill/>
        </p:spPr>
        <p:txBody>
          <a:bodyPr wrap="square" rtlCol="0">
            <a:spAutoFit/>
          </a:bodyPr>
          <a:lstStyle/>
          <a:p>
            <a:r>
              <a:rPr lang="en-US" b="1"/>
              <a:t>26.1%</a:t>
            </a:r>
          </a:p>
        </p:txBody>
      </p:sp>
      <p:sp>
        <p:nvSpPr>
          <p:cNvPr id="8" name="TextBox 7">
            <a:extLst>
              <a:ext uri="{FF2B5EF4-FFF2-40B4-BE49-F238E27FC236}">
                <a16:creationId xmlns:a16="http://schemas.microsoft.com/office/drawing/2014/main" id="{39A5676C-9B10-4DF6-B351-C412EA618FD9}"/>
              </a:ext>
            </a:extLst>
          </p:cNvPr>
          <p:cNvSpPr txBox="1"/>
          <p:nvPr/>
        </p:nvSpPr>
        <p:spPr>
          <a:xfrm rot="16200000">
            <a:off x="4520436" y="1934223"/>
            <a:ext cx="1132074" cy="369332"/>
          </a:xfrm>
          <a:prstGeom prst="rect">
            <a:avLst/>
          </a:prstGeom>
          <a:noFill/>
        </p:spPr>
        <p:txBody>
          <a:bodyPr wrap="square" rtlCol="0">
            <a:spAutoFit/>
          </a:bodyPr>
          <a:lstStyle/>
          <a:p>
            <a:r>
              <a:rPr lang="en-US" b="1"/>
              <a:t>25.5%</a:t>
            </a:r>
          </a:p>
        </p:txBody>
      </p:sp>
      <p:sp>
        <p:nvSpPr>
          <p:cNvPr id="10" name="TextBox 9">
            <a:extLst>
              <a:ext uri="{FF2B5EF4-FFF2-40B4-BE49-F238E27FC236}">
                <a16:creationId xmlns:a16="http://schemas.microsoft.com/office/drawing/2014/main" id="{03B92904-444C-0546-1033-B7CB4737AEBC}"/>
              </a:ext>
            </a:extLst>
          </p:cNvPr>
          <p:cNvSpPr txBox="1"/>
          <p:nvPr/>
        </p:nvSpPr>
        <p:spPr>
          <a:xfrm rot="16200000">
            <a:off x="8436715" y="1827060"/>
            <a:ext cx="1132074" cy="369332"/>
          </a:xfrm>
          <a:prstGeom prst="rect">
            <a:avLst/>
          </a:prstGeom>
          <a:noFill/>
        </p:spPr>
        <p:txBody>
          <a:bodyPr wrap="square" rtlCol="0">
            <a:spAutoFit/>
          </a:bodyPr>
          <a:lstStyle/>
          <a:p>
            <a:r>
              <a:rPr lang="en-US" b="1"/>
              <a:t>21.3%</a:t>
            </a:r>
          </a:p>
        </p:txBody>
      </p:sp>
      <p:sp>
        <p:nvSpPr>
          <p:cNvPr id="12" name="TextBox 11">
            <a:extLst>
              <a:ext uri="{FF2B5EF4-FFF2-40B4-BE49-F238E27FC236}">
                <a16:creationId xmlns:a16="http://schemas.microsoft.com/office/drawing/2014/main" id="{706988F2-0003-16C3-8640-AC36CF752273}"/>
              </a:ext>
            </a:extLst>
          </p:cNvPr>
          <p:cNvSpPr txBox="1"/>
          <p:nvPr/>
        </p:nvSpPr>
        <p:spPr>
          <a:xfrm rot="5400000">
            <a:off x="3746016" y="2130531"/>
            <a:ext cx="787426" cy="369332"/>
          </a:xfrm>
          <a:prstGeom prst="rect">
            <a:avLst/>
          </a:prstGeom>
          <a:noFill/>
        </p:spPr>
        <p:txBody>
          <a:bodyPr wrap="square" rtlCol="0">
            <a:spAutoFit/>
          </a:bodyPr>
          <a:lstStyle/>
          <a:p>
            <a:r>
              <a:rPr lang="en-US" b="1"/>
              <a:t>25.6%</a:t>
            </a:r>
          </a:p>
        </p:txBody>
      </p:sp>
      <p:sp>
        <p:nvSpPr>
          <p:cNvPr id="13" name="TextBox 12">
            <a:extLst>
              <a:ext uri="{FF2B5EF4-FFF2-40B4-BE49-F238E27FC236}">
                <a16:creationId xmlns:a16="http://schemas.microsoft.com/office/drawing/2014/main" id="{227E965A-20EC-1E2E-9064-3DD0C72A753D}"/>
              </a:ext>
            </a:extLst>
          </p:cNvPr>
          <p:cNvSpPr txBox="1"/>
          <p:nvPr/>
        </p:nvSpPr>
        <p:spPr>
          <a:xfrm rot="5400000">
            <a:off x="7613143" y="2130531"/>
            <a:ext cx="787426" cy="369332"/>
          </a:xfrm>
          <a:prstGeom prst="rect">
            <a:avLst/>
          </a:prstGeom>
          <a:noFill/>
        </p:spPr>
        <p:txBody>
          <a:bodyPr wrap="square" rtlCol="0">
            <a:spAutoFit/>
          </a:bodyPr>
          <a:lstStyle/>
          <a:p>
            <a:r>
              <a:rPr lang="en-US" b="1"/>
              <a:t>24.5%</a:t>
            </a:r>
          </a:p>
        </p:txBody>
      </p:sp>
      <p:sp>
        <p:nvSpPr>
          <p:cNvPr id="14" name="TextBox 13">
            <a:extLst>
              <a:ext uri="{FF2B5EF4-FFF2-40B4-BE49-F238E27FC236}">
                <a16:creationId xmlns:a16="http://schemas.microsoft.com/office/drawing/2014/main" id="{79B10227-C62F-01E4-275F-E9AC3AE24F33}"/>
              </a:ext>
            </a:extLst>
          </p:cNvPr>
          <p:cNvSpPr txBox="1"/>
          <p:nvPr/>
        </p:nvSpPr>
        <p:spPr>
          <a:xfrm rot="5400000">
            <a:off x="11529422" y="2042614"/>
            <a:ext cx="787426" cy="369332"/>
          </a:xfrm>
          <a:prstGeom prst="rect">
            <a:avLst/>
          </a:prstGeom>
          <a:noFill/>
        </p:spPr>
        <p:txBody>
          <a:bodyPr wrap="square" rtlCol="0">
            <a:spAutoFit/>
          </a:bodyPr>
          <a:lstStyle/>
          <a:p>
            <a:r>
              <a:rPr lang="en-US" b="1"/>
              <a:t>21.8%</a:t>
            </a:r>
          </a:p>
        </p:txBody>
      </p:sp>
    </p:spTree>
    <p:extLst>
      <p:ext uri="{BB962C8B-B14F-4D97-AF65-F5344CB8AC3E}">
        <p14:creationId xmlns:p14="http://schemas.microsoft.com/office/powerpoint/2010/main" val="951010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F5861-61BC-82C3-95CD-690A658E36E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D17A62-10F0-E414-4A1F-80B56CA658A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Benchmark (Grades 9-12)</a:t>
            </a:r>
          </a:p>
        </p:txBody>
      </p:sp>
      <p:pic>
        <p:nvPicPr>
          <p:cNvPr id="11" name="Picture 10">
            <a:extLst>
              <a:ext uri="{FF2B5EF4-FFF2-40B4-BE49-F238E27FC236}">
                <a16:creationId xmlns:a16="http://schemas.microsoft.com/office/drawing/2014/main" id="{21840981-DE73-B79D-1F23-D1331959889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FA53B8FA-2F7E-AE06-0E90-B8CDBB02B0B9}"/>
              </a:ext>
            </a:extLst>
          </p:cNvPr>
          <p:cNvSpPr>
            <a:spLocks noGrp="1"/>
          </p:cNvSpPr>
          <p:nvPr>
            <p:ph type="sldNum" sz="quarter" idx="12"/>
          </p:nvPr>
        </p:nvSpPr>
        <p:spPr/>
        <p:txBody>
          <a:bodyPr/>
          <a:lstStyle/>
          <a:p>
            <a:fld id="{28E6F07D-F62F-4C3B-A21E-2367E9A39921}" type="slidenum">
              <a:rPr lang="en-US" smtClean="0"/>
              <a:t>12</a:t>
            </a:fld>
            <a:endParaRPr lang="en-US"/>
          </a:p>
        </p:txBody>
      </p:sp>
      <p:sp>
        <p:nvSpPr>
          <p:cNvPr id="4" name="Text Placeholder 2">
            <a:extLst>
              <a:ext uri="{FF2B5EF4-FFF2-40B4-BE49-F238E27FC236}">
                <a16:creationId xmlns:a16="http://schemas.microsoft.com/office/drawing/2014/main" id="{3B6A0A58-4BE8-E50C-91DC-7DE520818AF8}"/>
              </a:ext>
            </a:extLst>
          </p:cNvPr>
          <p:cNvSpPr txBox="1">
            <a:spLocks/>
          </p:cNvSpPr>
          <p:nvPr/>
        </p:nvSpPr>
        <p:spPr>
          <a:xfrm>
            <a:off x="8610600" y="597093"/>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pic>
        <p:nvPicPr>
          <p:cNvPr id="6" name="Picture 2">
            <a:extLst>
              <a:ext uri="{FF2B5EF4-FFF2-40B4-BE49-F238E27FC236}">
                <a16:creationId xmlns:a16="http://schemas.microsoft.com/office/drawing/2014/main" id="{BAF4F8E5-CB81-2D2B-C64C-E82F64F8BD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58" r="2845"/>
          <a:stretch>
            <a:fillRect/>
          </a:stretch>
        </p:blipFill>
        <p:spPr bwMode="auto">
          <a:xfrm>
            <a:off x="0" y="1047783"/>
            <a:ext cx="12130733" cy="53085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Left Bracket 4">
            <a:extLst>
              <a:ext uri="{FF2B5EF4-FFF2-40B4-BE49-F238E27FC236}">
                <a16:creationId xmlns:a16="http://schemas.microsoft.com/office/drawing/2014/main" id="{B711C9B8-4CAE-1620-38DD-9D2975AF4172}"/>
              </a:ext>
            </a:extLst>
          </p:cNvPr>
          <p:cNvSpPr/>
          <p:nvPr/>
        </p:nvSpPr>
        <p:spPr>
          <a:xfrm rot="10800000">
            <a:off x="3379520" y="1882102"/>
            <a:ext cx="45719" cy="10668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71AA547A-0701-5904-88DA-78882B3CA8B8}"/>
              </a:ext>
            </a:extLst>
          </p:cNvPr>
          <p:cNvSpPr/>
          <p:nvPr/>
        </p:nvSpPr>
        <p:spPr>
          <a:xfrm rot="10800000">
            <a:off x="6221779" y="1912582"/>
            <a:ext cx="91390" cy="125352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777D0BE7-FC6A-CA79-00BE-AE1FEEF32AFB}"/>
              </a:ext>
            </a:extLst>
          </p:cNvPr>
          <p:cNvSpPr/>
          <p:nvPr/>
        </p:nvSpPr>
        <p:spPr>
          <a:xfrm rot="10800000">
            <a:off x="9109708" y="1882102"/>
            <a:ext cx="45719" cy="154689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ket 8">
            <a:extLst>
              <a:ext uri="{FF2B5EF4-FFF2-40B4-BE49-F238E27FC236}">
                <a16:creationId xmlns:a16="http://schemas.microsoft.com/office/drawing/2014/main" id="{37EB79AB-C3F5-675D-9246-4ED9B2452728}"/>
              </a:ext>
            </a:extLst>
          </p:cNvPr>
          <p:cNvSpPr/>
          <p:nvPr/>
        </p:nvSpPr>
        <p:spPr>
          <a:xfrm rot="10800000">
            <a:off x="11997638" y="1912582"/>
            <a:ext cx="45721" cy="127254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3F6D5DB3-000E-A643-C071-F17DCA33ACA3}"/>
              </a:ext>
            </a:extLst>
          </p:cNvPr>
          <p:cNvSpPr/>
          <p:nvPr/>
        </p:nvSpPr>
        <p:spPr>
          <a:xfrm>
            <a:off x="1017320" y="1882103"/>
            <a:ext cx="45720" cy="97539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DE52D34C-DDED-BB95-45C0-E8655C5C22FB}"/>
              </a:ext>
            </a:extLst>
          </p:cNvPr>
          <p:cNvSpPr/>
          <p:nvPr/>
        </p:nvSpPr>
        <p:spPr>
          <a:xfrm>
            <a:off x="3882391" y="1912581"/>
            <a:ext cx="45719" cy="10668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A79893FE-5671-99AA-A3F0-0EBA8D02F91A}"/>
              </a:ext>
            </a:extLst>
          </p:cNvPr>
          <p:cNvSpPr/>
          <p:nvPr/>
        </p:nvSpPr>
        <p:spPr>
          <a:xfrm>
            <a:off x="6747461" y="1912580"/>
            <a:ext cx="45719" cy="125352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ket 13">
            <a:extLst>
              <a:ext uri="{FF2B5EF4-FFF2-40B4-BE49-F238E27FC236}">
                <a16:creationId xmlns:a16="http://schemas.microsoft.com/office/drawing/2014/main" id="{416B8C67-AD3C-8E2A-27DE-3B6027015364}"/>
              </a:ext>
            </a:extLst>
          </p:cNvPr>
          <p:cNvSpPr/>
          <p:nvPr/>
        </p:nvSpPr>
        <p:spPr>
          <a:xfrm>
            <a:off x="9635392" y="1912560"/>
            <a:ext cx="57346" cy="115449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72B96940-318B-B720-7DFF-629C5C87B585}"/>
              </a:ext>
            </a:extLst>
          </p:cNvPr>
          <p:cNvSpPr txBox="1"/>
          <p:nvPr/>
        </p:nvSpPr>
        <p:spPr>
          <a:xfrm rot="5400000">
            <a:off x="5828065" y="2258021"/>
            <a:ext cx="787426" cy="369332"/>
          </a:xfrm>
          <a:prstGeom prst="rect">
            <a:avLst/>
          </a:prstGeom>
          <a:noFill/>
        </p:spPr>
        <p:txBody>
          <a:bodyPr wrap="square" rtlCol="0">
            <a:spAutoFit/>
          </a:bodyPr>
          <a:lstStyle/>
          <a:p>
            <a:r>
              <a:rPr lang="en-US" b="1"/>
              <a:t>32.2%</a:t>
            </a:r>
          </a:p>
        </p:txBody>
      </p:sp>
      <p:sp>
        <p:nvSpPr>
          <p:cNvPr id="16" name="TextBox 15">
            <a:extLst>
              <a:ext uri="{FF2B5EF4-FFF2-40B4-BE49-F238E27FC236}">
                <a16:creationId xmlns:a16="http://schemas.microsoft.com/office/drawing/2014/main" id="{7878DF3E-BFDD-4A55-B757-8F6D08762296}"/>
              </a:ext>
            </a:extLst>
          </p:cNvPr>
          <p:cNvSpPr txBox="1"/>
          <p:nvPr/>
        </p:nvSpPr>
        <p:spPr>
          <a:xfrm rot="5400000">
            <a:off x="11538197" y="2305139"/>
            <a:ext cx="787426" cy="369332"/>
          </a:xfrm>
          <a:prstGeom prst="rect">
            <a:avLst/>
          </a:prstGeom>
          <a:noFill/>
        </p:spPr>
        <p:txBody>
          <a:bodyPr wrap="square" rtlCol="0">
            <a:spAutoFit/>
          </a:bodyPr>
          <a:lstStyle/>
          <a:p>
            <a:r>
              <a:rPr lang="en-US" b="1"/>
              <a:t>34.5%</a:t>
            </a:r>
          </a:p>
        </p:txBody>
      </p:sp>
      <p:sp>
        <p:nvSpPr>
          <p:cNvPr id="17" name="TextBox 16">
            <a:extLst>
              <a:ext uri="{FF2B5EF4-FFF2-40B4-BE49-F238E27FC236}">
                <a16:creationId xmlns:a16="http://schemas.microsoft.com/office/drawing/2014/main" id="{6CC24F4C-661B-0E5D-1930-C196D5670FE5}"/>
              </a:ext>
            </a:extLst>
          </p:cNvPr>
          <p:cNvSpPr txBox="1"/>
          <p:nvPr/>
        </p:nvSpPr>
        <p:spPr>
          <a:xfrm rot="5400000">
            <a:off x="2924990" y="2258021"/>
            <a:ext cx="787426" cy="369332"/>
          </a:xfrm>
          <a:prstGeom prst="rect">
            <a:avLst/>
          </a:prstGeom>
          <a:noFill/>
        </p:spPr>
        <p:txBody>
          <a:bodyPr wrap="square" rtlCol="0">
            <a:spAutoFit/>
          </a:bodyPr>
          <a:lstStyle/>
          <a:p>
            <a:r>
              <a:rPr lang="en-US" b="1"/>
              <a:t>28.0%</a:t>
            </a:r>
          </a:p>
        </p:txBody>
      </p:sp>
      <p:sp>
        <p:nvSpPr>
          <p:cNvPr id="18" name="TextBox 17">
            <a:extLst>
              <a:ext uri="{FF2B5EF4-FFF2-40B4-BE49-F238E27FC236}">
                <a16:creationId xmlns:a16="http://schemas.microsoft.com/office/drawing/2014/main" id="{5CBFC776-08EE-7D32-F64F-3A5312757C7D}"/>
              </a:ext>
            </a:extLst>
          </p:cNvPr>
          <p:cNvSpPr txBox="1"/>
          <p:nvPr/>
        </p:nvSpPr>
        <p:spPr>
          <a:xfrm rot="5400000">
            <a:off x="8670276" y="2401040"/>
            <a:ext cx="787426" cy="369332"/>
          </a:xfrm>
          <a:prstGeom prst="rect">
            <a:avLst/>
          </a:prstGeom>
          <a:noFill/>
        </p:spPr>
        <p:txBody>
          <a:bodyPr wrap="square" rtlCol="0">
            <a:spAutoFit/>
          </a:bodyPr>
          <a:lstStyle/>
          <a:p>
            <a:r>
              <a:rPr lang="en-US" b="1"/>
              <a:t>39.0%</a:t>
            </a:r>
          </a:p>
        </p:txBody>
      </p:sp>
      <p:sp>
        <p:nvSpPr>
          <p:cNvPr id="19" name="TextBox 18">
            <a:extLst>
              <a:ext uri="{FF2B5EF4-FFF2-40B4-BE49-F238E27FC236}">
                <a16:creationId xmlns:a16="http://schemas.microsoft.com/office/drawing/2014/main" id="{74F09C42-F4AD-7088-2B1D-B2FF63C5B145}"/>
              </a:ext>
            </a:extLst>
          </p:cNvPr>
          <p:cNvSpPr txBox="1"/>
          <p:nvPr/>
        </p:nvSpPr>
        <p:spPr>
          <a:xfrm rot="16200000">
            <a:off x="3578283" y="2185135"/>
            <a:ext cx="787426" cy="369332"/>
          </a:xfrm>
          <a:prstGeom prst="rect">
            <a:avLst/>
          </a:prstGeom>
          <a:noFill/>
        </p:spPr>
        <p:txBody>
          <a:bodyPr wrap="square" rtlCol="0">
            <a:spAutoFit/>
          </a:bodyPr>
          <a:lstStyle/>
          <a:p>
            <a:r>
              <a:rPr lang="en-US" b="1"/>
              <a:t>28.1%</a:t>
            </a:r>
          </a:p>
        </p:txBody>
      </p:sp>
      <p:sp>
        <p:nvSpPr>
          <p:cNvPr id="20" name="TextBox 19">
            <a:extLst>
              <a:ext uri="{FF2B5EF4-FFF2-40B4-BE49-F238E27FC236}">
                <a16:creationId xmlns:a16="http://schemas.microsoft.com/office/drawing/2014/main" id="{8B22B670-86E6-3526-FB26-0FCF4A460E24}"/>
              </a:ext>
            </a:extLst>
          </p:cNvPr>
          <p:cNvSpPr txBox="1"/>
          <p:nvPr/>
        </p:nvSpPr>
        <p:spPr>
          <a:xfrm rot="16200000">
            <a:off x="719213" y="2130531"/>
            <a:ext cx="787426" cy="369332"/>
          </a:xfrm>
          <a:prstGeom prst="rect">
            <a:avLst/>
          </a:prstGeom>
          <a:noFill/>
        </p:spPr>
        <p:txBody>
          <a:bodyPr wrap="square" rtlCol="0">
            <a:spAutoFit/>
          </a:bodyPr>
          <a:lstStyle/>
          <a:p>
            <a:r>
              <a:rPr lang="en-US" b="1"/>
              <a:t>24.4%</a:t>
            </a:r>
          </a:p>
        </p:txBody>
      </p:sp>
      <p:sp>
        <p:nvSpPr>
          <p:cNvPr id="21" name="TextBox 20">
            <a:extLst>
              <a:ext uri="{FF2B5EF4-FFF2-40B4-BE49-F238E27FC236}">
                <a16:creationId xmlns:a16="http://schemas.microsoft.com/office/drawing/2014/main" id="{722BA50C-8C81-864A-43AF-6773067D851A}"/>
              </a:ext>
            </a:extLst>
          </p:cNvPr>
          <p:cNvSpPr txBox="1"/>
          <p:nvPr/>
        </p:nvSpPr>
        <p:spPr>
          <a:xfrm rot="16200000">
            <a:off x="6462666" y="2206628"/>
            <a:ext cx="787426" cy="369332"/>
          </a:xfrm>
          <a:prstGeom prst="rect">
            <a:avLst/>
          </a:prstGeom>
          <a:noFill/>
        </p:spPr>
        <p:txBody>
          <a:bodyPr wrap="square" rtlCol="0">
            <a:spAutoFit/>
          </a:bodyPr>
          <a:lstStyle/>
          <a:p>
            <a:r>
              <a:rPr lang="en-US" b="1"/>
              <a:t>31.2%</a:t>
            </a:r>
          </a:p>
        </p:txBody>
      </p:sp>
      <p:sp>
        <p:nvSpPr>
          <p:cNvPr id="22" name="TextBox 21">
            <a:extLst>
              <a:ext uri="{FF2B5EF4-FFF2-40B4-BE49-F238E27FC236}">
                <a16:creationId xmlns:a16="http://schemas.microsoft.com/office/drawing/2014/main" id="{6AC78D70-3F14-2407-7C7F-FB650A944886}"/>
              </a:ext>
            </a:extLst>
          </p:cNvPr>
          <p:cNvSpPr txBox="1"/>
          <p:nvPr/>
        </p:nvSpPr>
        <p:spPr>
          <a:xfrm rot="16200000">
            <a:off x="9353102" y="2261583"/>
            <a:ext cx="787426" cy="369332"/>
          </a:xfrm>
          <a:prstGeom prst="rect">
            <a:avLst/>
          </a:prstGeom>
          <a:noFill/>
        </p:spPr>
        <p:txBody>
          <a:bodyPr wrap="square" rtlCol="0">
            <a:spAutoFit/>
          </a:bodyPr>
          <a:lstStyle/>
          <a:p>
            <a:r>
              <a:rPr lang="en-US" b="1"/>
              <a:t>28.8%</a:t>
            </a:r>
          </a:p>
        </p:txBody>
      </p:sp>
    </p:spTree>
    <p:extLst>
      <p:ext uri="{BB962C8B-B14F-4D97-AF65-F5344CB8AC3E}">
        <p14:creationId xmlns:p14="http://schemas.microsoft.com/office/powerpoint/2010/main" val="2934153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826E5-B785-7F52-4A3D-A041A89B40A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1B9A3EA-A5F8-8D4B-9426-E81E9B31D7F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Reading: Key Highlights/Opportunities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48F65B74-FAA8-F25E-A303-2B1111EC5B4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801378F-891C-1E4D-3E9C-92B7F1ADBE68}"/>
              </a:ext>
            </a:extLst>
          </p:cNvPr>
          <p:cNvSpPr>
            <a:spLocks noGrp="1"/>
          </p:cNvSpPr>
          <p:nvPr>
            <p:ph type="sldNum" sz="quarter" idx="12"/>
          </p:nvPr>
        </p:nvSpPr>
        <p:spPr/>
        <p:txBody>
          <a:bodyPr/>
          <a:lstStyle/>
          <a:p>
            <a:fld id="{28E6F07D-F62F-4C3B-A21E-2367E9A39921}" type="slidenum">
              <a:rPr lang="en-US" smtClean="0"/>
              <a:t>13</a:t>
            </a:fld>
            <a:endParaRPr lang="en-US"/>
          </a:p>
        </p:txBody>
      </p:sp>
      <p:sp>
        <p:nvSpPr>
          <p:cNvPr id="14" name="Text Placeholder 2">
            <a:extLst>
              <a:ext uri="{FF2B5EF4-FFF2-40B4-BE49-F238E27FC236}">
                <a16:creationId xmlns:a16="http://schemas.microsoft.com/office/drawing/2014/main" id="{51B8F66A-2A0D-58A7-B272-7C9CE9B4811C}"/>
              </a:ext>
            </a:extLst>
          </p:cNvPr>
          <p:cNvSpPr txBox="1">
            <a:spLocks/>
          </p:cNvSpPr>
          <p:nvPr/>
        </p:nvSpPr>
        <p:spPr>
          <a:xfrm>
            <a:off x="8528595" y="582102"/>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sp>
        <p:nvSpPr>
          <p:cNvPr id="7" name="TextBox 5">
            <a:extLst>
              <a:ext uri="{FF2B5EF4-FFF2-40B4-BE49-F238E27FC236}">
                <a16:creationId xmlns:a16="http://schemas.microsoft.com/office/drawing/2014/main" id="{1866EDCC-89A2-449C-7E74-03B5B13EE783}"/>
              </a:ext>
            </a:extLst>
          </p:cNvPr>
          <p:cNvSpPr txBox="1"/>
          <p:nvPr/>
        </p:nvSpPr>
        <p:spPr>
          <a:xfrm>
            <a:off x="22793" y="1073814"/>
            <a:ext cx="12150001" cy="507831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en-US" b="1" u="sng"/>
              <a:t>Highlights</a:t>
            </a:r>
            <a:r>
              <a:rPr lang="en-US" u="sng"/>
              <a:t>​</a:t>
            </a:r>
            <a:endParaRPr lang="en-US" u="sng">
              <a:ea typeface="Calibri"/>
              <a:cs typeface="Calibri"/>
            </a:endParaRPr>
          </a:p>
          <a:p>
            <a:pPr marL="285750" indent="-285750" fontAlgn="base">
              <a:buFont typeface="Arial" panose="020B0604020202020204" pitchFamily="34" charset="0"/>
              <a:buChar char="•"/>
            </a:pPr>
            <a:r>
              <a:rPr lang="en-US" b="1"/>
              <a:t>Grades 1–3 demonstrate the strongest momentum</a:t>
            </a:r>
            <a:r>
              <a:rPr lang="en-US"/>
              <a:t> from Fall to Winter, highlighting effective early literacy instruction and strong foundational skill development.​</a:t>
            </a:r>
            <a:endParaRPr lang="en-US">
              <a:ea typeface="Calibri"/>
              <a:cs typeface="Calibri"/>
            </a:endParaRPr>
          </a:p>
          <a:p>
            <a:pPr marL="285750" indent="-285750" fontAlgn="base">
              <a:buFont typeface="Arial" panose="020B0604020202020204" pitchFamily="34" charset="0"/>
              <a:buChar char="•"/>
            </a:pPr>
            <a:r>
              <a:rPr lang="en-US"/>
              <a:t>​</a:t>
            </a:r>
            <a:r>
              <a:rPr lang="en-US" b="1"/>
              <a:t>Grades 1-2</a:t>
            </a:r>
            <a:r>
              <a:rPr lang="en-US"/>
              <a:t>, Winter STAR Reading includes newly added students who moved up from Early Literacy; therefore, the distribution shift reflects student progression – not weaker instruction.</a:t>
            </a:r>
            <a:endParaRPr lang="en-US">
              <a:ea typeface="Calibri"/>
              <a:cs typeface="Calibri"/>
            </a:endParaRPr>
          </a:p>
          <a:p>
            <a:pPr marL="285750" indent="-285750" fontAlgn="base">
              <a:buFont typeface="Arial" panose="020B0604020202020204" pitchFamily="34" charset="0"/>
              <a:buChar char="•"/>
            </a:pPr>
            <a:r>
              <a:rPr lang="en-US" b="1"/>
              <a:t>Grades 4–5 are beginning to show positive shifts</a:t>
            </a:r>
            <a:r>
              <a:rPr lang="en-US"/>
              <a:t> toward benchmark, indicating that comprehension and vocabulary strategies are starting to take hold.​</a:t>
            </a:r>
            <a:endParaRPr lang="en-US">
              <a:ea typeface="Calibri"/>
              <a:cs typeface="Calibri"/>
            </a:endParaRPr>
          </a:p>
          <a:p>
            <a:pPr marL="285750" indent="-285750" fontAlgn="base">
              <a:buFont typeface="Arial" panose="020B0604020202020204" pitchFamily="34" charset="0"/>
              <a:buChar char="•"/>
            </a:pPr>
            <a:r>
              <a:rPr lang="en-US" b="1"/>
              <a:t>Grades 6–8 demonstrate a reduction </a:t>
            </a:r>
            <a:r>
              <a:rPr lang="en-US"/>
              <a:t>in students performing well below benchmark, indicating positive response to targeted instructional supports.​</a:t>
            </a:r>
            <a:endParaRPr lang="en-US">
              <a:ea typeface="Calibri"/>
              <a:cs typeface="Calibri"/>
            </a:endParaRPr>
          </a:p>
          <a:p>
            <a:pPr marL="285750" indent="-285750" fontAlgn="base">
              <a:buFont typeface="Arial" panose="020B0604020202020204" pitchFamily="34" charset="0"/>
              <a:buChar char="•"/>
            </a:pPr>
            <a:r>
              <a:rPr lang="en-US"/>
              <a:t>​</a:t>
            </a:r>
            <a:r>
              <a:rPr lang="en-US" b="1"/>
              <a:t>Grades 9–10 remain stable with pockets of Winter improvement</a:t>
            </a:r>
            <a:r>
              <a:rPr lang="en-US"/>
              <a:t>, providing consistency during a critical secondary literacy transition.​</a:t>
            </a:r>
            <a:endParaRPr lang="en-US">
              <a:ea typeface="Calibri"/>
              <a:cs typeface="Calibri"/>
            </a:endParaRPr>
          </a:p>
          <a:p>
            <a:pPr marL="285750" indent="-285750" fontAlgn="base">
              <a:buFont typeface="Arial" panose="020B0604020202020204" pitchFamily="34" charset="0"/>
              <a:buChar char="•"/>
            </a:pPr>
            <a:endParaRPr lang="en-US"/>
          </a:p>
          <a:p>
            <a:endParaRPr lang="en-US">
              <a:ea typeface="Calibri"/>
              <a:cs typeface="Calibri"/>
            </a:endParaRPr>
          </a:p>
          <a:p>
            <a:r>
              <a:rPr lang="en-US" b="1" u="sng">
                <a:ea typeface="Calibri"/>
                <a:cs typeface="Calibri"/>
              </a:rPr>
              <a:t>Opportunities:</a:t>
            </a:r>
          </a:p>
          <a:p>
            <a:pPr marL="285750" indent="-285750">
              <a:buFont typeface="Arial" panose="020B0604020202020204" pitchFamily="34" charset="0"/>
              <a:buChar char="•"/>
            </a:pPr>
            <a:r>
              <a:rPr lang="en-US">
                <a:ea typeface="Calibri"/>
                <a:cs typeface="Calibri"/>
              </a:rPr>
              <a:t>Continue working to increase the percent of students in the proficient and distinguished categories.</a:t>
            </a:r>
          </a:p>
          <a:p>
            <a:pPr marL="285750" indent="-285750">
              <a:buFont typeface="Arial" panose="020B0604020202020204" pitchFamily="34" charset="0"/>
              <a:buChar char="•"/>
            </a:pPr>
            <a:r>
              <a:rPr lang="en-US"/>
              <a:t>Support campuses with modeled lessons, planning tools, and instructional exemplars. </a:t>
            </a:r>
            <a:endParaRPr lang="en-US">
              <a:ea typeface="Calibri"/>
              <a:cs typeface="Calibri"/>
            </a:endParaRPr>
          </a:p>
          <a:p>
            <a:pPr marL="285750" indent="-285750">
              <a:buFont typeface="Arial" panose="020B0604020202020204" pitchFamily="34" charset="0"/>
              <a:buChar char="•"/>
            </a:pPr>
            <a:r>
              <a:rPr lang="en-US"/>
              <a:t>Offer coaching cycles focused on high-impact literacy practices. </a:t>
            </a:r>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1983846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6685-1AC1-C2A3-9524-999FCB2375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9625082-B2D7-9364-D8F4-2CE90EBB9F09}"/>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Benchmark (Grades 1-5)</a:t>
            </a:r>
          </a:p>
        </p:txBody>
      </p:sp>
      <p:pic>
        <p:nvPicPr>
          <p:cNvPr id="11" name="Picture 10">
            <a:extLst>
              <a:ext uri="{FF2B5EF4-FFF2-40B4-BE49-F238E27FC236}">
                <a16:creationId xmlns:a16="http://schemas.microsoft.com/office/drawing/2014/main" id="{92351404-40D6-082A-DC29-27F59CD1D59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AEF4D1F4-FD02-9F62-9DE6-FF34106A678B}"/>
              </a:ext>
            </a:extLst>
          </p:cNvPr>
          <p:cNvSpPr>
            <a:spLocks noGrp="1"/>
          </p:cNvSpPr>
          <p:nvPr>
            <p:ph type="sldNum" sz="quarter" idx="12"/>
          </p:nvPr>
        </p:nvSpPr>
        <p:spPr/>
        <p:txBody>
          <a:bodyPr/>
          <a:lstStyle/>
          <a:p>
            <a:fld id="{28E6F07D-F62F-4C3B-A21E-2367E9A39921}" type="slidenum">
              <a:rPr lang="en-US" smtClean="0"/>
              <a:t>14</a:t>
            </a:fld>
            <a:endParaRPr lang="en-US"/>
          </a:p>
        </p:txBody>
      </p:sp>
      <p:sp>
        <p:nvSpPr>
          <p:cNvPr id="4" name="Text Placeholder 2">
            <a:extLst>
              <a:ext uri="{FF2B5EF4-FFF2-40B4-BE49-F238E27FC236}">
                <a16:creationId xmlns:a16="http://schemas.microsoft.com/office/drawing/2014/main" id="{BAF676DD-74B1-3D79-BBF1-12E3736D0560}"/>
              </a:ext>
            </a:extLst>
          </p:cNvPr>
          <p:cNvSpPr txBox="1">
            <a:spLocks/>
          </p:cNvSpPr>
          <p:nvPr/>
        </p:nvSpPr>
        <p:spPr>
          <a:xfrm>
            <a:off x="8610600" y="597093"/>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pic>
        <p:nvPicPr>
          <p:cNvPr id="5" name="Picture 2">
            <a:extLst>
              <a:ext uri="{FF2B5EF4-FFF2-40B4-BE49-F238E27FC236}">
                <a16:creationId xmlns:a16="http://schemas.microsoft.com/office/drawing/2014/main" id="{633D3652-1047-5CD8-98C2-B433DF61E3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558" r="3140"/>
          <a:stretch>
            <a:fillRect/>
          </a:stretch>
        </p:blipFill>
        <p:spPr bwMode="auto">
          <a:xfrm>
            <a:off x="22018" y="939174"/>
            <a:ext cx="12180991" cy="53517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Left Bracket 6">
            <a:extLst>
              <a:ext uri="{FF2B5EF4-FFF2-40B4-BE49-F238E27FC236}">
                <a16:creationId xmlns:a16="http://schemas.microsoft.com/office/drawing/2014/main" id="{3A62C249-7D4F-3A08-2009-6E3C988F8A81}"/>
              </a:ext>
            </a:extLst>
          </p:cNvPr>
          <p:cNvSpPr/>
          <p:nvPr/>
        </p:nvSpPr>
        <p:spPr>
          <a:xfrm>
            <a:off x="952500" y="1794472"/>
            <a:ext cx="213409" cy="16764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ket 7">
            <a:extLst>
              <a:ext uri="{FF2B5EF4-FFF2-40B4-BE49-F238E27FC236}">
                <a16:creationId xmlns:a16="http://schemas.microsoft.com/office/drawing/2014/main" id="{D1139057-6B9A-7CAE-4EA4-1C188FA56A09}"/>
              </a:ext>
            </a:extLst>
          </p:cNvPr>
          <p:cNvSpPr/>
          <p:nvPr/>
        </p:nvSpPr>
        <p:spPr>
          <a:xfrm>
            <a:off x="3276650" y="1794472"/>
            <a:ext cx="76150" cy="16764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E6764BC7-6A19-619D-FD04-CC7932EBE257}"/>
              </a:ext>
            </a:extLst>
          </p:cNvPr>
          <p:cNvSpPr/>
          <p:nvPr/>
        </p:nvSpPr>
        <p:spPr>
          <a:xfrm>
            <a:off x="5557145" y="1794472"/>
            <a:ext cx="76150" cy="13335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C281999A-BF81-6B2A-B9DF-114535AE54C7}"/>
              </a:ext>
            </a:extLst>
          </p:cNvPr>
          <p:cNvSpPr/>
          <p:nvPr/>
        </p:nvSpPr>
        <p:spPr>
          <a:xfrm>
            <a:off x="7837640" y="1821142"/>
            <a:ext cx="45719" cy="130686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ket 13">
            <a:extLst>
              <a:ext uri="{FF2B5EF4-FFF2-40B4-BE49-F238E27FC236}">
                <a16:creationId xmlns:a16="http://schemas.microsoft.com/office/drawing/2014/main" id="{21A5FB27-BEFF-FAFE-44FD-6FB9D8A30C89}"/>
              </a:ext>
            </a:extLst>
          </p:cNvPr>
          <p:cNvSpPr/>
          <p:nvPr/>
        </p:nvSpPr>
        <p:spPr>
          <a:xfrm>
            <a:off x="10176560" y="1821142"/>
            <a:ext cx="45719" cy="10668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ket 14">
            <a:extLst>
              <a:ext uri="{FF2B5EF4-FFF2-40B4-BE49-F238E27FC236}">
                <a16:creationId xmlns:a16="http://schemas.microsoft.com/office/drawing/2014/main" id="{926C07E7-1E2F-02EE-B89D-D42D0730F78C}"/>
              </a:ext>
            </a:extLst>
          </p:cNvPr>
          <p:cNvSpPr/>
          <p:nvPr/>
        </p:nvSpPr>
        <p:spPr>
          <a:xfrm rot="10800000">
            <a:off x="5305582" y="1711420"/>
            <a:ext cx="26080" cy="15224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493CF8B6-159B-8F29-2DF3-9208D1DD3ED4}"/>
              </a:ext>
            </a:extLst>
          </p:cNvPr>
          <p:cNvSpPr txBox="1"/>
          <p:nvPr/>
        </p:nvSpPr>
        <p:spPr>
          <a:xfrm rot="16200000">
            <a:off x="665181" y="2450154"/>
            <a:ext cx="787426" cy="369332"/>
          </a:xfrm>
          <a:prstGeom prst="rect">
            <a:avLst/>
          </a:prstGeom>
          <a:noFill/>
        </p:spPr>
        <p:txBody>
          <a:bodyPr wrap="square" lIns="91440" tIns="45720" rIns="91440" bIns="45720" rtlCol="0" anchor="t">
            <a:spAutoFit/>
          </a:bodyPr>
          <a:lstStyle/>
          <a:p>
            <a:r>
              <a:rPr lang="en-US" b="1"/>
              <a:t>39.5%</a:t>
            </a:r>
          </a:p>
        </p:txBody>
      </p:sp>
      <p:sp>
        <p:nvSpPr>
          <p:cNvPr id="9" name="Left Bracket 8">
            <a:extLst>
              <a:ext uri="{FF2B5EF4-FFF2-40B4-BE49-F238E27FC236}">
                <a16:creationId xmlns:a16="http://schemas.microsoft.com/office/drawing/2014/main" id="{C057D139-0B9C-2D5D-534B-7E089F0D012A}"/>
              </a:ext>
            </a:extLst>
          </p:cNvPr>
          <p:cNvSpPr/>
          <p:nvPr/>
        </p:nvSpPr>
        <p:spPr>
          <a:xfrm rot="10800000">
            <a:off x="3001869" y="1794472"/>
            <a:ext cx="45719" cy="177887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9A17EC83-61E2-EA30-9D8C-A283A8271E9C}"/>
              </a:ext>
            </a:extLst>
          </p:cNvPr>
          <p:cNvSpPr txBox="1"/>
          <p:nvPr/>
        </p:nvSpPr>
        <p:spPr>
          <a:xfrm rot="16200000">
            <a:off x="3010098" y="2308752"/>
            <a:ext cx="787426" cy="369332"/>
          </a:xfrm>
          <a:prstGeom prst="rect">
            <a:avLst/>
          </a:prstGeom>
          <a:noFill/>
        </p:spPr>
        <p:txBody>
          <a:bodyPr wrap="square" lIns="91440" tIns="45720" rIns="91440" bIns="45720" rtlCol="0" anchor="t">
            <a:spAutoFit/>
          </a:bodyPr>
          <a:lstStyle/>
          <a:p>
            <a:r>
              <a:rPr lang="en-US" b="1"/>
              <a:t>39.2%</a:t>
            </a:r>
          </a:p>
        </p:txBody>
      </p:sp>
      <p:sp>
        <p:nvSpPr>
          <p:cNvPr id="16" name="TextBox 15">
            <a:extLst>
              <a:ext uri="{FF2B5EF4-FFF2-40B4-BE49-F238E27FC236}">
                <a16:creationId xmlns:a16="http://schemas.microsoft.com/office/drawing/2014/main" id="{6C09EB3E-B649-1F43-90A9-5200EEC045A6}"/>
              </a:ext>
            </a:extLst>
          </p:cNvPr>
          <p:cNvSpPr txBox="1"/>
          <p:nvPr/>
        </p:nvSpPr>
        <p:spPr>
          <a:xfrm rot="16200000">
            <a:off x="5288243" y="2167350"/>
            <a:ext cx="787426" cy="369332"/>
          </a:xfrm>
          <a:prstGeom prst="rect">
            <a:avLst/>
          </a:prstGeom>
          <a:noFill/>
        </p:spPr>
        <p:txBody>
          <a:bodyPr wrap="square" lIns="91440" tIns="45720" rIns="91440" bIns="45720" rtlCol="0" anchor="t">
            <a:spAutoFit/>
          </a:bodyPr>
          <a:lstStyle/>
          <a:p>
            <a:r>
              <a:rPr lang="en-US" b="1"/>
              <a:t>31.3%</a:t>
            </a:r>
          </a:p>
        </p:txBody>
      </p:sp>
      <p:sp>
        <p:nvSpPr>
          <p:cNvPr id="17" name="TextBox 16">
            <a:extLst>
              <a:ext uri="{FF2B5EF4-FFF2-40B4-BE49-F238E27FC236}">
                <a16:creationId xmlns:a16="http://schemas.microsoft.com/office/drawing/2014/main" id="{6A570AAB-F52D-2593-616F-EB6E2B3EECF8}"/>
              </a:ext>
            </a:extLst>
          </p:cNvPr>
          <p:cNvSpPr txBox="1"/>
          <p:nvPr/>
        </p:nvSpPr>
        <p:spPr>
          <a:xfrm rot="16200000">
            <a:off x="9887737" y="2100576"/>
            <a:ext cx="787426" cy="369332"/>
          </a:xfrm>
          <a:prstGeom prst="rect">
            <a:avLst/>
          </a:prstGeom>
          <a:noFill/>
        </p:spPr>
        <p:txBody>
          <a:bodyPr wrap="square" lIns="91440" tIns="45720" rIns="91440" bIns="45720" rtlCol="0" anchor="t">
            <a:spAutoFit/>
          </a:bodyPr>
          <a:lstStyle/>
          <a:p>
            <a:r>
              <a:rPr lang="en-US" b="1"/>
              <a:t>25.7%</a:t>
            </a:r>
          </a:p>
        </p:txBody>
      </p:sp>
      <p:sp>
        <p:nvSpPr>
          <p:cNvPr id="18" name="TextBox 17">
            <a:extLst>
              <a:ext uri="{FF2B5EF4-FFF2-40B4-BE49-F238E27FC236}">
                <a16:creationId xmlns:a16="http://schemas.microsoft.com/office/drawing/2014/main" id="{F6B15A2B-DD15-801F-266D-815E44F8D4A1}"/>
              </a:ext>
            </a:extLst>
          </p:cNvPr>
          <p:cNvSpPr txBox="1"/>
          <p:nvPr/>
        </p:nvSpPr>
        <p:spPr>
          <a:xfrm rot="5400000">
            <a:off x="2542687" y="2548350"/>
            <a:ext cx="787426" cy="369332"/>
          </a:xfrm>
          <a:prstGeom prst="rect">
            <a:avLst/>
          </a:prstGeom>
          <a:noFill/>
        </p:spPr>
        <p:txBody>
          <a:bodyPr wrap="square" lIns="91440" tIns="45720" rIns="91440" bIns="45720" rtlCol="0" anchor="t">
            <a:spAutoFit/>
          </a:bodyPr>
          <a:lstStyle/>
          <a:p>
            <a:r>
              <a:rPr lang="en-US" b="1"/>
              <a:t>44.0%</a:t>
            </a:r>
          </a:p>
        </p:txBody>
      </p:sp>
      <p:sp>
        <p:nvSpPr>
          <p:cNvPr id="19" name="TextBox 18">
            <a:extLst>
              <a:ext uri="{FF2B5EF4-FFF2-40B4-BE49-F238E27FC236}">
                <a16:creationId xmlns:a16="http://schemas.microsoft.com/office/drawing/2014/main" id="{0E267824-5B2F-B507-9EE1-E84089999F4A}"/>
              </a:ext>
            </a:extLst>
          </p:cNvPr>
          <p:cNvSpPr txBox="1"/>
          <p:nvPr/>
        </p:nvSpPr>
        <p:spPr>
          <a:xfrm rot="5400000">
            <a:off x="4820831" y="2308752"/>
            <a:ext cx="787426" cy="369332"/>
          </a:xfrm>
          <a:prstGeom prst="rect">
            <a:avLst/>
          </a:prstGeom>
          <a:noFill/>
        </p:spPr>
        <p:txBody>
          <a:bodyPr wrap="square" lIns="91440" tIns="45720" rIns="91440" bIns="45720" rtlCol="0" anchor="t">
            <a:spAutoFit/>
          </a:bodyPr>
          <a:lstStyle/>
          <a:p>
            <a:r>
              <a:rPr lang="en-US" b="1"/>
              <a:t>39.2%</a:t>
            </a:r>
          </a:p>
        </p:txBody>
      </p:sp>
      <p:sp>
        <p:nvSpPr>
          <p:cNvPr id="20" name="TextBox 19">
            <a:extLst>
              <a:ext uri="{FF2B5EF4-FFF2-40B4-BE49-F238E27FC236}">
                <a16:creationId xmlns:a16="http://schemas.microsoft.com/office/drawing/2014/main" id="{C1EAEA7C-D16C-99AB-1BC8-DFBFB917C630}"/>
              </a:ext>
            </a:extLst>
          </p:cNvPr>
          <p:cNvSpPr txBox="1"/>
          <p:nvPr/>
        </p:nvSpPr>
        <p:spPr>
          <a:xfrm rot="5400000">
            <a:off x="7091120" y="2155566"/>
            <a:ext cx="787426" cy="369332"/>
          </a:xfrm>
          <a:prstGeom prst="rect">
            <a:avLst/>
          </a:prstGeom>
          <a:noFill/>
        </p:spPr>
        <p:txBody>
          <a:bodyPr wrap="square" lIns="91440" tIns="45720" rIns="91440" bIns="45720" rtlCol="0" anchor="t">
            <a:spAutoFit/>
          </a:bodyPr>
          <a:lstStyle/>
          <a:p>
            <a:r>
              <a:rPr lang="en-US" b="1"/>
              <a:t>34.5%</a:t>
            </a:r>
          </a:p>
        </p:txBody>
      </p:sp>
      <p:sp>
        <p:nvSpPr>
          <p:cNvPr id="21" name="TextBox 20">
            <a:extLst>
              <a:ext uri="{FF2B5EF4-FFF2-40B4-BE49-F238E27FC236}">
                <a16:creationId xmlns:a16="http://schemas.microsoft.com/office/drawing/2014/main" id="{79D07683-D220-9BDA-AAC6-908B04A62726}"/>
              </a:ext>
            </a:extLst>
          </p:cNvPr>
          <p:cNvSpPr txBox="1"/>
          <p:nvPr/>
        </p:nvSpPr>
        <p:spPr>
          <a:xfrm rot="5400000">
            <a:off x="9400687" y="2108432"/>
            <a:ext cx="787426" cy="369332"/>
          </a:xfrm>
          <a:prstGeom prst="rect">
            <a:avLst/>
          </a:prstGeom>
          <a:noFill/>
        </p:spPr>
        <p:txBody>
          <a:bodyPr wrap="square" lIns="91440" tIns="45720" rIns="91440" bIns="45720" rtlCol="0" anchor="t">
            <a:spAutoFit/>
          </a:bodyPr>
          <a:lstStyle/>
          <a:p>
            <a:r>
              <a:rPr lang="en-US" b="1"/>
              <a:t>34.6%</a:t>
            </a:r>
          </a:p>
        </p:txBody>
      </p:sp>
      <p:sp>
        <p:nvSpPr>
          <p:cNvPr id="22" name="TextBox 21">
            <a:extLst>
              <a:ext uri="{FF2B5EF4-FFF2-40B4-BE49-F238E27FC236}">
                <a16:creationId xmlns:a16="http://schemas.microsoft.com/office/drawing/2014/main" id="{B1C1381B-D4E4-36E8-BA97-E8B0E0B98FFF}"/>
              </a:ext>
            </a:extLst>
          </p:cNvPr>
          <p:cNvSpPr txBox="1"/>
          <p:nvPr/>
        </p:nvSpPr>
        <p:spPr>
          <a:xfrm rot="5400000">
            <a:off x="11619914" y="2029876"/>
            <a:ext cx="787426" cy="369332"/>
          </a:xfrm>
          <a:prstGeom prst="rect">
            <a:avLst/>
          </a:prstGeom>
          <a:noFill/>
        </p:spPr>
        <p:txBody>
          <a:bodyPr wrap="square" lIns="91440" tIns="45720" rIns="91440" bIns="45720" rtlCol="0" anchor="t">
            <a:spAutoFit/>
          </a:bodyPr>
          <a:lstStyle/>
          <a:p>
            <a:r>
              <a:rPr lang="en-US" b="1"/>
              <a:t>25.4%</a:t>
            </a:r>
          </a:p>
        </p:txBody>
      </p:sp>
      <p:sp>
        <p:nvSpPr>
          <p:cNvPr id="23" name="Left Bracket 22">
            <a:extLst>
              <a:ext uri="{FF2B5EF4-FFF2-40B4-BE49-F238E27FC236}">
                <a16:creationId xmlns:a16="http://schemas.microsoft.com/office/drawing/2014/main" id="{FF8E289D-ADEC-283C-47E3-596199793FF8}"/>
              </a:ext>
            </a:extLst>
          </p:cNvPr>
          <p:cNvSpPr/>
          <p:nvPr/>
        </p:nvSpPr>
        <p:spPr>
          <a:xfrm rot="10800000">
            <a:off x="7583726" y="1734987"/>
            <a:ext cx="26080" cy="15224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eft Bracket 23">
            <a:extLst>
              <a:ext uri="{FF2B5EF4-FFF2-40B4-BE49-F238E27FC236}">
                <a16:creationId xmlns:a16="http://schemas.microsoft.com/office/drawing/2014/main" id="{1B53CD85-5858-CDA9-5844-5EA38A134121}"/>
              </a:ext>
            </a:extLst>
          </p:cNvPr>
          <p:cNvSpPr/>
          <p:nvPr/>
        </p:nvSpPr>
        <p:spPr>
          <a:xfrm rot="10800000">
            <a:off x="9948283" y="1723203"/>
            <a:ext cx="26080" cy="134178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2BCA54A1-06EE-F9D3-756F-F4AE98352284}"/>
              </a:ext>
            </a:extLst>
          </p:cNvPr>
          <p:cNvSpPr/>
          <p:nvPr/>
        </p:nvSpPr>
        <p:spPr>
          <a:xfrm rot="10800000">
            <a:off x="12057531" y="1723204"/>
            <a:ext cx="84997" cy="112575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79CA96B0-C2FD-5623-F5E4-897B165FCDE2}"/>
              </a:ext>
            </a:extLst>
          </p:cNvPr>
          <p:cNvSpPr txBox="1"/>
          <p:nvPr/>
        </p:nvSpPr>
        <p:spPr>
          <a:xfrm rot="16200000">
            <a:off x="7574243" y="2108432"/>
            <a:ext cx="787426" cy="369332"/>
          </a:xfrm>
          <a:prstGeom prst="rect">
            <a:avLst/>
          </a:prstGeom>
          <a:noFill/>
        </p:spPr>
        <p:txBody>
          <a:bodyPr wrap="square" lIns="91440" tIns="45720" rIns="91440" bIns="45720" rtlCol="0" anchor="t">
            <a:spAutoFit/>
          </a:bodyPr>
          <a:lstStyle/>
          <a:p>
            <a:r>
              <a:rPr lang="en-US" b="1"/>
              <a:t>31.1%</a:t>
            </a:r>
          </a:p>
        </p:txBody>
      </p:sp>
    </p:spTree>
    <p:extLst>
      <p:ext uri="{BB962C8B-B14F-4D97-AF65-F5344CB8AC3E}">
        <p14:creationId xmlns:p14="http://schemas.microsoft.com/office/powerpoint/2010/main" val="2145026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EF03-B1DA-E8CD-53A8-0141B5E569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4B305F8-77FB-B600-7D26-EA714CE9E74C}"/>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Benchmark (Grades 6-8)</a:t>
            </a:r>
          </a:p>
        </p:txBody>
      </p:sp>
      <p:pic>
        <p:nvPicPr>
          <p:cNvPr id="11" name="Picture 10">
            <a:extLst>
              <a:ext uri="{FF2B5EF4-FFF2-40B4-BE49-F238E27FC236}">
                <a16:creationId xmlns:a16="http://schemas.microsoft.com/office/drawing/2014/main" id="{71566174-D8E9-0BAB-D96F-25B5A6EC7E2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230D565B-ACB9-5AD5-10A9-43923FBA6647}"/>
              </a:ext>
            </a:extLst>
          </p:cNvPr>
          <p:cNvSpPr>
            <a:spLocks noGrp="1"/>
          </p:cNvSpPr>
          <p:nvPr>
            <p:ph type="sldNum" sz="quarter" idx="12"/>
          </p:nvPr>
        </p:nvSpPr>
        <p:spPr/>
        <p:txBody>
          <a:bodyPr/>
          <a:lstStyle/>
          <a:p>
            <a:fld id="{28E6F07D-F62F-4C3B-A21E-2367E9A39921}" type="slidenum">
              <a:rPr lang="en-US" smtClean="0"/>
              <a:t>15</a:t>
            </a:fld>
            <a:endParaRPr lang="en-US"/>
          </a:p>
        </p:txBody>
      </p:sp>
      <p:sp>
        <p:nvSpPr>
          <p:cNvPr id="4" name="Text Placeholder 2">
            <a:extLst>
              <a:ext uri="{FF2B5EF4-FFF2-40B4-BE49-F238E27FC236}">
                <a16:creationId xmlns:a16="http://schemas.microsoft.com/office/drawing/2014/main" id="{EEE98BE9-96F2-5A91-138C-775209340BA0}"/>
              </a:ext>
            </a:extLst>
          </p:cNvPr>
          <p:cNvSpPr txBox="1">
            <a:spLocks/>
          </p:cNvSpPr>
          <p:nvPr/>
        </p:nvSpPr>
        <p:spPr>
          <a:xfrm>
            <a:off x="8610600" y="597093"/>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pic>
        <p:nvPicPr>
          <p:cNvPr id="6" name="Picture 2">
            <a:extLst>
              <a:ext uri="{FF2B5EF4-FFF2-40B4-BE49-F238E27FC236}">
                <a16:creationId xmlns:a16="http://schemas.microsoft.com/office/drawing/2014/main" id="{F165632A-9652-47A4-5379-40DD0F6D2C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505" r="2865"/>
          <a:stretch>
            <a:fillRect/>
          </a:stretch>
        </p:blipFill>
        <p:spPr bwMode="auto">
          <a:xfrm>
            <a:off x="-1" y="1130243"/>
            <a:ext cx="12126139" cy="52935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6A5E880-6083-F333-C269-1A31B7D6E027}"/>
              </a:ext>
            </a:extLst>
          </p:cNvPr>
          <p:cNvSpPr txBox="1"/>
          <p:nvPr/>
        </p:nvSpPr>
        <p:spPr>
          <a:xfrm rot="16200000">
            <a:off x="700532" y="2061298"/>
            <a:ext cx="787426" cy="369332"/>
          </a:xfrm>
          <a:prstGeom prst="rect">
            <a:avLst/>
          </a:prstGeom>
          <a:noFill/>
        </p:spPr>
        <p:txBody>
          <a:bodyPr wrap="square" lIns="91440" tIns="45720" rIns="91440" bIns="45720" rtlCol="0" anchor="t">
            <a:spAutoFit/>
          </a:bodyPr>
          <a:lstStyle/>
          <a:p>
            <a:r>
              <a:rPr lang="en-US" b="1"/>
              <a:t>17.9%</a:t>
            </a:r>
          </a:p>
        </p:txBody>
      </p:sp>
      <p:sp>
        <p:nvSpPr>
          <p:cNvPr id="9" name="TextBox 8">
            <a:extLst>
              <a:ext uri="{FF2B5EF4-FFF2-40B4-BE49-F238E27FC236}">
                <a16:creationId xmlns:a16="http://schemas.microsoft.com/office/drawing/2014/main" id="{A08809CE-371B-A583-8CFA-95E03B1200B1}"/>
              </a:ext>
            </a:extLst>
          </p:cNvPr>
          <p:cNvSpPr txBox="1"/>
          <p:nvPr/>
        </p:nvSpPr>
        <p:spPr>
          <a:xfrm rot="16200000">
            <a:off x="4577305" y="2061298"/>
            <a:ext cx="787426" cy="369332"/>
          </a:xfrm>
          <a:prstGeom prst="rect">
            <a:avLst/>
          </a:prstGeom>
          <a:noFill/>
        </p:spPr>
        <p:txBody>
          <a:bodyPr wrap="square" lIns="91440" tIns="45720" rIns="91440" bIns="45720" rtlCol="0" anchor="t">
            <a:spAutoFit/>
          </a:bodyPr>
          <a:lstStyle/>
          <a:p>
            <a:r>
              <a:rPr lang="en-US" b="1"/>
              <a:t>19.6%</a:t>
            </a:r>
          </a:p>
        </p:txBody>
      </p:sp>
      <p:sp>
        <p:nvSpPr>
          <p:cNvPr id="12" name="TextBox 11">
            <a:extLst>
              <a:ext uri="{FF2B5EF4-FFF2-40B4-BE49-F238E27FC236}">
                <a16:creationId xmlns:a16="http://schemas.microsoft.com/office/drawing/2014/main" id="{C2F05691-81B5-64EE-4E1F-F3F25A415A6F}"/>
              </a:ext>
            </a:extLst>
          </p:cNvPr>
          <p:cNvSpPr txBox="1"/>
          <p:nvPr/>
        </p:nvSpPr>
        <p:spPr>
          <a:xfrm rot="16200000">
            <a:off x="7723501" y="2061298"/>
            <a:ext cx="787426" cy="369332"/>
          </a:xfrm>
          <a:prstGeom prst="rect">
            <a:avLst/>
          </a:prstGeom>
          <a:noFill/>
        </p:spPr>
        <p:txBody>
          <a:bodyPr wrap="square" lIns="91440" tIns="45720" rIns="91440" bIns="45720" rtlCol="0" anchor="t">
            <a:spAutoFit/>
          </a:bodyPr>
          <a:lstStyle/>
          <a:p>
            <a:r>
              <a:rPr lang="en-US" b="1"/>
              <a:t>17.6%</a:t>
            </a:r>
          </a:p>
        </p:txBody>
      </p:sp>
      <p:sp>
        <p:nvSpPr>
          <p:cNvPr id="14" name="TextBox 13">
            <a:extLst>
              <a:ext uri="{FF2B5EF4-FFF2-40B4-BE49-F238E27FC236}">
                <a16:creationId xmlns:a16="http://schemas.microsoft.com/office/drawing/2014/main" id="{885D3A67-9986-B101-4BDF-DF85F729CB90}"/>
              </a:ext>
            </a:extLst>
          </p:cNvPr>
          <p:cNvSpPr txBox="1"/>
          <p:nvPr/>
        </p:nvSpPr>
        <p:spPr>
          <a:xfrm rot="16200000">
            <a:off x="8552274" y="2061298"/>
            <a:ext cx="787426" cy="369332"/>
          </a:xfrm>
          <a:prstGeom prst="rect">
            <a:avLst/>
          </a:prstGeom>
          <a:noFill/>
        </p:spPr>
        <p:txBody>
          <a:bodyPr wrap="square" lIns="91440" tIns="45720" rIns="91440" bIns="45720" rtlCol="0" anchor="t">
            <a:spAutoFit/>
          </a:bodyPr>
          <a:lstStyle/>
          <a:p>
            <a:r>
              <a:rPr lang="en-US" b="1"/>
              <a:t>23.7%</a:t>
            </a:r>
          </a:p>
        </p:txBody>
      </p:sp>
      <p:sp>
        <p:nvSpPr>
          <p:cNvPr id="16" name="TextBox 15">
            <a:extLst>
              <a:ext uri="{FF2B5EF4-FFF2-40B4-BE49-F238E27FC236}">
                <a16:creationId xmlns:a16="http://schemas.microsoft.com/office/drawing/2014/main" id="{38E25DB5-ADFC-E72F-8D74-D8E768CED8A3}"/>
              </a:ext>
            </a:extLst>
          </p:cNvPr>
          <p:cNvSpPr txBox="1"/>
          <p:nvPr/>
        </p:nvSpPr>
        <p:spPr>
          <a:xfrm rot="16200000">
            <a:off x="3779954" y="2061298"/>
            <a:ext cx="787426" cy="369332"/>
          </a:xfrm>
          <a:prstGeom prst="rect">
            <a:avLst/>
          </a:prstGeom>
          <a:noFill/>
        </p:spPr>
        <p:txBody>
          <a:bodyPr wrap="square" lIns="91440" tIns="45720" rIns="91440" bIns="45720" rtlCol="0" anchor="t">
            <a:spAutoFit/>
          </a:bodyPr>
          <a:lstStyle/>
          <a:p>
            <a:r>
              <a:rPr lang="en-US" b="1"/>
              <a:t>16.2%</a:t>
            </a:r>
          </a:p>
        </p:txBody>
      </p:sp>
      <p:sp>
        <p:nvSpPr>
          <p:cNvPr id="18" name="TextBox 17">
            <a:extLst>
              <a:ext uri="{FF2B5EF4-FFF2-40B4-BE49-F238E27FC236}">
                <a16:creationId xmlns:a16="http://schemas.microsoft.com/office/drawing/2014/main" id="{2825203C-04EB-839F-A688-7AE45726A424}"/>
              </a:ext>
            </a:extLst>
          </p:cNvPr>
          <p:cNvSpPr txBox="1"/>
          <p:nvPr/>
        </p:nvSpPr>
        <p:spPr>
          <a:xfrm rot="16200000">
            <a:off x="11545284" y="2061298"/>
            <a:ext cx="787426" cy="369332"/>
          </a:xfrm>
          <a:prstGeom prst="rect">
            <a:avLst/>
          </a:prstGeom>
          <a:noFill/>
        </p:spPr>
        <p:txBody>
          <a:bodyPr wrap="square" lIns="91440" tIns="45720" rIns="91440" bIns="45720" rtlCol="0" anchor="t">
            <a:spAutoFit/>
          </a:bodyPr>
          <a:lstStyle/>
          <a:p>
            <a:r>
              <a:rPr lang="en-US" b="1"/>
              <a:t>23.4%</a:t>
            </a:r>
          </a:p>
        </p:txBody>
      </p:sp>
      <p:sp>
        <p:nvSpPr>
          <p:cNvPr id="20" name="Left Bracket 19">
            <a:extLst>
              <a:ext uri="{FF2B5EF4-FFF2-40B4-BE49-F238E27FC236}">
                <a16:creationId xmlns:a16="http://schemas.microsoft.com/office/drawing/2014/main" id="{D5DCB467-77C9-64A6-8C14-A8020E2FD70E}"/>
              </a:ext>
            </a:extLst>
          </p:cNvPr>
          <p:cNvSpPr/>
          <p:nvPr/>
        </p:nvSpPr>
        <p:spPr>
          <a:xfrm>
            <a:off x="896382" y="1928018"/>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ket 20">
            <a:extLst>
              <a:ext uri="{FF2B5EF4-FFF2-40B4-BE49-F238E27FC236}">
                <a16:creationId xmlns:a16="http://schemas.microsoft.com/office/drawing/2014/main" id="{8AC1C71C-B906-E00F-3488-D9B91D20EB37}"/>
              </a:ext>
            </a:extLst>
          </p:cNvPr>
          <p:cNvSpPr/>
          <p:nvPr/>
        </p:nvSpPr>
        <p:spPr>
          <a:xfrm>
            <a:off x="4788866" y="1931946"/>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Left Bracket 21">
            <a:extLst>
              <a:ext uri="{FF2B5EF4-FFF2-40B4-BE49-F238E27FC236}">
                <a16:creationId xmlns:a16="http://schemas.microsoft.com/office/drawing/2014/main" id="{32D7426E-B5E0-114E-896F-F6E1BD958364}"/>
              </a:ext>
            </a:extLst>
          </p:cNvPr>
          <p:cNvSpPr/>
          <p:nvPr/>
        </p:nvSpPr>
        <p:spPr>
          <a:xfrm>
            <a:off x="8763835" y="1931946"/>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Left Bracket 22">
            <a:extLst>
              <a:ext uri="{FF2B5EF4-FFF2-40B4-BE49-F238E27FC236}">
                <a16:creationId xmlns:a16="http://schemas.microsoft.com/office/drawing/2014/main" id="{0E7C4BF4-A654-5208-D9B1-C873DCA44899}"/>
              </a:ext>
            </a:extLst>
          </p:cNvPr>
          <p:cNvSpPr/>
          <p:nvPr/>
        </p:nvSpPr>
        <p:spPr>
          <a:xfrm rot="10800000">
            <a:off x="4262536" y="1931946"/>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eft Bracket 23">
            <a:extLst>
              <a:ext uri="{FF2B5EF4-FFF2-40B4-BE49-F238E27FC236}">
                <a16:creationId xmlns:a16="http://schemas.microsoft.com/office/drawing/2014/main" id="{BBE6298C-1B7F-5CB1-8C6E-29D076143163}"/>
              </a:ext>
            </a:extLst>
          </p:cNvPr>
          <p:cNvSpPr/>
          <p:nvPr/>
        </p:nvSpPr>
        <p:spPr>
          <a:xfrm rot="10800000">
            <a:off x="8202155" y="1928018"/>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Left Bracket 24">
            <a:extLst>
              <a:ext uri="{FF2B5EF4-FFF2-40B4-BE49-F238E27FC236}">
                <a16:creationId xmlns:a16="http://schemas.microsoft.com/office/drawing/2014/main" id="{FE9CBBD3-DD00-7367-9BA1-36C6BFE3A08E}"/>
              </a:ext>
            </a:extLst>
          </p:cNvPr>
          <p:cNvSpPr/>
          <p:nvPr/>
        </p:nvSpPr>
        <p:spPr>
          <a:xfrm rot="10800000">
            <a:off x="12020010" y="1931945"/>
            <a:ext cx="32944" cy="70626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1901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495D2-E7AB-E2F4-CE6D-D6BFFD2740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8082AE-11A3-6852-B232-AEE728197EE8}"/>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Benchmark (Grades 9-12)</a:t>
            </a:r>
          </a:p>
        </p:txBody>
      </p:sp>
      <p:pic>
        <p:nvPicPr>
          <p:cNvPr id="11" name="Picture 10">
            <a:extLst>
              <a:ext uri="{FF2B5EF4-FFF2-40B4-BE49-F238E27FC236}">
                <a16:creationId xmlns:a16="http://schemas.microsoft.com/office/drawing/2014/main" id="{EBE4B7AB-F299-5528-CD15-59976E27705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CAF4D26C-7DE6-5BD5-D258-79F79A7D1EFF}"/>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4" name="Text Placeholder 2">
            <a:extLst>
              <a:ext uri="{FF2B5EF4-FFF2-40B4-BE49-F238E27FC236}">
                <a16:creationId xmlns:a16="http://schemas.microsoft.com/office/drawing/2014/main" id="{8531DF5D-A555-6D50-25BF-2F308958F17B}"/>
              </a:ext>
            </a:extLst>
          </p:cNvPr>
          <p:cNvSpPr txBox="1">
            <a:spLocks/>
          </p:cNvSpPr>
          <p:nvPr/>
        </p:nvSpPr>
        <p:spPr>
          <a:xfrm>
            <a:off x="8610600" y="597093"/>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pic>
        <p:nvPicPr>
          <p:cNvPr id="5" name="Picture 2">
            <a:extLst>
              <a:ext uri="{FF2B5EF4-FFF2-40B4-BE49-F238E27FC236}">
                <a16:creationId xmlns:a16="http://schemas.microsoft.com/office/drawing/2014/main" id="{2C975E94-0359-49F5-EC1E-51396A4DA4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28" r="3801"/>
          <a:stretch>
            <a:fillRect/>
          </a:stretch>
        </p:blipFill>
        <p:spPr bwMode="auto">
          <a:xfrm>
            <a:off x="-774" y="871718"/>
            <a:ext cx="12169982" cy="53485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C21AD93-6323-2C9E-8CF2-5F4DCF75DCFF}"/>
              </a:ext>
            </a:extLst>
          </p:cNvPr>
          <p:cNvSpPr txBox="1"/>
          <p:nvPr/>
        </p:nvSpPr>
        <p:spPr>
          <a:xfrm rot="16200000">
            <a:off x="720170" y="1884545"/>
            <a:ext cx="787426" cy="369332"/>
          </a:xfrm>
          <a:prstGeom prst="rect">
            <a:avLst/>
          </a:prstGeom>
          <a:noFill/>
        </p:spPr>
        <p:txBody>
          <a:bodyPr wrap="square" lIns="91440" tIns="45720" rIns="91440" bIns="45720" rtlCol="0" anchor="t">
            <a:spAutoFit/>
          </a:bodyPr>
          <a:lstStyle/>
          <a:p>
            <a:r>
              <a:rPr lang="en-US" b="1"/>
              <a:t>26.3%</a:t>
            </a:r>
          </a:p>
        </p:txBody>
      </p:sp>
      <p:sp>
        <p:nvSpPr>
          <p:cNvPr id="9" name="TextBox 8">
            <a:extLst>
              <a:ext uri="{FF2B5EF4-FFF2-40B4-BE49-F238E27FC236}">
                <a16:creationId xmlns:a16="http://schemas.microsoft.com/office/drawing/2014/main" id="{52657759-82E3-1A9C-34BA-14C462D2B960}"/>
              </a:ext>
            </a:extLst>
          </p:cNvPr>
          <p:cNvSpPr txBox="1"/>
          <p:nvPr/>
        </p:nvSpPr>
        <p:spPr>
          <a:xfrm rot="16200000">
            <a:off x="3014027" y="2010236"/>
            <a:ext cx="787426" cy="369332"/>
          </a:xfrm>
          <a:prstGeom prst="rect">
            <a:avLst/>
          </a:prstGeom>
          <a:noFill/>
        </p:spPr>
        <p:txBody>
          <a:bodyPr wrap="square" lIns="91440" tIns="45720" rIns="91440" bIns="45720" rtlCol="0" anchor="t">
            <a:spAutoFit/>
          </a:bodyPr>
          <a:lstStyle/>
          <a:p>
            <a:r>
              <a:rPr lang="en-US" b="1"/>
              <a:t>30.5%</a:t>
            </a:r>
          </a:p>
        </p:txBody>
      </p:sp>
      <p:sp>
        <p:nvSpPr>
          <p:cNvPr id="12" name="TextBox 11">
            <a:extLst>
              <a:ext uri="{FF2B5EF4-FFF2-40B4-BE49-F238E27FC236}">
                <a16:creationId xmlns:a16="http://schemas.microsoft.com/office/drawing/2014/main" id="{6DBC1BCE-3DFC-3FA8-5E5D-40733831711D}"/>
              </a:ext>
            </a:extLst>
          </p:cNvPr>
          <p:cNvSpPr txBox="1"/>
          <p:nvPr/>
        </p:nvSpPr>
        <p:spPr>
          <a:xfrm rot="16200000">
            <a:off x="3650336" y="2108432"/>
            <a:ext cx="787426" cy="369332"/>
          </a:xfrm>
          <a:prstGeom prst="rect">
            <a:avLst/>
          </a:prstGeom>
          <a:noFill/>
        </p:spPr>
        <p:txBody>
          <a:bodyPr wrap="square" lIns="91440" tIns="45720" rIns="91440" bIns="45720" rtlCol="0" anchor="t">
            <a:spAutoFit/>
          </a:bodyPr>
          <a:lstStyle/>
          <a:p>
            <a:r>
              <a:rPr lang="en-US" b="1"/>
              <a:t>29.6%</a:t>
            </a:r>
          </a:p>
        </p:txBody>
      </p:sp>
      <p:sp>
        <p:nvSpPr>
          <p:cNvPr id="14" name="TextBox 13">
            <a:extLst>
              <a:ext uri="{FF2B5EF4-FFF2-40B4-BE49-F238E27FC236}">
                <a16:creationId xmlns:a16="http://schemas.microsoft.com/office/drawing/2014/main" id="{6CEA2082-0FB8-2705-792B-B4B1C3FDBA62}"/>
              </a:ext>
            </a:extLst>
          </p:cNvPr>
          <p:cNvSpPr txBox="1"/>
          <p:nvPr/>
        </p:nvSpPr>
        <p:spPr>
          <a:xfrm rot="16200000">
            <a:off x="5893129" y="2022020"/>
            <a:ext cx="787426" cy="369332"/>
          </a:xfrm>
          <a:prstGeom prst="rect">
            <a:avLst/>
          </a:prstGeom>
          <a:noFill/>
        </p:spPr>
        <p:txBody>
          <a:bodyPr wrap="square" lIns="91440" tIns="45720" rIns="91440" bIns="45720" rtlCol="0" anchor="t">
            <a:spAutoFit/>
          </a:bodyPr>
          <a:lstStyle/>
          <a:p>
            <a:r>
              <a:rPr lang="en-US" b="1"/>
              <a:t>36.5%</a:t>
            </a:r>
          </a:p>
        </p:txBody>
      </p:sp>
      <p:sp>
        <p:nvSpPr>
          <p:cNvPr id="16" name="TextBox 15">
            <a:extLst>
              <a:ext uri="{FF2B5EF4-FFF2-40B4-BE49-F238E27FC236}">
                <a16:creationId xmlns:a16="http://schemas.microsoft.com/office/drawing/2014/main" id="{2E958810-24A9-DB22-38B8-B530AB0EF907}"/>
              </a:ext>
            </a:extLst>
          </p:cNvPr>
          <p:cNvSpPr txBox="1"/>
          <p:nvPr/>
        </p:nvSpPr>
        <p:spPr>
          <a:xfrm rot="16200000">
            <a:off x="6529439" y="2010237"/>
            <a:ext cx="787426" cy="369332"/>
          </a:xfrm>
          <a:prstGeom prst="rect">
            <a:avLst/>
          </a:prstGeom>
          <a:noFill/>
        </p:spPr>
        <p:txBody>
          <a:bodyPr wrap="square" lIns="91440" tIns="45720" rIns="91440" bIns="45720" rtlCol="0" anchor="t">
            <a:spAutoFit/>
          </a:bodyPr>
          <a:lstStyle/>
          <a:p>
            <a:r>
              <a:rPr lang="en-US" b="1"/>
              <a:t>34.3%</a:t>
            </a:r>
          </a:p>
        </p:txBody>
      </p:sp>
      <p:sp>
        <p:nvSpPr>
          <p:cNvPr id="20" name="TextBox 19">
            <a:extLst>
              <a:ext uri="{FF2B5EF4-FFF2-40B4-BE49-F238E27FC236}">
                <a16:creationId xmlns:a16="http://schemas.microsoft.com/office/drawing/2014/main" id="{B32B52AF-FDA2-AA21-28BE-F5A17E2661F7}"/>
              </a:ext>
            </a:extLst>
          </p:cNvPr>
          <p:cNvSpPr txBox="1"/>
          <p:nvPr/>
        </p:nvSpPr>
        <p:spPr>
          <a:xfrm rot="16200000">
            <a:off x="8766341" y="1884546"/>
            <a:ext cx="960251" cy="369332"/>
          </a:xfrm>
          <a:prstGeom prst="rect">
            <a:avLst/>
          </a:prstGeom>
          <a:noFill/>
        </p:spPr>
        <p:txBody>
          <a:bodyPr wrap="square" lIns="91440" tIns="45720" rIns="91440" bIns="45720" rtlCol="0" anchor="t">
            <a:spAutoFit/>
          </a:bodyPr>
          <a:lstStyle/>
          <a:p>
            <a:r>
              <a:rPr lang="en-US" b="1"/>
              <a:t>40.4%</a:t>
            </a:r>
          </a:p>
        </p:txBody>
      </p:sp>
      <p:sp>
        <p:nvSpPr>
          <p:cNvPr id="21" name="TextBox 20">
            <a:extLst>
              <a:ext uri="{FF2B5EF4-FFF2-40B4-BE49-F238E27FC236}">
                <a16:creationId xmlns:a16="http://schemas.microsoft.com/office/drawing/2014/main" id="{81F2D412-6620-8578-D731-FA3C34D08599}"/>
              </a:ext>
            </a:extLst>
          </p:cNvPr>
          <p:cNvSpPr txBox="1"/>
          <p:nvPr/>
        </p:nvSpPr>
        <p:spPr>
          <a:xfrm rot="16200000">
            <a:off x="9443892" y="2171278"/>
            <a:ext cx="787426" cy="369332"/>
          </a:xfrm>
          <a:prstGeom prst="rect">
            <a:avLst/>
          </a:prstGeom>
          <a:noFill/>
        </p:spPr>
        <p:txBody>
          <a:bodyPr wrap="square" lIns="91440" tIns="45720" rIns="91440" bIns="45720" rtlCol="0" anchor="t">
            <a:spAutoFit/>
          </a:bodyPr>
          <a:lstStyle/>
          <a:p>
            <a:r>
              <a:rPr lang="en-US" b="1"/>
              <a:t>38.8%</a:t>
            </a:r>
          </a:p>
        </p:txBody>
      </p:sp>
      <p:sp>
        <p:nvSpPr>
          <p:cNvPr id="22" name="TextBox 21">
            <a:extLst>
              <a:ext uri="{FF2B5EF4-FFF2-40B4-BE49-F238E27FC236}">
                <a16:creationId xmlns:a16="http://schemas.microsoft.com/office/drawing/2014/main" id="{D0C41373-5651-7F0E-AD09-2915EA1357E9}"/>
              </a:ext>
            </a:extLst>
          </p:cNvPr>
          <p:cNvSpPr txBox="1"/>
          <p:nvPr/>
        </p:nvSpPr>
        <p:spPr>
          <a:xfrm rot="16200000">
            <a:off x="11619913" y="2277330"/>
            <a:ext cx="787426" cy="369332"/>
          </a:xfrm>
          <a:prstGeom prst="rect">
            <a:avLst/>
          </a:prstGeom>
          <a:noFill/>
        </p:spPr>
        <p:txBody>
          <a:bodyPr wrap="square" lIns="91440" tIns="45720" rIns="91440" bIns="45720" rtlCol="0" anchor="t">
            <a:spAutoFit/>
          </a:bodyPr>
          <a:lstStyle/>
          <a:p>
            <a:r>
              <a:rPr lang="en-US" b="1"/>
              <a:t>41.2%</a:t>
            </a:r>
          </a:p>
        </p:txBody>
      </p:sp>
      <p:sp>
        <p:nvSpPr>
          <p:cNvPr id="24" name="Left Bracket 23">
            <a:extLst>
              <a:ext uri="{FF2B5EF4-FFF2-40B4-BE49-F238E27FC236}">
                <a16:creationId xmlns:a16="http://schemas.microsoft.com/office/drawing/2014/main" id="{774F4AA4-A17C-F1AF-FFBC-EAB7771E110E}"/>
              </a:ext>
            </a:extLst>
          </p:cNvPr>
          <p:cNvSpPr/>
          <p:nvPr/>
        </p:nvSpPr>
        <p:spPr>
          <a:xfrm>
            <a:off x="868888" y="1641286"/>
            <a:ext cx="60438" cy="957644"/>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ket 25">
            <a:extLst>
              <a:ext uri="{FF2B5EF4-FFF2-40B4-BE49-F238E27FC236}">
                <a16:creationId xmlns:a16="http://schemas.microsoft.com/office/drawing/2014/main" id="{770FD87B-EB93-F1BE-77DD-AE232C293E11}"/>
              </a:ext>
            </a:extLst>
          </p:cNvPr>
          <p:cNvSpPr/>
          <p:nvPr/>
        </p:nvSpPr>
        <p:spPr>
          <a:xfrm>
            <a:off x="3884679" y="1640500"/>
            <a:ext cx="80078" cy="111083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Left Bracket 27">
            <a:extLst>
              <a:ext uri="{FF2B5EF4-FFF2-40B4-BE49-F238E27FC236}">
                <a16:creationId xmlns:a16="http://schemas.microsoft.com/office/drawing/2014/main" id="{26804D72-835C-015B-66B3-794662BC730F}"/>
              </a:ext>
            </a:extLst>
          </p:cNvPr>
          <p:cNvSpPr/>
          <p:nvPr/>
        </p:nvSpPr>
        <p:spPr>
          <a:xfrm>
            <a:off x="6741001" y="1660925"/>
            <a:ext cx="91861" cy="129543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Left Bracket 29">
            <a:extLst>
              <a:ext uri="{FF2B5EF4-FFF2-40B4-BE49-F238E27FC236}">
                <a16:creationId xmlns:a16="http://schemas.microsoft.com/office/drawing/2014/main" id="{2A410710-6E15-062F-8ECF-C7A3293F1C06}"/>
              </a:ext>
            </a:extLst>
          </p:cNvPr>
          <p:cNvSpPr/>
          <p:nvPr/>
        </p:nvSpPr>
        <p:spPr>
          <a:xfrm>
            <a:off x="9671166" y="1653069"/>
            <a:ext cx="107572" cy="157431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E53617C8-623C-4190-CEED-498358F45B09}"/>
              </a:ext>
            </a:extLst>
          </p:cNvPr>
          <p:cNvSpPr/>
          <p:nvPr/>
        </p:nvSpPr>
        <p:spPr>
          <a:xfrm rot="10800000">
            <a:off x="3496610" y="1629503"/>
            <a:ext cx="21161" cy="1130469"/>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Left Bracket 33">
            <a:extLst>
              <a:ext uri="{FF2B5EF4-FFF2-40B4-BE49-F238E27FC236}">
                <a16:creationId xmlns:a16="http://schemas.microsoft.com/office/drawing/2014/main" id="{A4E8BAF3-6332-98DD-AE1B-4CE07E09F27D}"/>
              </a:ext>
            </a:extLst>
          </p:cNvPr>
          <p:cNvSpPr/>
          <p:nvPr/>
        </p:nvSpPr>
        <p:spPr>
          <a:xfrm rot="10800000">
            <a:off x="6407134" y="1656996"/>
            <a:ext cx="64366" cy="1413272"/>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Left Bracket 35">
            <a:extLst>
              <a:ext uri="{FF2B5EF4-FFF2-40B4-BE49-F238E27FC236}">
                <a16:creationId xmlns:a16="http://schemas.microsoft.com/office/drawing/2014/main" id="{36CEFBD7-E385-F63F-5389-741956E01C61}"/>
              </a:ext>
            </a:extLst>
          </p:cNvPr>
          <p:cNvSpPr/>
          <p:nvPr/>
        </p:nvSpPr>
        <p:spPr>
          <a:xfrm rot="10800000">
            <a:off x="9246959" y="1633428"/>
            <a:ext cx="99716" cy="1597882"/>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Left Bracket 37">
            <a:extLst>
              <a:ext uri="{FF2B5EF4-FFF2-40B4-BE49-F238E27FC236}">
                <a16:creationId xmlns:a16="http://schemas.microsoft.com/office/drawing/2014/main" id="{0A5DE193-042A-BCAC-3042-9F2F64727E04}"/>
              </a:ext>
            </a:extLst>
          </p:cNvPr>
          <p:cNvSpPr/>
          <p:nvPr/>
        </p:nvSpPr>
        <p:spPr>
          <a:xfrm rot="10800000">
            <a:off x="11996445" y="1660924"/>
            <a:ext cx="135067" cy="1417201"/>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30341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09A9B-9639-58CE-ACDD-F283F79F6CE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E7E03A-874E-A703-6754-D654556A8C76}"/>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 Key Highlights/Opportunities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699024-956B-C0C8-7C55-77A2B626C53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15BDEF8-E18E-51C5-572F-AFD15973583C}"/>
              </a:ext>
            </a:extLst>
          </p:cNvPr>
          <p:cNvSpPr>
            <a:spLocks noGrp="1"/>
          </p:cNvSpPr>
          <p:nvPr>
            <p:ph type="sldNum" sz="quarter" idx="12"/>
          </p:nvPr>
        </p:nvSpPr>
        <p:spPr/>
        <p:txBody>
          <a:bodyPr/>
          <a:lstStyle/>
          <a:p>
            <a:fld id="{28E6F07D-F62F-4C3B-A21E-2367E9A39921}" type="slidenum">
              <a:rPr lang="en-US" smtClean="0"/>
              <a:t>17</a:t>
            </a:fld>
            <a:endParaRPr lang="en-US"/>
          </a:p>
        </p:txBody>
      </p:sp>
      <p:sp>
        <p:nvSpPr>
          <p:cNvPr id="14" name="Text Placeholder 2">
            <a:extLst>
              <a:ext uri="{FF2B5EF4-FFF2-40B4-BE49-F238E27FC236}">
                <a16:creationId xmlns:a16="http://schemas.microsoft.com/office/drawing/2014/main" id="{C71F3D0F-9B36-B5CB-4B06-731B51C5C321}"/>
              </a:ext>
            </a:extLst>
          </p:cNvPr>
          <p:cNvSpPr txBox="1">
            <a:spLocks/>
          </p:cNvSpPr>
          <p:nvPr/>
        </p:nvSpPr>
        <p:spPr>
          <a:xfrm>
            <a:off x="8528595" y="582102"/>
            <a:ext cx="2456949" cy="39044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accent4">
                    <a:lumMod val="60000"/>
                    <a:lumOff val="40000"/>
                  </a:schemeClr>
                </a:solidFill>
              </a:rPr>
              <a:t>Fall 2025 to Winter 2026 comparison</a:t>
            </a:r>
          </a:p>
        </p:txBody>
      </p:sp>
      <p:sp>
        <p:nvSpPr>
          <p:cNvPr id="7" name="TextBox 5">
            <a:extLst>
              <a:ext uri="{FF2B5EF4-FFF2-40B4-BE49-F238E27FC236}">
                <a16:creationId xmlns:a16="http://schemas.microsoft.com/office/drawing/2014/main" id="{778BC357-F1E7-2E3E-3429-787B3F9D5107}"/>
              </a:ext>
            </a:extLst>
          </p:cNvPr>
          <p:cNvSpPr txBox="1"/>
          <p:nvPr/>
        </p:nvSpPr>
        <p:spPr>
          <a:xfrm>
            <a:off x="321648" y="1004592"/>
            <a:ext cx="11301640" cy="44012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r>
              <a:rPr lang="en-US" sz="2000" b="1" u="sng"/>
              <a:t>Highlights</a:t>
            </a:r>
            <a:endParaRPr lang="en-US" sz="2000" u="sng"/>
          </a:p>
          <a:p>
            <a:pPr marL="285750" indent="-285750" fontAlgn="base">
              <a:buFont typeface="Arial" panose="020B0604020202020204" pitchFamily="34" charset="0"/>
              <a:buChar char="•"/>
            </a:pPr>
            <a:r>
              <a:rPr lang="en-US" sz="2000"/>
              <a:t>​Grade 1 leads the district with 44% projected proficient or above in Winter—an excellent early‑grades anchor point to celebrate. ​</a:t>
            </a:r>
          </a:p>
          <a:p>
            <a:pPr marL="285750" indent="-285750" fontAlgn="base">
              <a:buFont typeface="Arial" panose="020B0604020202020204" pitchFamily="34" charset="0"/>
              <a:buChar char="•"/>
            </a:pPr>
            <a:r>
              <a:rPr lang="en-US" sz="2000"/>
              <a:t>K–1 teams are implementing strong foundational skills work and screening fidelity. ​</a:t>
            </a:r>
          </a:p>
          <a:p>
            <a:pPr marL="285750" indent="-285750" fontAlgn="base">
              <a:buFont typeface="Arial" panose="020B0604020202020204" pitchFamily="34" charset="0"/>
              <a:buChar char="•"/>
            </a:pPr>
            <a:r>
              <a:rPr lang="en-US" sz="2000"/>
              <a:t>Reduction in beginning learners in elementary and high school grades.</a:t>
            </a:r>
          </a:p>
          <a:p>
            <a:pPr marL="285750" indent="-285750" fontAlgn="base">
              <a:buFont typeface="Arial" panose="020B0604020202020204" pitchFamily="34" charset="0"/>
              <a:buChar char="•"/>
            </a:pPr>
            <a:r>
              <a:rPr lang="en-US" sz="2000"/>
              <a:t>​High school (Grades 9–12) is holding strong with 36–41% projected proficient or above in Winter—consistently above the district average and a solid platform for spring gains. ​</a:t>
            </a:r>
          </a:p>
          <a:p>
            <a:pPr marL="285750" indent="-285750" fontAlgn="base">
              <a:buFont typeface="Arial" panose="020B0604020202020204" pitchFamily="34" charset="0"/>
              <a:buChar char="•"/>
            </a:pPr>
            <a:r>
              <a:rPr lang="en-US" sz="2000"/>
              <a:t>Secondary math teams: Celebrate HS departments for outperforming the district average and sustaining momentum across multiple grades.</a:t>
            </a:r>
          </a:p>
          <a:p>
            <a:pPr marL="285750" indent="-285750" fontAlgn="base">
              <a:buFont typeface="Arial" panose="020B0604020202020204" pitchFamily="34" charset="0"/>
              <a:buChar char="•"/>
            </a:pPr>
            <a:endParaRPr lang="en-US" sz="2000"/>
          </a:p>
          <a:p>
            <a:pPr fontAlgn="base"/>
            <a:r>
              <a:rPr lang="en-US" sz="2000" b="1" u="sng"/>
              <a:t>Opportunities</a:t>
            </a:r>
          </a:p>
          <a:p>
            <a:pPr marL="342900" indent="-342900" fontAlgn="base">
              <a:buFont typeface="Arial" panose="020B0604020202020204" pitchFamily="34" charset="0"/>
              <a:buChar char="•"/>
            </a:pPr>
            <a:r>
              <a:rPr lang="en-US" sz="2000"/>
              <a:t>Several grade levels remain stagnant. </a:t>
            </a:r>
          </a:p>
          <a:p>
            <a:pPr marL="342900" indent="-342900" fontAlgn="base">
              <a:buFont typeface="Arial" panose="020B0604020202020204" pitchFamily="34" charset="0"/>
              <a:buChar char="•"/>
            </a:pPr>
            <a:r>
              <a:rPr lang="en-US" sz="2000"/>
              <a:t>Support campuses with modeled lessons, planning tools, and instructional exemplars. </a:t>
            </a:r>
          </a:p>
          <a:p>
            <a:pPr marL="342900" indent="-342900" fontAlgn="base">
              <a:buFont typeface="Arial" panose="020B0604020202020204" pitchFamily="34" charset="0"/>
              <a:buChar char="•"/>
            </a:pPr>
            <a:r>
              <a:rPr lang="en-US" sz="2000"/>
              <a:t>Offer coaching cycles focused on high-impact math practices. </a:t>
            </a:r>
          </a:p>
        </p:txBody>
      </p:sp>
    </p:spTree>
    <p:extLst>
      <p:ext uri="{BB962C8B-B14F-4D97-AF65-F5344CB8AC3E}">
        <p14:creationId xmlns:p14="http://schemas.microsoft.com/office/powerpoint/2010/main" val="245145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4D3EE-1370-61D1-AE87-BB671EA6ABA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2C2C35-1263-A31C-784E-2A08189F8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16D8E2A-1A31-B32A-7B6A-CB832B806AF6}"/>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DRC BEACON ASSESSMENTS</a:t>
            </a:r>
          </a:p>
        </p:txBody>
      </p:sp>
      <p:pic>
        <p:nvPicPr>
          <p:cNvPr id="11" name="Picture 10">
            <a:extLst>
              <a:ext uri="{FF2B5EF4-FFF2-40B4-BE49-F238E27FC236}">
                <a16:creationId xmlns:a16="http://schemas.microsoft.com/office/drawing/2014/main" id="{FFB9ABA3-6D5A-D164-C1D1-FBA275A30D2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8C54997-5C35-B315-8890-6F86E20B9583}"/>
              </a:ext>
            </a:extLst>
          </p:cNvPr>
          <p:cNvSpPr txBox="1"/>
          <p:nvPr/>
        </p:nvSpPr>
        <p:spPr>
          <a:xfrm>
            <a:off x="275167" y="1155442"/>
            <a:ext cx="11641666" cy="2677656"/>
          </a:xfrm>
          <a:prstGeom prst="rect">
            <a:avLst/>
          </a:prstGeom>
          <a:noFill/>
        </p:spPr>
        <p:txBody>
          <a:bodyPr wrap="square" rtlCol="0">
            <a:spAutoFit/>
          </a:bodyPr>
          <a:lstStyle/>
          <a:p>
            <a:r>
              <a:rPr lang="en-US" sz="2800"/>
              <a:t>DRC BEACON is a computer-adaptive, through-year interim assessment system for grades 3-8, designed to measure student progress in English Language Arts (ELA) and Mathematics. It provides real-time data, immediate results, and predicts performance on end-of-year state tests. The system, used on the DRC INSIGHT platform, adapts to student ability levels, allowing educators to target instruction efficiently. </a:t>
            </a:r>
          </a:p>
        </p:txBody>
      </p:sp>
      <p:sp>
        <p:nvSpPr>
          <p:cNvPr id="5" name="Slide Number Placeholder 4">
            <a:extLst>
              <a:ext uri="{FF2B5EF4-FFF2-40B4-BE49-F238E27FC236}">
                <a16:creationId xmlns:a16="http://schemas.microsoft.com/office/drawing/2014/main" id="{4D6B6742-FB1C-B1C7-431E-39F62B681DFC}"/>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919132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E2254-3386-6ACB-5AA4-6CE82640CE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F24408-AA76-9D1E-A5C9-9DB066E8974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EA9BD9F-1AC6-F64F-F648-613F24DC4CFC}"/>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 BEACON ASSESSMENT—NOV. 2025</a:t>
            </a:r>
          </a:p>
        </p:txBody>
      </p:sp>
      <p:pic>
        <p:nvPicPr>
          <p:cNvPr id="11" name="Picture 10">
            <a:extLst>
              <a:ext uri="{FF2B5EF4-FFF2-40B4-BE49-F238E27FC236}">
                <a16:creationId xmlns:a16="http://schemas.microsoft.com/office/drawing/2014/main" id="{EDBAEA08-C79D-7038-EDC4-F0DD1FD153F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CBC4A9D2-5435-3B02-5596-A5845FDD721F}"/>
              </a:ext>
            </a:extLst>
          </p:cNvPr>
          <p:cNvSpPr txBox="1"/>
          <p:nvPr/>
        </p:nvSpPr>
        <p:spPr>
          <a:xfrm>
            <a:off x="205316" y="6138379"/>
            <a:ext cx="11781367" cy="861774"/>
          </a:xfrm>
          <a:prstGeom prst="rect">
            <a:avLst/>
          </a:prstGeom>
          <a:noFill/>
        </p:spPr>
        <p:txBody>
          <a:bodyPr wrap="square" lIns="91440" tIns="45720" rIns="91440" bIns="45720" rtlCol="0" anchor="t">
            <a:spAutoFit/>
          </a:bodyPr>
          <a:lstStyle/>
          <a:p>
            <a:r>
              <a:rPr lang="en-US" sz="1600" i="1">
                <a:latin typeface="Aptos"/>
                <a:cs typeface="Segoe UI"/>
              </a:rPr>
              <a:t>Elementary students show strong performance overall, with most scoring at or above the Near Target level. Middle school grades demonstrate steady improvement, particularly in Grades 6–8.</a:t>
            </a:r>
          </a:p>
          <a:p>
            <a:endParaRPr lang="en-US"/>
          </a:p>
        </p:txBody>
      </p:sp>
      <p:sp>
        <p:nvSpPr>
          <p:cNvPr id="4" name="Slide Number Placeholder 3">
            <a:extLst>
              <a:ext uri="{FF2B5EF4-FFF2-40B4-BE49-F238E27FC236}">
                <a16:creationId xmlns:a16="http://schemas.microsoft.com/office/drawing/2014/main" id="{533B0C20-A707-292E-BB4E-B43654571C45}"/>
              </a:ext>
            </a:extLst>
          </p:cNvPr>
          <p:cNvSpPr>
            <a:spLocks noGrp="1"/>
          </p:cNvSpPr>
          <p:nvPr>
            <p:ph type="sldNum" sz="quarter" idx="12"/>
          </p:nvPr>
        </p:nvSpPr>
        <p:spPr/>
        <p:txBody>
          <a:bodyPr/>
          <a:lstStyle/>
          <a:p>
            <a:fld id="{28E6F07D-F62F-4C3B-A21E-2367E9A39921}" type="slidenum">
              <a:rPr lang="en-US" smtClean="0"/>
              <a:t>19</a:t>
            </a:fld>
            <a:endParaRPr lang="en-US"/>
          </a:p>
        </p:txBody>
      </p:sp>
      <p:graphicFrame>
        <p:nvGraphicFramePr>
          <p:cNvPr id="6" name="Chart 5">
            <a:extLst>
              <a:ext uri="{FF2B5EF4-FFF2-40B4-BE49-F238E27FC236}">
                <a16:creationId xmlns:a16="http://schemas.microsoft.com/office/drawing/2014/main" id="{51B73408-ADEB-61A8-F83A-FAD7F07C6191}"/>
              </a:ext>
            </a:extLst>
          </p:cNvPr>
          <p:cNvGraphicFramePr>
            <a:graphicFrameLocks/>
          </p:cNvGraphicFramePr>
          <p:nvPr/>
        </p:nvGraphicFramePr>
        <p:xfrm>
          <a:off x="1175384" y="934956"/>
          <a:ext cx="9841230" cy="50819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97525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AC4B8-111F-4A6C-EA4B-E0D632E0210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44084CD-E059-1FE7-4020-181B2F7CF5E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602298B-994F-E386-FA54-5AF327941B9B}"/>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BEACON ASSESSMENT—NOV. 2025</a:t>
            </a:r>
          </a:p>
        </p:txBody>
      </p:sp>
      <p:pic>
        <p:nvPicPr>
          <p:cNvPr id="11" name="Picture 10">
            <a:extLst>
              <a:ext uri="{FF2B5EF4-FFF2-40B4-BE49-F238E27FC236}">
                <a16:creationId xmlns:a16="http://schemas.microsoft.com/office/drawing/2014/main" id="{11E944BE-3667-2108-DE5A-0839E3E8505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24C462EA-B527-515F-0464-4D5D88CCBB7B}"/>
              </a:ext>
            </a:extLst>
          </p:cNvPr>
          <p:cNvSpPr txBox="1"/>
          <p:nvPr/>
        </p:nvSpPr>
        <p:spPr>
          <a:xfrm>
            <a:off x="205316" y="6138379"/>
            <a:ext cx="11781367" cy="646331"/>
          </a:xfrm>
          <a:prstGeom prst="rect">
            <a:avLst/>
          </a:prstGeom>
          <a:noFill/>
        </p:spPr>
        <p:txBody>
          <a:bodyPr wrap="square" lIns="91440" tIns="45720" rIns="91440" bIns="45720" rtlCol="0" anchor="t">
            <a:spAutoFit/>
          </a:bodyPr>
          <a:lstStyle/>
          <a:p>
            <a:r>
              <a:rPr lang="en-US" i="1"/>
              <a:t>Grade 3 shows strong performance with the highest percentage of students near target. Grades 4-8 indicate a need for continued learning and targeted math support. </a:t>
            </a:r>
          </a:p>
        </p:txBody>
      </p:sp>
      <p:sp>
        <p:nvSpPr>
          <p:cNvPr id="4" name="Slide Number Placeholder 3">
            <a:extLst>
              <a:ext uri="{FF2B5EF4-FFF2-40B4-BE49-F238E27FC236}">
                <a16:creationId xmlns:a16="http://schemas.microsoft.com/office/drawing/2014/main" id="{03296A6D-BC7A-7E43-6679-8E5CE6A30CB7}"/>
              </a:ext>
            </a:extLst>
          </p:cNvPr>
          <p:cNvSpPr>
            <a:spLocks noGrp="1"/>
          </p:cNvSpPr>
          <p:nvPr>
            <p:ph type="sldNum" sz="quarter" idx="12"/>
          </p:nvPr>
        </p:nvSpPr>
        <p:spPr/>
        <p:txBody>
          <a:bodyPr/>
          <a:lstStyle/>
          <a:p>
            <a:fld id="{28E6F07D-F62F-4C3B-A21E-2367E9A39921}" type="slidenum">
              <a:rPr lang="en-US" smtClean="0"/>
              <a:t>20</a:t>
            </a:fld>
            <a:endParaRPr lang="en-US"/>
          </a:p>
        </p:txBody>
      </p:sp>
      <p:graphicFrame>
        <p:nvGraphicFramePr>
          <p:cNvPr id="6" name="Chart 5">
            <a:extLst>
              <a:ext uri="{FF2B5EF4-FFF2-40B4-BE49-F238E27FC236}">
                <a16:creationId xmlns:a16="http://schemas.microsoft.com/office/drawing/2014/main" id="{6093A3BD-067B-E4C0-5005-AAD0BE8DA829}"/>
              </a:ext>
            </a:extLst>
          </p:cNvPr>
          <p:cNvGraphicFramePr>
            <a:graphicFrameLocks/>
          </p:cNvGraphicFramePr>
          <p:nvPr/>
        </p:nvGraphicFramePr>
        <p:xfrm>
          <a:off x="1443038" y="1009650"/>
          <a:ext cx="9305924" cy="48387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61417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D5450-4312-6BEA-9733-4AE035AF660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006F00-603C-79B9-4D5B-88DB4653396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7FEC7DF-90F6-E61B-3170-2AA3BE9F74BA}"/>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schemeClr val="bg1"/>
                </a:solidFill>
                <a:effectLst>
                  <a:outerShdw blurRad="38100" dist="38100" dir="2700000" algn="tl">
                    <a:srgbClr val="000000">
                      <a:alpha val="43137"/>
                    </a:srgbClr>
                  </a:outerShdw>
                </a:effectLst>
                <a:latin typeface="Trade Gothic Next HvyCd"/>
              </a:rPr>
              <a:t>Next Steps</a:t>
            </a:r>
            <a:endParaRPr lang="en-US" sz="4400" b="0"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Trade Gothic Next HvyCd"/>
            </a:endParaRPr>
          </a:p>
        </p:txBody>
      </p:sp>
      <p:pic>
        <p:nvPicPr>
          <p:cNvPr id="11" name="Picture 10">
            <a:extLst>
              <a:ext uri="{FF2B5EF4-FFF2-40B4-BE49-F238E27FC236}">
                <a16:creationId xmlns:a16="http://schemas.microsoft.com/office/drawing/2014/main" id="{5933F91F-3C9C-75ED-04BA-97E9A9C7A5E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DB41481-F008-4772-28C7-C1B89644A715}"/>
              </a:ext>
            </a:extLst>
          </p:cNvPr>
          <p:cNvSpPr>
            <a:spLocks noGrp="1"/>
          </p:cNvSpPr>
          <p:nvPr>
            <p:ph type="sldNum" sz="quarter" idx="12"/>
          </p:nvPr>
        </p:nvSpPr>
        <p:spPr/>
        <p:txBody>
          <a:bodyPr/>
          <a:lstStyle/>
          <a:p>
            <a:fld id="{28E6F07D-F62F-4C3B-A21E-2367E9A39921}" type="slidenum">
              <a:rPr lang="en-US" smtClean="0"/>
              <a:t>21</a:t>
            </a:fld>
            <a:endParaRPr lang="en-US"/>
          </a:p>
        </p:txBody>
      </p:sp>
      <p:sp>
        <p:nvSpPr>
          <p:cNvPr id="6" name="TextBox 5">
            <a:extLst>
              <a:ext uri="{FF2B5EF4-FFF2-40B4-BE49-F238E27FC236}">
                <a16:creationId xmlns:a16="http://schemas.microsoft.com/office/drawing/2014/main" id="{E57B0239-4760-370B-7CE2-699A974BFEF6}"/>
              </a:ext>
            </a:extLst>
          </p:cNvPr>
          <p:cNvSpPr txBox="1"/>
          <p:nvPr/>
        </p:nvSpPr>
        <p:spPr>
          <a:xfrm>
            <a:off x="153801" y="1152665"/>
            <a:ext cx="11761351" cy="5447645"/>
          </a:xfrm>
          <a:prstGeom prst="rect">
            <a:avLst/>
          </a:prstGeom>
          <a:noFill/>
        </p:spPr>
        <p:txBody>
          <a:bodyPr wrap="square" lIns="91440" tIns="45720" rIns="91440" bIns="45720" rtlCol="0" anchor="t">
            <a:spAutoFit/>
          </a:bodyPr>
          <a:lstStyle/>
          <a:p>
            <a:pPr fontAlgn="base"/>
            <a:r>
              <a:rPr lang="en-US" b="1"/>
              <a:t>1. Strengthen Tier 1 Instruction</a:t>
            </a:r>
            <a:endParaRPr lang="en-US">
              <a:ea typeface="Calibri"/>
              <a:cs typeface="Calibri"/>
            </a:endParaRPr>
          </a:p>
          <a:p>
            <a:pPr marL="285750" indent="-285750">
              <a:buFont typeface="Arial" panose="020B0604020202020204" pitchFamily="34" charset="0"/>
              <a:buChar char="•"/>
            </a:pPr>
            <a:r>
              <a:rPr lang="en-US"/>
              <a:t>Monitor </a:t>
            </a:r>
            <a:r>
              <a:rPr lang="en-US" b="1"/>
              <a:t>PLCs</a:t>
            </a:r>
            <a:r>
              <a:rPr lang="en-US"/>
              <a:t> for effective collaborative planning.</a:t>
            </a:r>
            <a:endParaRPr lang="en-US">
              <a:ea typeface="Calibri"/>
              <a:cs typeface="Calibri"/>
            </a:endParaRPr>
          </a:p>
          <a:p>
            <a:pPr marL="285750" indent="-285750">
              <a:buFont typeface="Arial" panose="020B0604020202020204" pitchFamily="34" charset="0"/>
              <a:buChar char="•"/>
            </a:pPr>
            <a:r>
              <a:rPr lang="en-US"/>
              <a:t>Use </a:t>
            </a:r>
            <a:r>
              <a:rPr lang="en-US" b="1"/>
              <a:t>DUA + STAR</a:t>
            </a:r>
            <a:r>
              <a:rPr lang="en-US"/>
              <a:t> to drive targeted reteaching and small‑group instruction.</a:t>
            </a:r>
            <a:endParaRPr lang="en-US">
              <a:ea typeface="Calibri"/>
              <a:cs typeface="Calibri"/>
            </a:endParaRPr>
          </a:p>
          <a:p>
            <a:pPr marL="285750" indent="-285750" fontAlgn="base">
              <a:buFont typeface="Arial" panose="020B0604020202020204" pitchFamily="34" charset="0"/>
              <a:buChar char="•"/>
            </a:pPr>
            <a:r>
              <a:rPr lang="en-US"/>
              <a:t>Embed </a:t>
            </a:r>
            <a:r>
              <a:rPr lang="en-US" b="1"/>
              <a:t>stations, modeling, grammar/syntax routines, multi‑step math reasoning</a:t>
            </a:r>
            <a:r>
              <a:rPr lang="en-US"/>
              <a:t>, and daily discourse</a:t>
            </a:r>
            <a:endParaRPr lang="en-US">
              <a:ea typeface="Calibri"/>
              <a:cs typeface="Calibri"/>
            </a:endParaRPr>
          </a:p>
          <a:p>
            <a:endParaRPr lang="en-US" sz="2000">
              <a:ea typeface="Calibri"/>
              <a:cs typeface="Calibri"/>
            </a:endParaRPr>
          </a:p>
          <a:p>
            <a:pPr fontAlgn="base"/>
            <a:r>
              <a:rPr lang="en-US" b="1"/>
              <a:t>2. Targeted Supports Based on Need</a:t>
            </a:r>
            <a:endParaRPr lang="en-US">
              <a:ea typeface="Calibri"/>
              <a:cs typeface="Calibri"/>
            </a:endParaRPr>
          </a:p>
          <a:p>
            <a:pPr marL="285750" indent="-285750">
              <a:buFont typeface="Arial" panose="020B0604020202020204" pitchFamily="34" charset="0"/>
              <a:buChar char="•"/>
            </a:pPr>
            <a:r>
              <a:rPr lang="en-US" b="1"/>
              <a:t>Low Proficiency:</a:t>
            </a:r>
            <a:r>
              <a:rPr lang="en-US"/>
              <a:t> Small‑group interventions, adaptive tools (</a:t>
            </a:r>
            <a:r>
              <a:rPr lang="en-US" b="1"/>
              <a:t>AMIRA, Waggle</a:t>
            </a:r>
            <a:r>
              <a:rPr lang="en-US"/>
              <a:t>), evidence‑based strategies (e.g., repeated reading).</a:t>
            </a:r>
            <a:endParaRPr lang="en-US">
              <a:ea typeface="Calibri"/>
              <a:cs typeface="Calibri"/>
            </a:endParaRPr>
          </a:p>
          <a:p>
            <a:pPr marL="285750" indent="-285750">
              <a:buFont typeface="Arial" panose="020B0604020202020204" pitchFamily="34" charset="0"/>
              <a:buChar char="•"/>
            </a:pPr>
            <a:r>
              <a:rPr lang="en-US" b="1"/>
              <a:t>High Growth:</a:t>
            </a:r>
            <a:r>
              <a:rPr lang="en-US"/>
              <a:t> Enrichment, critical thinking/discourse, strong questioning practices.</a:t>
            </a:r>
            <a:endParaRPr lang="en-US">
              <a:ea typeface="Calibri"/>
              <a:cs typeface="Calibri"/>
            </a:endParaRPr>
          </a:p>
          <a:p>
            <a:endParaRPr lang="en-US" sz="2000">
              <a:ea typeface="Calibri"/>
              <a:cs typeface="Calibri"/>
            </a:endParaRPr>
          </a:p>
          <a:p>
            <a:pPr fontAlgn="base"/>
            <a:r>
              <a:rPr lang="en-US" b="1"/>
              <a:t>3. Focused District PL</a:t>
            </a:r>
            <a:endParaRPr lang="en-US">
              <a:ea typeface="Calibri"/>
              <a:cs typeface="Calibri"/>
            </a:endParaRPr>
          </a:p>
          <a:p>
            <a:pPr marL="285750" indent="-285750">
              <a:buFont typeface="Arial" panose="020B0604020202020204" pitchFamily="34" charset="0"/>
              <a:buChar char="•"/>
            </a:pPr>
            <a:r>
              <a:rPr lang="en-US"/>
              <a:t>Deliver targeted strategies aligned to needs.</a:t>
            </a:r>
            <a:endParaRPr lang="en-US">
              <a:ea typeface="Calibri"/>
              <a:cs typeface="Calibri"/>
            </a:endParaRPr>
          </a:p>
          <a:p>
            <a:pPr marL="285750" indent="-285750">
              <a:buFont typeface="Arial" panose="020B0604020202020204" pitchFamily="34" charset="0"/>
              <a:buChar char="•"/>
            </a:pPr>
            <a:r>
              <a:rPr lang="en-US"/>
              <a:t>Use </a:t>
            </a:r>
            <a:r>
              <a:rPr lang="en-US" b="1"/>
              <a:t>ALDs</a:t>
            </a:r>
            <a:r>
              <a:rPr lang="en-US"/>
              <a:t> to refine rigor, standards, and questions.</a:t>
            </a:r>
            <a:endParaRPr lang="en-US">
              <a:ea typeface="Calibri"/>
              <a:cs typeface="Calibri"/>
            </a:endParaRPr>
          </a:p>
          <a:p>
            <a:pPr marL="285750" indent="-285750">
              <a:buFont typeface="Arial" panose="020B0604020202020204" pitchFamily="34" charset="0"/>
              <a:buChar char="•"/>
            </a:pPr>
            <a:r>
              <a:rPr lang="en-US"/>
              <a:t>Ensure alignment with </a:t>
            </a:r>
            <a:r>
              <a:rPr lang="en-US" b="1"/>
              <a:t>GaDOE guides and practice assessments</a:t>
            </a:r>
            <a:r>
              <a:rPr lang="en-US"/>
              <a:t>.</a:t>
            </a:r>
            <a:endParaRPr lang="en-US">
              <a:ea typeface="Calibri"/>
              <a:cs typeface="Calibri"/>
            </a:endParaRPr>
          </a:p>
          <a:p>
            <a:br>
              <a:rPr lang="en-US" sz="2000"/>
            </a:br>
            <a:r>
              <a:rPr lang="en-US" b="1"/>
              <a:t>4. Strategic Teaching &amp; Learning Support</a:t>
            </a:r>
            <a:endParaRPr lang="en-US">
              <a:ea typeface="Calibri"/>
              <a:cs typeface="Calibri"/>
            </a:endParaRPr>
          </a:p>
          <a:p>
            <a:pPr marL="285750" indent="-285750">
              <a:buFont typeface="Arial" panose="020B0604020202020204" pitchFamily="34" charset="0"/>
              <a:buChar char="•"/>
            </a:pPr>
            <a:r>
              <a:rPr lang="en-US"/>
              <a:t>Monitor the </a:t>
            </a:r>
            <a:r>
              <a:rPr lang="en-US" b="1"/>
              <a:t>Strategic Support Calendar</a:t>
            </a:r>
            <a:r>
              <a:rPr lang="en-US"/>
              <a:t>.</a:t>
            </a:r>
            <a:endParaRPr lang="en-US">
              <a:ea typeface="Calibri"/>
              <a:cs typeface="Calibri"/>
            </a:endParaRPr>
          </a:p>
          <a:p>
            <a:pPr marL="285750" indent="-285750">
              <a:buFont typeface="Arial" panose="020B0604020202020204" pitchFamily="34" charset="0"/>
              <a:buChar char="•"/>
            </a:pPr>
            <a:r>
              <a:rPr lang="en-US"/>
              <a:t>Support targeted students and evaluate intervention blocks.</a:t>
            </a:r>
            <a:endParaRPr lang="en-US">
              <a:ea typeface="Calibri"/>
              <a:cs typeface="Calibri"/>
            </a:endParaRPr>
          </a:p>
          <a:p>
            <a:pPr marL="285750" indent="-285750">
              <a:buFont typeface="Arial" panose="020B0604020202020204" pitchFamily="34" charset="0"/>
              <a:buChar char="•"/>
            </a:pPr>
            <a:r>
              <a:rPr lang="en-US"/>
              <a:t>Partner with principals on </a:t>
            </a:r>
            <a:r>
              <a:rPr lang="en-US" b="1"/>
              <a:t>learning walks/MVP</a:t>
            </a:r>
            <a:r>
              <a:rPr lang="en-US"/>
              <a:t> for aligned instructional support.</a:t>
            </a:r>
            <a:endParaRPr lang="en-US">
              <a:ea typeface="Calibri"/>
              <a:cs typeface="Calibri"/>
            </a:endParaRPr>
          </a:p>
        </p:txBody>
      </p:sp>
    </p:spTree>
    <p:extLst>
      <p:ext uri="{BB962C8B-B14F-4D97-AF65-F5344CB8AC3E}">
        <p14:creationId xmlns:p14="http://schemas.microsoft.com/office/powerpoint/2010/main" val="1114262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5E7C-E456-0F15-A81B-5A32EA56C6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DA605D-DEC5-0D96-5F5B-00E859C634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657ABE-C2BB-2A98-9D81-71C32869B2BC}"/>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B2FF3AC0-A1C6-303E-0669-FDB188FBE299}"/>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84B85DE-C14C-ABA6-0975-586236FABE86}"/>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5F27A70-8186-319F-E75A-97CCF2524256}"/>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569636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fld id="{28E6F07D-F62F-4C3B-A21E-2367E9A39921}" type="slidenum">
              <a:rPr lang="en-US" smtClean="0"/>
              <a:t>23</a:t>
            </a:fld>
            <a:endParaRPr lang="en-US"/>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extLst>
              <p:ext uri="{D42A27DB-BD31-4B8C-83A1-F6EECF244321}">
                <p14:modId xmlns:p14="http://schemas.microsoft.com/office/powerpoint/2010/main" val="4130825352"/>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Achievement Level Descriptors (ALDs)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Achievement level descriptors (ALDs) describe how well students master the knowledge and skills outlined in Georgia's content standards. ALDs are used to help educators develop standards-aligned assessments and instructional activities. </a:t>
                      </a:r>
                    </a:p>
                  </a:txBody>
                  <a:tcPr/>
                </a:tc>
                <a:extLst>
                  <a:ext uri="{0D108BD9-81ED-4DB2-BD59-A6C34878D82A}">
                    <a16:rowId xmlns:a16="http://schemas.microsoft.com/office/drawing/2014/main" val="602203381"/>
                  </a:ext>
                </a:extLst>
              </a:tr>
              <a:tr h="796155">
                <a:tc>
                  <a:txBody>
                    <a:bodyPr/>
                    <a:lstStyle/>
                    <a:p>
                      <a:pPr algn="l"/>
                      <a:r>
                        <a:rPr lang="en-US" b="0" i="0">
                          <a:solidFill>
                            <a:srgbClr val="001D35"/>
                          </a:solidFill>
                          <a:effectLst/>
                          <a:latin typeface="+mj-lt"/>
                        </a:rPr>
                        <a:t>Amira</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virtual reading assistant that uses artificial intelligence (AI) to help students improve their reading comprehension. Amira provides personalized tutoring to students in grades K-3. </a:t>
                      </a:r>
                    </a:p>
                  </a:txBody>
                  <a:tcPr/>
                </a:tc>
                <a:extLst>
                  <a:ext uri="{0D108BD9-81ED-4DB2-BD59-A6C34878D82A}">
                    <a16:rowId xmlns:a16="http://schemas.microsoft.com/office/drawing/2014/main" val="3179643983"/>
                  </a:ext>
                </a:extLst>
              </a:tr>
              <a:tr h="1213620">
                <a:tc>
                  <a:txBody>
                    <a:bodyPr/>
                    <a:lstStyle/>
                    <a:p>
                      <a:pPr algn="l"/>
                      <a:r>
                        <a:rPr lang="en-US" b="0" i="0">
                          <a:solidFill>
                            <a:srgbClr val="001D35"/>
                          </a:solidFill>
                          <a:effectLst/>
                          <a:latin typeface="+mj-lt"/>
                        </a:rPr>
                        <a:t>Assessment Guides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Assessment guides help educators and other stakeholders understand the content and structure of the End of Grade (EOG) and End of Course (EOC) assessments. The guides are supplemental resources that complement other instructional materials. </a:t>
                      </a:r>
                    </a:p>
                  </a:txBody>
                  <a:tcPr/>
                </a:tc>
                <a:extLst>
                  <a:ext uri="{0D108BD9-81ED-4DB2-BD59-A6C34878D82A}">
                    <a16:rowId xmlns:a16="http://schemas.microsoft.com/office/drawing/2014/main" val="1884686585"/>
                  </a:ext>
                </a:extLst>
              </a:tr>
              <a:tr h="1213620">
                <a:tc>
                  <a:txBody>
                    <a:bodyPr/>
                    <a:lstStyle/>
                    <a:p>
                      <a:pPr algn="l"/>
                      <a:r>
                        <a:rPr lang="en-US" b="0" i="0">
                          <a:solidFill>
                            <a:srgbClr val="001D35"/>
                          </a:solidFill>
                          <a:effectLst/>
                          <a:latin typeface="+mj-lt"/>
                        </a:rPr>
                        <a:t>Collaborative Planning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Collaborative planning is a process where teachers work together to prepare lessons, reflect, and learn. The goal is to improve instruction and create better learning experiences for students. </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88A-7C08-8742-57E2-35481F16F5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348277-1BD2-2EDF-C6AF-8498C55F926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8ED48C6-540F-CF8F-2568-3E5116BD5AD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949E4E8B-3982-E096-5FC3-DD6FD74175E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E941A7E-74DB-CD2B-A41F-C4E8B2158FFF}"/>
              </a:ext>
            </a:extLst>
          </p:cNvPr>
          <p:cNvSpPr>
            <a:spLocks noGrp="1"/>
          </p:cNvSpPr>
          <p:nvPr>
            <p:ph type="sldNum" sz="quarter" idx="12"/>
          </p:nvPr>
        </p:nvSpPr>
        <p:spPr/>
        <p:txBody>
          <a:bodyPr/>
          <a:lstStyle/>
          <a:p>
            <a:fld id="{28E6F07D-F62F-4C3B-A21E-2367E9A39921}" type="slidenum">
              <a:rPr lang="en-US" smtClean="0"/>
              <a:t>24</a:t>
            </a:fld>
            <a:endParaRPr lang="en-US"/>
          </a:p>
        </p:txBody>
      </p:sp>
      <p:graphicFrame>
        <p:nvGraphicFramePr>
          <p:cNvPr id="9" name="Table 8">
            <a:extLst>
              <a:ext uri="{FF2B5EF4-FFF2-40B4-BE49-F238E27FC236}">
                <a16:creationId xmlns:a16="http://schemas.microsoft.com/office/drawing/2014/main" id="{E9B21C67-317F-A8E0-F831-F03D7F6BCB6C}"/>
              </a:ext>
            </a:extLst>
          </p:cNvPr>
          <p:cNvGraphicFramePr>
            <a:graphicFrameLocks noGrp="1"/>
          </p:cNvGraphicFramePr>
          <p:nvPr>
            <p:extLst>
              <p:ext uri="{D42A27DB-BD31-4B8C-83A1-F6EECF244321}">
                <p14:modId xmlns:p14="http://schemas.microsoft.com/office/powerpoint/2010/main" val="3361514421"/>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District Intervention Coach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An individual who provides support and leadership to improve student success. They work with teachers, administrators, and other staff to develop and implement interventions to help students learn. </a:t>
                      </a:r>
                    </a:p>
                  </a:txBody>
                  <a:tcPr/>
                </a:tc>
                <a:extLst>
                  <a:ext uri="{0D108BD9-81ED-4DB2-BD59-A6C34878D82A}">
                    <a16:rowId xmlns:a16="http://schemas.microsoft.com/office/drawing/2014/main" val="602203381"/>
                  </a:ext>
                </a:extLst>
              </a:tr>
              <a:tr h="796155">
                <a:tc>
                  <a:txBody>
                    <a:bodyPr/>
                    <a:lstStyle/>
                    <a:p>
                      <a:pPr algn="l"/>
                      <a:r>
                        <a:rPr lang="en-US" sz="1800">
                          <a:latin typeface="+mj-lt"/>
                        </a:rPr>
                        <a:t>District Unit Assessments (DUAs)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District developed assessments used to monitor student progress towards mastering standards in grades and courses that will be tested by the Georgia Milestones Assessments.</a:t>
                      </a:r>
                    </a:p>
                  </a:txBody>
                  <a:tcPr/>
                </a:tc>
                <a:extLst>
                  <a:ext uri="{0D108BD9-81ED-4DB2-BD59-A6C34878D82A}">
                    <a16:rowId xmlns:a16="http://schemas.microsoft.com/office/drawing/2014/main" val="3179643983"/>
                  </a:ext>
                </a:extLst>
              </a:tr>
              <a:tr h="1213620">
                <a:tc>
                  <a:txBody>
                    <a:bodyPr/>
                    <a:lstStyle/>
                    <a:p>
                      <a:pPr algn="l"/>
                      <a:r>
                        <a:rPr lang="en-US">
                          <a:solidFill>
                            <a:srgbClr val="001D35"/>
                          </a:solidFill>
                          <a:latin typeface="+mj-lt"/>
                        </a:rPr>
                        <a:t>GEARUP Grant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“Gaining Early Awareness and Readiness for Undergraduate Programs" grant aims to increase the number of low-income students who are prepared to enter and succeed in postsecondary education by providing support services to students from middle school through high school, including academic support. </a:t>
                      </a:r>
                    </a:p>
                  </a:txBody>
                  <a:tcPr/>
                </a:tc>
                <a:extLst>
                  <a:ext uri="{0D108BD9-81ED-4DB2-BD59-A6C34878D82A}">
                    <a16:rowId xmlns:a16="http://schemas.microsoft.com/office/drawing/2014/main" val="1884686585"/>
                  </a:ext>
                </a:extLst>
              </a:tr>
              <a:tr h="1213620">
                <a:tc>
                  <a:txBody>
                    <a:bodyPr/>
                    <a:lstStyle/>
                    <a:p>
                      <a:pPr algn="l"/>
                      <a:r>
                        <a:rPr lang="en-US" err="1">
                          <a:latin typeface="+mj-lt"/>
                        </a:rPr>
                        <a:t>iReady</a:t>
                      </a:r>
                      <a:endParaRPr lang="en-US">
                        <a:latin typeface="+mj-lt"/>
                      </a:endParaRPr>
                    </a:p>
                  </a:txBody>
                  <a:tcPr/>
                </a:tc>
                <a:tc>
                  <a:txBody>
                    <a:bodyPr/>
                    <a:lstStyle/>
                    <a:p>
                      <a:pPr marL="0" indent="0">
                        <a:buFont typeface="Arial" panose="020B0604020202020204" pitchFamily="34" charset="0"/>
                        <a:buNone/>
                      </a:pPr>
                      <a:r>
                        <a:rPr lang="en-US" b="0" i="0">
                          <a:solidFill>
                            <a:srgbClr val="4D5156"/>
                          </a:solidFill>
                          <a:effectLst/>
                          <a:latin typeface="+mj-lt"/>
                        </a:rPr>
                        <a:t>Adaptive software that gives each student a personalized learning path for mathematics that is based on their Diagnostic results.</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316721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EEB8-2C9D-A78B-1FA1-256DD85287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B441EF-1F6D-6F1D-E8B9-06528A8F29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D5F7985-0E8C-5627-22BC-52A6B2F85C0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F68239AD-7D0B-F106-7F3B-0E2EBCD23BE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E6A418-CAB0-1548-35DC-65E6BFC4A0BA}"/>
              </a:ext>
            </a:extLst>
          </p:cNvPr>
          <p:cNvSpPr>
            <a:spLocks noGrp="1"/>
          </p:cNvSpPr>
          <p:nvPr>
            <p:ph type="sldNum" sz="quarter" idx="12"/>
          </p:nvPr>
        </p:nvSpPr>
        <p:spPr/>
        <p:txBody>
          <a:bodyPr/>
          <a:lstStyle/>
          <a:p>
            <a:fld id="{28E6F07D-F62F-4C3B-A21E-2367E9A39921}" type="slidenum">
              <a:rPr lang="en-US" smtClean="0"/>
              <a:t>25</a:t>
            </a:fld>
            <a:endParaRPr lang="en-US"/>
          </a:p>
        </p:txBody>
      </p:sp>
      <p:graphicFrame>
        <p:nvGraphicFramePr>
          <p:cNvPr id="4" name="Table 3">
            <a:extLst>
              <a:ext uri="{FF2B5EF4-FFF2-40B4-BE49-F238E27FC236}">
                <a16:creationId xmlns:a16="http://schemas.microsoft.com/office/drawing/2014/main" id="{527491CB-D410-F6CF-F2E7-6F4C9505E74B}"/>
              </a:ext>
            </a:extLst>
          </p:cNvPr>
          <p:cNvGraphicFramePr>
            <a:graphicFrameLocks noGrp="1"/>
          </p:cNvGraphicFramePr>
          <p:nvPr>
            <p:extLst>
              <p:ext uri="{D42A27DB-BD31-4B8C-83A1-F6EECF244321}">
                <p14:modId xmlns:p14="http://schemas.microsoft.com/office/powerpoint/2010/main" val="177660671"/>
              </p:ext>
            </p:extLst>
          </p:nvPr>
        </p:nvGraphicFramePr>
        <p:xfrm>
          <a:off x="284161" y="1126988"/>
          <a:ext cx="11569702" cy="5306332"/>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a:solidFill>
                            <a:srgbClr val="001D35"/>
                          </a:solidFill>
                          <a:latin typeface="+mj-lt"/>
                        </a:rPr>
                        <a:t>M</a:t>
                      </a:r>
                      <a:r>
                        <a:rPr lang="en-US" b="0" i="0">
                          <a:solidFill>
                            <a:srgbClr val="001D35"/>
                          </a:solidFill>
                          <a:effectLst/>
                          <a:latin typeface="+mj-lt"/>
                        </a:rPr>
                        <a:t>ath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percentage of students within a given population (like a grade level) who score at or above a designated "proficient" level on a standardized math assessment, essentially indicating the proportion of people demonstrating a satisfactory understanding of mathematical concepts and skills. </a:t>
                      </a:r>
                    </a:p>
                  </a:txBody>
                  <a:tcPr/>
                </a:tc>
                <a:extLst>
                  <a:ext uri="{0D108BD9-81ED-4DB2-BD59-A6C34878D82A}">
                    <a16:rowId xmlns:a16="http://schemas.microsoft.com/office/drawing/2014/main" val="602203381"/>
                  </a:ext>
                </a:extLst>
              </a:tr>
              <a:tr h="796155">
                <a:tc>
                  <a:txBody>
                    <a:bodyPr/>
                    <a:lstStyle/>
                    <a:p>
                      <a:pPr algn="l"/>
                      <a:r>
                        <a:rPr lang="en-US">
                          <a:solidFill>
                            <a:srgbClr val="001D35"/>
                          </a:solidFill>
                          <a:latin typeface="+mj-lt"/>
                        </a:rPr>
                        <a:t>MVP (More Victory Planned) Meetings</a:t>
                      </a:r>
                      <a:endParaRPr lang="en-US">
                        <a:latin typeface="+mj-lt"/>
                      </a:endParaRPr>
                    </a:p>
                  </a:txBody>
                  <a:tcPr/>
                </a:tc>
                <a:tc>
                  <a:txBody>
                    <a:bodyPr/>
                    <a:lstStyle/>
                    <a:p>
                      <a:pPr marL="0" indent="0">
                        <a:buFont typeface="Arial" panose="020B0604020202020204" pitchFamily="34" charset="0"/>
                        <a:buNone/>
                      </a:pPr>
                      <a:r>
                        <a:rPr lang="en-US">
                          <a:solidFill>
                            <a:srgbClr val="001D35"/>
                          </a:solidFill>
                          <a:latin typeface="+mj-lt"/>
                        </a:rPr>
                        <a:t>Meetings occurring monthly to </a:t>
                      </a:r>
                      <a:r>
                        <a:rPr lang="en-US" b="0" i="0">
                          <a:solidFill>
                            <a:srgbClr val="001D35"/>
                          </a:solidFill>
                          <a:effectLst/>
                          <a:latin typeface="+mj-lt"/>
                        </a:rPr>
                        <a:t>provide a structured forum for school leadership to discuss critical issues, review student progress, coordinate initiatives, address concerns, align staff efforts towards school goals, and generally maintain a pulse on the overall health and operation of the district by facilitating open communication among leaders allowing for timely decision-making and problem-solving. </a:t>
                      </a:r>
                    </a:p>
                  </a:txBody>
                  <a:tcPr/>
                </a:tc>
                <a:extLst>
                  <a:ext uri="{0D108BD9-81ED-4DB2-BD59-A6C34878D82A}">
                    <a16:rowId xmlns:a16="http://schemas.microsoft.com/office/drawing/2014/main" val="3179643983"/>
                  </a:ext>
                </a:extLst>
              </a:tr>
              <a:tr h="1042852">
                <a:tc>
                  <a:txBody>
                    <a:bodyPr/>
                    <a:lstStyle/>
                    <a:p>
                      <a:pPr algn="l"/>
                      <a:r>
                        <a:rPr lang="en-US" b="0" i="0">
                          <a:solidFill>
                            <a:srgbClr val="001D35"/>
                          </a:solidFill>
                          <a:effectLst/>
                          <a:latin typeface="+mj-lt"/>
                        </a:rPr>
                        <a:t>Professional Learning Community (PLC)</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group of educators who work together to improve teaching methods and student performance. PLCs involve regular meetings among teachers, grade levels, school leaders and academic support. </a:t>
                      </a:r>
                      <a:endParaRPr lang="en-US">
                        <a:solidFill>
                          <a:srgbClr val="001D35"/>
                        </a:solidFill>
                        <a:latin typeface="+mj-lt"/>
                      </a:endParaRPr>
                    </a:p>
                  </a:txBody>
                  <a:tcPr/>
                </a:tc>
                <a:extLst>
                  <a:ext uri="{0D108BD9-81ED-4DB2-BD59-A6C34878D82A}">
                    <a16:rowId xmlns:a16="http://schemas.microsoft.com/office/drawing/2014/main" val="4135547692"/>
                  </a:ext>
                </a:extLst>
              </a:tr>
              <a:tr h="1213620">
                <a:tc>
                  <a:txBody>
                    <a:bodyPr/>
                    <a:lstStyle/>
                    <a:p>
                      <a:pPr algn="l"/>
                      <a:r>
                        <a:rPr lang="en-US">
                          <a:solidFill>
                            <a:srgbClr val="001D35"/>
                          </a:solidFill>
                          <a:latin typeface="+mj-lt"/>
                        </a:rPr>
                        <a:t>R</a:t>
                      </a:r>
                      <a:r>
                        <a:rPr lang="en-US" b="0" i="0">
                          <a:solidFill>
                            <a:srgbClr val="001D35"/>
                          </a:solidFill>
                          <a:effectLst/>
                          <a:latin typeface="+mj-lt"/>
                        </a:rPr>
                        <a:t>eading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1D35"/>
                          </a:solidFill>
                          <a:latin typeface="+mj-lt"/>
                        </a:rPr>
                        <a:t>The </a:t>
                      </a:r>
                      <a:r>
                        <a:rPr lang="en-US" b="0" i="0">
                          <a:solidFill>
                            <a:srgbClr val="001D35"/>
                          </a:solidFill>
                          <a:effectLst/>
                          <a:latin typeface="+mj-lt"/>
                        </a:rPr>
                        <a:t>percentage of students within a given population who are considered to be reading at or above a designated "proficient" level, typically measured by standardized tests and indicating the ability to understand and interpret text at their expected grade level; essentially, it shows how many people can read well enough to function effectively in their daily lives. </a:t>
                      </a: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340781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2A7A-35F0-23D9-CD94-6F794EC30B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36EE0E-A992-2C8E-98DD-957E75D2B7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E48DE8-A22E-1602-259F-4380AF366E5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5DF0094-390C-E135-BC60-041993CC19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842B16-1D2D-C65A-E58B-972033A30BB7}"/>
              </a:ext>
            </a:extLst>
          </p:cNvPr>
          <p:cNvSpPr>
            <a:spLocks noGrp="1"/>
          </p:cNvSpPr>
          <p:nvPr>
            <p:ph type="sldNum" sz="quarter" idx="12"/>
          </p:nvPr>
        </p:nvSpPr>
        <p:spPr/>
        <p:txBody>
          <a:bodyPr/>
          <a:lstStyle/>
          <a:p>
            <a:fld id="{28E6F07D-F62F-4C3B-A21E-2367E9A39921}" type="slidenum">
              <a:rPr lang="en-US" smtClean="0"/>
              <a:t>26</a:t>
            </a:fld>
            <a:endParaRPr lang="en-US"/>
          </a:p>
        </p:txBody>
      </p:sp>
      <p:graphicFrame>
        <p:nvGraphicFramePr>
          <p:cNvPr id="4" name="Table 3">
            <a:extLst>
              <a:ext uri="{FF2B5EF4-FFF2-40B4-BE49-F238E27FC236}">
                <a16:creationId xmlns:a16="http://schemas.microsoft.com/office/drawing/2014/main" id="{16439674-70EB-1090-B493-CFFB52B561B1}"/>
              </a:ext>
            </a:extLst>
          </p:cNvPr>
          <p:cNvGraphicFramePr>
            <a:graphicFrameLocks noGrp="1"/>
          </p:cNvGraphicFramePr>
          <p:nvPr>
            <p:extLst>
              <p:ext uri="{D42A27DB-BD31-4B8C-83A1-F6EECF244321}">
                <p14:modId xmlns:p14="http://schemas.microsoft.com/office/powerpoint/2010/main" val="578237536"/>
              </p:ext>
            </p:extLst>
          </p:nvPr>
        </p:nvGraphicFramePr>
        <p:xfrm>
          <a:off x="284161" y="1126988"/>
          <a:ext cx="11569702" cy="545220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r>
                        <a:rPr lang="en-US" b="0" i="0">
                          <a:solidFill>
                            <a:srgbClr val="001D35"/>
                          </a:solidFill>
                          <a:effectLst/>
                          <a:latin typeface="+mj-lt"/>
                        </a:rPr>
                        <a:t>Saturday School Tutorial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Dedicated time on a Saturday where students can receive extra academic support, typically focused on catching up on missed work, reviewing difficult concepts, or getting individualized help from teachers, allowing them to improve their understanding and performance in a focused setting outside of regular school hours. </a:t>
                      </a:r>
                      <a:endParaRPr lang="en-US">
                        <a:latin typeface="+mj-lt"/>
                      </a:endParaRPr>
                    </a:p>
                  </a:txBody>
                  <a:tcPr/>
                </a:tc>
                <a:extLst>
                  <a:ext uri="{0D108BD9-81ED-4DB2-BD59-A6C34878D82A}">
                    <a16:rowId xmlns:a16="http://schemas.microsoft.com/office/drawing/2014/main" val="602203381"/>
                  </a:ext>
                </a:extLst>
              </a:tr>
              <a:tr h="796155">
                <a:tc>
                  <a:txBody>
                    <a:bodyPr/>
                    <a:lstStyle/>
                    <a:p>
                      <a:r>
                        <a:rPr lang="en-US" b="0" i="0">
                          <a:solidFill>
                            <a:srgbClr val="001D35"/>
                          </a:solidFill>
                          <a:effectLst/>
                          <a:latin typeface="+mj-lt"/>
                        </a:rPr>
                        <a:t>School-based Intervention Block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dedicated time slot within the school day where teachers can provide targeted, additional instruction to smaller groups of students who require extra support in specific academic areas, allowing them to close learning gaps without disrupting regular classroom teaching and giving them the opportunity to receive focused practice and reinforcement on key skills. </a:t>
                      </a:r>
                      <a:endParaRPr lang="en-US">
                        <a:latin typeface="+mj-lt"/>
                      </a:endParaRPr>
                    </a:p>
                  </a:txBody>
                  <a:tcPr/>
                </a:tc>
                <a:extLst>
                  <a:ext uri="{0D108BD9-81ED-4DB2-BD59-A6C34878D82A}">
                    <a16:rowId xmlns:a16="http://schemas.microsoft.com/office/drawing/2014/main" val="3179643983"/>
                  </a:ext>
                </a:extLst>
              </a:tr>
              <a:tr h="1213620">
                <a:tc>
                  <a:txBody>
                    <a:bodyPr/>
                    <a:lstStyle/>
                    <a:p>
                      <a:r>
                        <a:rPr lang="en-US" b="0" i="0">
                          <a:effectLst/>
                          <a:latin typeface="+mj-lt"/>
                        </a:rPr>
                        <a:t>Star Assessments </a:t>
                      </a:r>
                      <a:endParaRPr lang="en-US" b="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A </a:t>
                      </a:r>
                      <a:r>
                        <a:rPr lang="en-US" b="0" i="0">
                          <a:effectLst/>
                          <a:latin typeface="+mj-lt"/>
                        </a:rPr>
                        <a:t>screening and progress monitoring tool to help educators identify and prioritize student need, drive appropriate instruction, set realistic goals, and track progress throughout the year, ensuring all students are on the right path toward future success. </a:t>
                      </a:r>
                    </a:p>
                  </a:txBody>
                  <a:tcPr/>
                </a:tc>
                <a:extLst>
                  <a:ext uri="{0D108BD9-81ED-4DB2-BD59-A6C34878D82A}">
                    <a16:rowId xmlns:a16="http://schemas.microsoft.com/office/drawing/2014/main" val="4135547692"/>
                  </a:ext>
                </a:extLst>
              </a:tr>
              <a:tr h="1213620">
                <a:tc>
                  <a:txBody>
                    <a:bodyPr/>
                    <a:lstStyle/>
                    <a:p>
                      <a:r>
                        <a:rPr lang="en-US" b="0" i="0">
                          <a:solidFill>
                            <a:srgbClr val="001D35"/>
                          </a:solidFill>
                          <a:effectLst/>
                          <a:latin typeface="+mj-lt"/>
                        </a:rPr>
                        <a:t>Tier 1 Instruction</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The foundational level of teaching strategies provided to all students in a classroom, encompassing high-quality, core instruction that is designed to meet the needs of the majority of learners, often called "universal support" within a tiered intervention system; it's the first level of support in a multi-tiered approach to education, aiming to proactively address the needs of all students before moving to more targeted interventions. </a:t>
                      </a:r>
                      <a:endParaRPr lang="en-US">
                        <a:latin typeface="+mj-lt"/>
                      </a:endParaRP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263119809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2251</Words>
  <Application>Microsoft Office PowerPoint</Application>
  <PresentationFormat>Widescreen</PresentationFormat>
  <Paragraphs>286</Paragraphs>
  <Slides>26</Slides>
  <Notes>24</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1_Office Theme</vt:lpstr>
      <vt:lpstr>Office Theme</vt:lpstr>
      <vt:lpstr>2_Office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Lett, Ethel</cp:lastModifiedBy>
  <cp:revision>31</cp:revision>
  <cp:lastPrinted>2026-02-02T19:04:20Z</cp:lastPrinted>
  <dcterms:created xsi:type="dcterms:W3CDTF">2023-07-31T19:18:13Z</dcterms:created>
  <dcterms:modified xsi:type="dcterms:W3CDTF">2026-02-19T15:41:25Z</dcterms:modified>
</cp:coreProperties>
</file>