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92" r:id="rId2"/>
    <p:sldId id="287" r:id="rId3"/>
    <p:sldId id="298" r:id="rId4"/>
    <p:sldId id="297" r:id="rId5"/>
    <p:sldId id="300" r:id="rId6"/>
    <p:sldId id="319" r:id="rId7"/>
    <p:sldId id="291" r:id="rId8"/>
    <p:sldId id="301" r:id="rId9"/>
    <p:sldId id="302" r:id="rId10"/>
    <p:sldId id="303" r:id="rId11"/>
    <p:sldId id="304" r:id="rId12"/>
    <p:sldId id="305" r:id="rId13"/>
    <p:sldId id="310" r:id="rId14"/>
    <p:sldId id="306" r:id="rId15"/>
    <p:sldId id="307" r:id="rId16"/>
    <p:sldId id="308" r:id="rId17"/>
    <p:sldId id="316" r:id="rId18"/>
    <p:sldId id="315" r:id="rId19"/>
    <p:sldId id="317" r:id="rId20"/>
    <p:sldId id="320" r:id="rId21"/>
    <p:sldId id="312" r:id="rId22"/>
    <p:sldId id="318" r:id="rId23"/>
    <p:sldId id="295" r:id="rId24"/>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305"/>
    <a:srgbClr val="FFC7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88D4840-8BF6-4551-B94E-642078982BFC}" v="66" dt="2023-10-19T17:09:13.7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756"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8/10/relationships/authors" Targe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atin typeface="Arial Narrow" panose="020B0606020202030204" pitchFamily="34" charset="0"/>
              </a:defRPr>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atin typeface="Arial Narrow" panose="020B0606020202030204" pitchFamily="34" charset="0"/>
              </a:defRPr>
            </a:lvl1pPr>
          </a:lstStyle>
          <a:p>
            <a:fld id="{3766DF0B-0C9F-4036-8C23-D267B660CAF0}" type="datetimeFigureOut">
              <a:rPr lang="en-US" smtClean="0"/>
              <a:pPr/>
              <a:t>10/19/2023</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atin typeface="Arial Narrow" panose="020B0606020202030204" pitchFamily="34" charset="0"/>
              </a:defRPr>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atin typeface="Arial Narrow" panose="020B0606020202030204" pitchFamily="34" charset="0"/>
              </a:defRPr>
            </a:lvl1pPr>
          </a:lstStyle>
          <a:p>
            <a:fld id="{560E63B2-D433-497B-82B7-B837A3F36A27}" type="slidenum">
              <a:rPr lang="en-US" smtClean="0"/>
              <a:pPr/>
              <a:t>‹#›</a:t>
            </a:fld>
            <a:endParaRPr lang="en-US" dirty="0"/>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Narrow" panose="020B0606020202030204" pitchFamily="34" charset="0"/>
        <a:ea typeface="+mn-ea"/>
        <a:cs typeface="+mn-cs"/>
      </a:defRPr>
    </a:lvl1pPr>
    <a:lvl2pPr marL="457200" algn="l" defTabSz="914400" rtl="0" eaLnBrk="1" latinLnBrk="0" hangingPunct="1">
      <a:defRPr sz="1200" kern="1200">
        <a:solidFill>
          <a:schemeClr val="tx1"/>
        </a:solidFill>
        <a:latin typeface="Arial Narrow" panose="020B0606020202030204" pitchFamily="34" charset="0"/>
        <a:ea typeface="+mn-ea"/>
        <a:cs typeface="+mn-cs"/>
      </a:defRPr>
    </a:lvl2pPr>
    <a:lvl3pPr marL="914400" algn="l" defTabSz="914400" rtl="0" eaLnBrk="1" latinLnBrk="0" hangingPunct="1">
      <a:defRPr sz="1200" kern="1200">
        <a:solidFill>
          <a:schemeClr val="tx1"/>
        </a:solidFill>
        <a:latin typeface="Arial Narrow" panose="020B0606020202030204" pitchFamily="34" charset="0"/>
        <a:ea typeface="+mn-ea"/>
        <a:cs typeface="+mn-cs"/>
      </a:defRPr>
    </a:lvl3pPr>
    <a:lvl4pPr marL="1371600" algn="l" defTabSz="914400" rtl="0" eaLnBrk="1" latinLnBrk="0" hangingPunct="1">
      <a:defRPr sz="1200" kern="1200">
        <a:solidFill>
          <a:schemeClr val="tx1"/>
        </a:solidFill>
        <a:latin typeface="Arial Narrow" panose="020B0606020202030204" pitchFamily="34" charset="0"/>
        <a:ea typeface="+mn-ea"/>
        <a:cs typeface="+mn-cs"/>
      </a:defRPr>
    </a:lvl4pPr>
    <a:lvl5pPr marL="1828800" algn="l" defTabSz="914400" rtl="0" eaLnBrk="1" latinLnBrk="0" hangingPunct="1">
      <a:defRPr sz="1200" kern="1200">
        <a:solidFill>
          <a:schemeClr val="tx1"/>
        </a:solidFill>
        <a:latin typeface="Arial Narrow" panose="020B0606020202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pPr/>
              <a:t>1</a:t>
            </a:fld>
            <a:endParaRPr lang="en-US" dirty="0"/>
          </a:p>
        </p:txBody>
      </p:sp>
    </p:spTree>
    <p:extLst>
      <p:ext uri="{BB962C8B-B14F-4D97-AF65-F5344CB8AC3E}">
        <p14:creationId xmlns:p14="http://schemas.microsoft.com/office/powerpoint/2010/main" val="899857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a:t>
            </a:fld>
            <a:endParaRPr lang="en-US" dirty="0"/>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The BCSD 2023 graduation rate reached an all-time high of 87.07 percent, this represents a 6.07 percentage point increase from 2022. Here you will also see both the 5 year trend in terms of graduation rate over the past five years, as well as, the number of graduates making up each cohort. </a:t>
            </a:r>
          </a:p>
        </p:txBody>
      </p:sp>
      <p:sp>
        <p:nvSpPr>
          <p:cNvPr id="4" name="Slide Number Placeholder 3"/>
          <p:cNvSpPr>
            <a:spLocks noGrp="1"/>
          </p:cNvSpPr>
          <p:nvPr>
            <p:ph type="sldNum" sz="quarter" idx="5"/>
          </p:nvPr>
        </p:nvSpPr>
        <p:spPr/>
        <p:txBody>
          <a:bodyPr/>
          <a:lstStyle/>
          <a:p>
            <a:fld id="{560E63B2-D433-497B-82B7-B837A3F36A27}" type="slidenum">
              <a:rPr lang="en-US" smtClean="0"/>
              <a:t>7</a:t>
            </a:fld>
            <a:endParaRPr lang="en-US" dirty="0"/>
          </a:p>
        </p:txBody>
      </p:sp>
    </p:spTree>
    <p:extLst>
      <p:ext uri="{BB962C8B-B14F-4D97-AF65-F5344CB8AC3E}">
        <p14:creationId xmlns:p14="http://schemas.microsoft.com/office/powerpoint/2010/main" val="2796390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8</a:t>
            </a:fld>
            <a:endParaRPr lang="en-US" dirty="0"/>
          </a:p>
        </p:txBody>
      </p:sp>
    </p:spTree>
    <p:extLst>
      <p:ext uri="{BB962C8B-B14F-4D97-AF65-F5344CB8AC3E}">
        <p14:creationId xmlns:p14="http://schemas.microsoft.com/office/powerpoint/2010/main" val="42322237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9</a:t>
            </a:fld>
            <a:endParaRPr lang="en-US" dirty="0"/>
          </a:p>
        </p:txBody>
      </p:sp>
    </p:spTree>
    <p:extLst>
      <p:ext uri="{BB962C8B-B14F-4D97-AF65-F5344CB8AC3E}">
        <p14:creationId xmlns:p14="http://schemas.microsoft.com/office/powerpoint/2010/main" val="6043808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dirty="0"/>
          </a:p>
        </p:txBody>
      </p:sp>
    </p:spTree>
    <p:extLst>
      <p:ext uri="{BB962C8B-B14F-4D97-AF65-F5344CB8AC3E}">
        <p14:creationId xmlns:p14="http://schemas.microsoft.com/office/powerpoint/2010/main" val="4201847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The 2023 graduation rate for SWD soared to 77.85% with an increase of 12.1 percentage points compared to 2022. This represents the highest levels of gains by any of the </a:t>
            </a:r>
            <a:r>
              <a:rPr lang="en-US"/>
              <a:t>district’s subgroups.</a:t>
            </a:r>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dirty="0"/>
          </a:p>
        </p:txBody>
      </p:sp>
    </p:spTree>
    <p:extLst>
      <p:ext uri="{BB962C8B-B14F-4D97-AF65-F5344CB8AC3E}">
        <p14:creationId xmlns:p14="http://schemas.microsoft.com/office/powerpoint/2010/main" val="41061121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dirty="0"/>
          </a:p>
        </p:txBody>
      </p:sp>
    </p:spTree>
    <p:extLst>
      <p:ext uri="{BB962C8B-B14F-4D97-AF65-F5344CB8AC3E}">
        <p14:creationId xmlns:p14="http://schemas.microsoft.com/office/powerpoint/2010/main" val="11286947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dirty="0"/>
          </a:p>
        </p:txBody>
      </p:sp>
    </p:spTree>
    <p:extLst>
      <p:ext uri="{BB962C8B-B14F-4D97-AF65-F5344CB8AC3E}">
        <p14:creationId xmlns:p14="http://schemas.microsoft.com/office/powerpoint/2010/main" val="2178466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dirty="0"/>
          </a:p>
        </p:txBody>
      </p:sp>
    </p:spTree>
    <p:extLst>
      <p:ext uri="{BB962C8B-B14F-4D97-AF65-F5344CB8AC3E}">
        <p14:creationId xmlns:p14="http://schemas.microsoft.com/office/powerpoint/2010/main" val="3452514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dirty="0"/>
          </a:p>
        </p:txBody>
      </p:sp>
    </p:spTree>
    <p:extLst>
      <p:ext uri="{BB962C8B-B14F-4D97-AF65-F5344CB8AC3E}">
        <p14:creationId xmlns:p14="http://schemas.microsoft.com/office/powerpoint/2010/main" val="2987090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dirty="0"/>
          </a:p>
        </p:txBody>
      </p:sp>
    </p:spTree>
    <p:extLst>
      <p:ext uri="{BB962C8B-B14F-4D97-AF65-F5344CB8AC3E}">
        <p14:creationId xmlns:p14="http://schemas.microsoft.com/office/powerpoint/2010/main" val="21960208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13664215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42571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29787212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ea typeface="+mn-ea"/>
              <a:cs typeface="+mn-cs"/>
            </a:endParaRPr>
          </a:p>
        </p:txBody>
      </p:sp>
    </p:spTree>
    <p:extLst>
      <p:ext uri="{BB962C8B-B14F-4D97-AF65-F5344CB8AC3E}">
        <p14:creationId xmlns:p14="http://schemas.microsoft.com/office/powerpoint/2010/main" val="379322099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dirty="0"/>
              <a:t>Dr. Sims</a:t>
            </a:r>
          </a:p>
        </p:txBody>
      </p:sp>
      <p:sp>
        <p:nvSpPr>
          <p:cNvPr id="4" name="Slide Number Placeholder 3"/>
          <p:cNvSpPr>
            <a:spLocks noGrp="1"/>
          </p:cNvSpPr>
          <p:nvPr>
            <p:ph type="sldNum" sz="quarter" idx="5"/>
          </p:nvPr>
        </p:nvSpPr>
        <p:spPr/>
        <p:txBody>
          <a:bodyPr/>
          <a:lstStyle/>
          <a:p>
            <a:fld id="{560E63B2-D433-497B-82B7-B837A3F36A27}" type="slidenum">
              <a:rPr lang="en-US" smtClean="0"/>
              <a:t>21</a:t>
            </a:fld>
            <a:endParaRPr lang="en-US" dirty="0"/>
          </a:p>
        </p:txBody>
      </p:sp>
    </p:spTree>
    <p:extLst>
      <p:ext uri="{BB962C8B-B14F-4D97-AF65-F5344CB8AC3E}">
        <p14:creationId xmlns:p14="http://schemas.microsoft.com/office/powerpoint/2010/main" val="3493718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0E63B2-D433-497B-82B7-B837A3F36A27}" type="slidenum">
              <a:rPr lang="en-US" smtClean="0"/>
              <a:t>23</a:t>
            </a:fld>
            <a:endParaRPr lang="en-US" dirty="0"/>
          </a:p>
        </p:txBody>
      </p:sp>
    </p:spTree>
    <p:extLst>
      <p:ext uri="{BB962C8B-B14F-4D97-AF65-F5344CB8AC3E}">
        <p14:creationId xmlns:p14="http://schemas.microsoft.com/office/powerpoint/2010/main" val="864418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0084763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96197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0470496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981307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10/19/2023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4462019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10/19/2023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27458822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10/19/2023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3660512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222235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10/19/2023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7841704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12064903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10/19/2023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dirty="0"/>
          </a:p>
        </p:txBody>
      </p:sp>
    </p:spTree>
    <p:extLst>
      <p:ext uri="{BB962C8B-B14F-4D97-AF65-F5344CB8AC3E}">
        <p14:creationId xmlns:p14="http://schemas.microsoft.com/office/powerpoint/2010/main" val="35836635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Narrow" panose="020B0606020202030204" pitchFamily="34" charset="0"/>
              </a:defRPr>
            </a:lvl1pPr>
          </a:lstStyle>
          <a:p>
            <a:fld id="{41213772-5A8E-4CA2-9495-07BA94319129}" type="datetimeFigureOut">
              <a:rPr lang="en-US" smtClean="0"/>
              <a:pPr/>
              <a:t>10/19/2023</a:t>
            </a:fld>
            <a:endParaRPr lang="en-US" dirty="0"/>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Narrow" panose="020B0606020202030204" pitchFamily="34" charset="0"/>
              </a:defRPr>
            </a:lvl1pPr>
          </a:lstStyle>
          <a:p>
            <a:endParaRPr lang="en-US" dirty="0"/>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Narrow" panose="020B0606020202030204" pitchFamily="34" charset="0"/>
              </a:defRPr>
            </a:lvl1pPr>
          </a:lstStyle>
          <a:p>
            <a:fld id="{28E6F07D-F62F-4C3B-A21E-2367E9A39921}" type="slidenum">
              <a:rPr lang="en-US" smtClean="0"/>
              <a:pPr/>
              <a:t>‹#›</a:t>
            </a:fld>
            <a:endParaRPr lang="en-US" dirty="0"/>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2.sv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2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6.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28.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Narrow" panose="020B0606020202030204" pitchFamily="34" charset="0"/>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444617" y="2317066"/>
            <a:ext cx="10930855" cy="2277547"/>
          </a:xfrm>
          <a:prstGeom prst="rect">
            <a:avLst/>
          </a:prstGeom>
          <a:noFill/>
        </p:spPr>
        <p:txBody>
          <a:bodyPr wrap="square" rtlCol="0">
            <a:spAutoFit/>
          </a:bodyPr>
          <a:lstStyle/>
          <a:p>
            <a:pPr algn="ctr" defTabSz="914400"/>
            <a:r>
              <a:rPr lang="en-US" sz="5400" b="1" dirty="0">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Operation Graduation:</a:t>
            </a:r>
          </a:p>
          <a:p>
            <a:pPr algn="ctr" defTabSz="914400"/>
            <a:r>
              <a:rPr lang="en-US" sz="4400" b="1" dirty="0">
                <a:solidFill>
                  <a:srgbClr val="FFC305"/>
                </a:solidFill>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Cohort 2023 </a:t>
            </a:r>
          </a:p>
          <a:p>
            <a:pPr algn="ctr" defTabSz="914400"/>
            <a:r>
              <a:rPr lang="en-US" sz="4400" b="1" dirty="0">
                <a:solidFill>
                  <a:srgbClr val="FFC305"/>
                </a:solidFill>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Graduation Rate Updates</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923330"/>
          </a:xfrm>
          <a:prstGeom prst="rect">
            <a:avLst/>
          </a:prstGeom>
          <a:noFill/>
        </p:spPr>
        <p:txBody>
          <a:bodyPr wrap="square" rtlCol="0">
            <a:spAutoFit/>
          </a:bodyPr>
          <a:lstStyle/>
          <a:p>
            <a:r>
              <a:rPr lang="en-US" b="1" dirty="0">
                <a:solidFill>
                  <a:schemeClr val="bg1"/>
                </a:solidFill>
                <a:latin typeface="Trade Gothic Next HvyCd" panose="020B0906040303020004" pitchFamily="34" charset="0"/>
                <a:cs typeface="Arial" panose="020B0604020202020204" pitchFamily="34" charset="0"/>
              </a:rPr>
              <a:t>Dr. Katika Lovett, Deputy Superintendent</a:t>
            </a:r>
          </a:p>
          <a:p>
            <a:r>
              <a:rPr lang="en-US" b="1" dirty="0">
                <a:solidFill>
                  <a:schemeClr val="bg1"/>
                </a:solidFill>
                <a:latin typeface="Trade Gothic Next HvyCd" panose="020B0906040303020004" pitchFamily="34" charset="0"/>
                <a:cs typeface="Arial" panose="020B0604020202020204" pitchFamily="34" charset="0"/>
              </a:rPr>
              <a:t>Donna Jackson, Steve Jones &amp; Nelson Render, Executive Officers</a:t>
            </a:r>
          </a:p>
          <a:p>
            <a:r>
              <a:rPr lang="en-US" i="1" dirty="0">
                <a:solidFill>
                  <a:schemeClr val="bg1"/>
                </a:solidFill>
                <a:latin typeface="Trade Gothic Next Cond" panose="020B0506040303020004" pitchFamily="34" charset="0"/>
                <a:cs typeface="Arial" panose="020B0604020202020204" pitchFamily="34" charset="0"/>
              </a:rPr>
              <a:t>Board of Education Committee Meeting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69" y="6425898"/>
            <a:ext cx="8829875" cy="400110"/>
          </a:xfrm>
          <a:prstGeom prst="rect">
            <a:avLst/>
          </a:prstGeom>
          <a:noFill/>
        </p:spPr>
        <p:txBody>
          <a:bodyPr wrap="square" rtlCol="0">
            <a:spAutoFit/>
          </a:bodyPr>
          <a:lstStyle/>
          <a:p>
            <a:r>
              <a:rPr lang="en-US" sz="2000" b="1" i="1" dirty="0">
                <a:solidFill>
                  <a:srgbClr val="FFC700"/>
                </a:solidFill>
                <a:latin typeface="Trade Gothic Next HvyCd" panose="020B0906040303020004" pitchFamily="34" charset="0"/>
                <a:cs typeface="Arial" panose="020B0604020202020204" pitchFamily="34" charset="0"/>
              </a:rPr>
              <a:t>October 18, 2023</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5240" y="1220367"/>
            <a:ext cx="11735112" cy="5472118"/>
          </a:xfrm>
          <a:noFill/>
        </p:spPr>
        <p:txBody>
          <a:bodyPr vert="horz" lIns="91440" tIns="45720" rIns="91440" bIns="45720" rtlCol="0" anchor="t">
            <a:noAutofit/>
          </a:bodyPr>
          <a:lstStyle/>
          <a:p>
            <a:pPr marL="0" indent="0">
              <a:lnSpc>
                <a:spcPct val="100000"/>
              </a:lnSpc>
              <a:spcBef>
                <a:spcPts val="0"/>
              </a:spcBef>
              <a:buNone/>
            </a:pPr>
            <a:r>
              <a:rPr lang="en-US" sz="3600" cap="all" dirty="0">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000" dirty="0">
                <a:latin typeface="Arial Narrow" panose="020B0606020202030204" pitchFamily="34" charset="0"/>
              </a:rPr>
              <a:t>The purpose of the presentation is to provide an overview of the district’s 2022-2023 graduation rate and continued efforts to drive student achievement across the district.</a:t>
            </a:r>
          </a:p>
          <a:p>
            <a:pPr marL="0" indent="0">
              <a:lnSpc>
                <a:spcPct val="100000"/>
              </a:lnSpc>
              <a:spcBef>
                <a:spcPts val="0"/>
              </a:spcBef>
              <a:buNone/>
            </a:pPr>
            <a:endParaRPr lang="en-US" sz="2000" dirty="0">
              <a:latin typeface="Arial Narrow" panose="020B0606020202030204" pitchFamily="34" charset="0"/>
            </a:endParaRPr>
          </a:p>
          <a:p>
            <a:pPr marL="0" indent="0">
              <a:lnSpc>
                <a:spcPct val="100000"/>
              </a:lnSpc>
              <a:spcBef>
                <a:spcPts val="0"/>
              </a:spcBef>
              <a:buNone/>
            </a:pPr>
            <a:r>
              <a:rPr lang="en-US" sz="3600" cap="all" dirty="0">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000" dirty="0">
                <a:latin typeface="Arial Narrow" panose="020B0606020202030204" pitchFamily="34" charset="0"/>
              </a:rPr>
              <a:t>District Rate</a:t>
            </a:r>
          </a:p>
          <a:p>
            <a:pPr>
              <a:lnSpc>
                <a:spcPct val="100000"/>
              </a:lnSpc>
              <a:spcBef>
                <a:spcPts val="0"/>
              </a:spcBef>
            </a:pPr>
            <a:r>
              <a:rPr lang="en-US" sz="2000" dirty="0">
                <a:latin typeface="Arial Narrow" panose="020B0606020202030204" pitchFamily="34" charset="0"/>
              </a:rPr>
              <a:t>5-Year Trend</a:t>
            </a:r>
          </a:p>
          <a:p>
            <a:pPr>
              <a:lnSpc>
                <a:spcPct val="100000"/>
              </a:lnSpc>
              <a:spcBef>
                <a:spcPts val="0"/>
              </a:spcBef>
            </a:pPr>
            <a:r>
              <a:rPr lang="en-US" sz="2000" dirty="0">
                <a:latin typeface="Arial Narrow" panose="020B0606020202030204" pitchFamily="34" charset="0"/>
              </a:rPr>
              <a:t>Subgroup Data and Cohort Comparison</a:t>
            </a:r>
          </a:p>
          <a:p>
            <a:pPr>
              <a:lnSpc>
                <a:spcPct val="100000"/>
              </a:lnSpc>
              <a:spcBef>
                <a:spcPts val="0"/>
              </a:spcBef>
            </a:pPr>
            <a:r>
              <a:rPr lang="en-US" sz="2000" dirty="0">
                <a:latin typeface="Arial Narrow" panose="020B0606020202030204" pitchFamily="34" charset="0"/>
              </a:rPr>
              <a:t>Frequently Asked Questions</a:t>
            </a:r>
          </a:p>
          <a:p>
            <a:pPr>
              <a:lnSpc>
                <a:spcPct val="100000"/>
              </a:lnSpc>
              <a:spcBef>
                <a:spcPts val="0"/>
              </a:spcBef>
            </a:pPr>
            <a:r>
              <a:rPr lang="en-US" sz="2000" dirty="0">
                <a:latin typeface="Arial Narrow" panose="020B0606020202030204" pitchFamily="34" charset="0"/>
              </a:rPr>
              <a:t>Improvement Efforts and Next steps</a:t>
            </a:r>
          </a:p>
          <a:p>
            <a:pPr marL="0" indent="0">
              <a:lnSpc>
                <a:spcPct val="100000"/>
              </a:lnSpc>
              <a:spcBef>
                <a:spcPts val="0"/>
              </a:spcBef>
              <a:buNone/>
            </a:pPr>
            <a:endParaRPr lang="en-US" sz="1800" dirty="0">
              <a:latin typeface="Arial Narrow" panose="020B0606020202030204" pitchFamily="34" charset="0"/>
            </a:endParaRPr>
          </a:p>
          <a:p>
            <a:pPr marL="0" indent="0">
              <a:lnSpc>
                <a:spcPct val="100000"/>
              </a:lnSpc>
              <a:spcBef>
                <a:spcPts val="0"/>
              </a:spcBef>
              <a:buNone/>
            </a:pPr>
            <a:r>
              <a:rPr lang="en-US" sz="3600" b="1" cap="all" dirty="0">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000" dirty="0">
                <a:latin typeface="Arial Narrow" panose="020B0606020202030204" pitchFamily="34" charset="0"/>
              </a:rPr>
              <a:t>The BCSD celebrates the tremendous gains in high school graduation rates and remains committed to ensuring that all students, pre-K and beyond, are </a:t>
            </a:r>
            <a:r>
              <a:rPr lang="en-US" sz="2000" b="1" i="1" kern="100" dirty="0">
                <a:latin typeface="Arial Narrow" panose="020B0606020202030204" pitchFamily="34" charset="0"/>
                <a:ea typeface="Calibri" panose="020F0502020204030204" pitchFamily="34" charset="0"/>
                <a:cs typeface="Arial" panose="020B0604020202020204" pitchFamily="34" charset="0"/>
              </a:rPr>
              <a:t>empowered to learn, lead, innovate and serve as productive and caring citizens within their chosen paths of success</a:t>
            </a:r>
            <a:r>
              <a:rPr lang="en-US" sz="2000" kern="100" dirty="0">
                <a:latin typeface="Trade Gothic Next HvyCd" panose="020B0906040303020004" pitchFamily="34" charset="0"/>
                <a:ea typeface="Calibri" panose="020F0502020204030204" pitchFamily="34" charset="0"/>
                <a:cs typeface="Arial" panose="020B0604020202020204" pitchFamily="34" charset="0"/>
              </a:rPr>
              <a:t>.</a:t>
            </a:r>
            <a:endParaRPr lang="en-US" sz="2000" dirty="0">
              <a:latin typeface="Trade Gothic Next HvyCd" panose="020B0906040303020004" pitchFamily="34" charset="0"/>
            </a:endParaRPr>
          </a:p>
          <a:p>
            <a:pPr marL="0" indent="0">
              <a:lnSpc>
                <a:spcPct val="100000"/>
              </a:lnSpc>
              <a:spcBef>
                <a:spcPts val="0"/>
              </a:spcBef>
              <a:buNone/>
            </a:pPr>
            <a:endParaRPr lang="en-US" sz="2000" dirty="0">
              <a:latin typeface="Arial Narrow" panose="020B0606020202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Narrow" panose="020B0606020202030204" pitchFamily="34" charset="0"/>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Tree>
    <p:extLst>
      <p:ext uri="{BB962C8B-B14F-4D97-AF65-F5344CB8AC3E}">
        <p14:creationId xmlns:p14="http://schemas.microsoft.com/office/powerpoint/2010/main" val="270082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Narrow" panose="020B0606020202030204" pitchFamily="34" charset="0"/>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Narrow" panose="020B0606020202030204" pitchFamily="34" charset="0"/>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dirty="0">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latin typeface="Arial Narrow" panose="020B0606020202030204" pitchFamily="34" charset="0"/>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Arial Narrow" panose="020B0606020202030204" pitchFamily="34" charset="0"/>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dirty="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dirty="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dirty="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dirty="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dirty="0">
              <a:solidFill>
                <a:prstClr val="white"/>
              </a:solidFill>
              <a:latin typeface="Arial Narrow" panose="020B0606020202030204" pitchFamily="34" charset="0"/>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dirty="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n w="0"/>
                <a:effectLst>
                  <a:outerShdw blurRad="38100" dist="38100" dir="2700000" algn="tl">
                    <a:srgbClr val="000000">
                      <a:alpha val="43137"/>
                    </a:srgbClr>
                  </a:outerShdw>
                </a:effectLst>
                <a:latin typeface="Trade Gothic Next HvyCd" panose="020B0906040303020004" pitchFamily="34" charset="0"/>
              </a:rPr>
              <a:t>LEARNER </a:t>
            </a:r>
            <a:br>
              <a:rPr lang="en-US" sz="4000" b="1" dirty="0">
                <a:ln w="0"/>
                <a:effectLst>
                  <a:outerShdw blurRad="38100" dist="38100" dir="2700000" algn="tl">
                    <a:srgbClr val="000000">
                      <a:alpha val="43137"/>
                    </a:srgbClr>
                  </a:outerShdw>
                </a:effectLst>
                <a:latin typeface="Trade Gothic Next HvyCd" panose="020B0906040303020004" pitchFamily="34" charset="0"/>
              </a:rPr>
            </a:br>
            <a:r>
              <a:rPr lang="en-US" sz="4000" b="1" dirty="0">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dirty="0">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dirty="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dirty="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dirty="0">
                <a:latin typeface="Trade Gothic Next" panose="020B0503040303020004" pitchFamily="34" charset="0"/>
              </a:rPr>
              <a:t>Each student </a:t>
            </a:r>
          </a:p>
          <a:p>
            <a:r>
              <a:rPr lang="en-US" sz="2000" dirty="0">
                <a:latin typeface="Trade Gothic Next" panose="020B0503040303020004" pitchFamily="34" charset="0"/>
              </a:rPr>
              <a:t>will graduate </a:t>
            </a:r>
            <a:r>
              <a:rPr lang="en-US" sz="2000" b="1" i="1" dirty="0">
                <a:latin typeface="Trade Gothic Next" panose="020B0503040303020004" pitchFamily="34" charset="0"/>
              </a:rPr>
              <a:t>empowered</a:t>
            </a:r>
            <a:r>
              <a:rPr lang="en-US" sz="2000" dirty="0">
                <a:latin typeface="Trade Gothic Next" panose="020B0503040303020004" pitchFamily="34" charset="0"/>
              </a:rPr>
              <a:t> to make a well-informed decision about their next step. They will learn about themselves as they </a:t>
            </a:r>
            <a:r>
              <a:rPr lang="en-US" sz="2000" b="1" i="1" dirty="0">
                <a:latin typeface="Trade Gothic Next" panose="020B0503040303020004" pitchFamily="34" charset="0"/>
              </a:rPr>
              <a:t>engage</a:t>
            </a:r>
            <a:r>
              <a:rPr lang="en-US" sz="2000" dirty="0">
                <a:latin typeface="Trade Gothic Next" panose="020B0503040303020004" pitchFamily="34" charset="0"/>
              </a:rPr>
              <a:t> in rigorous content and gain </a:t>
            </a:r>
            <a:r>
              <a:rPr lang="en-US" sz="2000" b="1" i="1" dirty="0">
                <a:latin typeface="Trade Gothic Next" panose="020B0503040303020004" pitchFamily="34" charset="0"/>
              </a:rPr>
              <a:t>exposure</a:t>
            </a:r>
            <a:r>
              <a:rPr lang="en-US" sz="2000" dirty="0">
                <a:latin typeface="Trade Gothic Next" panose="020B0503040303020004" pitchFamily="34" charset="0"/>
              </a:rPr>
              <a:t> through personalized learning </a:t>
            </a:r>
            <a:r>
              <a:rPr lang="en-US" sz="2000" b="1" i="1" dirty="0">
                <a:latin typeface="Trade Gothic Next" panose="020B0503040303020004" pitchFamily="34" charset="0"/>
              </a:rPr>
              <a:t>experiences</a:t>
            </a:r>
            <a:r>
              <a:rPr lang="en-US" sz="2000" dirty="0">
                <a:latin typeface="Trade Gothic Next" panose="020B0503040303020004" pitchFamily="34" charset="0"/>
              </a:rPr>
              <a:t>, thereby </a:t>
            </a:r>
            <a:r>
              <a:rPr lang="en-US" sz="2000" b="1" i="1" dirty="0">
                <a:latin typeface="Trade Gothic Next" panose="020B0503040303020004" pitchFamily="34" charset="0"/>
              </a:rPr>
              <a:t>enlightening</a:t>
            </a:r>
            <a:r>
              <a:rPr lang="en-US" sz="2000" dirty="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Tree>
    <p:extLst>
      <p:ext uri="{BB962C8B-B14F-4D97-AF65-F5344CB8AC3E}">
        <p14:creationId xmlns:p14="http://schemas.microsoft.com/office/powerpoint/2010/main" val="3574420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dirty="0">
              <a:latin typeface="Arial Narrow" panose="020B0606020202030204" pitchFamily="34" charset="0"/>
            </a:endParaRPr>
          </a:p>
        </p:txBody>
      </p:sp>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1043070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descr="A group of people wearing blue gowns&#10;&#10;Description automatically generated">
            <a:extLst>
              <a:ext uri="{FF2B5EF4-FFF2-40B4-BE49-F238E27FC236}">
                <a16:creationId xmlns:a16="http://schemas.microsoft.com/office/drawing/2014/main" id="{3B9874DF-E8C3-48A5-35FD-E028B8B445C2}"/>
              </a:ext>
            </a:extLst>
          </p:cNvPr>
          <p:cNvPicPr>
            <a:picLocks noChangeAspect="1"/>
          </p:cNvPicPr>
          <p:nvPr/>
        </p:nvPicPr>
        <p:blipFill rotWithShape="1">
          <a:blip r:embed="rId2">
            <a:extLst>
              <a:ext uri="{28A0092B-C50C-407E-A947-70E740481C1C}">
                <a14:useLocalDpi xmlns:a14="http://schemas.microsoft.com/office/drawing/2010/main" val="0"/>
              </a:ext>
            </a:extLst>
          </a:blip>
          <a:srcRect/>
          <a:stretch/>
        </p:blipFill>
        <p:spPr>
          <a:xfrm>
            <a:off x="20" y="10"/>
            <a:ext cx="12191980" cy="6857990"/>
          </a:xfrm>
          <a:prstGeom prst="rect">
            <a:avLst/>
          </a:prstGeom>
        </p:spPr>
      </p:pic>
      <p:sp>
        <p:nvSpPr>
          <p:cNvPr id="61" name="Rectangle 60">
            <a:extLst>
              <a:ext uri="{FF2B5EF4-FFF2-40B4-BE49-F238E27FC236}">
                <a16:creationId xmlns:a16="http://schemas.microsoft.com/office/drawing/2014/main" id="{216BB327-7AA9-4EC5-815F-9D8E6BC53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6206" y="115193"/>
            <a:ext cx="11939588" cy="6627614"/>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Narrow" panose="020B0606020202030204" pitchFamily="34" charset="0"/>
            </a:endParaRPr>
          </a:p>
        </p:txBody>
      </p:sp>
    </p:spTree>
    <p:extLst>
      <p:ext uri="{BB962C8B-B14F-4D97-AF65-F5344CB8AC3E}">
        <p14:creationId xmlns:p14="http://schemas.microsoft.com/office/powerpoint/2010/main" val="1269243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cap="all" dirty="0">
                <a:solidFill>
                  <a:srgbClr val="FFFFFF"/>
                </a:solidFill>
                <a:latin typeface="Trade Gothic Next HvyCd"/>
              </a:rPr>
              <a:t>5-year trend: BCSD graduation rate AND Total Graduates</a:t>
            </a:r>
            <a:endParaRPr lang="en-US" sz="3200" cap="all" dirty="0">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descr="A graph with numbers and a line&#10;&#10;Description automatically generated">
            <a:extLst>
              <a:ext uri="{FF2B5EF4-FFF2-40B4-BE49-F238E27FC236}">
                <a16:creationId xmlns:a16="http://schemas.microsoft.com/office/drawing/2014/main" id="{39CA2719-22FB-1119-D991-E3494CFB05BD}"/>
              </a:ext>
            </a:extLst>
          </p:cNvPr>
          <p:cNvPicPr>
            <a:picLocks noChangeAspect="1"/>
          </p:cNvPicPr>
          <p:nvPr/>
        </p:nvPicPr>
        <p:blipFill>
          <a:blip r:embed="rId4"/>
          <a:stretch>
            <a:fillRect/>
          </a:stretch>
        </p:blipFill>
        <p:spPr>
          <a:xfrm>
            <a:off x="719471" y="977499"/>
            <a:ext cx="10637872" cy="5877653"/>
          </a:xfrm>
          <a:prstGeom prst="rect">
            <a:avLst/>
          </a:prstGeom>
        </p:spPr>
      </p:pic>
    </p:spTree>
    <p:extLst>
      <p:ext uri="{BB962C8B-B14F-4D97-AF65-F5344CB8AC3E}">
        <p14:creationId xmlns:p14="http://schemas.microsoft.com/office/powerpoint/2010/main" val="1923458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dirty="0">
                <a:effectLst>
                  <a:outerShdw blurRad="38100" dist="38100" dir="2700000" algn="tl">
                    <a:srgbClr val="000000">
                      <a:alpha val="43137"/>
                    </a:srgbClr>
                  </a:outerShdw>
                </a:effectLst>
                <a:latin typeface="Trade Gothic Next HvyCd" panose="020B0906040303020004" pitchFamily="34" charset="0"/>
              </a:rPr>
              <a:t>5-year trend: BCSD vs. state graduation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AA110D98-B257-B9CE-802E-426E2E8D355C}"/>
              </a:ext>
            </a:extLst>
          </p:cNvPr>
          <p:cNvPicPr>
            <a:picLocks noChangeAspect="1"/>
          </p:cNvPicPr>
          <p:nvPr/>
        </p:nvPicPr>
        <p:blipFill>
          <a:blip r:embed="rId4"/>
          <a:stretch>
            <a:fillRect/>
          </a:stretch>
        </p:blipFill>
        <p:spPr>
          <a:xfrm>
            <a:off x="497959" y="1007201"/>
            <a:ext cx="10894826" cy="5889132"/>
          </a:xfrm>
          <a:prstGeom prst="rect">
            <a:avLst/>
          </a:prstGeom>
        </p:spPr>
      </p:pic>
    </p:spTree>
    <p:extLst>
      <p:ext uri="{BB962C8B-B14F-4D97-AF65-F5344CB8AC3E}">
        <p14:creationId xmlns:p14="http://schemas.microsoft.com/office/powerpoint/2010/main" val="17006909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dirty="0">
                <a:effectLst>
                  <a:outerShdw blurRad="38100" dist="38100" dir="2700000" algn="tl">
                    <a:srgbClr val="000000">
                      <a:alpha val="43137"/>
                    </a:srgbClr>
                  </a:outerShdw>
                </a:effectLst>
                <a:latin typeface="Trade Gothic Next HvyCd" panose="020B0906040303020004" pitchFamily="34" charset="0"/>
              </a:rPr>
              <a:t>5-year trend: Graduation rates by race &amp; Cohort 2023 GAP</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8" name="Picture 7">
            <a:extLst>
              <a:ext uri="{FF2B5EF4-FFF2-40B4-BE49-F238E27FC236}">
                <a16:creationId xmlns:a16="http://schemas.microsoft.com/office/drawing/2014/main" id="{C2428740-C860-9364-D32A-FF4E79D45EDC}"/>
              </a:ext>
            </a:extLst>
          </p:cNvPr>
          <p:cNvPicPr>
            <a:picLocks noChangeAspect="1"/>
          </p:cNvPicPr>
          <p:nvPr/>
        </p:nvPicPr>
        <p:blipFill>
          <a:blip r:embed="rId4"/>
          <a:stretch>
            <a:fillRect/>
          </a:stretch>
        </p:blipFill>
        <p:spPr>
          <a:xfrm>
            <a:off x="9897361" y="1006439"/>
            <a:ext cx="2285557" cy="5855216"/>
          </a:xfrm>
          <a:prstGeom prst="rect">
            <a:avLst/>
          </a:prstGeom>
        </p:spPr>
      </p:pic>
      <p:pic>
        <p:nvPicPr>
          <p:cNvPr id="9" name="Picture 8">
            <a:extLst>
              <a:ext uri="{FF2B5EF4-FFF2-40B4-BE49-F238E27FC236}">
                <a16:creationId xmlns:a16="http://schemas.microsoft.com/office/drawing/2014/main" id="{2FF4A8F0-1329-5131-3559-75F54F242403}"/>
              </a:ext>
            </a:extLst>
          </p:cNvPr>
          <p:cNvPicPr>
            <a:picLocks noChangeAspect="1"/>
          </p:cNvPicPr>
          <p:nvPr/>
        </p:nvPicPr>
        <p:blipFill>
          <a:blip r:embed="rId5"/>
          <a:stretch>
            <a:fillRect/>
          </a:stretch>
        </p:blipFill>
        <p:spPr>
          <a:xfrm>
            <a:off x="54936" y="948340"/>
            <a:ext cx="9769546" cy="5856227"/>
          </a:xfrm>
          <a:prstGeom prst="rect">
            <a:avLst/>
          </a:prstGeom>
        </p:spPr>
      </p:pic>
    </p:spTree>
    <p:extLst>
      <p:ext uri="{BB962C8B-B14F-4D97-AF65-F5344CB8AC3E}">
        <p14:creationId xmlns:p14="http://schemas.microsoft.com/office/powerpoint/2010/main" val="4167004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dirty="0">
                <a:effectLst>
                  <a:outerShdw blurRad="38100" dist="38100" dir="2700000" algn="tl">
                    <a:srgbClr val="000000">
                      <a:alpha val="43137"/>
                    </a:srgbClr>
                  </a:outerShdw>
                </a:effectLst>
                <a:latin typeface="Trade Gothic Next HvyCd" panose="020B0906040303020004" pitchFamily="34" charset="0"/>
              </a:rPr>
              <a:t>5-year trend: Graduation rates by race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descr="A graph of different colored bars&#10;&#10;Description automatically generated">
            <a:extLst>
              <a:ext uri="{FF2B5EF4-FFF2-40B4-BE49-F238E27FC236}">
                <a16:creationId xmlns:a16="http://schemas.microsoft.com/office/drawing/2014/main" id="{2BB8A83A-3FD9-AE5D-BC15-941329CFA0CF}"/>
              </a:ext>
            </a:extLst>
          </p:cNvPr>
          <p:cNvPicPr>
            <a:picLocks noChangeAspect="1"/>
          </p:cNvPicPr>
          <p:nvPr/>
        </p:nvPicPr>
        <p:blipFill>
          <a:blip r:embed="rId4"/>
          <a:stretch>
            <a:fillRect/>
          </a:stretch>
        </p:blipFill>
        <p:spPr>
          <a:xfrm>
            <a:off x="125820" y="941132"/>
            <a:ext cx="11435314" cy="5879504"/>
          </a:xfrm>
          <a:prstGeom prst="rect">
            <a:avLst/>
          </a:prstGeom>
        </p:spPr>
      </p:pic>
    </p:spTree>
    <p:extLst>
      <p:ext uri="{BB962C8B-B14F-4D97-AF65-F5344CB8AC3E}">
        <p14:creationId xmlns:p14="http://schemas.microsoft.com/office/powerpoint/2010/main" val="37157953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dirty="0">
                <a:effectLst>
                  <a:outerShdw blurRad="38100" dist="38100" dir="2700000" algn="tl">
                    <a:srgbClr val="000000">
                      <a:alpha val="43137"/>
                    </a:srgbClr>
                  </a:outerShdw>
                </a:effectLst>
                <a:latin typeface="Trade Gothic Next HvyCd" panose="020B0906040303020004" pitchFamily="34" charset="0"/>
              </a:rPr>
              <a:t>5-year trend: Graduation rate by </a:t>
            </a:r>
            <a:r>
              <a:rPr lang="en-US" sz="3200" cap="all" dirty="0" err="1">
                <a:effectLst>
                  <a:outerShdw blurRad="38100" dist="38100" dir="2700000" algn="tl">
                    <a:srgbClr val="000000">
                      <a:alpha val="43137"/>
                    </a:srgbClr>
                  </a:outerShdw>
                </a:effectLst>
                <a:latin typeface="Trade Gothic Next HvyCd" panose="020B0906040303020004" pitchFamily="34" charset="0"/>
              </a:rPr>
              <a:t>swd</a:t>
            </a:r>
            <a:r>
              <a:rPr lang="en-US" sz="3200" cap="all" dirty="0">
                <a:effectLst>
                  <a:outerShdw blurRad="38100" dist="38100" dir="2700000" algn="tl">
                    <a:srgbClr val="000000">
                      <a:alpha val="43137"/>
                    </a:srgbClr>
                  </a:outerShdw>
                </a:effectLst>
                <a:latin typeface="Trade Gothic Next HvyCd" panose="020B0906040303020004" pitchFamily="34" charset="0"/>
              </a:rPr>
              <a:t> Status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descr="A graph showing the number of students with disability&#10;&#10;Description automatically generated">
            <a:extLst>
              <a:ext uri="{FF2B5EF4-FFF2-40B4-BE49-F238E27FC236}">
                <a16:creationId xmlns:a16="http://schemas.microsoft.com/office/drawing/2014/main" id="{B793B387-F14A-0220-CC5C-1A7E8E82E937}"/>
              </a:ext>
            </a:extLst>
          </p:cNvPr>
          <p:cNvPicPr>
            <a:picLocks noChangeAspect="1"/>
          </p:cNvPicPr>
          <p:nvPr/>
        </p:nvPicPr>
        <p:blipFill>
          <a:blip r:embed="rId4"/>
          <a:stretch>
            <a:fillRect/>
          </a:stretch>
        </p:blipFill>
        <p:spPr>
          <a:xfrm>
            <a:off x="453657" y="1001799"/>
            <a:ext cx="10655594" cy="5855633"/>
          </a:xfrm>
          <a:prstGeom prst="rect">
            <a:avLst/>
          </a:prstGeom>
        </p:spPr>
      </p:pic>
    </p:spTree>
    <p:extLst>
      <p:ext uri="{BB962C8B-B14F-4D97-AF65-F5344CB8AC3E}">
        <p14:creationId xmlns:p14="http://schemas.microsoft.com/office/powerpoint/2010/main" val="2361778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dirty="0">
                <a:effectLst>
                  <a:outerShdw blurRad="38100" dist="38100" dir="2700000" algn="tl">
                    <a:srgbClr val="000000">
                      <a:alpha val="43137"/>
                    </a:srgbClr>
                  </a:outerShdw>
                </a:effectLst>
                <a:latin typeface="Trade Gothic Next HvyCd" panose="020B0906040303020004" pitchFamily="34" charset="0"/>
              </a:rPr>
              <a:t>5-year trend: Graduation rate by EL status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a:extLst>
              <a:ext uri="{FF2B5EF4-FFF2-40B4-BE49-F238E27FC236}">
                <a16:creationId xmlns:a16="http://schemas.microsoft.com/office/drawing/2014/main" id="{A09CBE4D-7EDB-4CB7-9B2E-EAE7740995CD}"/>
              </a:ext>
            </a:extLst>
          </p:cNvPr>
          <p:cNvPicPr>
            <a:picLocks noChangeAspect="1"/>
          </p:cNvPicPr>
          <p:nvPr/>
        </p:nvPicPr>
        <p:blipFill>
          <a:blip r:embed="rId4"/>
          <a:stretch>
            <a:fillRect/>
          </a:stretch>
        </p:blipFill>
        <p:spPr>
          <a:xfrm>
            <a:off x="559982" y="976771"/>
            <a:ext cx="10832803" cy="5834807"/>
          </a:xfrm>
          <a:prstGeom prst="rect">
            <a:avLst/>
          </a:prstGeom>
        </p:spPr>
      </p:pic>
    </p:spTree>
    <p:extLst>
      <p:ext uri="{BB962C8B-B14F-4D97-AF65-F5344CB8AC3E}">
        <p14:creationId xmlns:p14="http://schemas.microsoft.com/office/powerpoint/2010/main" val="41264794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cap="all" dirty="0">
                <a:effectLst>
                  <a:outerShdw blurRad="38100" dist="38100" dir="2700000" algn="tl">
                    <a:srgbClr val="000000">
                      <a:alpha val="43137"/>
                    </a:srgbClr>
                  </a:outerShdw>
                </a:effectLst>
                <a:latin typeface="Trade Gothic Next HvyCd"/>
              </a:rPr>
              <a:t>5-year trend: # of graduates BY school</a:t>
            </a:r>
            <a:endParaRPr lang="en-US" sz="3200" cap="all" dirty="0">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a:extLst>
              <a:ext uri="{FF2B5EF4-FFF2-40B4-BE49-F238E27FC236}">
                <a16:creationId xmlns:a16="http://schemas.microsoft.com/office/drawing/2014/main" id="{17EC953C-05B8-A86A-50F2-51CCBF81243C}"/>
              </a:ext>
            </a:extLst>
          </p:cNvPr>
          <p:cNvPicPr>
            <a:picLocks noChangeAspect="1"/>
          </p:cNvPicPr>
          <p:nvPr/>
        </p:nvPicPr>
        <p:blipFill>
          <a:blip r:embed="rId4"/>
          <a:stretch>
            <a:fillRect/>
          </a:stretch>
        </p:blipFill>
        <p:spPr>
          <a:xfrm>
            <a:off x="249867" y="996886"/>
            <a:ext cx="11869477" cy="5838879"/>
          </a:xfrm>
          <a:prstGeom prst="rect">
            <a:avLst/>
          </a:prstGeom>
        </p:spPr>
      </p:pic>
    </p:spTree>
    <p:extLst>
      <p:ext uri="{BB962C8B-B14F-4D97-AF65-F5344CB8AC3E}">
        <p14:creationId xmlns:p14="http://schemas.microsoft.com/office/powerpoint/2010/main" val="22740198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dirty="0">
                <a:effectLst>
                  <a:outerShdw blurRad="38100" dist="38100" dir="2700000" algn="tl">
                    <a:srgbClr val="000000">
                      <a:alpha val="43137"/>
                    </a:srgbClr>
                  </a:outerShdw>
                </a:effectLst>
                <a:latin typeface="Trade Gothic Next HvyCd" panose="020B0906040303020004" pitchFamily="34" charset="0"/>
              </a:rPr>
              <a:t>Cohort 2023: School comparisons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 name="Picture 1" descr="A graph of blue bars with numbers&#10;&#10;Description automatically generated">
            <a:extLst>
              <a:ext uri="{FF2B5EF4-FFF2-40B4-BE49-F238E27FC236}">
                <a16:creationId xmlns:a16="http://schemas.microsoft.com/office/drawing/2014/main" id="{E0E905C3-191C-7EC9-CBC1-1472FD26262C}"/>
              </a:ext>
            </a:extLst>
          </p:cNvPr>
          <p:cNvPicPr>
            <a:picLocks noChangeAspect="1"/>
          </p:cNvPicPr>
          <p:nvPr/>
        </p:nvPicPr>
        <p:blipFill>
          <a:blip r:embed="rId4"/>
          <a:stretch>
            <a:fillRect/>
          </a:stretch>
        </p:blipFill>
        <p:spPr>
          <a:xfrm>
            <a:off x="223285" y="1005315"/>
            <a:ext cx="11745431" cy="5848603"/>
          </a:xfrm>
          <a:prstGeom prst="rect">
            <a:avLst/>
          </a:prstGeom>
        </p:spPr>
      </p:pic>
    </p:spTree>
    <p:extLst>
      <p:ext uri="{BB962C8B-B14F-4D97-AF65-F5344CB8AC3E}">
        <p14:creationId xmlns:p14="http://schemas.microsoft.com/office/powerpoint/2010/main" val="1187957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dirty="0">
                <a:effectLst>
                  <a:outerShdw blurRad="38100" dist="38100" dir="2700000" algn="tl">
                    <a:srgbClr val="000000">
                      <a:alpha val="43137"/>
                    </a:srgbClr>
                  </a:outerShdw>
                </a:effectLst>
                <a:latin typeface="Trade Gothic Next HvyCd" panose="020B0906040303020004" pitchFamily="34" charset="0"/>
              </a:rPr>
              <a:t>Cohort 2023: Rates of change (+/-) by school</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screenshot of a graph&#10;&#10;Description automatically generated">
            <a:extLst>
              <a:ext uri="{FF2B5EF4-FFF2-40B4-BE49-F238E27FC236}">
                <a16:creationId xmlns:a16="http://schemas.microsoft.com/office/drawing/2014/main" id="{D3335679-3A6B-51DC-8199-D60FDD0E7908}"/>
              </a:ext>
            </a:extLst>
          </p:cNvPr>
          <p:cNvPicPr>
            <a:picLocks noChangeAspect="1"/>
          </p:cNvPicPr>
          <p:nvPr/>
        </p:nvPicPr>
        <p:blipFill>
          <a:blip r:embed="rId4"/>
          <a:stretch>
            <a:fillRect/>
          </a:stretch>
        </p:blipFill>
        <p:spPr>
          <a:xfrm>
            <a:off x="675169" y="941466"/>
            <a:ext cx="10806219" cy="5914275"/>
          </a:xfrm>
          <a:prstGeom prst="rect">
            <a:avLst/>
          </a:prstGeom>
        </p:spPr>
      </p:pic>
      <p:pic>
        <p:nvPicPr>
          <p:cNvPr id="7" name="Picture 6">
            <a:extLst>
              <a:ext uri="{FF2B5EF4-FFF2-40B4-BE49-F238E27FC236}">
                <a16:creationId xmlns:a16="http://schemas.microsoft.com/office/drawing/2014/main" id="{2C5EFA04-E09C-CB06-DC48-558503B4B3A3}"/>
              </a:ext>
            </a:extLst>
          </p:cNvPr>
          <p:cNvPicPr>
            <a:picLocks noChangeAspect="1"/>
          </p:cNvPicPr>
          <p:nvPr/>
        </p:nvPicPr>
        <p:blipFill>
          <a:blip r:embed="rId5"/>
          <a:stretch>
            <a:fillRect/>
          </a:stretch>
        </p:blipFill>
        <p:spPr>
          <a:xfrm>
            <a:off x="9920730" y="1031580"/>
            <a:ext cx="1228725" cy="400050"/>
          </a:xfrm>
          <a:prstGeom prst="rect">
            <a:avLst/>
          </a:prstGeom>
        </p:spPr>
      </p:pic>
    </p:spTree>
    <p:extLst>
      <p:ext uri="{BB962C8B-B14F-4D97-AF65-F5344CB8AC3E}">
        <p14:creationId xmlns:p14="http://schemas.microsoft.com/office/powerpoint/2010/main" val="3347436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dirty="0">
                <a:effectLst>
                  <a:outerShdw blurRad="38100" dist="38100" dir="2700000" algn="tl">
                    <a:srgbClr val="000000">
                      <a:alpha val="43137"/>
                    </a:srgbClr>
                  </a:outerShdw>
                </a:effectLst>
                <a:latin typeface="Trade Gothic Next HvyCd" panose="020B0906040303020004" pitchFamily="34" charset="0"/>
              </a:rPr>
              <a:t>Cohort 2023: Race comparisons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graph of a number of people&#10;&#10;Description automatically generated">
            <a:extLst>
              <a:ext uri="{FF2B5EF4-FFF2-40B4-BE49-F238E27FC236}">
                <a16:creationId xmlns:a16="http://schemas.microsoft.com/office/drawing/2014/main" id="{EA827F6A-7BC1-E626-1619-967A8C55C990}"/>
              </a:ext>
            </a:extLst>
          </p:cNvPr>
          <p:cNvPicPr>
            <a:picLocks noChangeAspect="1"/>
          </p:cNvPicPr>
          <p:nvPr/>
        </p:nvPicPr>
        <p:blipFill>
          <a:blip r:embed="rId4"/>
          <a:stretch>
            <a:fillRect/>
          </a:stretch>
        </p:blipFill>
        <p:spPr>
          <a:xfrm>
            <a:off x="125819" y="938978"/>
            <a:ext cx="11355571" cy="5866093"/>
          </a:xfrm>
          <a:prstGeom prst="rect">
            <a:avLst/>
          </a:prstGeom>
        </p:spPr>
      </p:pic>
    </p:spTree>
    <p:extLst>
      <p:ext uri="{BB962C8B-B14F-4D97-AF65-F5344CB8AC3E}">
        <p14:creationId xmlns:p14="http://schemas.microsoft.com/office/powerpoint/2010/main" val="22109318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AC6508-4813-1845-116C-68404DB4B4C3}"/>
              </a:ext>
            </a:extLst>
          </p:cNvPr>
          <p:cNvSpPr/>
          <p:nvPr/>
        </p:nvSpPr>
        <p:spPr>
          <a:xfrm>
            <a:off x="0" y="11386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n-US" sz="3600" cap="all" dirty="0">
                <a:solidFill>
                  <a:prstClr val="white"/>
                </a:solidFill>
                <a:latin typeface="Impact" panose="020B0806030902050204" pitchFamily="34" charset="0"/>
              </a:rPr>
              <a:t>How is the 4-year grad rate determined?</a:t>
            </a:r>
            <a:endParaRPr kumimoji="0" lang="en-US" sz="3600" i="0" u="none" strike="noStrike" kern="1200" cap="all" spc="0" normalizeH="0" noProof="0" dirty="0">
              <a:ln>
                <a:noFill/>
              </a:ln>
              <a:solidFill>
                <a:prstClr val="white"/>
              </a:solidFill>
              <a:effectLst/>
              <a:uLnTx/>
              <a:uFillTx/>
              <a:latin typeface="Impact" panose="020B080603090205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Content Placeholder 2">
            <a:extLst>
              <a:ext uri="{FF2B5EF4-FFF2-40B4-BE49-F238E27FC236}">
                <a16:creationId xmlns:a16="http://schemas.microsoft.com/office/drawing/2014/main" id="{008A80CA-CD63-F06F-333F-300C68A83E5E}"/>
              </a:ext>
            </a:extLst>
          </p:cNvPr>
          <p:cNvSpPr>
            <a:spLocks noGrp="1"/>
          </p:cNvSpPr>
          <p:nvPr>
            <p:ph idx="1"/>
          </p:nvPr>
        </p:nvSpPr>
        <p:spPr>
          <a:xfrm>
            <a:off x="838200" y="1500039"/>
            <a:ext cx="10515600" cy="4351338"/>
          </a:xfrm>
        </p:spPr>
        <p:txBody>
          <a:bodyPr>
            <a:normAutofit/>
          </a:bodyPr>
          <a:lstStyle/>
          <a:p>
            <a:pPr marL="0" indent="0">
              <a:buNone/>
            </a:pPr>
            <a:r>
              <a:rPr lang="en-US" dirty="0"/>
              <a:t>4-Year Graduation Rate - number of students who graduate in four years with a regular high school diploma divided by the number of students who form the </a:t>
            </a:r>
            <a:r>
              <a:rPr lang="en-US" b="1" i="1" dirty="0">
                <a:solidFill>
                  <a:schemeClr val="accent4"/>
                </a:solidFill>
                <a:effectLst>
                  <a:outerShdw blurRad="38100" dist="38100" dir="2700000" algn="tl">
                    <a:srgbClr val="000000">
                      <a:alpha val="43137"/>
                    </a:srgbClr>
                  </a:outerShdw>
                </a:effectLst>
              </a:rPr>
              <a:t>adjusted cohort </a:t>
            </a:r>
            <a:r>
              <a:rPr lang="en-US" dirty="0"/>
              <a:t>for the graduating class. </a:t>
            </a:r>
          </a:p>
          <a:p>
            <a:endParaRPr lang="en-US" dirty="0"/>
          </a:p>
          <a:p>
            <a:pPr marL="0" indent="0" algn="ctr">
              <a:buNone/>
            </a:pPr>
            <a:r>
              <a:rPr lang="en-US" dirty="0"/>
              <a:t>(# of cohort members who earn a regular high school diploma)</a:t>
            </a:r>
          </a:p>
          <a:p>
            <a:pPr marL="0" indent="0" algn="ctr">
              <a:buNone/>
            </a:pPr>
            <a:endParaRPr lang="en-US" dirty="0"/>
          </a:p>
          <a:p>
            <a:pPr marL="0" indent="0" algn="ctr">
              <a:buNone/>
            </a:pPr>
            <a:endParaRPr lang="en-US" dirty="0"/>
          </a:p>
          <a:p>
            <a:pPr marL="0" indent="0" algn="ctr">
              <a:buNone/>
            </a:pPr>
            <a:r>
              <a:rPr lang="en-US" dirty="0"/>
              <a:t>(# of starting cohort members + students who transfer in – students who transfer out/dropout/withdraw from the cohort)</a:t>
            </a:r>
          </a:p>
        </p:txBody>
      </p:sp>
      <p:pic>
        <p:nvPicPr>
          <p:cNvPr id="4" name="Graphic 3" descr="Mathematics with solid fill">
            <a:extLst>
              <a:ext uri="{FF2B5EF4-FFF2-40B4-BE49-F238E27FC236}">
                <a16:creationId xmlns:a16="http://schemas.microsoft.com/office/drawing/2014/main" id="{16763D35-36A6-207D-39CC-ED894886F28C}"/>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46856" t="46596" r="12976" b="10896"/>
          <a:stretch/>
        </p:blipFill>
        <p:spPr>
          <a:xfrm>
            <a:off x="5679654" y="3879894"/>
            <a:ext cx="832692" cy="867159"/>
          </a:xfrm>
          <a:prstGeom prst="rect">
            <a:avLst/>
          </a:prstGeom>
        </p:spPr>
      </p:pic>
    </p:spTree>
    <p:extLst>
      <p:ext uri="{BB962C8B-B14F-4D97-AF65-F5344CB8AC3E}">
        <p14:creationId xmlns:p14="http://schemas.microsoft.com/office/powerpoint/2010/main" val="2654512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1B72058-ACB4-C27E-F13B-AC10369964CF}"/>
              </a:ext>
            </a:extLst>
          </p:cNvPr>
          <p:cNvSpPr txBox="1"/>
          <p:nvPr/>
        </p:nvSpPr>
        <p:spPr>
          <a:xfrm>
            <a:off x="7153275" y="1412739"/>
            <a:ext cx="4693185" cy="4124206"/>
          </a:xfrm>
          <a:prstGeom prst="rect">
            <a:avLst/>
          </a:prstGeom>
          <a:noFill/>
        </p:spPr>
        <p:txBody>
          <a:bodyPr wrap="square">
            <a:spAutoFit/>
          </a:bodyPr>
          <a:lstStyle/>
          <a:p>
            <a:pPr algn="ctr"/>
            <a:r>
              <a:rPr lang="en-US" sz="2400" dirty="0">
                <a:latin typeface="Arial Narrow" panose="020B0606020202030204" pitchFamily="34" charset="0"/>
              </a:rPr>
              <a:t>The adjusted cohort is based on the number of students who enter grade 9 for the first time adjusted by adding into the cohort any student who transfers in later during grade 9 or during the next three years and subtracting any student from the cohort who transfers out, emigrates to another country, transfers to a prison or juvenile facility, or dies during that same period. </a:t>
            </a:r>
          </a:p>
          <a:p>
            <a:pPr algn="ctr"/>
            <a:r>
              <a:rPr lang="en-US" sz="1100" b="1" i="1" dirty="0">
                <a:latin typeface="Arial Narrow" panose="020B0606020202030204" pitchFamily="34" charset="0"/>
              </a:rPr>
              <a:t>(Source: US Department of Education, ESSA High School Graduation Rate Non-Regulatory Guidance)</a:t>
            </a:r>
          </a:p>
        </p:txBody>
      </p:sp>
      <p:pic>
        <p:nvPicPr>
          <p:cNvPr id="10" name="Picture 9" descr="A group of people in blue graduation gowns&#10;&#10;Description automatically generated">
            <a:extLst>
              <a:ext uri="{FF2B5EF4-FFF2-40B4-BE49-F238E27FC236}">
                <a16:creationId xmlns:a16="http://schemas.microsoft.com/office/drawing/2014/main" id="{63307DE7-6EA9-3CE4-AAB5-947F34C786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299" y="1539798"/>
            <a:ext cx="6405293" cy="4270195"/>
          </a:xfrm>
          <a:prstGeom prst="rect">
            <a:avLst/>
          </a:prstGeom>
          <a:ln>
            <a:noFill/>
          </a:ln>
          <a:effectLst>
            <a:softEdge rad="112500"/>
          </a:effectLst>
        </p:spPr>
      </p:pic>
      <p:sp>
        <p:nvSpPr>
          <p:cNvPr id="12" name="Rectangle 11">
            <a:extLst>
              <a:ext uri="{FF2B5EF4-FFF2-40B4-BE49-F238E27FC236}">
                <a16:creationId xmlns:a16="http://schemas.microsoft.com/office/drawing/2014/main" id="{3AF66D73-B884-0711-DD36-2FC88C143237}"/>
              </a:ext>
            </a:extLst>
          </p:cNvPr>
          <p:cNvSpPr/>
          <p:nvPr/>
        </p:nvSpPr>
        <p:spPr>
          <a:xfrm>
            <a:off x="0" y="11386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n-US" sz="3600" cap="all" dirty="0">
                <a:solidFill>
                  <a:prstClr val="white"/>
                </a:solidFill>
                <a:latin typeface="Impact" panose="020B0806030902050204" pitchFamily="34" charset="0"/>
              </a:rPr>
              <a:t>How is the 4-year grad rate determined?</a:t>
            </a:r>
            <a:endParaRPr kumimoji="0" lang="en-US" sz="3600" i="0" u="none" strike="noStrike" kern="1200" cap="all" spc="0" normalizeH="0" noProof="0" dirty="0">
              <a:ln>
                <a:noFill/>
              </a:ln>
              <a:solidFill>
                <a:prstClr val="white"/>
              </a:solidFill>
              <a:effectLst/>
              <a:uLnTx/>
              <a:uFillTx/>
              <a:latin typeface="Impact" panose="020B080603090205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Tree>
    <p:extLst>
      <p:ext uri="{BB962C8B-B14F-4D97-AF65-F5344CB8AC3E}">
        <p14:creationId xmlns:p14="http://schemas.microsoft.com/office/powerpoint/2010/main" val="2275102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2D58D9-9994-01FD-235C-B68843B78CB4}"/>
              </a:ext>
            </a:extLst>
          </p:cNvPr>
          <p:cNvSpPr txBox="1"/>
          <p:nvPr/>
        </p:nvSpPr>
        <p:spPr>
          <a:xfrm>
            <a:off x="307072" y="1108281"/>
            <a:ext cx="5898656" cy="5509200"/>
          </a:xfrm>
          <a:prstGeom prst="rect">
            <a:avLst/>
          </a:prstGeom>
          <a:noFill/>
        </p:spPr>
        <p:txBody>
          <a:bodyPr wrap="square">
            <a:spAutoFit/>
          </a:bodyPr>
          <a:lstStyle/>
          <a:p>
            <a:r>
              <a:rPr lang="en-US" sz="2400" dirty="0">
                <a:latin typeface="Arial Narrow" panose="020B0606020202030204" pitchFamily="34" charset="0"/>
              </a:rPr>
              <a:t>Students are reported as dropouts if they leave school for one of the following reasons:</a:t>
            </a:r>
          </a:p>
          <a:p>
            <a:endParaRPr lang="en-US" sz="1600" dirty="0">
              <a:latin typeface="Arial Narrow" panose="020B0606020202030204" pitchFamily="34" charset="0"/>
            </a:endParaRPr>
          </a:p>
          <a:p>
            <a:pPr marL="342900" indent="-342900">
              <a:buFont typeface="Arial" panose="020B0604020202020204" pitchFamily="34" charset="0"/>
              <a:buChar char="•"/>
            </a:pPr>
            <a:r>
              <a:rPr lang="en-US" sz="2400" dirty="0">
                <a:latin typeface="Arial Narrow" panose="020B0606020202030204" pitchFamily="34" charset="0"/>
              </a:rPr>
              <a:t>Marriage </a:t>
            </a:r>
          </a:p>
          <a:p>
            <a:pPr marL="342900" indent="-342900">
              <a:buFont typeface="Arial" panose="020B0604020202020204" pitchFamily="34" charset="0"/>
              <a:buChar char="•"/>
            </a:pPr>
            <a:r>
              <a:rPr lang="en-US" sz="2400" dirty="0">
                <a:latin typeface="Arial Narrow" panose="020B0606020202030204" pitchFamily="34" charset="0"/>
              </a:rPr>
              <a:t>Expelled </a:t>
            </a:r>
          </a:p>
          <a:p>
            <a:pPr marL="342900" indent="-342900">
              <a:buFont typeface="Arial" panose="020B0604020202020204" pitchFamily="34" charset="0"/>
              <a:buChar char="•"/>
            </a:pPr>
            <a:r>
              <a:rPr lang="en-US" sz="2400" dirty="0">
                <a:latin typeface="Arial Narrow" panose="020B0606020202030204" pitchFamily="34" charset="0"/>
              </a:rPr>
              <a:t>Financial Hardship/Job</a:t>
            </a:r>
          </a:p>
          <a:p>
            <a:pPr marL="342900" indent="-342900">
              <a:buFont typeface="Arial" panose="020B0604020202020204" pitchFamily="34" charset="0"/>
              <a:buChar char="•"/>
            </a:pPr>
            <a:r>
              <a:rPr lang="en-US" sz="2400" dirty="0">
                <a:latin typeface="Arial Narrow" panose="020B0606020202030204" pitchFamily="34" charset="0"/>
              </a:rPr>
              <a:t>Incarcerated/Under Jurisdiction of Juvenile or Criminal Justice Authority</a:t>
            </a:r>
          </a:p>
          <a:p>
            <a:pPr marL="342900" indent="-342900">
              <a:buFont typeface="Arial" panose="020B0604020202020204" pitchFamily="34" charset="0"/>
              <a:buChar char="•"/>
            </a:pPr>
            <a:r>
              <a:rPr lang="en-US" sz="2400" dirty="0">
                <a:latin typeface="Arial Narrow" panose="020B0606020202030204" pitchFamily="34" charset="0"/>
              </a:rPr>
              <a:t>Low Grades/School Failure</a:t>
            </a:r>
          </a:p>
          <a:p>
            <a:pPr marL="342900" indent="-342900">
              <a:buFont typeface="Arial" panose="020B0604020202020204" pitchFamily="34" charset="0"/>
              <a:buChar char="•"/>
            </a:pPr>
            <a:r>
              <a:rPr lang="en-US" sz="2400" dirty="0">
                <a:latin typeface="Arial Narrow" panose="020B0606020202030204" pitchFamily="34" charset="0"/>
              </a:rPr>
              <a:t>Military</a:t>
            </a:r>
          </a:p>
          <a:p>
            <a:pPr marL="342900" indent="-342900">
              <a:buFont typeface="Arial" panose="020B0604020202020204" pitchFamily="34" charset="0"/>
              <a:buChar char="•"/>
            </a:pPr>
            <a:r>
              <a:rPr lang="en-US" sz="2400" dirty="0">
                <a:latin typeface="Arial Narrow" panose="020B0606020202030204" pitchFamily="34" charset="0"/>
              </a:rPr>
              <a:t>Other Adult Education </a:t>
            </a:r>
          </a:p>
          <a:p>
            <a:pPr marL="342900" indent="-342900">
              <a:buFont typeface="Arial" panose="020B0604020202020204" pitchFamily="34" charset="0"/>
              <a:buChar char="•"/>
            </a:pPr>
            <a:r>
              <a:rPr lang="en-US" sz="2400" dirty="0">
                <a:latin typeface="Arial Narrow" panose="020B0606020202030204" pitchFamily="34" charset="0"/>
              </a:rPr>
              <a:t>Pregnant/Parent</a:t>
            </a:r>
          </a:p>
          <a:p>
            <a:pPr marL="342900" indent="-342900">
              <a:buFont typeface="Arial" panose="020B0604020202020204" pitchFamily="34" charset="0"/>
              <a:buChar char="•"/>
            </a:pPr>
            <a:r>
              <a:rPr lang="en-US" sz="2400" dirty="0">
                <a:latin typeface="Arial Narrow" panose="020B0606020202030204" pitchFamily="34" charset="0"/>
              </a:rPr>
              <a:t>Removed for lack of attendance </a:t>
            </a:r>
          </a:p>
          <a:p>
            <a:pPr marL="342900" indent="-342900">
              <a:buFont typeface="Arial" panose="020B0604020202020204" pitchFamily="34" charset="0"/>
              <a:buChar char="•"/>
            </a:pPr>
            <a:r>
              <a:rPr lang="en-US" sz="2400" dirty="0">
                <a:latin typeface="Arial Narrow" panose="020B0606020202030204" pitchFamily="34" charset="0"/>
              </a:rPr>
              <a:t>Serious illness/Accident </a:t>
            </a:r>
          </a:p>
          <a:p>
            <a:pPr marL="342900" indent="-342900">
              <a:buFont typeface="Arial" panose="020B0604020202020204" pitchFamily="34" charset="0"/>
              <a:buChar char="•"/>
            </a:pPr>
            <a:r>
              <a:rPr lang="en-US" sz="2400" dirty="0">
                <a:latin typeface="Arial Narrow" panose="020B0606020202030204" pitchFamily="34" charset="0"/>
              </a:rPr>
              <a:t>Unknown</a:t>
            </a:r>
          </a:p>
        </p:txBody>
      </p:sp>
      <p:sp>
        <p:nvSpPr>
          <p:cNvPr id="5" name="Rectangle 4">
            <a:extLst>
              <a:ext uri="{FF2B5EF4-FFF2-40B4-BE49-F238E27FC236}">
                <a16:creationId xmlns:a16="http://schemas.microsoft.com/office/drawing/2014/main" id="{77896B54-49E4-E70A-6B5B-1F0693025A12}"/>
              </a:ext>
            </a:extLst>
          </p:cNvPr>
          <p:cNvSpPr/>
          <p:nvPr/>
        </p:nvSpPr>
        <p:spPr>
          <a:xfrm>
            <a:off x="0" y="11386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n-US" sz="3600" cap="all" dirty="0">
                <a:solidFill>
                  <a:prstClr val="white"/>
                </a:solidFill>
                <a:latin typeface="Impact" panose="020B0806030902050204" pitchFamily="34" charset="0"/>
              </a:rPr>
              <a:t>How ARE DROPOUTS CALCULATED?</a:t>
            </a:r>
            <a:endParaRPr kumimoji="0" lang="en-US" sz="3600" i="0" u="none" strike="noStrike" kern="1200" cap="all" spc="0" normalizeH="0" noProof="0" dirty="0">
              <a:ln>
                <a:noFill/>
              </a:ln>
              <a:solidFill>
                <a:prstClr val="white"/>
              </a:solidFill>
              <a:effectLst/>
              <a:uLnTx/>
              <a:uFillTx/>
              <a:latin typeface="Impact" panose="020B080603090205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800325" y="-61296"/>
            <a:ext cx="1391675" cy="1386174"/>
          </a:xfrm>
          <a:prstGeom prst="rect">
            <a:avLst/>
          </a:prstGeom>
        </p:spPr>
      </p:pic>
      <p:pic>
        <p:nvPicPr>
          <p:cNvPr id="10" name="Picture 9" descr="A group of people on a stage&#10;&#10;Description automatically generated">
            <a:extLst>
              <a:ext uri="{FF2B5EF4-FFF2-40B4-BE49-F238E27FC236}">
                <a16:creationId xmlns:a16="http://schemas.microsoft.com/office/drawing/2014/main" id="{C17625B9-C8EF-DB53-B9ED-5ED79C2DF018}"/>
              </a:ext>
            </a:extLst>
          </p:cNvPr>
          <p:cNvPicPr>
            <a:picLocks noChangeAspect="1"/>
          </p:cNvPicPr>
          <p:nvPr/>
        </p:nvPicPr>
        <p:blipFill rotWithShape="1">
          <a:blip r:embed="rId4">
            <a:extLst>
              <a:ext uri="{28A0092B-C50C-407E-A947-70E740481C1C}">
                <a14:useLocalDpi xmlns:a14="http://schemas.microsoft.com/office/drawing/2010/main" val="0"/>
              </a:ext>
            </a:extLst>
          </a:blip>
          <a:srcRect r="33057"/>
          <a:stretch/>
        </p:blipFill>
        <p:spPr>
          <a:xfrm>
            <a:off x="6488459" y="1108281"/>
            <a:ext cx="5532091" cy="5509200"/>
          </a:xfrm>
          <a:prstGeom prst="rect">
            <a:avLst/>
          </a:prstGeom>
          <a:ln>
            <a:noFill/>
          </a:ln>
          <a:effectLst>
            <a:softEdge rad="112500"/>
          </a:effectLst>
        </p:spPr>
      </p:pic>
    </p:spTree>
    <p:extLst>
      <p:ext uri="{BB962C8B-B14F-4D97-AF65-F5344CB8AC3E}">
        <p14:creationId xmlns:p14="http://schemas.microsoft.com/office/powerpoint/2010/main" val="14524639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AF66D73-B884-0711-DD36-2FC88C143237}"/>
              </a:ext>
            </a:extLst>
          </p:cNvPr>
          <p:cNvSpPr/>
          <p:nvPr/>
        </p:nvSpPr>
        <p:spPr>
          <a:xfrm>
            <a:off x="0" y="11386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n-US" sz="3600" cap="all" dirty="0">
                <a:solidFill>
                  <a:prstClr val="white"/>
                </a:solidFill>
                <a:latin typeface="Impact" panose="020B0806030902050204" pitchFamily="34" charset="0"/>
              </a:rPr>
              <a:t>COHORT 2023: BY THE NUMBERS</a:t>
            </a:r>
            <a:endParaRPr kumimoji="0" lang="en-US" sz="3600" i="0" u="none" strike="noStrike" kern="1200" cap="all" spc="0" normalizeH="0" noProof="0" dirty="0">
              <a:ln>
                <a:noFill/>
              </a:ln>
              <a:solidFill>
                <a:prstClr val="white"/>
              </a:solidFill>
              <a:effectLst/>
              <a:uLnTx/>
              <a:uFillTx/>
              <a:latin typeface="Impact" panose="020B080603090205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graphicFrame>
        <p:nvGraphicFramePr>
          <p:cNvPr id="3" name="Table 2">
            <a:extLst>
              <a:ext uri="{FF2B5EF4-FFF2-40B4-BE49-F238E27FC236}">
                <a16:creationId xmlns:a16="http://schemas.microsoft.com/office/drawing/2014/main" id="{0F1BBAAD-F4E2-694F-2FC3-389ED6CC6973}"/>
              </a:ext>
            </a:extLst>
          </p:cNvPr>
          <p:cNvGraphicFramePr>
            <a:graphicFrameLocks noGrp="1"/>
          </p:cNvGraphicFramePr>
          <p:nvPr>
            <p:extLst>
              <p:ext uri="{D42A27DB-BD31-4B8C-83A1-F6EECF244321}">
                <p14:modId xmlns:p14="http://schemas.microsoft.com/office/powerpoint/2010/main" val="1424287574"/>
              </p:ext>
            </p:extLst>
          </p:nvPr>
        </p:nvGraphicFramePr>
        <p:xfrm>
          <a:off x="328474" y="1309843"/>
          <a:ext cx="11176986" cy="4860141"/>
        </p:xfrm>
        <a:graphic>
          <a:graphicData uri="http://schemas.openxmlformats.org/drawingml/2006/table">
            <a:tbl>
              <a:tblPr>
                <a:tableStyleId>{D27102A9-8310-4765-A935-A1911B00CA55}</a:tableStyleId>
              </a:tblPr>
              <a:tblGrid>
                <a:gridCol w="5657486">
                  <a:extLst>
                    <a:ext uri="{9D8B030D-6E8A-4147-A177-3AD203B41FA5}">
                      <a16:colId xmlns:a16="http://schemas.microsoft.com/office/drawing/2014/main" val="2117230684"/>
                    </a:ext>
                  </a:extLst>
                </a:gridCol>
                <a:gridCol w="5519500">
                  <a:extLst>
                    <a:ext uri="{9D8B030D-6E8A-4147-A177-3AD203B41FA5}">
                      <a16:colId xmlns:a16="http://schemas.microsoft.com/office/drawing/2014/main" val="2952253788"/>
                    </a:ext>
                  </a:extLst>
                </a:gridCol>
              </a:tblGrid>
              <a:tr h="441831">
                <a:tc>
                  <a:txBody>
                    <a:bodyPr/>
                    <a:lstStyle/>
                    <a:p>
                      <a:pPr algn="l" fontAlgn="b"/>
                      <a:r>
                        <a:rPr lang="en-US" sz="2000" u="none" strike="noStrike">
                          <a:effectLst/>
                          <a:latin typeface="+mn-lt"/>
                        </a:rPr>
                        <a:t>Active</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16</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2790803260"/>
                  </a:ext>
                </a:extLst>
              </a:tr>
              <a:tr h="441831">
                <a:tc>
                  <a:txBody>
                    <a:bodyPr/>
                    <a:lstStyle/>
                    <a:p>
                      <a:pPr algn="l" fontAlgn="b"/>
                      <a:r>
                        <a:rPr lang="en-US" sz="2000" u="none" strike="noStrike">
                          <a:effectLst/>
                          <a:latin typeface="+mn-lt"/>
                        </a:rPr>
                        <a:t>Financial Hardship / Job</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1</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4272088685"/>
                  </a:ext>
                </a:extLst>
              </a:tr>
              <a:tr h="441831">
                <a:tc>
                  <a:txBody>
                    <a:bodyPr/>
                    <a:lstStyle/>
                    <a:p>
                      <a:pPr algn="l" fontAlgn="b"/>
                      <a:r>
                        <a:rPr lang="en-US" sz="2000" u="none" strike="noStrike" dirty="0">
                          <a:effectLst/>
                          <a:latin typeface="+mn-lt"/>
                        </a:rPr>
                        <a:t>Graduated-General Diploma</a:t>
                      </a:r>
                      <a:endParaRPr lang="en-US" sz="2000" b="0" i="0" u="none" strike="noStrike" dirty="0">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1131</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344110755"/>
                  </a:ext>
                </a:extLst>
              </a:tr>
              <a:tr h="441831">
                <a:tc>
                  <a:txBody>
                    <a:bodyPr/>
                    <a:lstStyle/>
                    <a:p>
                      <a:pPr algn="l" fontAlgn="b"/>
                      <a:r>
                        <a:rPr lang="en-US" sz="2000" u="none" strike="noStrike">
                          <a:effectLst/>
                          <a:latin typeface="+mn-lt"/>
                        </a:rPr>
                        <a:t>Incarcerated</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6</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463480538"/>
                  </a:ext>
                </a:extLst>
              </a:tr>
              <a:tr h="441831">
                <a:tc>
                  <a:txBody>
                    <a:bodyPr/>
                    <a:lstStyle/>
                    <a:p>
                      <a:pPr algn="l" fontAlgn="b"/>
                      <a:r>
                        <a:rPr lang="en-US" sz="2000" u="none" strike="noStrike">
                          <a:effectLst/>
                          <a:latin typeface="+mn-lt"/>
                        </a:rPr>
                        <a:t>Low Grades</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1</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244348342"/>
                  </a:ext>
                </a:extLst>
              </a:tr>
              <a:tr h="441831">
                <a:tc>
                  <a:txBody>
                    <a:bodyPr/>
                    <a:lstStyle/>
                    <a:p>
                      <a:pPr algn="l" fontAlgn="b"/>
                      <a:r>
                        <a:rPr lang="en-US" sz="2000" u="none" strike="noStrike">
                          <a:effectLst/>
                          <a:latin typeface="+mn-lt"/>
                        </a:rPr>
                        <a:t>Military</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1</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4197958815"/>
                  </a:ext>
                </a:extLst>
              </a:tr>
              <a:tr h="441831">
                <a:tc>
                  <a:txBody>
                    <a:bodyPr/>
                    <a:lstStyle/>
                    <a:p>
                      <a:pPr algn="l" fontAlgn="b"/>
                      <a:r>
                        <a:rPr lang="en-US" sz="2000" u="none" strike="noStrike">
                          <a:effectLst/>
                          <a:latin typeface="+mn-lt"/>
                        </a:rPr>
                        <a:t>Other Adult Education</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9</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4060673018"/>
                  </a:ext>
                </a:extLst>
              </a:tr>
              <a:tr h="441831">
                <a:tc>
                  <a:txBody>
                    <a:bodyPr/>
                    <a:lstStyle/>
                    <a:p>
                      <a:pPr algn="l" fontAlgn="b"/>
                      <a:r>
                        <a:rPr lang="en-US" sz="2000" u="none" strike="noStrike">
                          <a:effectLst/>
                          <a:latin typeface="+mn-lt"/>
                        </a:rPr>
                        <a:t>Removed - Lack of Attendance</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33</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1643312366"/>
                  </a:ext>
                </a:extLst>
              </a:tr>
              <a:tr h="441831">
                <a:tc>
                  <a:txBody>
                    <a:bodyPr/>
                    <a:lstStyle/>
                    <a:p>
                      <a:pPr algn="l" fontAlgn="b"/>
                      <a:r>
                        <a:rPr lang="en-US" sz="2000" u="none" strike="noStrike">
                          <a:effectLst/>
                          <a:latin typeface="+mn-lt"/>
                        </a:rPr>
                        <a:t>Transferred to Another School in the System</a:t>
                      </a:r>
                      <a:endParaRPr lang="en-US" sz="2000" b="0" i="0" u="none" strike="noStrike">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3</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4080115335"/>
                  </a:ext>
                </a:extLst>
              </a:tr>
              <a:tr h="441831">
                <a:tc>
                  <a:txBody>
                    <a:bodyPr/>
                    <a:lstStyle/>
                    <a:p>
                      <a:pPr algn="l" fontAlgn="b"/>
                      <a:r>
                        <a:rPr lang="en-US" sz="2000" u="none" strike="noStrike" dirty="0">
                          <a:effectLst/>
                          <a:latin typeface="+mn-lt"/>
                        </a:rPr>
                        <a:t>Unknown</a:t>
                      </a:r>
                      <a:endParaRPr lang="en-US" sz="2000" b="0" i="0" u="none" strike="noStrike" dirty="0">
                        <a:solidFill>
                          <a:srgbClr val="000000"/>
                        </a:solidFill>
                        <a:effectLst/>
                        <a:latin typeface="+mn-lt"/>
                      </a:endParaRPr>
                    </a:p>
                  </a:txBody>
                  <a:tcPr marL="9525" marR="9525" marT="9525" marB="0" anchor="b"/>
                </a:tc>
                <a:tc>
                  <a:txBody>
                    <a:bodyPr/>
                    <a:lstStyle/>
                    <a:p>
                      <a:pPr algn="r" fontAlgn="b"/>
                      <a:r>
                        <a:rPr lang="en-US" sz="2000" u="none" strike="noStrike" dirty="0">
                          <a:effectLst/>
                          <a:latin typeface="+mn-lt"/>
                        </a:rPr>
                        <a:t>98</a:t>
                      </a:r>
                      <a:endParaRPr lang="en-US" sz="2000" b="0" i="0" u="none" strike="noStrike" dirty="0">
                        <a:solidFill>
                          <a:srgbClr val="000000"/>
                        </a:solidFill>
                        <a:effectLst/>
                        <a:latin typeface="+mn-lt"/>
                      </a:endParaRPr>
                    </a:p>
                  </a:txBody>
                  <a:tcPr marL="9525" marR="9525" marT="9525" marB="0" anchor="b"/>
                </a:tc>
                <a:extLst>
                  <a:ext uri="{0D108BD9-81ED-4DB2-BD59-A6C34878D82A}">
                    <a16:rowId xmlns:a16="http://schemas.microsoft.com/office/drawing/2014/main" val="3465908756"/>
                  </a:ext>
                </a:extLst>
              </a:tr>
              <a:tr h="441831">
                <a:tc>
                  <a:txBody>
                    <a:bodyPr/>
                    <a:lstStyle/>
                    <a:p>
                      <a:pPr algn="l" fontAlgn="b"/>
                      <a:r>
                        <a:rPr lang="en-US" sz="2000" b="0" i="0" u="none" strike="noStrike" dirty="0">
                          <a:solidFill>
                            <a:srgbClr val="000000"/>
                          </a:solidFill>
                          <a:effectLst/>
                          <a:latin typeface="+mn-lt"/>
                        </a:rPr>
                        <a:t>Total # of Students</a:t>
                      </a:r>
                    </a:p>
                  </a:txBody>
                  <a:tcPr marL="9525" marR="9525" marT="9525" marB="0" anchor="b"/>
                </a:tc>
                <a:tc>
                  <a:txBody>
                    <a:bodyPr/>
                    <a:lstStyle/>
                    <a:p>
                      <a:pPr algn="r" fontAlgn="b"/>
                      <a:r>
                        <a:rPr lang="en-US" sz="2000" b="0" i="0" u="none" strike="noStrike" dirty="0">
                          <a:solidFill>
                            <a:srgbClr val="000000"/>
                          </a:solidFill>
                          <a:effectLst/>
                          <a:latin typeface="+mn-lt"/>
                        </a:rPr>
                        <a:t>1299</a:t>
                      </a:r>
                    </a:p>
                  </a:txBody>
                  <a:tcPr marL="9525" marR="9525" marT="9525" marB="0" anchor="b"/>
                </a:tc>
                <a:extLst>
                  <a:ext uri="{0D108BD9-81ED-4DB2-BD59-A6C34878D82A}">
                    <a16:rowId xmlns:a16="http://schemas.microsoft.com/office/drawing/2014/main" val="2243212537"/>
                  </a:ext>
                </a:extLst>
              </a:tr>
            </a:tbl>
          </a:graphicData>
        </a:graphic>
      </p:graphicFrame>
    </p:spTree>
    <p:extLst>
      <p:ext uri="{BB962C8B-B14F-4D97-AF65-F5344CB8AC3E}">
        <p14:creationId xmlns:p14="http://schemas.microsoft.com/office/powerpoint/2010/main" val="37359358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Narrow" panose="020B0606020202030204" pitchFamily="34" charset="0"/>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cap="all" dirty="0">
                <a:solidFill>
                  <a:schemeClr val="bg1"/>
                </a:solidFill>
                <a:latin typeface="Impact" panose="020B0806030902050204" pitchFamily="34" charset="0"/>
              </a:rPr>
              <a:t>Targeted Efforts Driving Improvements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2D41F7DA-9379-1D30-6FED-F07EE7E76E64}"/>
              </a:ext>
            </a:extLst>
          </p:cNvPr>
          <p:cNvSpPr txBox="1"/>
          <p:nvPr/>
        </p:nvSpPr>
        <p:spPr>
          <a:xfrm>
            <a:off x="-488271" y="1447497"/>
            <a:ext cx="4934834" cy="3963005"/>
          </a:xfrm>
          <a:prstGeom prst="rect">
            <a:avLst/>
          </a:prstGeom>
        </p:spPr>
        <p:txBody>
          <a:bodyPr vert="horz" lIns="91440" tIns="45720" rIns="91440" bIns="45720" rtlCol="0" anchor="t">
            <a:noAutofit/>
          </a:bodyPr>
          <a:lstStyle/>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dirty="0">
                <a:ln>
                  <a:noFill/>
                </a:ln>
                <a:effectLst/>
                <a:uLnTx/>
                <a:uFillTx/>
                <a:latin typeface="Arial Narrow" panose="020B0606020202030204" pitchFamily="34" charset="0"/>
              </a:rPr>
              <a:t>Freshman Academy</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lang="en-US" sz="2000" kern="0" dirty="0">
                <a:latin typeface="Arial Narrow" panose="020B0606020202030204" pitchFamily="34" charset="0"/>
              </a:rPr>
              <a:t>Strategic Scheduling</a:t>
            </a:r>
            <a:endParaRPr kumimoji="0" lang="en-US" sz="2000" i="0" u="none" strike="noStrike" kern="0" cap="none" spc="0" normalizeH="0" baseline="0" noProof="0" dirty="0">
              <a:ln>
                <a:noFill/>
              </a:ln>
              <a:effectLst/>
              <a:uLnTx/>
              <a:uFillTx/>
              <a:latin typeface="Arial Narrow" panose="020B0606020202030204" pitchFamily="34" charset="0"/>
            </a:endParaRP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dirty="0">
                <a:ln>
                  <a:noFill/>
                </a:ln>
                <a:effectLst/>
                <a:uLnTx/>
                <a:uFillTx/>
                <a:latin typeface="Arial Narrow" panose="020B0606020202030204" pitchFamily="34" charset="0"/>
              </a:rPr>
              <a:t>Alignment of Resources/ Personnel </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dirty="0">
                <a:ln>
                  <a:noFill/>
                </a:ln>
                <a:effectLst/>
                <a:uLnTx/>
                <a:uFillTx/>
                <a:latin typeface="Arial Narrow" panose="020B0606020202030204" pitchFamily="34" charset="0"/>
              </a:rPr>
              <a:t>Cohort </a:t>
            </a:r>
            <a:r>
              <a:rPr lang="en-US" sz="2000" kern="0" dirty="0">
                <a:latin typeface="Arial Narrow" panose="020B0606020202030204" pitchFamily="34" charset="0"/>
              </a:rPr>
              <a:t>T</a:t>
            </a:r>
            <a:r>
              <a:rPr kumimoji="0" lang="en-US" sz="2000" i="0" u="none" strike="noStrike" kern="0" cap="none" spc="0" normalizeH="0" baseline="0" noProof="0" dirty="0">
                <a:ln>
                  <a:noFill/>
                </a:ln>
                <a:effectLst/>
                <a:uLnTx/>
                <a:uFillTx/>
                <a:latin typeface="Arial Narrow" panose="020B0606020202030204" pitchFamily="34" charset="0"/>
              </a:rPr>
              <a:t>racking</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dirty="0">
                <a:ln>
                  <a:noFill/>
                </a:ln>
                <a:effectLst/>
                <a:uLnTx/>
                <a:uFillTx/>
                <a:latin typeface="Arial Narrow" panose="020B0606020202030204" pitchFamily="34" charset="0"/>
              </a:rPr>
              <a:t>Transcript Auditing</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lang="en-US" sz="2000" kern="0" dirty="0">
                <a:latin typeface="Arial Narrow" panose="020B0606020202030204" pitchFamily="34" charset="0"/>
              </a:rPr>
              <a:t>Identifying </a:t>
            </a:r>
            <a:r>
              <a:rPr kumimoji="0" lang="en-US" sz="2000" i="0" u="none" strike="noStrike" kern="0" cap="none" spc="0" normalizeH="0" baseline="0" noProof="0" dirty="0">
                <a:ln>
                  <a:noFill/>
                </a:ln>
                <a:effectLst/>
                <a:uLnTx/>
                <a:uFillTx/>
                <a:latin typeface="Arial Narrow" panose="020B0606020202030204" pitchFamily="34" charset="0"/>
              </a:rPr>
              <a:t>Roles and Responsibilities of Support Personnel </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dirty="0">
                <a:ln>
                  <a:noFill/>
                </a:ln>
                <a:effectLst/>
                <a:uLnTx/>
                <a:uFillTx/>
                <a:latin typeface="Arial Narrow" panose="020B0606020202030204" pitchFamily="34" charset="0"/>
              </a:rPr>
              <a:t>Implementing Student </a:t>
            </a:r>
            <a:r>
              <a:rPr lang="en-US" sz="2000" kern="0" dirty="0">
                <a:latin typeface="Arial Narrow" panose="020B0606020202030204" pitchFamily="34" charset="0"/>
              </a:rPr>
              <a:t>E</a:t>
            </a:r>
            <a:r>
              <a:rPr kumimoji="0" lang="en-US" sz="2000" i="0" u="none" strike="noStrike" kern="0" cap="none" spc="0" normalizeH="0" baseline="0" noProof="0" dirty="0" err="1">
                <a:ln>
                  <a:noFill/>
                </a:ln>
                <a:effectLst/>
                <a:uLnTx/>
                <a:uFillTx/>
                <a:latin typeface="Arial Narrow" panose="020B0606020202030204" pitchFamily="34" charset="0"/>
              </a:rPr>
              <a:t>ngagement</a:t>
            </a:r>
            <a:r>
              <a:rPr kumimoji="0" lang="en-US" sz="2000" i="0" u="none" strike="noStrike" kern="0" cap="none" spc="0" normalizeH="0" baseline="0" noProof="0" dirty="0">
                <a:ln>
                  <a:noFill/>
                </a:ln>
                <a:effectLst/>
                <a:uLnTx/>
                <a:uFillTx/>
                <a:latin typeface="Arial Narrow" panose="020B0606020202030204" pitchFamily="34" charset="0"/>
              </a:rPr>
              <a:t> Strategies</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dirty="0">
                <a:ln>
                  <a:noFill/>
                </a:ln>
                <a:effectLst/>
                <a:uLnTx/>
                <a:uFillTx/>
                <a:latin typeface="Arial Narrow" panose="020B0606020202030204" pitchFamily="34" charset="0"/>
              </a:rPr>
              <a:t>Individual Graduation Plans</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dirty="0">
                <a:ln>
                  <a:noFill/>
                </a:ln>
                <a:effectLst/>
                <a:uLnTx/>
                <a:uFillTx/>
                <a:latin typeface="Arial Narrow" panose="020B0606020202030204" pitchFamily="34" charset="0"/>
              </a:rPr>
              <a:t>Leveraging Use of Technology (Infinite Campus)</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dirty="0">
                <a:ln>
                  <a:noFill/>
                </a:ln>
                <a:effectLst/>
                <a:uLnTx/>
                <a:uFillTx/>
                <a:latin typeface="Arial Narrow" panose="020B0606020202030204" pitchFamily="34" charset="0"/>
              </a:rPr>
              <a:t>4ME Framework</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i="0" u="none" strike="noStrike" kern="0" cap="none" spc="0" normalizeH="0" baseline="0" noProof="0" dirty="0">
              <a:ln>
                <a:noFill/>
              </a:ln>
              <a:effectLst/>
              <a:uLnTx/>
              <a:uFillTx/>
              <a:latin typeface="Arial Narrow" panose="020B0606020202030204" pitchFamily="34" charset="0"/>
            </a:endParaRPr>
          </a:p>
        </p:txBody>
      </p:sp>
      <p:pic>
        <p:nvPicPr>
          <p:cNvPr id="7" name="Picture 6" descr="A group of people wearing graduation gowns and hats&#10;&#10;Description automatically generated">
            <a:extLst>
              <a:ext uri="{FF2B5EF4-FFF2-40B4-BE49-F238E27FC236}">
                <a16:creationId xmlns:a16="http://schemas.microsoft.com/office/drawing/2014/main" id="{1FAA3A05-101F-1542-6CB1-7E8EC19382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0996" y="1447497"/>
            <a:ext cx="6885432" cy="4590288"/>
          </a:xfrm>
          <a:prstGeom prst="rect">
            <a:avLst/>
          </a:prstGeom>
          <a:ln>
            <a:noFill/>
          </a:ln>
          <a:effectLst>
            <a:softEdge rad="112500"/>
          </a:effectLst>
        </p:spPr>
      </p:pic>
    </p:spTree>
    <p:extLst>
      <p:ext uri="{BB962C8B-B14F-4D97-AF65-F5344CB8AC3E}">
        <p14:creationId xmlns:p14="http://schemas.microsoft.com/office/powerpoint/2010/main" val="32305384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9B15DA-0D30-4191-2D1E-9A08CB612B38}"/>
              </a:ext>
            </a:extLst>
          </p:cNvPr>
          <p:cNvSpPr>
            <a:spLocks noGrp="1"/>
          </p:cNvSpPr>
          <p:nvPr>
            <p:ph idx="1"/>
          </p:nvPr>
        </p:nvSpPr>
        <p:spPr>
          <a:xfrm>
            <a:off x="311340" y="1107954"/>
            <a:ext cx="6835184" cy="5430005"/>
          </a:xfrm>
        </p:spPr>
        <p:txBody>
          <a:bodyPr numCol="2">
            <a:noAutofit/>
          </a:bodyPr>
          <a:lstStyle/>
          <a:p>
            <a:pPr>
              <a:lnSpc>
                <a:spcPct val="100000"/>
              </a:lnSpc>
              <a:buFont typeface="Wingdings" panose="05000000000000000000" pitchFamily="2" charset="2"/>
              <a:buChar char="Ø"/>
            </a:pPr>
            <a:r>
              <a:rPr lang="en-US" sz="1600" dirty="0"/>
              <a:t>Continue to articulate goals for high school graduation aligned to the district’s vision and mission.</a:t>
            </a:r>
          </a:p>
          <a:p>
            <a:pPr>
              <a:lnSpc>
                <a:spcPct val="100000"/>
              </a:lnSpc>
              <a:buFont typeface="Wingdings" panose="05000000000000000000" pitchFamily="2" charset="2"/>
              <a:buChar char="Ø"/>
            </a:pPr>
            <a:r>
              <a:rPr lang="en-US" sz="1600" dirty="0"/>
              <a:t>Lead teams to develop a schoolwide process for supporting and monitoring students to ensure high school graduation for all, including subgroups.</a:t>
            </a:r>
          </a:p>
          <a:p>
            <a:pPr>
              <a:lnSpc>
                <a:spcPct val="100000"/>
              </a:lnSpc>
              <a:buFont typeface="Wingdings" panose="05000000000000000000" pitchFamily="2" charset="2"/>
              <a:buChar char="Ø"/>
            </a:pPr>
            <a:r>
              <a:rPr lang="en-US" sz="1600" dirty="0"/>
              <a:t>Establish expectations for faculty and staff, including, but not limited to, collecting and analyzing graduation rate data, utilizing an early warning system, monitoring student progress, providing supports for all students, implementing evidence-based practices, and communicating success and challenges to families.</a:t>
            </a:r>
          </a:p>
          <a:p>
            <a:pPr>
              <a:lnSpc>
                <a:spcPct val="100000"/>
              </a:lnSpc>
              <a:buFont typeface="Wingdings" panose="05000000000000000000" pitchFamily="2" charset="2"/>
              <a:buChar char="Ø"/>
            </a:pPr>
            <a:r>
              <a:rPr lang="en-US" sz="1600" dirty="0"/>
              <a:t>Foster a districtwide culture focused on using data that supports student learning, high school graduation, and college and career success.</a:t>
            </a:r>
          </a:p>
          <a:p>
            <a:pPr>
              <a:lnSpc>
                <a:spcPct val="100000"/>
              </a:lnSpc>
              <a:buFont typeface="Wingdings" panose="05000000000000000000" pitchFamily="2" charset="2"/>
              <a:buChar char="Ø"/>
            </a:pPr>
            <a:r>
              <a:rPr lang="en-US" sz="1600" dirty="0"/>
              <a:t>Cross-train team members in a way that allows the school-based team to be up-to-date with data and interventions.</a:t>
            </a:r>
          </a:p>
          <a:p>
            <a:pPr>
              <a:lnSpc>
                <a:spcPct val="100000"/>
              </a:lnSpc>
              <a:buFont typeface="Wingdings" panose="05000000000000000000" pitchFamily="2" charset="2"/>
              <a:buChar char="Ø"/>
            </a:pPr>
            <a:r>
              <a:rPr lang="en-US" sz="1600" dirty="0"/>
              <a:t>Implement structures supporting eighth-grade and twelfth-grade students with transitioning from middle school and high school, respectively.</a:t>
            </a:r>
          </a:p>
          <a:p>
            <a:pPr>
              <a:lnSpc>
                <a:spcPct val="100000"/>
              </a:lnSpc>
              <a:buFont typeface="Wingdings" panose="05000000000000000000" pitchFamily="2" charset="2"/>
              <a:buChar char="Ø"/>
            </a:pPr>
            <a:r>
              <a:rPr lang="en-US" sz="1600" dirty="0"/>
              <a:t>Develop, implement, monitor, and adjust individual student graduation plans.</a:t>
            </a:r>
          </a:p>
          <a:p>
            <a:pPr>
              <a:lnSpc>
                <a:spcPct val="100000"/>
              </a:lnSpc>
              <a:buFont typeface="Wingdings" panose="05000000000000000000" pitchFamily="2" charset="2"/>
              <a:buChar char="Ø"/>
            </a:pPr>
            <a:r>
              <a:rPr lang="en-US" sz="1600" dirty="0"/>
              <a:t>Continue to expand and engage students in college and career courses.</a:t>
            </a:r>
          </a:p>
        </p:txBody>
      </p:sp>
      <p:pic>
        <p:nvPicPr>
          <p:cNvPr id="6" name="Picture 5">
            <a:extLst>
              <a:ext uri="{FF2B5EF4-FFF2-40B4-BE49-F238E27FC236}">
                <a16:creationId xmlns:a16="http://schemas.microsoft.com/office/drawing/2014/main" id="{D17F213B-53AB-40A6-528A-A9427CA9F2F2}"/>
              </a:ext>
            </a:extLst>
          </p:cNvPr>
          <p:cNvPicPr>
            <a:picLocks noChangeAspect="1"/>
          </p:cNvPicPr>
          <p:nvPr/>
        </p:nvPicPr>
        <p:blipFill rotWithShape="1">
          <a:blip r:embed="rId2">
            <a:biLevel thresh="75000"/>
            <a:extLst>
              <a:ext uri="{BEBA8EAE-BF5A-486C-A8C5-ECC9F3942E4B}">
                <a14:imgProps xmlns:a14="http://schemas.microsoft.com/office/drawing/2010/main">
                  <a14:imgLayer r:embed="rId3">
                    <a14:imgEffect>
                      <a14:backgroundRemoval t="2648" b="93557" l="43755" r="96701">
                        <a14:foregroundMark x1="70778" y1="6796" x2="70778" y2="6796"/>
                        <a14:foregroundMark x1="71563" y1="2824" x2="71563" y2="2824"/>
                        <a14:foregroundMark x1="96779" y1="14387" x2="96779" y2="14387"/>
                        <a14:foregroundMark x1="91673" y1="87026" x2="91673" y2="87026"/>
                        <a14:foregroundMark x1="78397" y1="89497" x2="78397" y2="89497"/>
                        <a14:foregroundMark x1="70071" y1="89585" x2="70071" y2="89585"/>
                        <a14:foregroundMark x1="77141" y1="93557" x2="77141" y2="93557"/>
                        <a14:foregroundMark x1="58445" y1="50132" x2="58445" y2="50132"/>
                      </a14:backgroundRemoval>
                    </a14:imgEffect>
                    <a14:imgEffect>
                      <a14:saturation sat="0"/>
                    </a14:imgEffect>
                  </a14:imgLayer>
                </a14:imgProps>
              </a:ext>
            </a:extLst>
          </a:blip>
          <a:srcRect l="37699" b="2606"/>
          <a:stretch/>
        </p:blipFill>
        <p:spPr>
          <a:xfrm>
            <a:off x="7982712" y="943669"/>
            <a:ext cx="4209288" cy="5914331"/>
          </a:xfrm>
          <a:prstGeom prst="rect">
            <a:avLst/>
          </a:prstGeom>
        </p:spPr>
      </p:pic>
      <p:sp>
        <p:nvSpPr>
          <p:cNvPr id="8" name="Title 7">
            <a:extLst>
              <a:ext uri="{FF2B5EF4-FFF2-40B4-BE49-F238E27FC236}">
                <a16:creationId xmlns:a16="http://schemas.microsoft.com/office/drawing/2014/main" id="{83979CB8-E6AC-1308-0F61-2C4FED0DD3B9}"/>
              </a:ext>
            </a:extLst>
          </p:cNvPr>
          <p:cNvSpPr>
            <a:spLocks noGrp="1"/>
          </p:cNvSpPr>
          <p:nvPr>
            <p:ph type="title"/>
          </p:nvPr>
        </p:nvSpPr>
        <p:spPr>
          <a:xfrm>
            <a:off x="0" y="115131"/>
            <a:ext cx="12192000" cy="68738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i="0" u="none" strike="noStrike" kern="1200" cap="all" spc="0" normalizeH="0" noProof="0" dirty="0">
                <a:ln>
                  <a:noFill/>
                </a:ln>
                <a:solidFill>
                  <a:prstClr val="white"/>
                </a:solidFill>
                <a:effectLst/>
                <a:uLnTx/>
                <a:uFillTx/>
                <a:latin typeface="Impact" panose="020B0806030902050204" pitchFamily="34" charset="0"/>
              </a:rPr>
              <a:t>Operation graduation 2024: WHAT’S NEXT?</a:t>
            </a:r>
          </a:p>
        </p:txBody>
      </p:sp>
      <p:pic>
        <p:nvPicPr>
          <p:cNvPr id="9" name="Picture 8">
            <a:extLst>
              <a:ext uri="{FF2B5EF4-FFF2-40B4-BE49-F238E27FC236}">
                <a16:creationId xmlns:a16="http://schemas.microsoft.com/office/drawing/2014/main" id="{C7508B98-0E5C-EC22-9FB6-DD45F50B6400}"/>
              </a:ext>
            </a:extLst>
          </p:cNvPr>
          <p:cNvPicPr>
            <a:picLocks noChangeAspect="1"/>
          </p:cNvPicPr>
          <p:nvPr/>
        </p:nvPicPr>
        <p:blipFill>
          <a:blip r:embed="rId4"/>
          <a:stretch>
            <a:fillRect/>
          </a:stretch>
        </p:blipFill>
        <p:spPr>
          <a:xfrm>
            <a:off x="10801992" y="-108317"/>
            <a:ext cx="1390008" cy="1390008"/>
          </a:xfrm>
          <a:prstGeom prst="rect">
            <a:avLst/>
          </a:prstGeom>
        </p:spPr>
      </p:pic>
      <p:sp>
        <p:nvSpPr>
          <p:cNvPr id="13" name="TextBox 12">
            <a:extLst>
              <a:ext uri="{FF2B5EF4-FFF2-40B4-BE49-F238E27FC236}">
                <a16:creationId xmlns:a16="http://schemas.microsoft.com/office/drawing/2014/main" id="{D28DB9D0-7180-C955-AECA-D70F262AE2E5}"/>
              </a:ext>
            </a:extLst>
          </p:cNvPr>
          <p:cNvSpPr txBox="1"/>
          <p:nvPr/>
        </p:nvSpPr>
        <p:spPr>
          <a:xfrm>
            <a:off x="8887968" y="4968299"/>
            <a:ext cx="2992692" cy="1569660"/>
          </a:xfrm>
          <a:prstGeom prst="rect">
            <a:avLst/>
          </a:prstGeom>
          <a:noFill/>
        </p:spPr>
        <p:txBody>
          <a:bodyPr wrap="square" rtlCol="0">
            <a:spAutoFit/>
          </a:bodyPr>
          <a:lstStyle/>
          <a:p>
            <a:pPr algn="ctr"/>
            <a:r>
              <a:rPr lang="en-US" sz="2400" dirty="0">
                <a:solidFill>
                  <a:schemeClr val="bg1"/>
                </a:solidFill>
                <a:effectLst>
                  <a:outerShdw blurRad="38100" dist="38100" dir="2700000" algn="tl">
                    <a:srgbClr val="000000">
                      <a:alpha val="43137"/>
                    </a:srgbClr>
                  </a:outerShdw>
                </a:effectLst>
                <a:latin typeface="Impact" panose="020B0806030902050204" pitchFamily="34" charset="0"/>
              </a:rPr>
              <a:t>Built by Bibb: </a:t>
            </a:r>
          </a:p>
          <a:p>
            <a:pPr algn="ctr"/>
            <a:r>
              <a:rPr lang="en-US" sz="2400" dirty="0">
                <a:solidFill>
                  <a:schemeClr val="accent4"/>
                </a:solidFill>
                <a:latin typeface="Impact" panose="020B0806030902050204" pitchFamily="34" charset="0"/>
              </a:rPr>
              <a:t>Empowered to Learn, Lead, Innovate and Serve</a:t>
            </a:r>
          </a:p>
        </p:txBody>
      </p:sp>
    </p:spTree>
    <p:extLst>
      <p:ext uri="{BB962C8B-B14F-4D97-AF65-F5344CB8AC3E}">
        <p14:creationId xmlns:p14="http://schemas.microsoft.com/office/powerpoint/2010/main" val="15939553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Arial Narrow" panose="020B0606020202030204" pitchFamily="34" charset="0"/>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dirty="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Tree>
    <p:extLst>
      <p:ext uri="{BB962C8B-B14F-4D97-AF65-F5344CB8AC3E}">
        <p14:creationId xmlns:p14="http://schemas.microsoft.com/office/powerpoint/2010/main" val="22046430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TotalTime>338</TotalTime>
  <Words>987</Words>
  <Application>Microsoft Office PowerPoint</Application>
  <PresentationFormat>Widescreen</PresentationFormat>
  <Paragraphs>147</Paragraphs>
  <Slides>23</Slides>
  <Notes>18</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Arial</vt:lpstr>
      <vt:lpstr>Arial Narrow</vt:lpstr>
      <vt:lpstr>Calibri Light</vt:lpstr>
      <vt:lpstr>Impact</vt:lpstr>
      <vt:lpstr>Trade Gothic Next</vt:lpstr>
      <vt:lpstr>Trade Gothic Next Cond</vt:lpstr>
      <vt:lpstr>Trade Gothic Next HvyCd</vt:lpstr>
      <vt:lpstr>Wingdings</vt:lpstr>
      <vt:lpstr>Office Theme</vt:lpstr>
      <vt:lpstr>PowerPoint Presentation</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Operation graduation 2024: WHAT’S NEXT?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lastModifiedBy>Bailey, Daphne</cp:lastModifiedBy>
  <cp:revision>2</cp:revision>
  <cp:lastPrinted>2023-05-01T18:56:22Z</cp:lastPrinted>
  <dcterms:created xsi:type="dcterms:W3CDTF">2023-05-01T16:02:45Z</dcterms:created>
  <dcterms:modified xsi:type="dcterms:W3CDTF">2023-10-19T17:21:07Z</dcterms:modified>
</cp:coreProperties>
</file>