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e.persinger\Documents\2015-2016\ACT\ACT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e.persinger\Documents\2015-2016\SAT\SAT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en-US">
                <a:latin typeface="+mj-lt"/>
              </a:rPr>
              <a:t>ACT Total Composite</a:t>
            </a:r>
            <a:r>
              <a:rPr lang="en-US" baseline="0">
                <a:latin typeface="+mj-lt"/>
              </a:rPr>
              <a:t> </a:t>
            </a:r>
            <a:endParaRPr lang="en-US">
              <a:latin typeface="+mj-lt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Barrow</c:v>
                </c:pt>
              </c:strCache>
            </c:strRef>
          </c:tx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19.8</c:v>
                </c:pt>
                <c:pt idx="1">
                  <c:v>19.100000000000001</c:v>
                </c:pt>
                <c:pt idx="2">
                  <c:v>18.5</c:v>
                </c:pt>
                <c:pt idx="3">
                  <c:v>18.2</c:v>
                </c:pt>
                <c:pt idx="4">
                  <c:v>19.5</c:v>
                </c:pt>
                <c:pt idx="5">
                  <c:v>19.3</c:v>
                </c:pt>
                <c:pt idx="6">
                  <c:v>19.2</c:v>
                </c:pt>
                <c:pt idx="7">
                  <c:v>18.7</c:v>
                </c:pt>
                <c:pt idx="8">
                  <c:v>19.100000000000001</c:v>
                </c:pt>
                <c:pt idx="9">
                  <c:v>19.2</c:v>
                </c:pt>
                <c:pt idx="10">
                  <c:v>19.5</c:v>
                </c:pt>
                <c:pt idx="11">
                  <c:v>19</c:v>
                </c:pt>
                <c:pt idx="12">
                  <c:v>18.8</c:v>
                </c:pt>
                <c:pt idx="13">
                  <c:v>19.8</c:v>
                </c:pt>
                <c:pt idx="14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8E-4D11-861C-88428B5EFEA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Georgia</c:v>
                </c:pt>
              </c:strCache>
            </c:strRef>
          </c:tx>
          <c:cat>
            <c:numRef>
              <c:f>Sheet1!$B$1:$P$1</c:f>
              <c:numCache>
                <c:formatCode>General</c:formatCode>
                <c:ptCount val="15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</c:numCache>
            </c:numRef>
          </c:cat>
          <c:val>
            <c:numRef>
              <c:f>Sheet1!$B$3:$P$3</c:f>
              <c:numCache>
                <c:formatCode>General</c:formatCode>
                <c:ptCount val="15"/>
                <c:pt idx="0">
                  <c:v>19.8</c:v>
                </c:pt>
                <c:pt idx="1">
                  <c:v>19.8</c:v>
                </c:pt>
                <c:pt idx="2">
                  <c:v>20</c:v>
                </c:pt>
                <c:pt idx="3">
                  <c:v>20</c:v>
                </c:pt>
                <c:pt idx="4">
                  <c:v>20.2</c:v>
                </c:pt>
                <c:pt idx="5">
                  <c:v>20.3</c:v>
                </c:pt>
                <c:pt idx="6">
                  <c:v>20.6</c:v>
                </c:pt>
                <c:pt idx="7">
                  <c:v>20.6</c:v>
                </c:pt>
                <c:pt idx="8">
                  <c:v>20.7</c:v>
                </c:pt>
                <c:pt idx="9">
                  <c:v>20.6</c:v>
                </c:pt>
                <c:pt idx="10">
                  <c:v>20.7</c:v>
                </c:pt>
                <c:pt idx="11">
                  <c:v>20.7</c:v>
                </c:pt>
                <c:pt idx="12">
                  <c:v>20.8</c:v>
                </c:pt>
                <c:pt idx="13">
                  <c:v>21</c:v>
                </c:pt>
                <c:pt idx="14">
                  <c:v>21.1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8E-4D11-861C-88428B5EF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476096"/>
        <c:axId val="123396096"/>
      </c:lineChart>
      <c:catAx>
        <c:axId val="10947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396096"/>
        <c:crosses val="autoZero"/>
        <c:auto val="1"/>
        <c:lblAlgn val="ctr"/>
        <c:lblOffset val="100"/>
        <c:noMultiLvlLbl val="0"/>
      </c:catAx>
      <c:valAx>
        <c:axId val="123396096"/>
        <c:scaling>
          <c:orientation val="minMax"/>
          <c:max val="22"/>
          <c:min val="17"/>
        </c:scaling>
        <c:delete val="0"/>
        <c:axPos val="l"/>
        <c:numFmt formatCode="General" sourceLinked="1"/>
        <c:majorTickMark val="out"/>
        <c:minorTickMark val="none"/>
        <c:tickLblPos val="nextTo"/>
        <c:crossAx val="109476096"/>
        <c:crosses val="autoZero"/>
        <c:crossBetween val="between"/>
        <c:majorUnit val="0.5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SAT Classic Composite 2006-2015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Sheet1!$A$26:$C$26</c:f>
              <c:strCache>
                <c:ptCount val="3"/>
                <c:pt idx="0">
                  <c:v>Barrow</c:v>
                </c:pt>
              </c:strCache>
            </c:strRef>
          </c:tx>
          <c:marker>
            <c:symbol val="none"/>
          </c:marker>
          <c:cat>
            <c:numRef>
              <c:f>Sheet1!$D$25:$M$25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Sheet1!$D$26:$M$26</c:f>
              <c:numCache>
                <c:formatCode>General</c:formatCode>
                <c:ptCount val="10"/>
                <c:pt idx="0">
                  <c:v>967</c:v>
                </c:pt>
                <c:pt idx="1">
                  <c:v>991</c:v>
                </c:pt>
                <c:pt idx="2">
                  <c:v>962</c:v>
                </c:pt>
                <c:pt idx="3">
                  <c:v>959</c:v>
                </c:pt>
                <c:pt idx="4">
                  <c:v>951</c:v>
                </c:pt>
                <c:pt idx="5">
                  <c:v>931</c:v>
                </c:pt>
                <c:pt idx="6">
                  <c:v>934</c:v>
                </c:pt>
                <c:pt idx="7">
                  <c:v>924</c:v>
                </c:pt>
                <c:pt idx="8">
                  <c:v>931</c:v>
                </c:pt>
                <c:pt idx="9">
                  <c:v>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F4-4390-8FE5-7CCD77300006}"/>
            </c:ext>
          </c:extLst>
        </c:ser>
        <c:ser>
          <c:idx val="1"/>
          <c:order val="1"/>
          <c:tx>
            <c:strRef>
              <c:f>Sheet1!$A$27:$C$27</c:f>
              <c:strCache>
                <c:ptCount val="3"/>
                <c:pt idx="0">
                  <c:v>AHS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Sheet1!$D$25:$M$25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Sheet1!$D$27:$M$27</c:f>
              <c:numCache>
                <c:formatCode>General</c:formatCode>
                <c:ptCount val="10"/>
                <c:pt idx="0">
                  <c:v>934</c:v>
                </c:pt>
                <c:pt idx="1">
                  <c:v>991</c:v>
                </c:pt>
                <c:pt idx="2">
                  <c:v>958</c:v>
                </c:pt>
                <c:pt idx="3">
                  <c:v>986</c:v>
                </c:pt>
                <c:pt idx="4">
                  <c:v>960</c:v>
                </c:pt>
                <c:pt idx="5">
                  <c:v>934</c:v>
                </c:pt>
                <c:pt idx="6">
                  <c:v>945</c:v>
                </c:pt>
                <c:pt idx="7">
                  <c:v>926</c:v>
                </c:pt>
                <c:pt idx="8">
                  <c:v>948</c:v>
                </c:pt>
                <c:pt idx="9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F4-4390-8FE5-7CCD77300006}"/>
            </c:ext>
          </c:extLst>
        </c:ser>
        <c:ser>
          <c:idx val="2"/>
          <c:order val="2"/>
          <c:tx>
            <c:strRef>
              <c:f>Sheet1!$A$28:$C$28</c:f>
              <c:strCache>
                <c:ptCount val="3"/>
                <c:pt idx="0">
                  <c:v>WBHS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Sheet1!$D$25:$M$25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Sheet1!$D$28:$M$28</c:f>
              <c:numCache>
                <c:formatCode>General</c:formatCode>
                <c:ptCount val="10"/>
                <c:pt idx="0">
                  <c:v>991</c:v>
                </c:pt>
                <c:pt idx="1">
                  <c:v>990</c:v>
                </c:pt>
                <c:pt idx="2">
                  <c:v>965</c:v>
                </c:pt>
                <c:pt idx="3">
                  <c:v>941</c:v>
                </c:pt>
                <c:pt idx="4">
                  <c:v>943</c:v>
                </c:pt>
                <c:pt idx="5">
                  <c:v>928</c:v>
                </c:pt>
                <c:pt idx="6">
                  <c:v>925</c:v>
                </c:pt>
                <c:pt idx="7">
                  <c:v>921</c:v>
                </c:pt>
                <c:pt idx="8">
                  <c:v>917</c:v>
                </c:pt>
                <c:pt idx="9">
                  <c:v>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F4-4390-8FE5-7CCD77300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710080"/>
        <c:axId val="119712000"/>
      </c:lineChart>
      <c:catAx>
        <c:axId val="11971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9712000"/>
        <c:crosses val="autoZero"/>
        <c:auto val="1"/>
        <c:lblAlgn val="ctr"/>
        <c:lblOffset val="100"/>
        <c:noMultiLvlLbl val="0"/>
      </c:catAx>
      <c:valAx>
        <c:axId val="11971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9710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EE672-820C-4810-8A0D-05305D4AEFC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E8BF4-E042-4F3A-BA02-307342C71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7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>
            <a:gsLst>
              <a:gs pos="0">
                <a:srgbClr val="194D8C"/>
              </a:gs>
              <a:gs pos="55000">
                <a:srgbClr val="7BABE5"/>
              </a:gs>
              <a:gs pos="100000">
                <a:srgbClr val="194D8C"/>
              </a:gs>
            </a:gsLst>
            <a:lin ang="30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1314450"/>
            <a:ext cx="7772400" cy="1372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64008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/>
            </a:lvl1pPr>
            <a:lvl2pPr marL="457200" marR="0" indent="0" algn="ctr" rtl="0">
              <a:spcBef>
                <a:spcPts val="324"/>
              </a:spcBef>
              <a:buClr>
                <a:schemeClr val="accent1"/>
              </a:buClr>
              <a:buFont typeface="Rambla"/>
              <a:buNone/>
              <a:defRPr/>
            </a:lvl2pPr>
            <a:lvl3pPr marL="914400" marR="0" indent="0" algn="ctr" rtl="0">
              <a:spcBef>
                <a:spcPts val="350"/>
              </a:spcBef>
              <a:buClr>
                <a:schemeClr val="accent2"/>
              </a:buClr>
              <a:buFont typeface="Rambla"/>
              <a:buNone/>
              <a:defRPr/>
            </a:lvl3pPr>
            <a:lvl4pPr marL="1371600" marR="0" indent="0" algn="ctr" rtl="0">
              <a:spcBef>
                <a:spcPts val="350"/>
              </a:spcBef>
              <a:buClr>
                <a:schemeClr val="accent2"/>
              </a:buClr>
              <a:buFont typeface="Rambla"/>
              <a:buNone/>
              <a:defRPr/>
            </a:lvl4pPr>
            <a:lvl5pPr marL="1828800" marR="0" indent="0" algn="ctr" rtl="0">
              <a:spcBef>
                <a:spcPts val="350"/>
              </a:spcBef>
              <a:buClr>
                <a:schemeClr val="accent2"/>
              </a:buClr>
              <a:buFont typeface="Rambla"/>
              <a:buNone/>
              <a:defRPr/>
            </a:lvl5pPr>
            <a:lvl6pPr marL="2286000" marR="0" indent="0" algn="ctr" rtl="0">
              <a:spcBef>
                <a:spcPts val="350"/>
              </a:spcBef>
              <a:buClr>
                <a:schemeClr val="accent3"/>
              </a:buClr>
              <a:buFont typeface="Rambla"/>
              <a:buNone/>
              <a:defRPr/>
            </a:lvl6pPr>
            <a:lvl7pPr marL="2743200" marR="0" indent="0" algn="ctr" rtl="0">
              <a:spcBef>
                <a:spcPts val="350"/>
              </a:spcBef>
              <a:buClr>
                <a:schemeClr val="accent3"/>
              </a:buClr>
              <a:buFont typeface="Rambla"/>
              <a:buNone/>
              <a:defRPr/>
            </a:lvl7pPr>
            <a:lvl8pPr marL="3200400" marR="0" indent="0" algn="ctr" rtl="0">
              <a:spcBef>
                <a:spcPts val="350"/>
              </a:spcBef>
              <a:buClr>
                <a:schemeClr val="accent3"/>
              </a:buClr>
              <a:buFont typeface="Rambla"/>
              <a:buNone/>
              <a:defRPr/>
            </a:lvl8pPr>
            <a:lvl9pPr marL="3657600" marR="0" indent="0" algn="ctr" rtl="0">
              <a:spcBef>
                <a:spcPts val="350"/>
              </a:spcBef>
              <a:buClr>
                <a:schemeClr val="accent3"/>
              </a:buClr>
              <a:buFont typeface="Rambla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97879" cy="518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2927223" y="-1359026"/>
            <a:ext cx="328955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Rambla"/>
              <a:buChar char=""/>
              <a:defRPr/>
            </a:lvl1pPr>
            <a:lvl2pPr marL="621792" indent="-94741" algn="l" rtl="0">
              <a:spcBef>
                <a:spcPts val="324"/>
              </a:spcBef>
              <a:buClr>
                <a:schemeClr val="accent1"/>
              </a:buClr>
              <a:buFont typeface="Rambla"/>
              <a:buChar char="◦"/>
              <a:defRPr/>
            </a:lvl2pPr>
            <a:lvl3pPr marL="859536" indent="-103886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3pPr>
            <a:lvl4pPr marL="1143000" indent="-10795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4pPr>
            <a:lvl5pPr marL="1371600" indent="-11430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 rot="5400000">
            <a:off x="5635462" y="1414530"/>
            <a:ext cx="4194570" cy="17774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 rot="5400000">
            <a:off x="1522214" y="-859034"/>
            <a:ext cx="4194570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Rambla"/>
              <a:buChar char=""/>
              <a:defRPr/>
            </a:lvl1pPr>
            <a:lvl2pPr marL="621792" indent="-94741" algn="l" rtl="0">
              <a:spcBef>
                <a:spcPts val="324"/>
              </a:spcBef>
              <a:buClr>
                <a:schemeClr val="accent1"/>
              </a:buClr>
              <a:buFont typeface="Rambla"/>
              <a:buChar char="◦"/>
              <a:defRPr/>
            </a:lvl2pPr>
            <a:lvl3pPr marL="859536" indent="-103886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3pPr>
            <a:lvl4pPr marL="1143000" indent="-10795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4pPr>
            <a:lvl5pPr marL="1371600" indent="-11430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110995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Rambla"/>
              <a:buChar char=""/>
              <a:defRPr/>
            </a:lvl1pPr>
            <a:lvl2pPr marL="621792" indent="-94741" algn="l" rtl="0">
              <a:spcBef>
                <a:spcPts val="324"/>
              </a:spcBef>
              <a:buClr>
                <a:schemeClr val="accent1"/>
              </a:buClr>
              <a:buFont typeface="Rambla"/>
              <a:buChar char="◦"/>
              <a:defRPr/>
            </a:lvl2pPr>
            <a:lvl3pPr marL="859536" indent="-103886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3pPr>
            <a:lvl4pPr marL="1143000" indent="-10795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4pPr>
            <a:lvl5pPr marL="1371600" indent="-11430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2375" y="794783"/>
            <a:ext cx="77724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922712" y="2198783"/>
            <a:ext cx="4572000" cy="10911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3636680" y="2254104"/>
            <a:ext cx="182879" cy="171449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464A0"/>
              </a:gs>
              <a:gs pos="72000">
                <a:srgbClr val="7FABE1"/>
              </a:gs>
              <a:gs pos="100000">
                <a:srgbClr val="A1C2E8"/>
              </a:gs>
            </a:gsLst>
            <a:lin ang="16200000" scaled="0"/>
          </a:gradFill>
          <a:ln w="9525" cap="rnd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3450264" y="2254104"/>
            <a:ext cx="182879" cy="171449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464A0"/>
              </a:gs>
              <a:gs pos="72000">
                <a:srgbClr val="7FABE1"/>
              </a:gs>
              <a:gs pos="100000">
                <a:srgbClr val="A1C2E8"/>
              </a:gs>
            </a:gsLst>
            <a:lin ang="16200000" scaled="0"/>
          </a:gradFill>
          <a:ln w="9525" cap="rnd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110995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110995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4057650"/>
            <a:ext cx="4040187" cy="571500"/>
          </a:xfrm>
          <a:prstGeom prst="rect">
            <a:avLst/>
          </a:prstGeom>
          <a:solidFill>
            <a:schemeClr val="accent1"/>
          </a:solidFill>
          <a:ln w="9650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buFont typeface="Rambla"/>
              <a:buNone/>
              <a:defRPr/>
            </a:lvl2pPr>
            <a:lvl3pPr rtl="0">
              <a:spcBef>
                <a:spcPts val="0"/>
              </a:spcBef>
              <a:buFont typeface="Rambla"/>
              <a:buNone/>
              <a:defRPr/>
            </a:lvl3pPr>
            <a:lvl4pPr rtl="0">
              <a:spcBef>
                <a:spcPts val="0"/>
              </a:spcBef>
              <a:buFont typeface="Rambla"/>
              <a:buNone/>
              <a:defRPr/>
            </a:lvl4pPr>
            <a:lvl5pPr rtl="0">
              <a:spcBef>
                <a:spcPts val="0"/>
              </a:spcBef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45026" y="4057650"/>
            <a:ext cx="4041774" cy="571500"/>
          </a:xfrm>
          <a:prstGeom prst="rect">
            <a:avLst/>
          </a:prstGeom>
          <a:solidFill>
            <a:schemeClr val="accent1"/>
          </a:solidFill>
          <a:ln w="9650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buFont typeface="Rambla"/>
              <a:buNone/>
              <a:defRPr/>
            </a:lvl2pPr>
            <a:lvl3pPr rtl="0">
              <a:spcBef>
                <a:spcPts val="0"/>
              </a:spcBef>
              <a:buFont typeface="Rambla"/>
              <a:buNone/>
              <a:defRPr/>
            </a:lvl3pPr>
            <a:lvl4pPr rtl="0">
              <a:spcBef>
                <a:spcPts val="0"/>
              </a:spcBef>
              <a:buFont typeface="Rambla"/>
              <a:buNone/>
              <a:defRPr/>
            </a:lvl4pPr>
            <a:lvl5pPr rtl="0">
              <a:spcBef>
                <a:spcPts val="0"/>
              </a:spcBef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57200" y="1083220"/>
            <a:ext cx="4040187" cy="29563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645025" y="1083220"/>
            <a:ext cx="4041774" cy="29563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noFill/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914400" y="3657600"/>
            <a:ext cx="7481775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buClr>
                <a:schemeClr val="accen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419600" y="4016326"/>
            <a:ext cx="3974592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Font typeface="Rambla"/>
              <a:buNone/>
              <a:defRPr/>
            </a:lvl1pPr>
            <a:lvl2pPr rtl="0">
              <a:spcBef>
                <a:spcPts val="0"/>
              </a:spcBef>
              <a:buFont typeface="Rambla"/>
              <a:buNone/>
              <a:defRPr/>
            </a:lvl2pPr>
            <a:lvl3pPr rtl="0">
              <a:spcBef>
                <a:spcPts val="0"/>
              </a:spcBef>
              <a:buFont typeface="Rambla"/>
              <a:buNone/>
              <a:defRPr/>
            </a:lvl3pPr>
            <a:lvl4pPr rtl="0">
              <a:spcBef>
                <a:spcPts val="0"/>
              </a:spcBef>
              <a:buFont typeface="Rambla"/>
              <a:buNone/>
              <a:defRPr/>
            </a:lvl4pPr>
            <a:lvl5pPr rtl="0">
              <a:spcBef>
                <a:spcPts val="0"/>
              </a:spcBef>
              <a:buFont typeface="Rambl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914400" y="205739"/>
            <a:ext cx="7479791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gradFill>
          <a:gsLst>
            <a:gs pos="0">
              <a:srgbClr val="B2B2B2"/>
            </a:gs>
            <a:gs pos="40000">
              <a:srgbClr val="9F9F9F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141232" y="4082551"/>
            <a:ext cx="7162799" cy="4861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18288" indent="0" algn="r" rtl="0">
              <a:spcBef>
                <a:spcPts val="0"/>
              </a:spcBef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6" name="Shape 86"/>
          <p:cNvSpPr>
            <a:spLocks noGrp="1"/>
          </p:cNvSpPr>
          <p:nvPr>
            <p:ph type="pic" idx="2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dk2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28600" y="3648841"/>
            <a:ext cx="8075431" cy="4220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R="0" algn="r" rtl="0">
              <a:spcBef>
                <a:spcPts val="0"/>
              </a:spcBef>
              <a:buClr>
                <a:schemeClr val="accent1"/>
              </a:buClr>
              <a:buFont typeface="Rambl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499272" y="4458701"/>
            <a:ext cx="4940623" cy="690806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B8CEE9">
              <a:alpha val="4000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485716" y="4454258"/>
            <a:ext cx="3690451" cy="700087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-6041" y="4343439"/>
            <a:ext cx="3402313" cy="810651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94" name="Shape 94"/>
          <p:cNvCxnSpPr/>
          <p:nvPr/>
        </p:nvCxnSpPr>
        <p:spPr>
          <a:xfrm>
            <a:off x="-9237" y="4340803"/>
            <a:ext cx="3405508" cy="813287"/>
          </a:xfrm>
          <a:prstGeom prst="straightConnector1">
            <a:avLst/>
          </a:prstGeom>
          <a:noFill/>
          <a:ln w="12050" cap="flat">
            <a:solidFill>
              <a:srgbClr val="B2C9E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5" name="Shape 95"/>
          <p:cNvSpPr/>
          <p:nvPr/>
        </p:nvSpPr>
        <p:spPr>
          <a:xfrm>
            <a:off x="8664111" y="3741329"/>
            <a:ext cx="182879" cy="171449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464A0"/>
              </a:gs>
              <a:gs pos="72000">
                <a:srgbClr val="7FABE1"/>
              </a:gs>
              <a:gs pos="100000">
                <a:srgbClr val="A1C2E8"/>
              </a:gs>
            </a:gsLst>
            <a:lin ang="16200000" scaled="0"/>
          </a:gradFill>
          <a:ln w="9525" cap="rnd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8477696" y="3741329"/>
            <a:ext cx="182879" cy="171449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3464A0"/>
              </a:gs>
              <a:gs pos="72000">
                <a:srgbClr val="7FABE1"/>
              </a:gs>
              <a:gs pos="100000">
                <a:srgbClr val="A1C2E8"/>
              </a:gs>
            </a:gsLst>
            <a:lin ang="16200000" scaled="0"/>
          </a:gradFill>
          <a:ln w="9525" cap="rnd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Rambl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110995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Rambla"/>
              <a:buChar char=""/>
              <a:defRPr/>
            </a:lvl1pPr>
            <a:lvl2pPr marL="621792" marR="0" indent="-94741" algn="l" rtl="0">
              <a:spcBef>
                <a:spcPts val="324"/>
              </a:spcBef>
              <a:buClr>
                <a:schemeClr val="accent1"/>
              </a:buClr>
              <a:buFont typeface="Rambla"/>
              <a:buChar char="◦"/>
              <a:defRPr/>
            </a:lvl2pPr>
            <a:lvl3pPr marL="859536" marR="0" indent="-103886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3pPr>
            <a:lvl4pPr marL="1143000" marR="0" indent="-10795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4pPr>
            <a:lvl5pPr marL="1371600" marR="0" indent="-114300" algn="l" rtl="0">
              <a:spcBef>
                <a:spcPts val="350"/>
              </a:spcBef>
              <a:buClr>
                <a:schemeClr val="accent2"/>
              </a:buClr>
              <a:buFont typeface="Rambla"/>
              <a:buChar char="⚫"/>
              <a:defRPr/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Rambla"/>
              <a:buChar char="◾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727032" y="4805958"/>
            <a:ext cx="192023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380071" y="4805958"/>
            <a:ext cx="235068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647271" y="4805958"/>
            <a:ext cx="36575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97879" cy="518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829968" y="4228115"/>
            <a:ext cx="764399" cy="7643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1550"/>
            <a:ext cx="7772400" cy="1372320"/>
          </a:xfrm>
        </p:spPr>
        <p:txBody>
          <a:bodyPr/>
          <a:lstStyle/>
          <a:p>
            <a:pPr algn="ctr"/>
            <a:r>
              <a:rPr lang="en-US" sz="4400" dirty="0" smtClean="0"/>
              <a:t>Barrow County School System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ACT and SAT</a:t>
            </a:r>
          </a:p>
          <a:p>
            <a:pPr algn="ctr"/>
            <a:r>
              <a:rPr lang="en-US" sz="3200" dirty="0" smtClean="0"/>
              <a:t>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19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ACT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702068"/>
              </p:ext>
            </p:extLst>
          </p:nvPr>
        </p:nvGraphicFramePr>
        <p:xfrm>
          <a:off x="152402" y="1784350"/>
          <a:ext cx="89153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28">
                  <a:extLst>
                    <a:ext uri="{9D8B030D-6E8A-4147-A177-3AD203B41FA5}">
                      <a16:colId xmlns:a16="http://schemas.microsoft.com/office/drawing/2014/main" val="3171151174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4086170008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1500037694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3984072575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4289130342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2764234310"/>
                    </a:ext>
                  </a:extLst>
                </a:gridCol>
                <a:gridCol w="1273628">
                  <a:extLst>
                    <a:ext uri="{9D8B030D-6E8A-4147-A177-3AD203B41FA5}">
                      <a16:colId xmlns:a16="http://schemas.microsoft.com/office/drawing/2014/main" val="3278842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Tested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19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6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WBHS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1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16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Georgia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58,073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3548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12699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Average Scores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8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ACT</a:t>
            </a:r>
            <a:endParaRPr lang="en-US"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207384"/>
              </p:ext>
            </p:extLst>
          </p:nvPr>
        </p:nvGraphicFramePr>
        <p:xfrm>
          <a:off x="1304925" y="952500"/>
          <a:ext cx="653415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37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SAT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74953"/>
              </p:ext>
            </p:extLst>
          </p:nvPr>
        </p:nvGraphicFramePr>
        <p:xfrm>
          <a:off x="457200" y="1721621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317115117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1471385006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150003769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984072575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428913034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312957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Tested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195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677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WBHS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1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16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Georgia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65,473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3548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112395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Average Scores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563757" y="3867150"/>
            <a:ext cx="670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NOTE</a:t>
            </a:r>
            <a:r>
              <a:rPr lang="en-US" dirty="0">
                <a:latin typeface="arial" panose="020B0604020202020204" pitchFamily="34" charset="0"/>
              </a:rPr>
              <a:t>: College Board is not reporting school or district results to the state for the </a:t>
            </a:r>
            <a:r>
              <a:rPr lang="en-US" i="1" dirty="0">
                <a:latin typeface="arial" panose="020B0604020202020204" pitchFamily="34" charset="0"/>
              </a:rPr>
              <a:t>new</a:t>
            </a:r>
            <a:r>
              <a:rPr lang="en-US" dirty="0">
                <a:latin typeface="arial" panose="020B0604020202020204" pitchFamily="34" charset="0"/>
              </a:rPr>
              <a:t> SAT due to the number of students who participated.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SAT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949607"/>
              </p:ext>
            </p:extLst>
          </p:nvPr>
        </p:nvGraphicFramePr>
        <p:xfrm>
          <a:off x="1950244" y="971550"/>
          <a:ext cx="5243512" cy="3656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CS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104</Words>
  <Application>Microsoft Office PowerPoint</Application>
  <PresentationFormat>On-screen Show (16:9)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Rambla</vt:lpstr>
      <vt:lpstr>BCSS</vt:lpstr>
      <vt:lpstr>Barrow County School System</vt:lpstr>
      <vt:lpstr>ACT</vt:lpstr>
      <vt:lpstr>ACT</vt:lpstr>
      <vt:lpstr>SAT</vt:lpstr>
      <vt:lpstr>SAT</vt:lpstr>
    </vt:vector>
  </TitlesOfParts>
  <Company>Barrow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Persinger</dc:creator>
  <cp:lastModifiedBy>Jennie Persinger</cp:lastModifiedBy>
  <cp:revision>13</cp:revision>
  <dcterms:created xsi:type="dcterms:W3CDTF">2016-06-14T20:40:22Z</dcterms:created>
  <dcterms:modified xsi:type="dcterms:W3CDTF">2016-10-20T15:41:27Z</dcterms:modified>
</cp:coreProperties>
</file>