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92" r:id="rId2"/>
    <p:sldId id="298" r:id="rId3"/>
    <p:sldId id="297" r:id="rId4"/>
    <p:sldId id="300" r:id="rId5"/>
    <p:sldId id="287" r:id="rId6"/>
    <p:sldId id="307" r:id="rId7"/>
    <p:sldId id="308" r:id="rId8"/>
    <p:sldId id="309" r:id="rId9"/>
    <p:sldId id="311" r:id="rId10"/>
    <p:sldId id="312" r:id="rId11"/>
    <p:sldId id="294" r:id="rId12"/>
    <p:sldId id="291" r:id="rId13"/>
    <p:sldId id="314" r:id="rId14"/>
    <p:sldId id="315" r:id="rId15"/>
    <p:sldId id="304" r:id="rId16"/>
    <p:sldId id="313" r:id="rId17"/>
    <p:sldId id="305" r:id="rId18"/>
    <p:sldId id="318" r:id="rId19"/>
    <p:sldId id="306" r:id="rId20"/>
    <p:sldId id="316" r:id="rId21"/>
    <p:sldId id="317" r:id="rId22"/>
    <p:sldId id="295" r:id="rId23"/>
    <p:sldId id="279"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DE730E-5AED-42EE-9DB1-80E0774601B0}" v="1" dt="2023-12-13T21:02:32.3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1" autoAdjust="0"/>
    <p:restoredTop sz="92472" autoAdjust="0"/>
  </p:normalViewPr>
  <p:slideViewPr>
    <p:cSldViewPr snapToGrid="0">
      <p:cViewPr varScale="1">
        <p:scale>
          <a:sx n="79" d="100"/>
          <a:sy n="79" d="100"/>
        </p:scale>
        <p:origin x="960" y="77"/>
      </p:cViewPr>
      <p:guideLst/>
    </p:cSldViewPr>
  </p:slideViewPr>
  <p:notesTextViewPr>
    <p:cViewPr>
      <p:scale>
        <a:sx n="3" d="2"/>
        <a:sy n="3" d="2"/>
      </p:scale>
      <p:origin x="0" y="0"/>
    </p:cViewPr>
  </p:notesTextViewPr>
  <p:sorterViewPr>
    <p:cViewPr>
      <p:scale>
        <a:sx n="100" d="100"/>
        <a:sy n="100" d="100"/>
      </p:scale>
      <p:origin x="0" y="-27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Students</a:t>
            </a:r>
            <a:r>
              <a:rPr lang="en-US" baseline="0"/>
              <a:t> with Disabilities Graduation Rate</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'update fy23'!$B$4</c:f>
              <c:strCache>
                <c:ptCount val="1"/>
                <c:pt idx="0">
                  <c:v>Westside</c:v>
                </c:pt>
              </c:strCache>
            </c:strRef>
          </c:tx>
          <c:spPr>
            <a:solidFill>
              <a:schemeClr val="accent1"/>
            </a:solidFill>
            <a:ln>
              <a:noFill/>
            </a:ln>
            <a:effectLst/>
            <a:sp3d/>
          </c:spPr>
          <c:invertIfNegative val="0"/>
          <c:cat>
            <c:strRef>
              <c:f>'update fy23'!$C$3:$J$3</c:f>
              <c:strCache>
                <c:ptCount val="8"/>
                <c:pt idx="0">
                  <c:v>FY16</c:v>
                </c:pt>
                <c:pt idx="1">
                  <c:v>FY17</c:v>
                </c:pt>
                <c:pt idx="2">
                  <c:v>FY18</c:v>
                </c:pt>
                <c:pt idx="3">
                  <c:v>FY19</c:v>
                </c:pt>
                <c:pt idx="4">
                  <c:v>FY20</c:v>
                </c:pt>
                <c:pt idx="5">
                  <c:v>FY21</c:v>
                </c:pt>
                <c:pt idx="6">
                  <c:v>FY22</c:v>
                </c:pt>
                <c:pt idx="7">
                  <c:v>FY23</c:v>
                </c:pt>
              </c:strCache>
            </c:strRef>
          </c:cat>
          <c:val>
            <c:numRef>
              <c:f>'update fy23'!$C$4:$J$4</c:f>
            </c:numRef>
          </c:val>
          <c:extLst>
            <c:ext xmlns:c16="http://schemas.microsoft.com/office/drawing/2014/chart" uri="{C3380CC4-5D6E-409C-BE32-E72D297353CC}">
              <c16:uniqueId val="{00000000-3C41-4E59-B495-634348AD025D}"/>
            </c:ext>
          </c:extLst>
        </c:ser>
        <c:ser>
          <c:idx val="1"/>
          <c:order val="1"/>
          <c:tx>
            <c:strRef>
              <c:f>'update fy23'!$B$5</c:f>
              <c:strCache>
                <c:ptCount val="1"/>
                <c:pt idx="0">
                  <c:v>Rutland</c:v>
                </c:pt>
              </c:strCache>
            </c:strRef>
          </c:tx>
          <c:spPr>
            <a:solidFill>
              <a:schemeClr val="accent2"/>
            </a:solidFill>
            <a:ln>
              <a:noFill/>
            </a:ln>
            <a:effectLst/>
            <a:sp3d/>
          </c:spPr>
          <c:invertIfNegative val="0"/>
          <c:cat>
            <c:strRef>
              <c:f>'update fy23'!$C$3:$J$3</c:f>
              <c:strCache>
                <c:ptCount val="8"/>
                <c:pt idx="0">
                  <c:v>FY16</c:v>
                </c:pt>
                <c:pt idx="1">
                  <c:v>FY17</c:v>
                </c:pt>
                <c:pt idx="2">
                  <c:v>FY18</c:v>
                </c:pt>
                <c:pt idx="3">
                  <c:v>FY19</c:v>
                </c:pt>
                <c:pt idx="4">
                  <c:v>FY20</c:v>
                </c:pt>
                <c:pt idx="5">
                  <c:v>FY21</c:v>
                </c:pt>
                <c:pt idx="6">
                  <c:v>FY22</c:v>
                </c:pt>
                <c:pt idx="7">
                  <c:v>FY23</c:v>
                </c:pt>
              </c:strCache>
            </c:strRef>
          </c:cat>
          <c:val>
            <c:numRef>
              <c:f>'update fy23'!$C$5:$J$5</c:f>
            </c:numRef>
          </c:val>
          <c:extLst>
            <c:ext xmlns:c16="http://schemas.microsoft.com/office/drawing/2014/chart" uri="{C3380CC4-5D6E-409C-BE32-E72D297353CC}">
              <c16:uniqueId val="{00000001-3C41-4E59-B495-634348AD025D}"/>
            </c:ext>
          </c:extLst>
        </c:ser>
        <c:ser>
          <c:idx val="2"/>
          <c:order val="2"/>
          <c:tx>
            <c:strRef>
              <c:f>'update fy23'!$B$6</c:f>
              <c:strCache>
                <c:ptCount val="1"/>
                <c:pt idx="0">
                  <c:v>Northeast</c:v>
                </c:pt>
              </c:strCache>
            </c:strRef>
          </c:tx>
          <c:spPr>
            <a:solidFill>
              <a:schemeClr val="accent3"/>
            </a:solidFill>
            <a:ln>
              <a:noFill/>
            </a:ln>
            <a:effectLst/>
            <a:sp3d/>
          </c:spPr>
          <c:invertIfNegative val="0"/>
          <c:cat>
            <c:strRef>
              <c:f>'update fy23'!$C$3:$J$3</c:f>
              <c:strCache>
                <c:ptCount val="8"/>
                <c:pt idx="0">
                  <c:v>FY16</c:v>
                </c:pt>
                <c:pt idx="1">
                  <c:v>FY17</c:v>
                </c:pt>
                <c:pt idx="2">
                  <c:v>FY18</c:v>
                </c:pt>
                <c:pt idx="3">
                  <c:v>FY19</c:v>
                </c:pt>
                <c:pt idx="4">
                  <c:v>FY20</c:v>
                </c:pt>
                <c:pt idx="5">
                  <c:v>FY21</c:v>
                </c:pt>
                <c:pt idx="6">
                  <c:v>FY22</c:v>
                </c:pt>
                <c:pt idx="7">
                  <c:v>FY23</c:v>
                </c:pt>
              </c:strCache>
            </c:strRef>
          </c:cat>
          <c:val>
            <c:numRef>
              <c:f>'update fy23'!$C$6:$J$6</c:f>
            </c:numRef>
          </c:val>
          <c:extLst>
            <c:ext xmlns:c16="http://schemas.microsoft.com/office/drawing/2014/chart" uri="{C3380CC4-5D6E-409C-BE32-E72D297353CC}">
              <c16:uniqueId val="{00000002-3C41-4E59-B495-634348AD025D}"/>
            </c:ext>
          </c:extLst>
        </c:ser>
        <c:ser>
          <c:idx val="3"/>
          <c:order val="3"/>
          <c:tx>
            <c:strRef>
              <c:f>'update fy23'!$B$7</c:f>
              <c:strCache>
                <c:ptCount val="1"/>
                <c:pt idx="0">
                  <c:v>Southwest</c:v>
                </c:pt>
              </c:strCache>
            </c:strRef>
          </c:tx>
          <c:spPr>
            <a:solidFill>
              <a:schemeClr val="accent4"/>
            </a:solidFill>
            <a:ln>
              <a:noFill/>
            </a:ln>
            <a:effectLst/>
            <a:sp3d/>
          </c:spPr>
          <c:invertIfNegative val="0"/>
          <c:cat>
            <c:strRef>
              <c:f>'update fy23'!$C$3:$J$3</c:f>
              <c:strCache>
                <c:ptCount val="8"/>
                <c:pt idx="0">
                  <c:v>FY16</c:v>
                </c:pt>
                <c:pt idx="1">
                  <c:v>FY17</c:v>
                </c:pt>
                <c:pt idx="2">
                  <c:v>FY18</c:v>
                </c:pt>
                <c:pt idx="3">
                  <c:v>FY19</c:v>
                </c:pt>
                <c:pt idx="4">
                  <c:v>FY20</c:v>
                </c:pt>
                <c:pt idx="5">
                  <c:v>FY21</c:v>
                </c:pt>
                <c:pt idx="6">
                  <c:v>FY22</c:v>
                </c:pt>
                <c:pt idx="7">
                  <c:v>FY23</c:v>
                </c:pt>
              </c:strCache>
            </c:strRef>
          </c:cat>
          <c:val>
            <c:numRef>
              <c:f>'update fy23'!$C$7:$J$7</c:f>
            </c:numRef>
          </c:val>
          <c:extLst>
            <c:ext xmlns:c16="http://schemas.microsoft.com/office/drawing/2014/chart" uri="{C3380CC4-5D6E-409C-BE32-E72D297353CC}">
              <c16:uniqueId val="{00000003-3C41-4E59-B495-634348AD025D}"/>
            </c:ext>
          </c:extLst>
        </c:ser>
        <c:ser>
          <c:idx val="4"/>
          <c:order val="4"/>
          <c:tx>
            <c:strRef>
              <c:f>'update fy23'!$B$8</c:f>
              <c:strCache>
                <c:ptCount val="1"/>
                <c:pt idx="0">
                  <c:v>Central</c:v>
                </c:pt>
              </c:strCache>
            </c:strRef>
          </c:tx>
          <c:spPr>
            <a:solidFill>
              <a:schemeClr val="accent5"/>
            </a:solidFill>
            <a:ln>
              <a:noFill/>
            </a:ln>
            <a:effectLst/>
            <a:sp3d/>
          </c:spPr>
          <c:invertIfNegative val="0"/>
          <c:cat>
            <c:strRef>
              <c:f>'update fy23'!$C$3:$J$3</c:f>
              <c:strCache>
                <c:ptCount val="8"/>
                <c:pt idx="0">
                  <c:v>FY16</c:v>
                </c:pt>
                <c:pt idx="1">
                  <c:v>FY17</c:v>
                </c:pt>
                <c:pt idx="2">
                  <c:v>FY18</c:v>
                </c:pt>
                <c:pt idx="3">
                  <c:v>FY19</c:v>
                </c:pt>
                <c:pt idx="4">
                  <c:v>FY20</c:v>
                </c:pt>
                <c:pt idx="5">
                  <c:v>FY21</c:v>
                </c:pt>
                <c:pt idx="6">
                  <c:v>FY22</c:v>
                </c:pt>
                <c:pt idx="7">
                  <c:v>FY23</c:v>
                </c:pt>
              </c:strCache>
            </c:strRef>
          </c:cat>
          <c:val>
            <c:numRef>
              <c:f>'update fy23'!$C$8:$J$8</c:f>
            </c:numRef>
          </c:val>
          <c:extLst>
            <c:ext xmlns:c16="http://schemas.microsoft.com/office/drawing/2014/chart" uri="{C3380CC4-5D6E-409C-BE32-E72D297353CC}">
              <c16:uniqueId val="{00000004-3C41-4E59-B495-634348AD025D}"/>
            </c:ext>
          </c:extLst>
        </c:ser>
        <c:ser>
          <c:idx val="5"/>
          <c:order val="5"/>
          <c:tx>
            <c:strRef>
              <c:f>'update fy23'!$B$9</c:f>
              <c:strCache>
                <c:ptCount val="1"/>
                <c:pt idx="0">
                  <c:v>Howard</c:v>
                </c:pt>
              </c:strCache>
            </c:strRef>
          </c:tx>
          <c:spPr>
            <a:solidFill>
              <a:schemeClr val="accent6"/>
            </a:solidFill>
            <a:ln>
              <a:noFill/>
            </a:ln>
            <a:effectLst/>
            <a:sp3d/>
          </c:spPr>
          <c:invertIfNegative val="0"/>
          <c:cat>
            <c:strRef>
              <c:f>'update fy23'!$C$3:$J$3</c:f>
              <c:strCache>
                <c:ptCount val="8"/>
                <c:pt idx="0">
                  <c:v>FY16</c:v>
                </c:pt>
                <c:pt idx="1">
                  <c:v>FY17</c:v>
                </c:pt>
                <c:pt idx="2">
                  <c:v>FY18</c:v>
                </c:pt>
                <c:pt idx="3">
                  <c:v>FY19</c:v>
                </c:pt>
                <c:pt idx="4">
                  <c:v>FY20</c:v>
                </c:pt>
                <c:pt idx="5">
                  <c:v>FY21</c:v>
                </c:pt>
                <c:pt idx="6">
                  <c:v>FY22</c:v>
                </c:pt>
                <c:pt idx="7">
                  <c:v>FY23</c:v>
                </c:pt>
              </c:strCache>
            </c:strRef>
          </c:cat>
          <c:val>
            <c:numRef>
              <c:f>'update fy23'!$C$9:$J$9</c:f>
            </c:numRef>
          </c:val>
          <c:extLst>
            <c:ext xmlns:c16="http://schemas.microsoft.com/office/drawing/2014/chart" uri="{C3380CC4-5D6E-409C-BE32-E72D297353CC}">
              <c16:uniqueId val="{00000005-3C41-4E59-B495-634348AD025D}"/>
            </c:ext>
          </c:extLst>
        </c:ser>
        <c:ser>
          <c:idx val="6"/>
          <c:order val="6"/>
          <c:tx>
            <c:strRef>
              <c:f>'update fy23'!$B$10</c:f>
              <c:strCache>
                <c:ptCount val="1"/>
                <c:pt idx="0">
                  <c:v>Bibb</c:v>
                </c:pt>
              </c:strCache>
            </c:strRef>
          </c:tx>
          <c:spPr>
            <a:solidFill>
              <a:schemeClr val="accent1">
                <a:lumMod val="60000"/>
              </a:schemeClr>
            </a:solidFill>
            <a:ln>
              <a:noFill/>
            </a:ln>
            <a:effectLst/>
            <a:sp3d/>
          </c:spPr>
          <c:invertIfNegative val="0"/>
          <c:dLbls>
            <c:dLbl>
              <c:idx val="0"/>
              <c:layout>
                <c:manualLayout>
                  <c:x val="1.6666571638718927E-2"/>
                  <c:y val="-0.2613395654838299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C41-4E59-B495-634348AD025D}"/>
                </c:ext>
              </c:extLst>
            </c:dLbl>
            <c:dLbl>
              <c:idx val="1"/>
              <c:layout>
                <c:manualLayout>
                  <c:x val="1.9444428606453113E-2"/>
                  <c:y val="-0.323910818967012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41-4E59-B495-634348AD025D}"/>
                </c:ext>
              </c:extLst>
            </c:dLbl>
            <c:dLbl>
              <c:idx val="2"/>
              <c:layout>
                <c:manualLayout>
                  <c:x val="1.9444428606453158E-2"/>
                  <c:y val="-0.341470972516100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C41-4E59-B495-634348AD025D}"/>
                </c:ext>
              </c:extLst>
            </c:dLbl>
            <c:dLbl>
              <c:idx val="3"/>
              <c:layout>
                <c:manualLayout>
                  <c:x val="1.6666571638718947E-2"/>
                  <c:y val="-0.3330069837085342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C41-4E59-B495-634348AD025D}"/>
                </c:ext>
              </c:extLst>
            </c:dLbl>
            <c:dLbl>
              <c:idx val="4"/>
              <c:layout>
                <c:manualLayout>
                  <c:x val="2.2222285574187279E-2"/>
                  <c:y val="-0.3634974042341623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C41-4E59-B495-634348AD025D}"/>
                </c:ext>
              </c:extLst>
            </c:dLbl>
            <c:dLbl>
              <c:idx val="5"/>
              <c:layout>
                <c:manualLayout>
                  <c:x val="1.3888904726880175E-2"/>
                  <c:y val="-0.3848913709574849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C41-4E59-B495-634348AD025D}"/>
                </c:ext>
              </c:extLst>
            </c:dLbl>
            <c:dLbl>
              <c:idx val="6"/>
              <c:layout>
                <c:manualLayout>
                  <c:x val="1.7030718734379779E-2"/>
                  <c:y val="-0.3609478881219142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C41-4E59-B495-634348AD025D}"/>
                </c:ext>
              </c:extLst>
            </c:dLbl>
            <c:dLbl>
              <c:idx val="7"/>
              <c:layout>
                <c:manualLayout>
                  <c:x val="1.9444428606453158E-2"/>
                  <c:y val="-0.4163403170418675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C41-4E59-B495-634348AD025D}"/>
                </c:ext>
              </c:extLst>
            </c:dLbl>
            <c:spPr>
              <a:noFill/>
              <a:ln>
                <a:noFill/>
              </a:ln>
              <a:effectLst/>
            </c:spPr>
            <c:txPr>
              <a:bodyPr rot="0" spcFirstLastPara="1" vertOverflow="ellipsis" vert="horz" wrap="square" lIns="38100" tIns="19050" rIns="38100" bIns="19050" anchor="b"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'update fy23'!$C$3:$J$3</c:f>
              <c:strCache>
                <c:ptCount val="8"/>
                <c:pt idx="0">
                  <c:v>FY16</c:v>
                </c:pt>
                <c:pt idx="1">
                  <c:v>FY17</c:v>
                </c:pt>
                <c:pt idx="2">
                  <c:v>FY18</c:v>
                </c:pt>
                <c:pt idx="3">
                  <c:v>FY19</c:v>
                </c:pt>
                <c:pt idx="4">
                  <c:v>FY20</c:v>
                </c:pt>
                <c:pt idx="5">
                  <c:v>FY21</c:v>
                </c:pt>
                <c:pt idx="6">
                  <c:v>FY22</c:v>
                </c:pt>
                <c:pt idx="7">
                  <c:v>FY23</c:v>
                </c:pt>
              </c:strCache>
            </c:strRef>
          </c:cat>
          <c:val>
            <c:numRef>
              <c:f>'update fy23'!$C$10:$J$10</c:f>
              <c:numCache>
                <c:formatCode>0.00%</c:formatCode>
                <c:ptCount val="8"/>
                <c:pt idx="0">
                  <c:v>0.39300000000000002</c:v>
                </c:pt>
                <c:pt idx="1">
                  <c:v>0.59399999999999997</c:v>
                </c:pt>
                <c:pt idx="2">
                  <c:v>0.60429999999999995</c:v>
                </c:pt>
                <c:pt idx="3">
                  <c:v>0.58789999999999998</c:v>
                </c:pt>
                <c:pt idx="4">
                  <c:v>0.65400000000000003</c:v>
                </c:pt>
                <c:pt idx="5">
                  <c:v>0.66</c:v>
                </c:pt>
                <c:pt idx="6">
                  <c:v>0.65800000000000003</c:v>
                </c:pt>
                <c:pt idx="7">
                  <c:v>0.77900000000000003</c:v>
                </c:pt>
              </c:numCache>
            </c:numRef>
          </c:val>
          <c:extLst>
            <c:ext xmlns:c16="http://schemas.microsoft.com/office/drawing/2014/chart" uri="{C3380CC4-5D6E-409C-BE32-E72D297353CC}">
              <c16:uniqueId val="{0000000E-3C41-4E59-B495-634348AD025D}"/>
            </c:ext>
          </c:extLst>
        </c:ser>
        <c:dLbls>
          <c:showLegendKey val="0"/>
          <c:showVal val="0"/>
          <c:showCatName val="0"/>
          <c:showSerName val="0"/>
          <c:showPercent val="0"/>
          <c:showBubbleSize val="0"/>
        </c:dLbls>
        <c:gapWidth val="150"/>
        <c:shape val="box"/>
        <c:axId val="203430719"/>
        <c:axId val="1995434111"/>
        <c:axId val="0"/>
      </c:bar3DChart>
      <c:catAx>
        <c:axId val="20343071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95434111"/>
        <c:crosses val="autoZero"/>
        <c:auto val="1"/>
        <c:lblAlgn val="ctr"/>
        <c:lblOffset val="100"/>
        <c:noMultiLvlLbl val="0"/>
      </c:catAx>
      <c:valAx>
        <c:axId val="199543411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34307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Students</a:t>
            </a:r>
            <a:r>
              <a:rPr lang="en-US" b="1" baseline="0"/>
              <a:t> with Disabilities</a:t>
            </a:r>
          </a:p>
          <a:p>
            <a:pPr>
              <a:defRPr/>
            </a:pPr>
            <a:r>
              <a:rPr lang="en-US" b="1" baseline="0"/>
              <a:t>Bibb vs.  State</a:t>
            </a:r>
            <a:endParaRPr lang="en-US"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'update fy23'!$B$4</c:f>
              <c:strCache>
                <c:ptCount val="1"/>
                <c:pt idx="0">
                  <c:v>Westside</c:v>
                </c:pt>
              </c:strCache>
            </c:strRef>
          </c:tx>
          <c:spPr>
            <a:solidFill>
              <a:schemeClr val="accent1"/>
            </a:solidFill>
            <a:ln>
              <a:noFill/>
            </a:ln>
            <a:effectLst/>
          </c:spPr>
          <c:invertIfNegative val="0"/>
          <c:cat>
            <c:strRef>
              <c:f>'update fy23'!$C$3:$J$3</c:f>
              <c:strCache>
                <c:ptCount val="4"/>
                <c:pt idx="0">
                  <c:v>FY20</c:v>
                </c:pt>
                <c:pt idx="1">
                  <c:v>FY21</c:v>
                </c:pt>
                <c:pt idx="2">
                  <c:v>FY22</c:v>
                </c:pt>
                <c:pt idx="3">
                  <c:v>FY23</c:v>
                </c:pt>
              </c:strCache>
            </c:strRef>
          </c:cat>
          <c:val>
            <c:numRef>
              <c:f>'update fy23'!$C$4:$J$4</c:f>
            </c:numRef>
          </c:val>
          <c:extLst>
            <c:ext xmlns:c16="http://schemas.microsoft.com/office/drawing/2014/chart" uri="{C3380CC4-5D6E-409C-BE32-E72D297353CC}">
              <c16:uniqueId val="{00000000-8A49-4C09-8678-D80138F231A8}"/>
            </c:ext>
          </c:extLst>
        </c:ser>
        <c:ser>
          <c:idx val="1"/>
          <c:order val="1"/>
          <c:tx>
            <c:strRef>
              <c:f>'update fy23'!$B$5</c:f>
              <c:strCache>
                <c:ptCount val="1"/>
                <c:pt idx="0">
                  <c:v>Rutland</c:v>
                </c:pt>
              </c:strCache>
            </c:strRef>
          </c:tx>
          <c:spPr>
            <a:solidFill>
              <a:schemeClr val="accent2"/>
            </a:solidFill>
            <a:ln>
              <a:noFill/>
            </a:ln>
            <a:effectLst/>
          </c:spPr>
          <c:invertIfNegative val="0"/>
          <c:cat>
            <c:strRef>
              <c:f>'update fy23'!$C$3:$J$3</c:f>
              <c:strCache>
                <c:ptCount val="4"/>
                <c:pt idx="0">
                  <c:v>FY20</c:v>
                </c:pt>
                <c:pt idx="1">
                  <c:v>FY21</c:v>
                </c:pt>
                <c:pt idx="2">
                  <c:v>FY22</c:v>
                </c:pt>
                <c:pt idx="3">
                  <c:v>FY23</c:v>
                </c:pt>
              </c:strCache>
            </c:strRef>
          </c:cat>
          <c:val>
            <c:numRef>
              <c:f>'update fy23'!$C$5:$J$5</c:f>
            </c:numRef>
          </c:val>
          <c:extLst>
            <c:ext xmlns:c16="http://schemas.microsoft.com/office/drawing/2014/chart" uri="{C3380CC4-5D6E-409C-BE32-E72D297353CC}">
              <c16:uniqueId val="{00000001-8A49-4C09-8678-D80138F231A8}"/>
            </c:ext>
          </c:extLst>
        </c:ser>
        <c:ser>
          <c:idx val="2"/>
          <c:order val="2"/>
          <c:tx>
            <c:strRef>
              <c:f>'update fy23'!$B$6</c:f>
              <c:strCache>
                <c:ptCount val="1"/>
                <c:pt idx="0">
                  <c:v>Northeast</c:v>
                </c:pt>
              </c:strCache>
            </c:strRef>
          </c:tx>
          <c:spPr>
            <a:solidFill>
              <a:schemeClr val="accent3"/>
            </a:solidFill>
            <a:ln>
              <a:noFill/>
            </a:ln>
            <a:effectLst/>
          </c:spPr>
          <c:invertIfNegative val="0"/>
          <c:cat>
            <c:strRef>
              <c:f>'update fy23'!$C$3:$J$3</c:f>
              <c:strCache>
                <c:ptCount val="4"/>
                <c:pt idx="0">
                  <c:v>FY20</c:v>
                </c:pt>
                <c:pt idx="1">
                  <c:v>FY21</c:v>
                </c:pt>
                <c:pt idx="2">
                  <c:v>FY22</c:v>
                </c:pt>
                <c:pt idx="3">
                  <c:v>FY23</c:v>
                </c:pt>
              </c:strCache>
            </c:strRef>
          </c:cat>
          <c:val>
            <c:numRef>
              <c:f>'update fy23'!$C$6:$J$6</c:f>
            </c:numRef>
          </c:val>
          <c:extLst>
            <c:ext xmlns:c16="http://schemas.microsoft.com/office/drawing/2014/chart" uri="{C3380CC4-5D6E-409C-BE32-E72D297353CC}">
              <c16:uniqueId val="{00000002-8A49-4C09-8678-D80138F231A8}"/>
            </c:ext>
          </c:extLst>
        </c:ser>
        <c:ser>
          <c:idx val="3"/>
          <c:order val="3"/>
          <c:tx>
            <c:strRef>
              <c:f>'update fy23'!$B$7</c:f>
              <c:strCache>
                <c:ptCount val="1"/>
                <c:pt idx="0">
                  <c:v>Southwest</c:v>
                </c:pt>
              </c:strCache>
            </c:strRef>
          </c:tx>
          <c:spPr>
            <a:solidFill>
              <a:schemeClr val="accent4"/>
            </a:solidFill>
            <a:ln>
              <a:noFill/>
            </a:ln>
            <a:effectLst/>
          </c:spPr>
          <c:invertIfNegative val="0"/>
          <c:cat>
            <c:strRef>
              <c:f>'update fy23'!$C$3:$J$3</c:f>
              <c:strCache>
                <c:ptCount val="4"/>
                <c:pt idx="0">
                  <c:v>FY20</c:v>
                </c:pt>
                <c:pt idx="1">
                  <c:v>FY21</c:v>
                </c:pt>
                <c:pt idx="2">
                  <c:v>FY22</c:v>
                </c:pt>
                <c:pt idx="3">
                  <c:v>FY23</c:v>
                </c:pt>
              </c:strCache>
            </c:strRef>
          </c:cat>
          <c:val>
            <c:numRef>
              <c:f>'update fy23'!$C$7:$J$7</c:f>
            </c:numRef>
          </c:val>
          <c:extLst>
            <c:ext xmlns:c16="http://schemas.microsoft.com/office/drawing/2014/chart" uri="{C3380CC4-5D6E-409C-BE32-E72D297353CC}">
              <c16:uniqueId val="{00000003-8A49-4C09-8678-D80138F231A8}"/>
            </c:ext>
          </c:extLst>
        </c:ser>
        <c:ser>
          <c:idx val="4"/>
          <c:order val="4"/>
          <c:tx>
            <c:strRef>
              <c:f>'update fy23'!$B$8</c:f>
              <c:strCache>
                <c:ptCount val="1"/>
                <c:pt idx="0">
                  <c:v>Central</c:v>
                </c:pt>
              </c:strCache>
            </c:strRef>
          </c:tx>
          <c:spPr>
            <a:solidFill>
              <a:schemeClr val="accent5"/>
            </a:solidFill>
            <a:ln>
              <a:noFill/>
            </a:ln>
            <a:effectLst/>
          </c:spPr>
          <c:invertIfNegative val="0"/>
          <c:cat>
            <c:strRef>
              <c:f>'update fy23'!$C$3:$J$3</c:f>
              <c:strCache>
                <c:ptCount val="4"/>
                <c:pt idx="0">
                  <c:v>FY20</c:v>
                </c:pt>
                <c:pt idx="1">
                  <c:v>FY21</c:v>
                </c:pt>
                <c:pt idx="2">
                  <c:v>FY22</c:v>
                </c:pt>
                <c:pt idx="3">
                  <c:v>FY23</c:v>
                </c:pt>
              </c:strCache>
            </c:strRef>
          </c:cat>
          <c:val>
            <c:numRef>
              <c:f>'update fy23'!$C$8:$J$8</c:f>
            </c:numRef>
          </c:val>
          <c:extLst>
            <c:ext xmlns:c16="http://schemas.microsoft.com/office/drawing/2014/chart" uri="{C3380CC4-5D6E-409C-BE32-E72D297353CC}">
              <c16:uniqueId val="{00000004-8A49-4C09-8678-D80138F231A8}"/>
            </c:ext>
          </c:extLst>
        </c:ser>
        <c:ser>
          <c:idx val="5"/>
          <c:order val="5"/>
          <c:tx>
            <c:strRef>
              <c:f>'update fy23'!$B$9</c:f>
              <c:strCache>
                <c:ptCount val="1"/>
                <c:pt idx="0">
                  <c:v>Howard</c:v>
                </c:pt>
              </c:strCache>
            </c:strRef>
          </c:tx>
          <c:spPr>
            <a:solidFill>
              <a:schemeClr val="accent6"/>
            </a:solidFill>
            <a:ln>
              <a:noFill/>
            </a:ln>
            <a:effectLst/>
          </c:spPr>
          <c:invertIfNegative val="0"/>
          <c:cat>
            <c:strRef>
              <c:f>'update fy23'!$C$3:$J$3</c:f>
              <c:strCache>
                <c:ptCount val="4"/>
                <c:pt idx="0">
                  <c:v>FY20</c:v>
                </c:pt>
                <c:pt idx="1">
                  <c:v>FY21</c:v>
                </c:pt>
                <c:pt idx="2">
                  <c:v>FY22</c:v>
                </c:pt>
                <c:pt idx="3">
                  <c:v>FY23</c:v>
                </c:pt>
              </c:strCache>
            </c:strRef>
          </c:cat>
          <c:val>
            <c:numRef>
              <c:f>'update fy23'!$C$9:$J$9</c:f>
            </c:numRef>
          </c:val>
          <c:extLst>
            <c:ext xmlns:c16="http://schemas.microsoft.com/office/drawing/2014/chart" uri="{C3380CC4-5D6E-409C-BE32-E72D297353CC}">
              <c16:uniqueId val="{00000005-8A49-4C09-8678-D80138F231A8}"/>
            </c:ext>
          </c:extLst>
        </c:ser>
        <c:ser>
          <c:idx val="6"/>
          <c:order val="6"/>
          <c:tx>
            <c:strRef>
              <c:f>'update fy23'!$B$10</c:f>
              <c:strCache>
                <c:ptCount val="1"/>
                <c:pt idx="0">
                  <c:v>Bibb</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'update fy23'!$C$3:$J$3</c:f>
              <c:strCache>
                <c:ptCount val="4"/>
                <c:pt idx="0">
                  <c:v>FY20</c:v>
                </c:pt>
                <c:pt idx="1">
                  <c:v>FY21</c:v>
                </c:pt>
                <c:pt idx="2">
                  <c:v>FY22</c:v>
                </c:pt>
                <c:pt idx="3">
                  <c:v>FY23</c:v>
                </c:pt>
              </c:strCache>
            </c:strRef>
          </c:cat>
          <c:val>
            <c:numRef>
              <c:f>'update fy23'!$C$10:$J$10</c:f>
              <c:numCache>
                <c:formatCode>0.00%</c:formatCode>
                <c:ptCount val="4"/>
                <c:pt idx="0">
                  <c:v>0.65400000000000003</c:v>
                </c:pt>
                <c:pt idx="1">
                  <c:v>0.66</c:v>
                </c:pt>
                <c:pt idx="2">
                  <c:v>0.65800000000000003</c:v>
                </c:pt>
                <c:pt idx="3">
                  <c:v>0.77900000000000003</c:v>
                </c:pt>
              </c:numCache>
            </c:numRef>
          </c:val>
          <c:extLst>
            <c:ext xmlns:c16="http://schemas.microsoft.com/office/drawing/2014/chart" uri="{C3380CC4-5D6E-409C-BE32-E72D297353CC}">
              <c16:uniqueId val="{00000006-8A49-4C09-8678-D80138F231A8}"/>
            </c:ext>
          </c:extLst>
        </c:ser>
        <c:ser>
          <c:idx val="7"/>
          <c:order val="7"/>
          <c:tx>
            <c:strRef>
              <c:f>'update fy23'!$B$11</c:f>
              <c:strCache>
                <c:ptCount val="1"/>
                <c:pt idx="0">
                  <c:v>Georgia</c:v>
                </c:pt>
              </c:strCache>
            </c:strRef>
          </c:tx>
          <c:spPr>
            <a:solidFill>
              <a:schemeClr val="accent2">
                <a:lumMod val="60000"/>
              </a:schemeClr>
            </a:solidFill>
            <a:ln>
              <a:noFill/>
            </a:ln>
            <a:effectLst/>
          </c:spPr>
          <c:invertIfNegative val="0"/>
          <c:dLbls>
            <c:dLbl>
              <c:idx val="3"/>
              <c:layout>
                <c:manualLayout>
                  <c:x val="1.1111111111111112E-2"/>
                  <c:y val="-4.243778136006664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A49-4C09-8678-D80138F231A8}"/>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'update fy23'!$C$3:$J$3</c:f>
              <c:strCache>
                <c:ptCount val="4"/>
                <c:pt idx="0">
                  <c:v>FY20</c:v>
                </c:pt>
                <c:pt idx="1">
                  <c:v>FY21</c:v>
                </c:pt>
                <c:pt idx="2">
                  <c:v>FY22</c:v>
                </c:pt>
                <c:pt idx="3">
                  <c:v>FY23</c:v>
                </c:pt>
              </c:strCache>
            </c:strRef>
          </c:cat>
          <c:val>
            <c:numRef>
              <c:f>'update fy23'!$C$11:$J$11</c:f>
              <c:numCache>
                <c:formatCode>0.00%</c:formatCode>
                <c:ptCount val="4"/>
                <c:pt idx="0">
                  <c:v>0.70199999999999996</c:v>
                </c:pt>
                <c:pt idx="1">
                  <c:v>0.70199999999999996</c:v>
                </c:pt>
                <c:pt idx="2">
                  <c:v>0.72499999999999998</c:v>
                </c:pt>
                <c:pt idx="3">
                  <c:v>0.72299999999999998</c:v>
                </c:pt>
              </c:numCache>
            </c:numRef>
          </c:val>
          <c:extLst>
            <c:ext xmlns:c16="http://schemas.microsoft.com/office/drawing/2014/chart" uri="{C3380CC4-5D6E-409C-BE32-E72D297353CC}">
              <c16:uniqueId val="{00000008-8A49-4C09-8678-D80138F231A8}"/>
            </c:ext>
          </c:extLst>
        </c:ser>
        <c:dLbls>
          <c:showLegendKey val="0"/>
          <c:showVal val="0"/>
          <c:showCatName val="0"/>
          <c:showSerName val="0"/>
          <c:showPercent val="0"/>
          <c:showBubbleSize val="0"/>
        </c:dLbls>
        <c:gapWidth val="219"/>
        <c:overlap val="-27"/>
        <c:axId val="675533615"/>
        <c:axId val="2006875551"/>
      </c:barChart>
      <c:catAx>
        <c:axId val="6755336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6875551"/>
        <c:crosses val="autoZero"/>
        <c:auto val="1"/>
        <c:lblAlgn val="ctr"/>
        <c:lblOffset val="100"/>
        <c:noMultiLvlLbl val="0"/>
      </c:catAx>
      <c:valAx>
        <c:axId val="2006875551"/>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55336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SWD Enrollment</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'[BOE Presentation fy24.xlsx]Enrollment Numbers'!$B$2:$G$2</c:f>
              <c:strCache>
                <c:ptCount val="6"/>
                <c:pt idx="0">
                  <c:v>FY19</c:v>
                </c:pt>
                <c:pt idx="1">
                  <c:v>FY20</c:v>
                </c:pt>
                <c:pt idx="2">
                  <c:v>FY21</c:v>
                </c:pt>
                <c:pt idx="3">
                  <c:v>FY22</c:v>
                </c:pt>
                <c:pt idx="4">
                  <c:v>FY23</c:v>
                </c:pt>
                <c:pt idx="5">
                  <c:v>FY24</c:v>
                </c:pt>
              </c:strCache>
            </c:strRef>
          </c:cat>
          <c:val>
            <c:numRef>
              <c:f>'[BOE Presentation fy24.xlsx]Enrollment Numbers'!$B$3:$G$3</c:f>
              <c:numCache>
                <c:formatCode>General</c:formatCode>
                <c:ptCount val="6"/>
                <c:pt idx="0">
                  <c:v>2280</c:v>
                </c:pt>
                <c:pt idx="1">
                  <c:v>2235</c:v>
                </c:pt>
                <c:pt idx="2">
                  <c:v>2277</c:v>
                </c:pt>
                <c:pt idx="3">
                  <c:v>2300</c:v>
                </c:pt>
                <c:pt idx="4">
                  <c:v>2375</c:v>
                </c:pt>
                <c:pt idx="5">
                  <c:v>2368</c:v>
                </c:pt>
              </c:numCache>
            </c:numRef>
          </c:val>
          <c:extLst>
            <c:ext xmlns:c16="http://schemas.microsoft.com/office/drawing/2014/chart" uri="{C3380CC4-5D6E-409C-BE32-E72D297353CC}">
              <c16:uniqueId val="{00000000-6645-480F-BA20-680F95F27E3E}"/>
            </c:ext>
          </c:extLst>
        </c:ser>
        <c:dLbls>
          <c:showLegendKey val="0"/>
          <c:showVal val="0"/>
          <c:showCatName val="0"/>
          <c:showSerName val="0"/>
          <c:showPercent val="0"/>
          <c:showBubbleSize val="0"/>
        </c:dLbls>
        <c:gapWidth val="100"/>
        <c:overlap val="-24"/>
        <c:axId val="529677568"/>
        <c:axId val="2050331535"/>
      </c:barChart>
      <c:catAx>
        <c:axId val="52967756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2050331535"/>
        <c:crosses val="autoZero"/>
        <c:auto val="1"/>
        <c:lblAlgn val="ctr"/>
        <c:lblOffset val="100"/>
        <c:noMultiLvlLbl val="0"/>
      </c:catAx>
      <c:valAx>
        <c:axId val="2050331535"/>
        <c:scaling>
          <c:orientation val="minMax"/>
          <c:min val="0"/>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529677568"/>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a:t>Disability Count</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1.2434970091093055E-2"/>
          <c:y val="0.10918863771394373"/>
          <c:w val="0.97513005981781387"/>
          <c:h val="0.62868659268756855"/>
        </c:manualLayout>
      </c:layout>
      <c:barChart>
        <c:barDir val="col"/>
        <c:grouping val="clustered"/>
        <c:varyColors val="0"/>
        <c:ser>
          <c:idx val="3"/>
          <c:order val="3"/>
          <c:tx>
            <c:strRef>
              <c:f>'[BOE Presentation fy24.xlsx]Sheet2'!$E$2</c:f>
              <c:strCache>
                <c:ptCount val="1"/>
                <c:pt idx="0">
                  <c:v>FY19</c:v>
                </c:pt>
              </c:strCache>
            </c:strRef>
          </c:tx>
          <c:spPr>
            <a:solidFill>
              <a:schemeClr val="accent1">
                <a:lumMod val="60000"/>
              </a:schemeClr>
            </a:solidFill>
            <a:ln>
              <a:noFill/>
            </a:ln>
            <a:effectLst/>
          </c:spPr>
          <c:invertIfNegative val="0"/>
          <c:dLbls>
            <c:dLbl>
              <c:idx val="3"/>
              <c:layout>
                <c:manualLayout>
                  <c:x val="0"/>
                  <c:y val="-3.043314361044025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90B-41A8-9F81-5DF894CA338B}"/>
                </c:ext>
              </c:extLst>
            </c:dLbl>
            <c:dLbl>
              <c:idx val="5"/>
              <c:layout>
                <c:manualLayout>
                  <c:x val="0"/>
                  <c:y val="-2.662900065913523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90B-41A8-9F81-5DF894CA338B}"/>
                </c:ext>
              </c:extLst>
            </c:dLbl>
            <c:dLbl>
              <c:idx val="6"/>
              <c:layout>
                <c:manualLayout>
                  <c:x val="5.6357748971314529E-6"/>
                  <c:y val="-3.60690095725055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90B-41A8-9F81-5DF894CA338B}"/>
                </c:ext>
              </c:extLst>
            </c:dLbl>
            <c:dLbl>
              <c:idx val="7"/>
              <c:layout>
                <c:manualLayout>
                  <c:x val="-8.2898842952779203E-17"/>
                  <c:y val="-2.853107213478767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90B-41A8-9F81-5DF894CA338B}"/>
                </c:ext>
              </c:extLst>
            </c:dLbl>
            <c:dLbl>
              <c:idx val="8"/>
              <c:layout>
                <c:manualLayout>
                  <c:x val="-8.331308551031347E-17"/>
                  <c:y val="-1.888009519135882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90B-41A8-9F81-5DF894CA338B}"/>
                </c:ext>
              </c:extLst>
            </c:dLbl>
            <c:dLbl>
              <c:idx val="9"/>
              <c:layout>
                <c:manualLayout>
                  <c:x val="0"/>
                  <c:y val="-1.13280571148152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90B-41A8-9F81-5DF894CA338B}"/>
                </c:ext>
              </c:extLst>
            </c:dLbl>
            <c:dLbl>
              <c:idx val="10"/>
              <c:layout>
                <c:manualLayout>
                  <c:x val="-8.331308551031347E-17"/>
                  <c:y val="-4.908824749753257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90B-41A8-9F81-5DF894CA338B}"/>
                </c:ext>
              </c:extLst>
            </c:dLbl>
            <c:dLbl>
              <c:idx val="12"/>
              <c:layout>
                <c:manualLayout>
                  <c:x val="8.331308551031347E-17"/>
                  <c:y val="-1.699208567222295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90B-41A8-9F81-5DF894CA338B}"/>
                </c:ext>
              </c:extLst>
            </c:dLbl>
            <c:dLbl>
              <c:idx val="13"/>
              <c:layout>
                <c:manualLayout>
                  <c:x val="-1.6662617102062694E-16"/>
                  <c:y val="-1.888009519135868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90B-41A8-9F81-5DF894CA338B}"/>
                </c:ext>
              </c:extLst>
            </c:dLbl>
            <c:dLbl>
              <c:idx val="14"/>
              <c:layout>
                <c:manualLayout>
                  <c:x val="0"/>
                  <c:y val="-1.699208567222281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90B-41A8-9F81-5DF894CA338B}"/>
                </c:ext>
              </c:extLst>
            </c:dLbl>
            <c:dLbl>
              <c:idx val="16"/>
              <c:layout>
                <c:manualLayout>
                  <c:x val="0"/>
                  <c:y val="-2.64321332679021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90B-41A8-9F81-5DF894CA338B}"/>
                </c:ext>
              </c:extLst>
            </c:dLbl>
            <c:spPr>
              <a:noFill/>
              <a:ln>
                <a:noFill/>
              </a:ln>
              <a:effectLst/>
            </c:spPr>
            <c:txPr>
              <a:bodyPr rot="-5400000" spcFirstLastPara="1" vertOverflow="clip" horzOverflow="clip"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'[BOE Presentation fy24.xlsx]Sheet2'!$A$3:$A$19</c:f>
              <c:strCache>
                <c:ptCount val="17"/>
                <c:pt idx="0">
                  <c:v>Blind</c:v>
                </c:pt>
                <c:pt idx="1">
                  <c:v>Deaf/Blind</c:v>
                </c:pt>
                <c:pt idx="2">
                  <c:v>Speech</c:v>
                </c:pt>
                <c:pt idx="3">
                  <c:v>Autism</c:v>
                </c:pt>
                <c:pt idx="4">
                  <c:v>Traumatic Brain Injury</c:v>
                </c:pt>
                <c:pt idx="5">
                  <c:v>Significant Developmental Delay</c:v>
                </c:pt>
                <c:pt idx="6">
                  <c:v>Mild Intellectual Disability</c:v>
                </c:pt>
                <c:pt idx="7">
                  <c:v>Moderate Intellectual Disability</c:v>
                </c:pt>
                <c:pt idx="8">
                  <c:v>Severe Intellectual Disability</c:v>
                </c:pt>
                <c:pt idx="9">
                  <c:v>Profound Intellectual Disability</c:v>
                </c:pt>
                <c:pt idx="10">
                  <c:v>Emotional Behavior Disorder</c:v>
                </c:pt>
                <c:pt idx="11">
                  <c:v>Specific Learning Disability</c:v>
                </c:pt>
                <c:pt idx="12">
                  <c:v>Orthopedic Impairment</c:v>
                </c:pt>
                <c:pt idx="13">
                  <c:v>Hearing Impairment</c:v>
                </c:pt>
                <c:pt idx="14">
                  <c:v>Deaf </c:v>
                </c:pt>
                <c:pt idx="15">
                  <c:v>Other Health Impairment</c:v>
                </c:pt>
                <c:pt idx="16">
                  <c:v>Visual Impairment</c:v>
                </c:pt>
              </c:strCache>
            </c:strRef>
          </c:cat>
          <c:val>
            <c:numRef>
              <c:f>'[BOE Presentation fy24.xlsx]Sheet2'!$E$3:$E$19</c:f>
              <c:numCache>
                <c:formatCode>General</c:formatCode>
                <c:ptCount val="17"/>
                <c:pt idx="0">
                  <c:v>1</c:v>
                </c:pt>
                <c:pt idx="1">
                  <c:v>0</c:v>
                </c:pt>
                <c:pt idx="2">
                  <c:v>222</c:v>
                </c:pt>
                <c:pt idx="3">
                  <c:v>340</c:v>
                </c:pt>
                <c:pt idx="4">
                  <c:v>4</c:v>
                </c:pt>
                <c:pt idx="5">
                  <c:v>172</c:v>
                </c:pt>
                <c:pt idx="6">
                  <c:v>156</c:v>
                </c:pt>
                <c:pt idx="7">
                  <c:v>119</c:v>
                </c:pt>
                <c:pt idx="8">
                  <c:v>38</c:v>
                </c:pt>
                <c:pt idx="9">
                  <c:v>3</c:v>
                </c:pt>
                <c:pt idx="10">
                  <c:v>205</c:v>
                </c:pt>
                <c:pt idx="11">
                  <c:v>666</c:v>
                </c:pt>
                <c:pt idx="12">
                  <c:v>6</c:v>
                </c:pt>
                <c:pt idx="13">
                  <c:v>30</c:v>
                </c:pt>
                <c:pt idx="14">
                  <c:v>2</c:v>
                </c:pt>
                <c:pt idx="15">
                  <c:v>307</c:v>
                </c:pt>
                <c:pt idx="16">
                  <c:v>9</c:v>
                </c:pt>
              </c:numCache>
            </c:numRef>
          </c:val>
          <c:extLst>
            <c:ext xmlns:c16="http://schemas.microsoft.com/office/drawing/2014/chart" uri="{C3380CC4-5D6E-409C-BE32-E72D297353CC}">
              <c16:uniqueId val="{0000000B-190B-41A8-9F81-5DF894CA338B}"/>
            </c:ext>
          </c:extLst>
        </c:ser>
        <c:ser>
          <c:idx val="4"/>
          <c:order val="4"/>
          <c:tx>
            <c:strRef>
              <c:f>'[BOE Presentation fy24.xlsx]Sheet2'!$F$2</c:f>
              <c:strCache>
                <c:ptCount val="1"/>
                <c:pt idx="0">
                  <c:v>FY20</c:v>
                </c:pt>
              </c:strCache>
            </c:strRef>
          </c:tx>
          <c:spPr>
            <a:solidFill>
              <a:schemeClr val="accent3">
                <a:lumMod val="60000"/>
              </a:schemeClr>
            </a:solidFill>
            <a:ln>
              <a:noFill/>
            </a:ln>
            <a:effectLst/>
          </c:spPr>
          <c:invertIfNegative val="0"/>
          <c:dLbls>
            <c:dLbl>
              <c:idx val="5"/>
              <c:layout>
                <c:manualLayout>
                  <c:x val="-4.1449421476389601E-17"/>
                  <c:y val="-7.608285902610116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90B-41A8-9F81-5DF894CA338B}"/>
                </c:ext>
              </c:extLst>
            </c:dLbl>
            <c:spPr>
              <a:noFill/>
              <a:ln>
                <a:noFill/>
              </a:ln>
              <a:effectLst/>
            </c:spPr>
            <c:txPr>
              <a:bodyPr rot="-5400000" spcFirstLastPara="1" vertOverflow="clip" horzOverflow="clip"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'[BOE Presentation fy24.xlsx]Sheet2'!$A$3:$A$19</c:f>
              <c:strCache>
                <c:ptCount val="17"/>
                <c:pt idx="0">
                  <c:v>Blind</c:v>
                </c:pt>
                <c:pt idx="1">
                  <c:v>Deaf/Blind</c:v>
                </c:pt>
                <c:pt idx="2">
                  <c:v>Speech</c:v>
                </c:pt>
                <c:pt idx="3">
                  <c:v>Autism</c:v>
                </c:pt>
                <c:pt idx="4">
                  <c:v>Traumatic Brain Injury</c:v>
                </c:pt>
                <c:pt idx="5">
                  <c:v>Significant Developmental Delay</c:v>
                </c:pt>
                <c:pt idx="6">
                  <c:v>Mild Intellectual Disability</c:v>
                </c:pt>
                <c:pt idx="7">
                  <c:v>Moderate Intellectual Disability</c:v>
                </c:pt>
                <c:pt idx="8">
                  <c:v>Severe Intellectual Disability</c:v>
                </c:pt>
                <c:pt idx="9">
                  <c:v>Profound Intellectual Disability</c:v>
                </c:pt>
                <c:pt idx="10">
                  <c:v>Emotional Behavior Disorder</c:v>
                </c:pt>
                <c:pt idx="11">
                  <c:v>Specific Learning Disability</c:v>
                </c:pt>
                <c:pt idx="12">
                  <c:v>Orthopedic Impairment</c:v>
                </c:pt>
                <c:pt idx="13">
                  <c:v>Hearing Impairment</c:v>
                </c:pt>
                <c:pt idx="14">
                  <c:v>Deaf </c:v>
                </c:pt>
                <c:pt idx="15">
                  <c:v>Other Health Impairment</c:v>
                </c:pt>
                <c:pt idx="16">
                  <c:v>Visual Impairment</c:v>
                </c:pt>
              </c:strCache>
            </c:strRef>
          </c:cat>
          <c:val>
            <c:numRef>
              <c:f>'[BOE Presentation fy24.xlsx]Sheet2'!$F$3:$F$19</c:f>
              <c:numCache>
                <c:formatCode>General</c:formatCode>
                <c:ptCount val="17"/>
                <c:pt idx="0">
                  <c:v>0</c:v>
                </c:pt>
                <c:pt idx="1">
                  <c:v>0</c:v>
                </c:pt>
                <c:pt idx="2">
                  <c:v>184</c:v>
                </c:pt>
                <c:pt idx="3">
                  <c:v>356</c:v>
                </c:pt>
                <c:pt idx="4">
                  <c:v>5</c:v>
                </c:pt>
                <c:pt idx="5">
                  <c:v>171</c:v>
                </c:pt>
                <c:pt idx="6">
                  <c:v>149</c:v>
                </c:pt>
                <c:pt idx="7">
                  <c:v>119</c:v>
                </c:pt>
                <c:pt idx="8">
                  <c:v>36</c:v>
                </c:pt>
                <c:pt idx="9">
                  <c:v>4</c:v>
                </c:pt>
                <c:pt idx="10">
                  <c:v>192</c:v>
                </c:pt>
                <c:pt idx="11">
                  <c:v>637</c:v>
                </c:pt>
                <c:pt idx="12">
                  <c:v>7</c:v>
                </c:pt>
                <c:pt idx="13">
                  <c:v>31</c:v>
                </c:pt>
                <c:pt idx="14">
                  <c:v>0</c:v>
                </c:pt>
                <c:pt idx="15">
                  <c:v>332</c:v>
                </c:pt>
                <c:pt idx="16">
                  <c:v>11</c:v>
                </c:pt>
              </c:numCache>
            </c:numRef>
          </c:val>
          <c:extLst>
            <c:ext xmlns:c16="http://schemas.microsoft.com/office/drawing/2014/chart" uri="{C3380CC4-5D6E-409C-BE32-E72D297353CC}">
              <c16:uniqueId val="{0000000D-190B-41A8-9F81-5DF894CA338B}"/>
            </c:ext>
          </c:extLst>
        </c:ser>
        <c:ser>
          <c:idx val="5"/>
          <c:order val="5"/>
          <c:tx>
            <c:strRef>
              <c:f>'[BOE Presentation fy24.xlsx]Sheet2'!$G$2</c:f>
              <c:strCache>
                <c:ptCount val="1"/>
                <c:pt idx="0">
                  <c:v>FY21</c:v>
                </c:pt>
              </c:strCache>
            </c:strRef>
          </c:tx>
          <c:spPr>
            <a:solidFill>
              <a:schemeClr val="accent5">
                <a:lumMod val="60000"/>
              </a:schemeClr>
            </a:solidFill>
            <a:ln>
              <a:noFill/>
            </a:ln>
            <a:effectLst/>
          </c:spPr>
          <c:invertIfNegative val="0"/>
          <c:dLbls>
            <c:dLbl>
              <c:idx val="2"/>
              <c:layout>
                <c:manualLayout>
                  <c:x val="-1.130451826463005E-3"/>
                  <c:y val="-3.043314361044025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90B-41A8-9F81-5DF894CA338B}"/>
                </c:ext>
              </c:extLst>
            </c:dLbl>
            <c:dLbl>
              <c:idx val="3"/>
              <c:layout>
                <c:manualLayout>
                  <c:x val="-1.1304518264630464E-3"/>
                  <c:y val="-3.043314361044025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90B-41A8-9F81-5DF894CA338B}"/>
                </c:ext>
              </c:extLst>
            </c:dLbl>
            <c:dLbl>
              <c:idx val="5"/>
              <c:layout>
                <c:manualLayout>
                  <c:x val="0"/>
                  <c:y val="-2.092278623217762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190B-41A8-9F81-5DF894CA338B}"/>
                </c:ext>
              </c:extLst>
            </c:dLbl>
            <c:dLbl>
              <c:idx val="6"/>
              <c:layout>
                <c:manualLayout>
                  <c:x val="0"/>
                  <c:y val="-3.980280855538884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190B-41A8-9F81-5DF894CA338B}"/>
                </c:ext>
              </c:extLst>
            </c:dLbl>
            <c:dLbl>
              <c:idx val="7"/>
              <c:layout>
                <c:manualLayout>
                  <c:x val="0"/>
                  <c:y val="-3.613935803739765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190B-41A8-9F81-5DF894CA338B}"/>
                </c:ext>
              </c:extLst>
            </c:dLbl>
            <c:dLbl>
              <c:idx val="8"/>
              <c:layout>
                <c:manualLayout>
                  <c:x val="-8.331308551031347E-17"/>
                  <c:y val="-1.888009519135882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190B-41A8-9F81-5DF894CA338B}"/>
                </c:ext>
              </c:extLst>
            </c:dLbl>
            <c:dLbl>
              <c:idx val="9"/>
              <c:layout>
                <c:manualLayout>
                  <c:x val="0"/>
                  <c:y val="-9.440047595679342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190B-41A8-9F81-5DF894CA338B}"/>
                </c:ext>
              </c:extLst>
            </c:dLbl>
            <c:dLbl>
              <c:idx val="10"/>
              <c:layout>
                <c:manualLayout>
                  <c:x val="0"/>
                  <c:y val="-3.96481999018532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90B-41A8-9F81-5DF894CA338B}"/>
                </c:ext>
              </c:extLst>
            </c:dLbl>
            <c:dLbl>
              <c:idx val="11"/>
              <c:layout>
                <c:manualLayout>
                  <c:x val="-5.6357748972980796E-6"/>
                  <c:y val="-3.61112296278941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90B-41A8-9F81-5DF894CA338B}"/>
                </c:ext>
              </c:extLst>
            </c:dLbl>
            <c:dLbl>
              <c:idx val="12"/>
              <c:layout>
                <c:manualLayout>
                  <c:x val="-8.331308551031347E-17"/>
                  <c:y val="-1.321606663395107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90B-41A8-9F81-5DF894CA338B}"/>
                </c:ext>
              </c:extLst>
            </c:dLbl>
            <c:dLbl>
              <c:idx val="13"/>
              <c:layout>
                <c:manualLayout>
                  <c:x val="0"/>
                  <c:y val="-2.076810471049455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90B-41A8-9F81-5DF894CA338B}"/>
                </c:ext>
              </c:extLst>
            </c:dLbl>
            <c:dLbl>
              <c:idx val="14"/>
              <c:layout>
                <c:manualLayout>
                  <c:x val="0"/>
                  <c:y val="-1.888009519135868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90B-41A8-9F81-5DF894CA338B}"/>
                </c:ext>
              </c:extLst>
            </c:dLbl>
            <c:dLbl>
              <c:idx val="16"/>
              <c:layout>
                <c:manualLayout>
                  <c:x val="0"/>
                  <c:y val="-1.888009519135868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190B-41A8-9F81-5DF894CA338B}"/>
                </c:ext>
              </c:extLst>
            </c:dLbl>
            <c:spPr>
              <a:noFill/>
              <a:ln>
                <a:noFill/>
              </a:ln>
              <a:effectLst/>
            </c:spPr>
            <c:txPr>
              <a:bodyPr rot="-5400000" spcFirstLastPara="1" vertOverflow="clip" horzOverflow="clip"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'[BOE Presentation fy24.xlsx]Sheet2'!$A$3:$A$19</c:f>
              <c:strCache>
                <c:ptCount val="17"/>
                <c:pt idx="0">
                  <c:v>Blind</c:v>
                </c:pt>
                <c:pt idx="1">
                  <c:v>Deaf/Blind</c:v>
                </c:pt>
                <c:pt idx="2">
                  <c:v>Speech</c:v>
                </c:pt>
                <c:pt idx="3">
                  <c:v>Autism</c:v>
                </c:pt>
                <c:pt idx="4">
                  <c:v>Traumatic Brain Injury</c:v>
                </c:pt>
                <c:pt idx="5">
                  <c:v>Significant Developmental Delay</c:v>
                </c:pt>
                <c:pt idx="6">
                  <c:v>Mild Intellectual Disability</c:v>
                </c:pt>
                <c:pt idx="7">
                  <c:v>Moderate Intellectual Disability</c:v>
                </c:pt>
                <c:pt idx="8">
                  <c:v>Severe Intellectual Disability</c:v>
                </c:pt>
                <c:pt idx="9">
                  <c:v>Profound Intellectual Disability</c:v>
                </c:pt>
                <c:pt idx="10">
                  <c:v>Emotional Behavior Disorder</c:v>
                </c:pt>
                <c:pt idx="11">
                  <c:v>Specific Learning Disability</c:v>
                </c:pt>
                <c:pt idx="12">
                  <c:v>Orthopedic Impairment</c:v>
                </c:pt>
                <c:pt idx="13">
                  <c:v>Hearing Impairment</c:v>
                </c:pt>
                <c:pt idx="14">
                  <c:v>Deaf </c:v>
                </c:pt>
                <c:pt idx="15">
                  <c:v>Other Health Impairment</c:v>
                </c:pt>
                <c:pt idx="16">
                  <c:v>Visual Impairment</c:v>
                </c:pt>
              </c:strCache>
            </c:strRef>
          </c:cat>
          <c:val>
            <c:numRef>
              <c:f>'[BOE Presentation fy24.xlsx]Sheet2'!$G$3:$G$19</c:f>
              <c:numCache>
                <c:formatCode>General</c:formatCode>
                <c:ptCount val="17"/>
                <c:pt idx="0">
                  <c:v>0</c:v>
                </c:pt>
                <c:pt idx="1">
                  <c:v>0</c:v>
                </c:pt>
                <c:pt idx="2">
                  <c:v>181</c:v>
                </c:pt>
                <c:pt idx="3">
                  <c:v>351</c:v>
                </c:pt>
                <c:pt idx="4">
                  <c:v>7</c:v>
                </c:pt>
                <c:pt idx="5">
                  <c:v>194</c:v>
                </c:pt>
                <c:pt idx="6">
                  <c:v>155</c:v>
                </c:pt>
                <c:pt idx="7">
                  <c:v>118</c:v>
                </c:pt>
                <c:pt idx="8">
                  <c:v>36</c:v>
                </c:pt>
                <c:pt idx="9">
                  <c:v>4</c:v>
                </c:pt>
                <c:pt idx="10">
                  <c:v>209</c:v>
                </c:pt>
                <c:pt idx="11">
                  <c:v>625</c:v>
                </c:pt>
                <c:pt idx="12">
                  <c:v>7</c:v>
                </c:pt>
                <c:pt idx="13">
                  <c:v>27</c:v>
                </c:pt>
                <c:pt idx="14">
                  <c:v>0</c:v>
                </c:pt>
                <c:pt idx="15">
                  <c:v>359</c:v>
                </c:pt>
                <c:pt idx="16">
                  <c:v>10</c:v>
                </c:pt>
              </c:numCache>
            </c:numRef>
          </c:val>
          <c:extLst>
            <c:ext xmlns:c16="http://schemas.microsoft.com/office/drawing/2014/chart" uri="{C3380CC4-5D6E-409C-BE32-E72D297353CC}">
              <c16:uniqueId val="{0000001B-190B-41A8-9F81-5DF894CA338B}"/>
            </c:ext>
          </c:extLst>
        </c:ser>
        <c:ser>
          <c:idx val="6"/>
          <c:order val="6"/>
          <c:tx>
            <c:strRef>
              <c:f>'[BOE Presentation fy24.xlsx]Sheet2'!$H$2</c:f>
              <c:strCache>
                <c:ptCount val="1"/>
                <c:pt idx="0">
                  <c:v>FY22</c:v>
                </c:pt>
              </c:strCache>
            </c:strRef>
          </c:tx>
          <c:spPr>
            <a:solidFill>
              <a:srgbClr val="0066FF"/>
            </a:solidFill>
            <a:ln>
              <a:noFill/>
            </a:ln>
            <a:effectLst/>
          </c:spPr>
          <c:invertIfNegative val="0"/>
          <c:dLbls>
            <c:dLbl>
              <c:idx val="11"/>
              <c:layout>
                <c:manualLayout>
                  <c:x val="0"/>
                  <c:y val="5.70621442695753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190B-41A8-9F81-5DF894CA338B}"/>
                </c:ext>
              </c:extLst>
            </c:dLbl>
            <c:spPr>
              <a:noFill/>
              <a:ln>
                <a:noFill/>
              </a:ln>
              <a:effectLst/>
            </c:spPr>
            <c:txPr>
              <a:bodyPr rot="-5400000" spcFirstLastPara="1" vertOverflow="clip" horzOverflow="clip"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'[BOE Presentation fy24.xlsx]Sheet2'!$A$3:$A$19</c:f>
              <c:strCache>
                <c:ptCount val="17"/>
                <c:pt idx="0">
                  <c:v>Blind</c:v>
                </c:pt>
                <c:pt idx="1">
                  <c:v>Deaf/Blind</c:v>
                </c:pt>
                <c:pt idx="2">
                  <c:v>Speech</c:v>
                </c:pt>
                <c:pt idx="3">
                  <c:v>Autism</c:v>
                </c:pt>
                <c:pt idx="4">
                  <c:v>Traumatic Brain Injury</c:v>
                </c:pt>
                <c:pt idx="5">
                  <c:v>Significant Developmental Delay</c:v>
                </c:pt>
                <c:pt idx="6">
                  <c:v>Mild Intellectual Disability</c:v>
                </c:pt>
                <c:pt idx="7">
                  <c:v>Moderate Intellectual Disability</c:v>
                </c:pt>
                <c:pt idx="8">
                  <c:v>Severe Intellectual Disability</c:v>
                </c:pt>
                <c:pt idx="9">
                  <c:v>Profound Intellectual Disability</c:v>
                </c:pt>
                <c:pt idx="10">
                  <c:v>Emotional Behavior Disorder</c:v>
                </c:pt>
                <c:pt idx="11">
                  <c:v>Specific Learning Disability</c:v>
                </c:pt>
                <c:pt idx="12">
                  <c:v>Orthopedic Impairment</c:v>
                </c:pt>
                <c:pt idx="13">
                  <c:v>Hearing Impairment</c:v>
                </c:pt>
                <c:pt idx="14">
                  <c:v>Deaf </c:v>
                </c:pt>
                <c:pt idx="15">
                  <c:v>Other Health Impairment</c:v>
                </c:pt>
                <c:pt idx="16">
                  <c:v>Visual Impairment</c:v>
                </c:pt>
              </c:strCache>
            </c:strRef>
          </c:cat>
          <c:val>
            <c:numRef>
              <c:f>'[BOE Presentation fy24.xlsx]Sheet2'!$H$3:$H$19</c:f>
              <c:numCache>
                <c:formatCode>General</c:formatCode>
                <c:ptCount val="17"/>
                <c:pt idx="0">
                  <c:v>0</c:v>
                </c:pt>
                <c:pt idx="1">
                  <c:v>0</c:v>
                </c:pt>
                <c:pt idx="2">
                  <c:v>188</c:v>
                </c:pt>
                <c:pt idx="3">
                  <c:v>354</c:v>
                </c:pt>
                <c:pt idx="4">
                  <c:v>9</c:v>
                </c:pt>
                <c:pt idx="5">
                  <c:v>196</c:v>
                </c:pt>
                <c:pt idx="6">
                  <c:v>154</c:v>
                </c:pt>
                <c:pt idx="7">
                  <c:v>119</c:v>
                </c:pt>
                <c:pt idx="8">
                  <c:v>37</c:v>
                </c:pt>
                <c:pt idx="9">
                  <c:v>4</c:v>
                </c:pt>
                <c:pt idx="10">
                  <c:v>181</c:v>
                </c:pt>
                <c:pt idx="11">
                  <c:v>640</c:v>
                </c:pt>
                <c:pt idx="12">
                  <c:v>6</c:v>
                </c:pt>
                <c:pt idx="13">
                  <c:v>23</c:v>
                </c:pt>
                <c:pt idx="14">
                  <c:v>1</c:v>
                </c:pt>
                <c:pt idx="15">
                  <c:v>383</c:v>
                </c:pt>
                <c:pt idx="16">
                  <c:v>12</c:v>
                </c:pt>
              </c:numCache>
            </c:numRef>
          </c:val>
          <c:extLst>
            <c:ext xmlns:c16="http://schemas.microsoft.com/office/drawing/2014/chart" uri="{C3380CC4-5D6E-409C-BE32-E72D297353CC}">
              <c16:uniqueId val="{0000001D-190B-41A8-9F81-5DF894CA338B}"/>
            </c:ext>
          </c:extLst>
        </c:ser>
        <c:ser>
          <c:idx val="7"/>
          <c:order val="7"/>
          <c:tx>
            <c:strRef>
              <c:f>'[BOE Presentation fy24.xlsx]Sheet2'!$I$2</c:f>
              <c:strCache>
                <c:ptCount val="1"/>
                <c:pt idx="0">
                  <c:v>FY23</c:v>
                </c:pt>
              </c:strCache>
            </c:strRef>
          </c:tx>
          <c:spPr>
            <a:solidFill>
              <a:schemeClr val="tx1">
                <a:lumMod val="75000"/>
                <a:lumOff val="25000"/>
              </a:schemeClr>
            </a:solidFill>
            <a:ln>
              <a:noFill/>
            </a:ln>
            <a:effectLst/>
          </c:spPr>
          <c:invertIfNegative val="0"/>
          <c:dLbls>
            <c:dLbl>
              <c:idx val="2"/>
              <c:layout>
                <c:manualLayout>
                  <c:x val="-1.1304648789690712E-3"/>
                  <c:y val="-3.423734301461014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190B-41A8-9F81-5DF894CA338B}"/>
                </c:ext>
              </c:extLst>
            </c:dLbl>
            <c:dLbl>
              <c:idx val="5"/>
              <c:layout>
                <c:manualLayout>
                  <c:x val="4.1449421476389601E-17"/>
                  <c:y val="-2.472692918348265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190B-41A8-9F81-5DF894CA338B}"/>
                </c:ext>
              </c:extLst>
            </c:dLbl>
            <c:dLbl>
              <c:idx val="6"/>
              <c:layout>
                <c:manualLayout>
                  <c:x val="1.1271549794262906E-5"/>
                  <c:y val="-2.853109440181398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190B-41A8-9F81-5DF894CA338B}"/>
                </c:ext>
              </c:extLst>
            </c:dLbl>
            <c:dLbl>
              <c:idx val="7"/>
              <c:layout>
                <c:manualLayout>
                  <c:x val="-1.130451826463005E-3"/>
                  <c:y val="-3.233521508609269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190B-41A8-9F81-5DF894CA338B}"/>
                </c:ext>
              </c:extLst>
            </c:dLbl>
            <c:dLbl>
              <c:idx val="8"/>
              <c:layout>
                <c:manualLayout>
                  <c:x val="0"/>
                  <c:y val="-2.076810471049455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190B-41A8-9F81-5DF894CA338B}"/>
                </c:ext>
              </c:extLst>
            </c:dLbl>
            <c:dLbl>
              <c:idx val="9"/>
              <c:layout>
                <c:manualLayout>
                  <c:x val="0"/>
                  <c:y val="-9.440047595679342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190B-41A8-9F81-5DF894CA338B}"/>
                </c:ext>
              </c:extLst>
            </c:dLbl>
            <c:dLbl>
              <c:idx val="10"/>
              <c:layout>
                <c:manualLayout>
                  <c:x val="-8.331308551031347E-17"/>
                  <c:y val="-6.419232365061959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190B-41A8-9F81-5DF894CA338B}"/>
                </c:ext>
              </c:extLst>
            </c:dLbl>
            <c:dLbl>
              <c:idx val="11"/>
              <c:layout>
                <c:manualLayout>
                  <c:x val="0"/>
                  <c:y val="-2.46987324023018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190B-41A8-9F81-5DF894CA338B}"/>
                </c:ext>
              </c:extLst>
            </c:dLbl>
            <c:dLbl>
              <c:idx val="12"/>
              <c:layout>
                <c:manualLayout>
                  <c:x val="8.331308551031347E-17"/>
                  <c:y val="-1.321606663395121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190B-41A8-9F81-5DF894CA338B}"/>
                </c:ext>
              </c:extLst>
            </c:dLbl>
            <c:dLbl>
              <c:idx val="13"/>
              <c:layout>
                <c:manualLayout>
                  <c:x val="0"/>
                  <c:y val="-2.26561142296305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190B-41A8-9F81-5DF894CA338B}"/>
                </c:ext>
              </c:extLst>
            </c:dLbl>
            <c:dLbl>
              <c:idx val="14"/>
              <c:layout>
                <c:manualLayout>
                  <c:x val="0"/>
                  <c:y val="-1.888009519135868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190B-41A8-9F81-5DF894CA338B}"/>
                </c:ext>
              </c:extLst>
            </c:dLbl>
            <c:dLbl>
              <c:idx val="16"/>
              <c:layout>
                <c:manualLayout>
                  <c:x val="0"/>
                  <c:y val="-1.699208567222295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190B-41A8-9F81-5DF894CA338B}"/>
                </c:ext>
              </c:extLst>
            </c:dLbl>
            <c:spPr>
              <a:noFill/>
              <a:ln>
                <a:noFill/>
              </a:ln>
              <a:effectLst/>
            </c:spPr>
            <c:txPr>
              <a:bodyPr rot="-5400000" spcFirstLastPara="1" vertOverflow="clip" horzOverflow="clip"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'[BOE Presentation fy24.xlsx]Sheet2'!$A$3:$A$19</c:f>
              <c:strCache>
                <c:ptCount val="17"/>
                <c:pt idx="0">
                  <c:v>Blind</c:v>
                </c:pt>
                <c:pt idx="1">
                  <c:v>Deaf/Blind</c:v>
                </c:pt>
                <c:pt idx="2">
                  <c:v>Speech</c:v>
                </c:pt>
                <c:pt idx="3">
                  <c:v>Autism</c:v>
                </c:pt>
                <c:pt idx="4">
                  <c:v>Traumatic Brain Injury</c:v>
                </c:pt>
                <c:pt idx="5">
                  <c:v>Significant Developmental Delay</c:v>
                </c:pt>
                <c:pt idx="6">
                  <c:v>Mild Intellectual Disability</c:v>
                </c:pt>
                <c:pt idx="7">
                  <c:v>Moderate Intellectual Disability</c:v>
                </c:pt>
                <c:pt idx="8">
                  <c:v>Severe Intellectual Disability</c:v>
                </c:pt>
                <c:pt idx="9">
                  <c:v>Profound Intellectual Disability</c:v>
                </c:pt>
                <c:pt idx="10">
                  <c:v>Emotional Behavior Disorder</c:v>
                </c:pt>
                <c:pt idx="11">
                  <c:v>Specific Learning Disability</c:v>
                </c:pt>
                <c:pt idx="12">
                  <c:v>Orthopedic Impairment</c:v>
                </c:pt>
                <c:pt idx="13">
                  <c:v>Hearing Impairment</c:v>
                </c:pt>
                <c:pt idx="14">
                  <c:v>Deaf </c:v>
                </c:pt>
                <c:pt idx="15">
                  <c:v>Other Health Impairment</c:v>
                </c:pt>
                <c:pt idx="16">
                  <c:v>Visual Impairment</c:v>
                </c:pt>
              </c:strCache>
            </c:strRef>
          </c:cat>
          <c:val>
            <c:numRef>
              <c:f>'[BOE Presentation fy24.xlsx]Sheet2'!$I$3:$I$19</c:f>
              <c:numCache>
                <c:formatCode>General</c:formatCode>
                <c:ptCount val="17"/>
                <c:pt idx="0">
                  <c:v>0</c:v>
                </c:pt>
                <c:pt idx="1">
                  <c:v>0</c:v>
                </c:pt>
                <c:pt idx="2">
                  <c:v>184</c:v>
                </c:pt>
                <c:pt idx="3">
                  <c:v>382</c:v>
                </c:pt>
                <c:pt idx="4">
                  <c:v>10</c:v>
                </c:pt>
                <c:pt idx="5">
                  <c:v>212</c:v>
                </c:pt>
                <c:pt idx="6">
                  <c:v>174</c:v>
                </c:pt>
                <c:pt idx="7">
                  <c:v>124</c:v>
                </c:pt>
                <c:pt idx="8">
                  <c:v>27</c:v>
                </c:pt>
                <c:pt idx="9">
                  <c:v>4</c:v>
                </c:pt>
                <c:pt idx="10">
                  <c:v>180</c:v>
                </c:pt>
                <c:pt idx="11">
                  <c:v>636</c:v>
                </c:pt>
                <c:pt idx="12">
                  <c:v>6</c:v>
                </c:pt>
                <c:pt idx="13">
                  <c:v>21</c:v>
                </c:pt>
                <c:pt idx="14">
                  <c:v>0</c:v>
                </c:pt>
                <c:pt idx="15">
                  <c:v>403</c:v>
                </c:pt>
                <c:pt idx="16">
                  <c:v>15</c:v>
                </c:pt>
              </c:numCache>
            </c:numRef>
          </c:val>
          <c:extLst>
            <c:ext xmlns:c16="http://schemas.microsoft.com/office/drawing/2014/chart" uri="{C3380CC4-5D6E-409C-BE32-E72D297353CC}">
              <c16:uniqueId val="{0000002A-190B-41A8-9F81-5DF894CA338B}"/>
            </c:ext>
          </c:extLst>
        </c:ser>
        <c:ser>
          <c:idx val="8"/>
          <c:order val="8"/>
          <c:tx>
            <c:strRef>
              <c:f>'[BOE Presentation fy24.xlsx]Sheet2'!$J$2</c:f>
              <c:strCache>
                <c:ptCount val="1"/>
                <c:pt idx="0">
                  <c:v>FY24</c:v>
                </c:pt>
              </c:strCache>
            </c:strRef>
          </c:tx>
          <c:spPr>
            <a:solidFill>
              <a:srgbClr val="0000FF"/>
            </a:solidFill>
            <a:ln cmpd="sng">
              <a:solidFill>
                <a:srgbClr val="0000FF"/>
              </a:solidFill>
            </a:ln>
            <a:effectLst/>
          </c:spPr>
          <c:invertIfNegative val="0"/>
          <c:dLbls>
            <c:dLbl>
              <c:idx val="11"/>
              <c:layout>
                <c:manualLayout>
                  <c:x val="1.130451826463005E-3"/>
                  <c:y val="-3.804142951305023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190B-41A8-9F81-5DF894CA338B}"/>
                </c:ext>
              </c:extLst>
            </c:dLbl>
            <c:spPr>
              <a:noFill/>
              <a:ln>
                <a:noFill/>
              </a:ln>
              <a:effectLst/>
            </c:spPr>
            <c:txPr>
              <a:bodyPr rot="-5400000" spcFirstLastPara="1" vertOverflow="clip" horzOverflow="clip"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'[BOE Presentation fy24.xlsx]Sheet2'!$A$3:$A$19</c:f>
              <c:strCache>
                <c:ptCount val="17"/>
                <c:pt idx="0">
                  <c:v>Blind</c:v>
                </c:pt>
                <c:pt idx="1">
                  <c:v>Deaf/Blind</c:v>
                </c:pt>
                <c:pt idx="2">
                  <c:v>Speech</c:v>
                </c:pt>
                <c:pt idx="3">
                  <c:v>Autism</c:v>
                </c:pt>
                <c:pt idx="4">
                  <c:v>Traumatic Brain Injury</c:v>
                </c:pt>
                <c:pt idx="5">
                  <c:v>Significant Developmental Delay</c:v>
                </c:pt>
                <c:pt idx="6">
                  <c:v>Mild Intellectual Disability</c:v>
                </c:pt>
                <c:pt idx="7">
                  <c:v>Moderate Intellectual Disability</c:v>
                </c:pt>
                <c:pt idx="8">
                  <c:v>Severe Intellectual Disability</c:v>
                </c:pt>
                <c:pt idx="9">
                  <c:v>Profound Intellectual Disability</c:v>
                </c:pt>
                <c:pt idx="10">
                  <c:v>Emotional Behavior Disorder</c:v>
                </c:pt>
                <c:pt idx="11">
                  <c:v>Specific Learning Disability</c:v>
                </c:pt>
                <c:pt idx="12">
                  <c:v>Orthopedic Impairment</c:v>
                </c:pt>
                <c:pt idx="13">
                  <c:v>Hearing Impairment</c:v>
                </c:pt>
                <c:pt idx="14">
                  <c:v>Deaf </c:v>
                </c:pt>
                <c:pt idx="15">
                  <c:v>Other Health Impairment</c:v>
                </c:pt>
                <c:pt idx="16">
                  <c:v>Visual Impairment</c:v>
                </c:pt>
              </c:strCache>
            </c:strRef>
          </c:cat>
          <c:val>
            <c:numRef>
              <c:f>'[BOE Presentation fy24.xlsx]Sheet2'!$J$3:$J$19</c:f>
              <c:numCache>
                <c:formatCode>General</c:formatCode>
                <c:ptCount val="17"/>
                <c:pt idx="0">
                  <c:v>0</c:v>
                </c:pt>
                <c:pt idx="1">
                  <c:v>0</c:v>
                </c:pt>
                <c:pt idx="2">
                  <c:v>185</c:v>
                </c:pt>
                <c:pt idx="3">
                  <c:v>415</c:v>
                </c:pt>
                <c:pt idx="4">
                  <c:v>8</c:v>
                </c:pt>
                <c:pt idx="5">
                  <c:v>217</c:v>
                </c:pt>
                <c:pt idx="6">
                  <c:v>174</c:v>
                </c:pt>
                <c:pt idx="7">
                  <c:v>109</c:v>
                </c:pt>
                <c:pt idx="8">
                  <c:v>19</c:v>
                </c:pt>
                <c:pt idx="9">
                  <c:v>2</c:v>
                </c:pt>
                <c:pt idx="10">
                  <c:v>155</c:v>
                </c:pt>
                <c:pt idx="11">
                  <c:v>636</c:v>
                </c:pt>
                <c:pt idx="12">
                  <c:v>4</c:v>
                </c:pt>
                <c:pt idx="13">
                  <c:v>19</c:v>
                </c:pt>
                <c:pt idx="14">
                  <c:v>0</c:v>
                </c:pt>
                <c:pt idx="15">
                  <c:v>414</c:v>
                </c:pt>
                <c:pt idx="16">
                  <c:v>13</c:v>
                </c:pt>
              </c:numCache>
            </c:numRef>
          </c:val>
          <c:extLst>
            <c:ext xmlns:c16="http://schemas.microsoft.com/office/drawing/2014/chart" uri="{C3380CC4-5D6E-409C-BE32-E72D297353CC}">
              <c16:uniqueId val="{0000002C-190B-41A8-9F81-5DF894CA338B}"/>
            </c:ext>
          </c:extLst>
        </c:ser>
        <c:dLbls>
          <c:dLblPos val="outEnd"/>
          <c:showLegendKey val="0"/>
          <c:showVal val="1"/>
          <c:showCatName val="0"/>
          <c:showSerName val="0"/>
          <c:showPercent val="0"/>
          <c:showBubbleSize val="0"/>
        </c:dLbls>
        <c:gapWidth val="444"/>
        <c:overlap val="-90"/>
        <c:axId val="390311263"/>
        <c:axId val="1997536511"/>
        <c:extLst>
          <c:ext xmlns:c15="http://schemas.microsoft.com/office/drawing/2012/chart" uri="{02D57815-91ED-43cb-92C2-25804820EDAC}">
            <c15:filteredBarSeries>
              <c15:ser>
                <c:idx val="0"/>
                <c:order val="0"/>
                <c:tx>
                  <c:strRef>
                    <c:extLst>
                      <c:ext uri="{02D57815-91ED-43cb-92C2-25804820EDAC}">
                        <c15:formulaRef>
                          <c15:sqref>'[BOE Presentation fy24.xlsx]Sheet2'!$B$2</c15:sqref>
                        </c15:formulaRef>
                      </c:ext>
                    </c:extLst>
                    <c:strCache>
                      <c:ptCount val="1"/>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a:solidFill>
                              <a:schemeClr val="tx1">
                                <a:lumMod val="35000"/>
                                <a:lumOff val="65000"/>
                              </a:schemeClr>
                            </a:solidFill>
                          </a:ln>
                          <a:effectLst/>
                        </c:spPr>
                      </c15:leaderLines>
                    </c:ext>
                  </c:extLst>
                </c:dLbls>
                <c:cat>
                  <c:strRef>
                    <c:extLst>
                      <c:ext uri="{02D57815-91ED-43cb-92C2-25804820EDAC}">
                        <c15:formulaRef>
                          <c15:sqref>'[BOE Presentation fy24.xlsx]Sheet2'!$A$3:$A$19</c15:sqref>
                        </c15:formulaRef>
                      </c:ext>
                    </c:extLst>
                    <c:strCache>
                      <c:ptCount val="17"/>
                      <c:pt idx="0">
                        <c:v>Blind</c:v>
                      </c:pt>
                      <c:pt idx="1">
                        <c:v>Deaf/Blind</c:v>
                      </c:pt>
                      <c:pt idx="2">
                        <c:v>Speech</c:v>
                      </c:pt>
                      <c:pt idx="3">
                        <c:v>Autism</c:v>
                      </c:pt>
                      <c:pt idx="4">
                        <c:v>Traumatic Brain Injury</c:v>
                      </c:pt>
                      <c:pt idx="5">
                        <c:v>Significant Developmental Delay</c:v>
                      </c:pt>
                      <c:pt idx="6">
                        <c:v>Mild Intellectual Disability</c:v>
                      </c:pt>
                      <c:pt idx="7">
                        <c:v>Moderate Intellectual Disability</c:v>
                      </c:pt>
                      <c:pt idx="8">
                        <c:v>Severe Intellectual Disability</c:v>
                      </c:pt>
                      <c:pt idx="9">
                        <c:v>Profound Intellectual Disability</c:v>
                      </c:pt>
                      <c:pt idx="10">
                        <c:v>Emotional Behavior Disorder</c:v>
                      </c:pt>
                      <c:pt idx="11">
                        <c:v>Specific Learning Disability</c:v>
                      </c:pt>
                      <c:pt idx="12">
                        <c:v>Orthopedic Impairment</c:v>
                      </c:pt>
                      <c:pt idx="13">
                        <c:v>Hearing Impairment</c:v>
                      </c:pt>
                      <c:pt idx="14">
                        <c:v>Deaf </c:v>
                      </c:pt>
                      <c:pt idx="15">
                        <c:v>Other Health Impairment</c:v>
                      </c:pt>
                      <c:pt idx="16">
                        <c:v>Visual Impairment</c:v>
                      </c:pt>
                    </c:strCache>
                  </c:strRef>
                </c:cat>
                <c:val>
                  <c:numRef>
                    <c:extLst>
                      <c:ext uri="{02D57815-91ED-43cb-92C2-25804820EDAC}">
                        <c15:formulaRef>
                          <c15:sqref>'[BOE Presentation fy24.xlsx]Sheet2'!$B$3:$B$19</c15:sqref>
                        </c15:formulaRef>
                      </c:ext>
                    </c:extLst>
                    <c:numCache>
                      <c:formatCode>General</c:formatCode>
                      <c:ptCount val="17"/>
                    </c:numCache>
                  </c:numRef>
                </c:val>
                <c:extLst>
                  <c:ext xmlns:c16="http://schemas.microsoft.com/office/drawing/2014/chart" uri="{C3380CC4-5D6E-409C-BE32-E72D297353CC}">
                    <c16:uniqueId val="{0000002D-190B-41A8-9F81-5DF894CA338B}"/>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'[BOE Presentation fy24.xlsx]Sheet2'!$C$2</c15:sqref>
                        </c15:formulaRef>
                      </c:ext>
                    </c:extLst>
                    <c:strCache>
                      <c:ptCount val="1"/>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'[BOE Presentation fy24.xlsx]Sheet2'!$A$3:$A$19</c15:sqref>
                        </c15:formulaRef>
                      </c:ext>
                    </c:extLst>
                    <c:strCache>
                      <c:ptCount val="17"/>
                      <c:pt idx="0">
                        <c:v>Blind</c:v>
                      </c:pt>
                      <c:pt idx="1">
                        <c:v>Deaf/Blind</c:v>
                      </c:pt>
                      <c:pt idx="2">
                        <c:v>Speech</c:v>
                      </c:pt>
                      <c:pt idx="3">
                        <c:v>Autism</c:v>
                      </c:pt>
                      <c:pt idx="4">
                        <c:v>Traumatic Brain Injury</c:v>
                      </c:pt>
                      <c:pt idx="5">
                        <c:v>Significant Developmental Delay</c:v>
                      </c:pt>
                      <c:pt idx="6">
                        <c:v>Mild Intellectual Disability</c:v>
                      </c:pt>
                      <c:pt idx="7">
                        <c:v>Moderate Intellectual Disability</c:v>
                      </c:pt>
                      <c:pt idx="8">
                        <c:v>Severe Intellectual Disability</c:v>
                      </c:pt>
                      <c:pt idx="9">
                        <c:v>Profound Intellectual Disability</c:v>
                      </c:pt>
                      <c:pt idx="10">
                        <c:v>Emotional Behavior Disorder</c:v>
                      </c:pt>
                      <c:pt idx="11">
                        <c:v>Specific Learning Disability</c:v>
                      </c:pt>
                      <c:pt idx="12">
                        <c:v>Orthopedic Impairment</c:v>
                      </c:pt>
                      <c:pt idx="13">
                        <c:v>Hearing Impairment</c:v>
                      </c:pt>
                      <c:pt idx="14">
                        <c:v>Deaf </c:v>
                      </c:pt>
                      <c:pt idx="15">
                        <c:v>Other Health Impairment</c:v>
                      </c:pt>
                      <c:pt idx="16">
                        <c:v>Visual Impairment</c:v>
                      </c:pt>
                    </c:strCache>
                  </c:strRef>
                </c:cat>
                <c:val>
                  <c:numRef>
                    <c:extLst xmlns:c15="http://schemas.microsoft.com/office/drawing/2012/chart">
                      <c:ext xmlns:c15="http://schemas.microsoft.com/office/drawing/2012/chart" uri="{02D57815-91ED-43cb-92C2-25804820EDAC}">
                        <c15:formulaRef>
                          <c15:sqref>'[BOE Presentation fy24.xlsx]Sheet2'!$C$3:$C$19</c15:sqref>
                        </c15:formulaRef>
                      </c:ext>
                    </c:extLst>
                    <c:numCache>
                      <c:formatCode>General</c:formatCode>
                      <c:ptCount val="17"/>
                    </c:numCache>
                  </c:numRef>
                </c:val>
                <c:extLst xmlns:c15="http://schemas.microsoft.com/office/drawing/2012/chart">
                  <c:ext xmlns:c16="http://schemas.microsoft.com/office/drawing/2014/chart" uri="{C3380CC4-5D6E-409C-BE32-E72D297353CC}">
                    <c16:uniqueId val="{0000002E-190B-41A8-9F81-5DF894CA338B}"/>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'[BOE Presentation fy24.xlsx]Sheet2'!$D$2</c15:sqref>
                        </c15:formulaRef>
                      </c:ext>
                    </c:extLst>
                    <c:strCache>
                      <c:ptCount val="1"/>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'[BOE Presentation fy24.xlsx]Sheet2'!$A$3:$A$19</c15:sqref>
                        </c15:formulaRef>
                      </c:ext>
                    </c:extLst>
                    <c:strCache>
                      <c:ptCount val="17"/>
                      <c:pt idx="0">
                        <c:v>Blind</c:v>
                      </c:pt>
                      <c:pt idx="1">
                        <c:v>Deaf/Blind</c:v>
                      </c:pt>
                      <c:pt idx="2">
                        <c:v>Speech</c:v>
                      </c:pt>
                      <c:pt idx="3">
                        <c:v>Autism</c:v>
                      </c:pt>
                      <c:pt idx="4">
                        <c:v>Traumatic Brain Injury</c:v>
                      </c:pt>
                      <c:pt idx="5">
                        <c:v>Significant Developmental Delay</c:v>
                      </c:pt>
                      <c:pt idx="6">
                        <c:v>Mild Intellectual Disability</c:v>
                      </c:pt>
                      <c:pt idx="7">
                        <c:v>Moderate Intellectual Disability</c:v>
                      </c:pt>
                      <c:pt idx="8">
                        <c:v>Severe Intellectual Disability</c:v>
                      </c:pt>
                      <c:pt idx="9">
                        <c:v>Profound Intellectual Disability</c:v>
                      </c:pt>
                      <c:pt idx="10">
                        <c:v>Emotional Behavior Disorder</c:v>
                      </c:pt>
                      <c:pt idx="11">
                        <c:v>Specific Learning Disability</c:v>
                      </c:pt>
                      <c:pt idx="12">
                        <c:v>Orthopedic Impairment</c:v>
                      </c:pt>
                      <c:pt idx="13">
                        <c:v>Hearing Impairment</c:v>
                      </c:pt>
                      <c:pt idx="14">
                        <c:v>Deaf </c:v>
                      </c:pt>
                      <c:pt idx="15">
                        <c:v>Other Health Impairment</c:v>
                      </c:pt>
                      <c:pt idx="16">
                        <c:v>Visual Impairment</c:v>
                      </c:pt>
                    </c:strCache>
                  </c:strRef>
                </c:cat>
                <c:val>
                  <c:numRef>
                    <c:extLst xmlns:c15="http://schemas.microsoft.com/office/drawing/2012/chart">
                      <c:ext xmlns:c15="http://schemas.microsoft.com/office/drawing/2012/chart" uri="{02D57815-91ED-43cb-92C2-25804820EDAC}">
                        <c15:formulaRef>
                          <c15:sqref>'[BOE Presentation fy24.xlsx]Sheet2'!$D$3:$D$19</c15:sqref>
                        </c15:formulaRef>
                      </c:ext>
                    </c:extLst>
                    <c:numCache>
                      <c:formatCode>General</c:formatCode>
                      <c:ptCount val="17"/>
                    </c:numCache>
                  </c:numRef>
                </c:val>
                <c:extLst xmlns:c15="http://schemas.microsoft.com/office/drawing/2012/chart">
                  <c:ext xmlns:c16="http://schemas.microsoft.com/office/drawing/2014/chart" uri="{C3380CC4-5D6E-409C-BE32-E72D297353CC}">
                    <c16:uniqueId val="{0000002F-190B-41A8-9F81-5DF894CA338B}"/>
                  </c:ext>
                </c:extLst>
              </c15:ser>
            </c15:filteredBarSeries>
          </c:ext>
        </c:extLst>
      </c:barChart>
      <c:catAx>
        <c:axId val="39031126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n-US"/>
          </a:p>
        </c:txPr>
        <c:crossAx val="1997536511"/>
        <c:crosses val="autoZero"/>
        <c:auto val="1"/>
        <c:lblAlgn val="ctr"/>
        <c:lblOffset val="100"/>
        <c:noMultiLvlLbl val="0"/>
      </c:catAx>
      <c:valAx>
        <c:axId val="1997536511"/>
        <c:scaling>
          <c:orientation val="minMax"/>
        </c:scaling>
        <c:delete val="1"/>
        <c:axPos val="l"/>
        <c:numFmt formatCode="General" sourceLinked="1"/>
        <c:majorTickMark val="none"/>
        <c:minorTickMark val="none"/>
        <c:tickLblPos val="nextTo"/>
        <c:crossAx val="390311263"/>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CB04C8-EA83-4CC6-A157-C57B7D86BBE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3345772-5128-40BB-A362-555910D2FEFF}">
      <dgm:prSet/>
      <dgm:spPr/>
      <dgm:t>
        <a:bodyPr/>
        <a:lstStyle/>
        <a:p>
          <a:pPr rtl="0"/>
          <a:r>
            <a:rPr lang="en-US"/>
            <a:t>Securly/Rithym – daily social emotional check in for our students </a:t>
          </a:r>
          <a:r>
            <a:rPr lang="en-US">
              <a:latin typeface="Calibri Light" panose="020F0302020204030204"/>
            </a:rPr>
            <a:t>with intense behaviors, followed by a brief SEL activity to regroup for the day</a:t>
          </a:r>
          <a:endParaRPr lang="en-US" dirty="0"/>
        </a:p>
      </dgm:t>
    </dgm:pt>
    <dgm:pt modelId="{AC78721F-8809-44BE-AE9F-594782A9882E}" type="parTrans" cxnId="{6544B994-C199-41F3-AAEF-2D33499867F4}">
      <dgm:prSet/>
      <dgm:spPr/>
      <dgm:t>
        <a:bodyPr/>
        <a:lstStyle/>
        <a:p>
          <a:endParaRPr lang="en-US"/>
        </a:p>
      </dgm:t>
    </dgm:pt>
    <dgm:pt modelId="{48B29E34-3D5C-4A8C-A517-D7927A761F89}" type="sibTrans" cxnId="{6544B994-C199-41F3-AAEF-2D33499867F4}">
      <dgm:prSet/>
      <dgm:spPr/>
      <dgm:t>
        <a:bodyPr/>
        <a:lstStyle/>
        <a:p>
          <a:endParaRPr lang="en-US"/>
        </a:p>
      </dgm:t>
    </dgm:pt>
    <dgm:pt modelId="{E889619F-14FB-4594-A623-804E66009F3D}">
      <dgm:prSet/>
      <dgm:spPr/>
      <dgm:t>
        <a:bodyPr/>
        <a:lstStyle/>
        <a:p>
          <a:r>
            <a:rPr lang="en-US" dirty="0"/>
            <a:t>Social Emotional Academic Support Classes –  support for students with intense behavior needs</a:t>
          </a:r>
        </a:p>
      </dgm:t>
    </dgm:pt>
    <dgm:pt modelId="{09B28CAC-1D92-4E79-BDBE-AF40C5DE2044}" type="parTrans" cxnId="{2A414097-5176-4653-95FF-CC2592B4D752}">
      <dgm:prSet/>
      <dgm:spPr/>
      <dgm:t>
        <a:bodyPr/>
        <a:lstStyle/>
        <a:p>
          <a:endParaRPr lang="en-US"/>
        </a:p>
      </dgm:t>
    </dgm:pt>
    <dgm:pt modelId="{25E24925-61DB-47F4-9653-9AFCC37772F1}" type="sibTrans" cxnId="{2A414097-5176-4653-95FF-CC2592B4D752}">
      <dgm:prSet/>
      <dgm:spPr/>
      <dgm:t>
        <a:bodyPr/>
        <a:lstStyle/>
        <a:p>
          <a:endParaRPr lang="en-US"/>
        </a:p>
      </dgm:t>
    </dgm:pt>
    <dgm:pt modelId="{4AFA4F30-1E9E-4C2E-B27A-E021564AB4D2}" type="pres">
      <dgm:prSet presAssocID="{28CB04C8-EA83-4CC6-A157-C57B7D86BBEB}" presName="linear" presStyleCnt="0">
        <dgm:presLayoutVars>
          <dgm:animLvl val="lvl"/>
          <dgm:resizeHandles val="exact"/>
        </dgm:presLayoutVars>
      </dgm:prSet>
      <dgm:spPr/>
    </dgm:pt>
    <dgm:pt modelId="{5F7A4140-862A-447F-86F4-473CB70EE903}" type="pres">
      <dgm:prSet presAssocID="{33345772-5128-40BB-A362-555910D2FEFF}" presName="parentText" presStyleLbl="node1" presStyleIdx="0" presStyleCnt="2">
        <dgm:presLayoutVars>
          <dgm:chMax val="0"/>
          <dgm:bulletEnabled val="1"/>
        </dgm:presLayoutVars>
      </dgm:prSet>
      <dgm:spPr/>
    </dgm:pt>
    <dgm:pt modelId="{F556F843-DE46-404A-BDAF-8CC6CEC4B328}" type="pres">
      <dgm:prSet presAssocID="{48B29E34-3D5C-4A8C-A517-D7927A761F89}" presName="spacer" presStyleCnt="0"/>
      <dgm:spPr/>
    </dgm:pt>
    <dgm:pt modelId="{D848C895-2836-47B1-87F5-1AF2BD9B08A7}" type="pres">
      <dgm:prSet presAssocID="{E889619F-14FB-4594-A623-804E66009F3D}" presName="parentText" presStyleLbl="node1" presStyleIdx="1" presStyleCnt="2">
        <dgm:presLayoutVars>
          <dgm:chMax val="0"/>
          <dgm:bulletEnabled val="1"/>
        </dgm:presLayoutVars>
      </dgm:prSet>
      <dgm:spPr/>
    </dgm:pt>
  </dgm:ptLst>
  <dgm:cxnLst>
    <dgm:cxn modelId="{57211017-963D-4D3A-805D-88D29B45EDD2}" type="presOf" srcId="{E889619F-14FB-4594-A623-804E66009F3D}" destId="{D848C895-2836-47B1-87F5-1AF2BD9B08A7}" srcOrd="0" destOrd="0" presId="urn:microsoft.com/office/officeart/2005/8/layout/vList2"/>
    <dgm:cxn modelId="{3281571D-9646-41A9-B086-AE9B3796C17A}" type="presOf" srcId="{33345772-5128-40BB-A362-555910D2FEFF}" destId="{5F7A4140-862A-447F-86F4-473CB70EE903}" srcOrd="0" destOrd="0" presId="urn:microsoft.com/office/officeart/2005/8/layout/vList2"/>
    <dgm:cxn modelId="{AA7DB860-32B3-419A-BCDE-5E27472D7A95}" type="presOf" srcId="{28CB04C8-EA83-4CC6-A157-C57B7D86BBEB}" destId="{4AFA4F30-1E9E-4C2E-B27A-E021564AB4D2}" srcOrd="0" destOrd="0" presId="urn:microsoft.com/office/officeart/2005/8/layout/vList2"/>
    <dgm:cxn modelId="{6544B994-C199-41F3-AAEF-2D33499867F4}" srcId="{28CB04C8-EA83-4CC6-A157-C57B7D86BBEB}" destId="{33345772-5128-40BB-A362-555910D2FEFF}" srcOrd="0" destOrd="0" parTransId="{AC78721F-8809-44BE-AE9F-594782A9882E}" sibTransId="{48B29E34-3D5C-4A8C-A517-D7927A761F89}"/>
    <dgm:cxn modelId="{2A414097-5176-4653-95FF-CC2592B4D752}" srcId="{28CB04C8-EA83-4CC6-A157-C57B7D86BBEB}" destId="{E889619F-14FB-4594-A623-804E66009F3D}" srcOrd="1" destOrd="0" parTransId="{09B28CAC-1D92-4E79-BDBE-AF40C5DE2044}" sibTransId="{25E24925-61DB-47F4-9653-9AFCC37772F1}"/>
    <dgm:cxn modelId="{4DC325D2-D6DA-46B2-9468-2048AA23EB0B}" type="presParOf" srcId="{4AFA4F30-1E9E-4C2E-B27A-E021564AB4D2}" destId="{5F7A4140-862A-447F-86F4-473CB70EE903}" srcOrd="0" destOrd="0" presId="urn:microsoft.com/office/officeart/2005/8/layout/vList2"/>
    <dgm:cxn modelId="{B44ED8B1-35F3-4B2F-BB0A-E7414CE8913C}" type="presParOf" srcId="{4AFA4F30-1E9E-4C2E-B27A-E021564AB4D2}" destId="{F556F843-DE46-404A-BDAF-8CC6CEC4B328}" srcOrd="1" destOrd="0" presId="urn:microsoft.com/office/officeart/2005/8/layout/vList2"/>
    <dgm:cxn modelId="{1B05E515-BD15-480A-AE65-D8BB85872DD6}" type="presParOf" srcId="{4AFA4F30-1E9E-4C2E-B27A-E021564AB4D2}" destId="{D848C895-2836-47B1-87F5-1AF2BD9B08A7}"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CB04C8-EA83-4CC6-A157-C57B7D86BBE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AFA4F30-1E9E-4C2E-B27A-E021564AB4D2}" type="pres">
      <dgm:prSet presAssocID="{28CB04C8-EA83-4CC6-A157-C57B7D86BBEB}" presName="linear" presStyleCnt="0">
        <dgm:presLayoutVars>
          <dgm:animLvl val="lvl"/>
          <dgm:resizeHandles val="exact"/>
        </dgm:presLayoutVars>
      </dgm:prSet>
      <dgm:spPr/>
    </dgm:pt>
  </dgm:ptLst>
  <dgm:cxnLst>
    <dgm:cxn modelId="{AA7DB860-32B3-419A-BCDE-5E27472D7A95}" type="presOf" srcId="{28CB04C8-EA83-4CC6-A157-C57B7D86BBEB}" destId="{4AFA4F30-1E9E-4C2E-B27A-E021564AB4D2}"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7A4140-862A-447F-86F4-473CB70EE903}">
      <dsp:nvSpPr>
        <dsp:cNvPr id="0" name=""/>
        <dsp:cNvSpPr/>
      </dsp:nvSpPr>
      <dsp:spPr>
        <a:xfrm>
          <a:off x="0" y="31329"/>
          <a:ext cx="10515600" cy="20896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rtl="0">
            <a:lnSpc>
              <a:spcPct val="90000"/>
            </a:lnSpc>
            <a:spcBef>
              <a:spcPct val="0"/>
            </a:spcBef>
            <a:spcAft>
              <a:spcPct val="35000"/>
            </a:spcAft>
            <a:buNone/>
          </a:pPr>
          <a:r>
            <a:rPr lang="en-US" sz="3800" kern="1200"/>
            <a:t>Securly/Rithym – daily social emotional check in for our students </a:t>
          </a:r>
          <a:r>
            <a:rPr lang="en-US" sz="3800" kern="1200">
              <a:latin typeface="Calibri Light" panose="020F0302020204030204"/>
            </a:rPr>
            <a:t>with intense behaviors, followed by a brief SEL activity to regroup for the day</a:t>
          </a:r>
          <a:endParaRPr lang="en-US" sz="3800" kern="1200" dirty="0"/>
        </a:p>
      </dsp:txBody>
      <dsp:txXfrm>
        <a:off x="102007" y="133336"/>
        <a:ext cx="10311586" cy="1885605"/>
      </dsp:txXfrm>
    </dsp:sp>
    <dsp:sp modelId="{D848C895-2836-47B1-87F5-1AF2BD9B08A7}">
      <dsp:nvSpPr>
        <dsp:cNvPr id="0" name=""/>
        <dsp:cNvSpPr/>
      </dsp:nvSpPr>
      <dsp:spPr>
        <a:xfrm>
          <a:off x="0" y="2230389"/>
          <a:ext cx="10515600" cy="20896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Social Emotional Academic Support Classes –  support for students with intense behavior needs</a:t>
          </a:r>
        </a:p>
      </dsp:txBody>
      <dsp:txXfrm>
        <a:off x="102007" y="2332396"/>
        <a:ext cx="10311586" cy="18856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12/14/2023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a:t>
            </a:fld>
            <a:endParaRPr lang="en-US"/>
          </a:p>
        </p:txBody>
      </p:sp>
    </p:spTree>
    <p:extLst>
      <p:ext uri="{BB962C8B-B14F-4D97-AF65-F5344CB8AC3E}">
        <p14:creationId xmlns:p14="http://schemas.microsoft.com/office/powerpoint/2010/main" val="4271614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a:t>
            </a:fld>
            <a:endParaRPr lang="en-US"/>
          </a:p>
        </p:txBody>
      </p:sp>
    </p:spTree>
    <p:extLst>
      <p:ext uri="{BB962C8B-B14F-4D97-AF65-F5344CB8AC3E}">
        <p14:creationId xmlns:p14="http://schemas.microsoft.com/office/powerpoint/2010/main" val="2358401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3</a:t>
            </a:fld>
            <a:endParaRPr lang="en-US"/>
          </a:p>
        </p:txBody>
      </p:sp>
    </p:spTree>
    <p:extLst>
      <p:ext uri="{BB962C8B-B14F-4D97-AF65-F5344CB8AC3E}">
        <p14:creationId xmlns:p14="http://schemas.microsoft.com/office/powerpoint/2010/main" val="3278190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3957232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3130445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3238368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1270755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1684684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2446502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cs typeface="Calibri"/>
              </a:rPr>
              <a:t>Steady special education enrollments, with a slight increase.</a:t>
            </a:r>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cs typeface="Calibri"/>
              </a:rPr>
              <a:t>There are 17 eligibility categories identified in Georgia.  This provides a breakdown of the specific disabilities with the number served over 6 years.  Often people ask if our autism numbers are increasing significantly.  Autism has only increased by 75 while out OHI numbers increased by 107.  </a:t>
            </a: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cs typeface="Calibri"/>
              </a:rPr>
              <a:t>Several academic interventions have been strategically implemented to provide specialized instruction to students with disabilities. </a:t>
            </a: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1730692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cs typeface="Calibri"/>
              </a:rPr>
              <a:t>Several academic interventions have been strategically implemented to provide specialized instruction to students with disabilities. </a:t>
            </a: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999200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cs typeface="Calibri"/>
              </a:rPr>
              <a:t>Several academic interventions have been strategically implemented to provide specialized instruction to students with disabilities. </a:t>
            </a: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1787834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cs typeface="Calibri"/>
              </a:rPr>
              <a:t>Several academic interventions have been strategically implemented to provide specialized instruction to students with disabilities. </a:t>
            </a: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11475823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cs typeface="Calibri"/>
              </a:rPr>
              <a:t>With the board support we also were able to provide sensory and emotional supports through building sensory rooms in every building.  Additionally, we have behavior specialists to assist students struggling with behavioral needs.  </a:t>
            </a: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2367992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cs typeface="Calibri"/>
              </a:rPr>
              <a:t>With the board support we also were able to provide sensory and emotional supports through building sensory rooms in every building.  Additionally, we have behavior specialists to assist students struggling with behavioral needs.  </a:t>
            </a: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4249374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cs typeface="Calibri"/>
              </a:rPr>
              <a:t>Georgia Department of Education has mandates that are not clearly defined yet.  To be proactive, we are already planning for the changes that are coming.  </a:t>
            </a: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42500550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cs typeface="Calibri"/>
              </a:rPr>
              <a:t>Georgia Department of Education has mandates that are not clearly defined yet.  To be proactive, we are already planning for the changes that are coming.  </a:t>
            </a: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38065935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cs typeface="Calibri"/>
              </a:rPr>
              <a:t>Georgia Department of Education has mandates that are not clearly defined yet.  To be proactive, we are already planning for the changes that are coming.  </a:t>
            </a: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3185251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E65416-CCCD-4C24-91E9-4277D5AF675B}" type="datetime1">
              <a:rPr lang="en-US" smtClean="0"/>
              <a:t>12/14/2023</a:t>
            </a:fld>
            <a:endParaRPr lang="en-US"/>
          </a:p>
        </p:txBody>
      </p:sp>
      <p:sp>
        <p:nvSpPr>
          <p:cNvPr id="5" name="Footer Placeholder 4"/>
          <p:cNvSpPr>
            <a:spLocks noGrp="1"/>
          </p:cNvSpPr>
          <p:nvPr>
            <p:ph type="ftr" sz="quarter" idx="11"/>
          </p:nvPr>
        </p:nvSpPr>
        <p:spPr/>
        <p:txBody>
          <a:bodyPr/>
          <a:lstStyle/>
          <a:p>
            <a:r>
              <a:rPr lang="en-US"/>
              <a:t>Draft</a:t>
            </a:r>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58C209-7479-4B9D-9A24-2A5B844FA698}" type="datetime1">
              <a:rPr lang="en-US" smtClean="0"/>
              <a:t>12/14/2023</a:t>
            </a:fld>
            <a:endParaRPr lang="en-US"/>
          </a:p>
        </p:txBody>
      </p:sp>
      <p:sp>
        <p:nvSpPr>
          <p:cNvPr id="5" name="Footer Placeholder 4"/>
          <p:cNvSpPr>
            <a:spLocks noGrp="1"/>
          </p:cNvSpPr>
          <p:nvPr>
            <p:ph type="ftr" sz="quarter" idx="11"/>
          </p:nvPr>
        </p:nvSpPr>
        <p:spPr/>
        <p:txBody>
          <a:bodyPr/>
          <a:lstStyle/>
          <a:p>
            <a:r>
              <a:rPr lang="en-US"/>
              <a:t>Draft</a:t>
            </a:r>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601EF6-9894-4543-B896-61E15318F285}" type="datetime1">
              <a:rPr lang="en-US" smtClean="0"/>
              <a:t>12/14/2023</a:t>
            </a:fld>
            <a:endParaRPr lang="en-US"/>
          </a:p>
        </p:txBody>
      </p:sp>
      <p:sp>
        <p:nvSpPr>
          <p:cNvPr id="5" name="Footer Placeholder 4"/>
          <p:cNvSpPr>
            <a:spLocks noGrp="1"/>
          </p:cNvSpPr>
          <p:nvPr>
            <p:ph type="ftr" sz="quarter" idx="11"/>
          </p:nvPr>
        </p:nvSpPr>
        <p:spPr/>
        <p:txBody>
          <a:bodyPr/>
          <a:lstStyle/>
          <a:p>
            <a:r>
              <a:rPr lang="en-US"/>
              <a:t>Draft</a:t>
            </a:r>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F7C478-2421-43A1-8B6F-A4698CAC924B}" type="datetime1">
              <a:rPr lang="en-US" smtClean="0"/>
              <a:t>12/14/2023</a:t>
            </a:fld>
            <a:endParaRPr lang="en-US"/>
          </a:p>
        </p:txBody>
      </p:sp>
      <p:sp>
        <p:nvSpPr>
          <p:cNvPr id="6" name="Footer Placeholder 5"/>
          <p:cNvSpPr>
            <a:spLocks noGrp="1"/>
          </p:cNvSpPr>
          <p:nvPr>
            <p:ph type="ftr" sz="quarter" idx="11"/>
          </p:nvPr>
        </p:nvSpPr>
        <p:spPr/>
        <p:txBody>
          <a:bodyPr/>
          <a:lstStyle/>
          <a:p>
            <a:r>
              <a:rPr lang="en-US"/>
              <a:t>Draft</a:t>
            </a:r>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E8FD54-C77F-4DEB-A706-5786625C81DA}" type="datetime1">
              <a:rPr lang="en-US" smtClean="0"/>
              <a:t>12/14/2023</a:t>
            </a:fld>
            <a:endParaRPr lang="en-US"/>
          </a:p>
        </p:txBody>
      </p:sp>
      <p:sp>
        <p:nvSpPr>
          <p:cNvPr id="8" name="Footer Placeholder 7"/>
          <p:cNvSpPr>
            <a:spLocks noGrp="1"/>
          </p:cNvSpPr>
          <p:nvPr>
            <p:ph type="ftr" sz="quarter" idx="11"/>
          </p:nvPr>
        </p:nvSpPr>
        <p:spPr/>
        <p:txBody>
          <a:bodyPr/>
          <a:lstStyle/>
          <a:p>
            <a:r>
              <a:rPr lang="en-US"/>
              <a:t>Draft</a:t>
            </a:r>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4AA7B6-0E41-4336-9F82-AAB29FF9D546}" type="datetime1">
              <a:rPr lang="en-US" smtClean="0"/>
              <a:t>12/14/2023</a:t>
            </a:fld>
            <a:endParaRPr lang="en-US"/>
          </a:p>
        </p:txBody>
      </p:sp>
      <p:sp>
        <p:nvSpPr>
          <p:cNvPr id="4" name="Footer Placeholder 3"/>
          <p:cNvSpPr>
            <a:spLocks noGrp="1"/>
          </p:cNvSpPr>
          <p:nvPr>
            <p:ph type="ftr" sz="quarter" idx="11"/>
          </p:nvPr>
        </p:nvSpPr>
        <p:spPr/>
        <p:txBody>
          <a:bodyPr/>
          <a:lstStyle/>
          <a:p>
            <a:r>
              <a:rPr lang="en-US"/>
              <a:t>Draft</a:t>
            </a:r>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FB30FF-9A91-4F67-8B80-46A476D20D39}" type="datetime1">
              <a:rPr lang="en-US" smtClean="0"/>
              <a:t>12/14/2023</a:t>
            </a:fld>
            <a:endParaRPr lang="en-US"/>
          </a:p>
        </p:txBody>
      </p:sp>
      <p:sp>
        <p:nvSpPr>
          <p:cNvPr id="3" name="Footer Placeholder 2"/>
          <p:cNvSpPr>
            <a:spLocks noGrp="1"/>
          </p:cNvSpPr>
          <p:nvPr>
            <p:ph type="ftr" sz="quarter" idx="11"/>
          </p:nvPr>
        </p:nvSpPr>
        <p:spPr/>
        <p:txBody>
          <a:bodyPr/>
          <a:lstStyle/>
          <a:p>
            <a:r>
              <a:rPr lang="en-US"/>
              <a:t>Draft</a:t>
            </a:r>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2A3BE7-41DB-4F8E-ADC8-8F6AB92942DF}" type="datetime1">
              <a:rPr lang="en-US" smtClean="0"/>
              <a:t>12/14/2023</a:t>
            </a:fld>
            <a:endParaRPr lang="en-US"/>
          </a:p>
        </p:txBody>
      </p:sp>
      <p:sp>
        <p:nvSpPr>
          <p:cNvPr id="6" name="Footer Placeholder 5"/>
          <p:cNvSpPr>
            <a:spLocks noGrp="1"/>
          </p:cNvSpPr>
          <p:nvPr>
            <p:ph type="ftr" sz="quarter" idx="11"/>
          </p:nvPr>
        </p:nvSpPr>
        <p:spPr/>
        <p:txBody>
          <a:bodyPr/>
          <a:lstStyle/>
          <a:p>
            <a:r>
              <a:rPr lang="en-US"/>
              <a:t>Draft</a:t>
            </a:r>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62D320-54BD-4D2C-90CA-8481D983FE19}" type="datetime1">
              <a:rPr lang="en-US" smtClean="0"/>
              <a:t>12/14/2023</a:t>
            </a:fld>
            <a:endParaRPr lang="en-US"/>
          </a:p>
        </p:txBody>
      </p:sp>
      <p:sp>
        <p:nvSpPr>
          <p:cNvPr id="6" name="Footer Placeholder 5"/>
          <p:cNvSpPr>
            <a:spLocks noGrp="1"/>
          </p:cNvSpPr>
          <p:nvPr>
            <p:ph type="ftr" sz="quarter" idx="11"/>
          </p:nvPr>
        </p:nvSpPr>
        <p:spPr/>
        <p:txBody>
          <a:bodyPr/>
          <a:lstStyle/>
          <a:p>
            <a:r>
              <a:rPr lang="en-US"/>
              <a:t>Draft</a:t>
            </a:r>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BF5287-1689-4E39-9CFE-03C87BB2D48B}" type="datetime1">
              <a:rPr lang="en-US" smtClean="0"/>
              <a:t>12/14/2023</a:t>
            </a:fld>
            <a:endParaRPr lang="en-US"/>
          </a:p>
        </p:txBody>
      </p:sp>
      <p:sp>
        <p:nvSpPr>
          <p:cNvPr id="5" name="Footer Placeholder 4"/>
          <p:cNvSpPr>
            <a:spLocks noGrp="1"/>
          </p:cNvSpPr>
          <p:nvPr>
            <p:ph type="ftr" sz="quarter" idx="11"/>
          </p:nvPr>
        </p:nvSpPr>
        <p:spPr/>
        <p:txBody>
          <a:bodyPr/>
          <a:lstStyle/>
          <a:p>
            <a:r>
              <a:rPr lang="en-US"/>
              <a:t>Draft</a:t>
            </a:r>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D14118-F25D-4768-86A2-F99FAAB4A6EB}" type="datetime1">
              <a:rPr lang="en-US" smtClean="0"/>
              <a:t>12/14/2023</a:t>
            </a:fld>
            <a:endParaRPr lang="en-US"/>
          </a:p>
        </p:txBody>
      </p:sp>
      <p:sp>
        <p:nvSpPr>
          <p:cNvPr id="5" name="Footer Placeholder 4"/>
          <p:cNvSpPr>
            <a:spLocks noGrp="1"/>
          </p:cNvSpPr>
          <p:nvPr>
            <p:ph type="ftr" sz="quarter" idx="11"/>
          </p:nvPr>
        </p:nvSpPr>
        <p:spPr/>
        <p:txBody>
          <a:bodyPr/>
          <a:lstStyle/>
          <a:p>
            <a:r>
              <a:rPr lang="en-US"/>
              <a:t>Draft</a:t>
            </a:r>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4C2CFE-7991-4345-BC43-4C75F8824B67}" type="datetime1">
              <a:rPr lang="en-US" smtClean="0"/>
              <a:t>12/14/2023</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Draft</a:t>
            </a: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2407302" y="2501624"/>
            <a:ext cx="7361719" cy="2862322"/>
          </a:xfrm>
          <a:prstGeom prst="rect">
            <a:avLst/>
          </a:prstGeom>
          <a:noFill/>
        </p:spPr>
        <p:txBody>
          <a:bodyPr wrap="square" lIns="91440" tIns="45720" rIns="91440" bIns="45720" rtlCol="0" anchor="t">
            <a:spAutoFit/>
          </a:bodyPr>
          <a:lstStyle/>
          <a:p>
            <a:pPr algn="ctr" defTabSz="914400"/>
            <a:r>
              <a:rPr lang="en-US" sz="6000" b="1" dirty="0">
                <a:latin typeface="Trade Gothic Next HvyCd"/>
                <a:cs typeface="Arial"/>
              </a:rPr>
              <a:t>Support the </a:t>
            </a:r>
            <a:r>
              <a:rPr lang="en-US" sz="6000" b="1">
                <a:latin typeface="Trade Gothic Next HvyCd"/>
                <a:cs typeface="Arial"/>
              </a:rPr>
              <a:t>Success of </a:t>
            </a:r>
            <a:r>
              <a:rPr lang="en-US" sz="6000" b="1" dirty="0">
                <a:latin typeface="Trade Gothic Next HvyCd"/>
                <a:cs typeface="Arial"/>
              </a:rPr>
              <a:t>Students with Disabilities</a:t>
            </a:r>
            <a:endParaRPr lang="en-US" dirty="0"/>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lIns="91440" tIns="45720" rIns="91440" bIns="45720" rtlCol="0" anchor="t">
            <a:spAutoFit/>
          </a:bodyPr>
          <a:lstStyle/>
          <a:p>
            <a:r>
              <a:rPr lang="en-US" sz="2400" b="1" dirty="0">
                <a:solidFill>
                  <a:schemeClr val="bg1"/>
                </a:solidFill>
                <a:latin typeface="Trade Gothic Next HvyCd" panose="020B0906040303020004" pitchFamily="34" charset="0"/>
                <a:cs typeface="Arial" panose="020B0604020202020204" pitchFamily="34" charset="0"/>
              </a:rPr>
              <a:t>Jennifer Donnelly</a:t>
            </a:r>
          </a:p>
          <a:p>
            <a:r>
              <a:rPr lang="en-US" sz="2400" i="1" dirty="0">
                <a:solidFill>
                  <a:schemeClr val="bg1"/>
                </a:solidFill>
                <a:latin typeface="Trade Gothic Next Cond"/>
                <a:cs typeface="Arial"/>
              </a:rPr>
              <a:t>Executive Director – Program for Exceptional Children</a:t>
            </a:r>
            <a:endParaRPr lang="en-US" sz="2400" i="1" dirty="0">
              <a:solidFill>
                <a:schemeClr val="bg1"/>
              </a:solidFill>
              <a:latin typeface="Trade Gothic Next Cond" panose="020B0506040303020004" pitchFamily="34" charset="0"/>
              <a:cs typeface="Arial" panose="020B0604020202020204" pitchFamily="34" charset="0"/>
            </a:endParaRP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December 14, 2023</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3" y="1643402"/>
            <a:ext cx="4213671"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3" y="4746645"/>
            <a:ext cx="3590151"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dirty="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dirty="0">
              <a:solidFill>
                <a:prstClr val="white"/>
              </a:solidFill>
              <a:latin typeface="Trade Gothic Next HvyCd" panose="020B0906040303020004" pitchFamily="34" charset="0"/>
            </a:endParaRPr>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dirty="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w="0"/>
                <a:effectLst>
                  <a:outerShdw blurRad="38100" dist="38100" dir="2700000" algn="tl">
                    <a:srgbClr val="000000">
                      <a:alpha val="43137"/>
                    </a:srgbClr>
                  </a:outerShdw>
                </a:effectLst>
                <a:latin typeface="Trade Gothic Next HvyCd" panose="020B0906040303020004" pitchFamily="34" charset="0"/>
              </a:rPr>
              <a:t>LEARNER </a:t>
            </a:r>
            <a:br>
              <a:rPr lang="en-US" sz="4000" b="1" dirty="0">
                <a:ln w="0"/>
                <a:effectLst>
                  <a:outerShdw blurRad="38100" dist="38100" dir="2700000" algn="tl">
                    <a:srgbClr val="000000">
                      <a:alpha val="43137"/>
                    </a:srgbClr>
                  </a:outerShdw>
                </a:effectLst>
                <a:latin typeface="Trade Gothic Next HvyCd" panose="020B0906040303020004" pitchFamily="34" charset="0"/>
              </a:rPr>
            </a:br>
            <a:r>
              <a:rPr lang="en-US" sz="4000" b="1" dirty="0">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dirty="0">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dirty="0">
                <a:latin typeface="Trade Gothic Next" panose="020B0503040303020004" pitchFamily="34" charset="0"/>
              </a:rPr>
              <a:t>Each student </a:t>
            </a:r>
          </a:p>
          <a:p>
            <a:r>
              <a:rPr lang="en-US" sz="2000" dirty="0">
                <a:latin typeface="Trade Gothic Next" panose="020B0503040303020004" pitchFamily="34" charset="0"/>
              </a:rPr>
              <a:t>will graduate </a:t>
            </a:r>
            <a:r>
              <a:rPr lang="en-US" sz="2000" b="1" i="1" dirty="0">
                <a:latin typeface="Trade Gothic Next" panose="020B0503040303020004" pitchFamily="34" charset="0"/>
              </a:rPr>
              <a:t>empowered</a:t>
            </a:r>
            <a:r>
              <a:rPr lang="en-US" sz="2000" dirty="0">
                <a:latin typeface="Trade Gothic Next" panose="020B0503040303020004" pitchFamily="34" charset="0"/>
              </a:rPr>
              <a:t> to make a well-informed decision about their next step. They will learn about themselves as they </a:t>
            </a:r>
            <a:r>
              <a:rPr lang="en-US" sz="2000" b="1" i="1" dirty="0">
                <a:latin typeface="Trade Gothic Next" panose="020B0503040303020004" pitchFamily="34" charset="0"/>
              </a:rPr>
              <a:t>engage</a:t>
            </a:r>
            <a:r>
              <a:rPr lang="en-US" sz="2000" dirty="0">
                <a:latin typeface="Trade Gothic Next" panose="020B0503040303020004" pitchFamily="34" charset="0"/>
              </a:rPr>
              <a:t> in rigorous content and gain </a:t>
            </a:r>
            <a:r>
              <a:rPr lang="en-US" sz="2000" b="1" i="1" dirty="0">
                <a:latin typeface="Trade Gothic Next" panose="020B0503040303020004" pitchFamily="34" charset="0"/>
              </a:rPr>
              <a:t>exposure</a:t>
            </a:r>
            <a:r>
              <a:rPr lang="en-US" sz="2000" dirty="0">
                <a:latin typeface="Trade Gothic Next" panose="020B0503040303020004" pitchFamily="34" charset="0"/>
              </a:rPr>
              <a:t> through personalized learning </a:t>
            </a:r>
            <a:r>
              <a:rPr lang="en-US" sz="2000" b="1" i="1" dirty="0">
                <a:latin typeface="Trade Gothic Next" panose="020B0503040303020004" pitchFamily="34" charset="0"/>
              </a:rPr>
              <a:t>experiences</a:t>
            </a:r>
            <a:r>
              <a:rPr lang="en-US" sz="2000" dirty="0">
                <a:latin typeface="Trade Gothic Next" panose="020B0503040303020004" pitchFamily="34" charset="0"/>
              </a:rPr>
              <a:t>, thereby </a:t>
            </a:r>
            <a:r>
              <a:rPr lang="en-US" sz="2000" b="1" i="1" dirty="0">
                <a:latin typeface="Trade Gothic Next" panose="020B0503040303020004" pitchFamily="34" charset="0"/>
              </a:rPr>
              <a:t>enlightening</a:t>
            </a:r>
            <a:r>
              <a:rPr lang="en-US" sz="2000"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200" dirty="0">
                <a:latin typeface="Arial Narrow"/>
              </a:rPr>
              <a:t>Update on the work of the Program for Exceptional Children</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200" dirty="0">
                <a:latin typeface="Arial Narrow" panose="020B0606020202030204" pitchFamily="34" charset="0"/>
              </a:rPr>
              <a:t>This presentation will cover:</a:t>
            </a:r>
          </a:p>
          <a:p>
            <a:pPr marL="0" indent="0">
              <a:lnSpc>
                <a:spcPct val="100000"/>
              </a:lnSpc>
              <a:spcBef>
                <a:spcPts val="0"/>
              </a:spcBef>
              <a:buNone/>
            </a:pPr>
            <a:r>
              <a:rPr lang="en-US" sz="2200" dirty="0">
                <a:latin typeface="Arial Narrow"/>
              </a:rPr>
              <a:t>Celebrations</a:t>
            </a:r>
            <a:endParaRPr lang="en-US" dirty="0"/>
          </a:p>
          <a:p>
            <a:pPr marL="0" indent="0">
              <a:lnSpc>
                <a:spcPct val="100000"/>
              </a:lnSpc>
              <a:spcBef>
                <a:spcPts val="0"/>
              </a:spcBef>
              <a:buNone/>
            </a:pPr>
            <a:r>
              <a:rPr lang="en-US" sz="2200" dirty="0">
                <a:latin typeface="Arial Narrow" panose="020B0606020202030204" pitchFamily="34" charset="0"/>
              </a:rPr>
              <a:t>Special Education Population over the years</a:t>
            </a:r>
          </a:p>
          <a:p>
            <a:pPr marL="0" indent="0">
              <a:lnSpc>
                <a:spcPct val="100000"/>
              </a:lnSpc>
              <a:spcBef>
                <a:spcPts val="0"/>
              </a:spcBef>
              <a:buNone/>
            </a:pPr>
            <a:r>
              <a:rPr lang="en-US" sz="2200" dirty="0">
                <a:latin typeface="Arial Narrow" panose="020B0606020202030204" pitchFamily="34" charset="0"/>
              </a:rPr>
              <a:t>Programming for Specially Designed Instruction</a:t>
            </a:r>
          </a:p>
          <a:p>
            <a:pPr marL="0" indent="0">
              <a:lnSpc>
                <a:spcPct val="100000"/>
              </a:lnSpc>
              <a:spcBef>
                <a:spcPts val="0"/>
              </a:spcBef>
              <a:buNone/>
            </a:pPr>
            <a:r>
              <a:rPr lang="en-US" sz="2200" dirty="0">
                <a:latin typeface="Arial Narrow"/>
              </a:rPr>
              <a:t>Department of Education Changes and Impact</a:t>
            </a:r>
          </a:p>
          <a:p>
            <a:pPr marL="0" indent="0">
              <a:lnSpc>
                <a:spcPct val="100000"/>
              </a:lnSpc>
              <a:spcBef>
                <a:spcPts val="0"/>
              </a:spcBef>
              <a:buNone/>
            </a:pPr>
            <a:r>
              <a:rPr lang="en-US" sz="2200" dirty="0">
                <a:latin typeface="Arial Narrow"/>
              </a:rPr>
              <a:t>Next Steps</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200" dirty="0">
                <a:latin typeface="Arial Narrow" panose="020B0606020202030204" pitchFamily="34" charset="0"/>
              </a:rPr>
              <a:t>Increased understanding of the Program for Exceptional Children and the DOE changes impact on the district</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itle 1">
            <a:extLst>
              <a:ext uri="{FF2B5EF4-FFF2-40B4-BE49-F238E27FC236}">
                <a16:creationId xmlns:a16="http://schemas.microsoft.com/office/drawing/2014/main" id="{76BC1DFB-7FFF-D48D-980F-C90871D20DD6}"/>
              </a:ext>
            </a:extLst>
          </p:cNvPr>
          <p:cNvSpPr>
            <a:spLocks noGrp="1"/>
          </p:cNvSpPr>
          <p:nvPr>
            <p:ph type="title"/>
          </p:nvPr>
        </p:nvSpPr>
        <p:spPr>
          <a:xfrm>
            <a:off x="838200" y="-369650"/>
            <a:ext cx="10515600" cy="2060344"/>
          </a:xfrm>
        </p:spPr>
        <p:txBody>
          <a:bodyPr/>
          <a:lstStyle/>
          <a:p>
            <a:r>
              <a:rPr lang="en-US" dirty="0">
                <a:solidFill>
                  <a:schemeClr val="bg1"/>
                </a:solidFill>
              </a:rPr>
              <a:t>Celebrations</a:t>
            </a:r>
          </a:p>
        </p:txBody>
      </p:sp>
      <p:sp>
        <p:nvSpPr>
          <p:cNvPr id="4" name="Content Placeholder 3">
            <a:extLst>
              <a:ext uri="{FF2B5EF4-FFF2-40B4-BE49-F238E27FC236}">
                <a16:creationId xmlns:a16="http://schemas.microsoft.com/office/drawing/2014/main" id="{0BECFA60-023D-81E2-A56C-431EC570950D}"/>
              </a:ext>
            </a:extLst>
          </p:cNvPr>
          <p:cNvSpPr>
            <a:spLocks noGrp="1"/>
          </p:cNvSpPr>
          <p:nvPr>
            <p:ph idx="1"/>
          </p:nvPr>
        </p:nvSpPr>
        <p:spPr/>
        <p:txBody>
          <a:bodyPr>
            <a:normAutofit/>
          </a:bodyPr>
          <a:lstStyle/>
          <a:p>
            <a:pPr marL="0" indent="0">
              <a:buNone/>
            </a:pPr>
            <a:endParaRPr lang="en-US" dirty="0"/>
          </a:p>
          <a:p>
            <a:endParaRPr lang="en-US" dirty="0"/>
          </a:p>
        </p:txBody>
      </p:sp>
      <p:pic>
        <p:nvPicPr>
          <p:cNvPr id="6" name="Picture 5">
            <a:extLst>
              <a:ext uri="{FF2B5EF4-FFF2-40B4-BE49-F238E27FC236}">
                <a16:creationId xmlns:a16="http://schemas.microsoft.com/office/drawing/2014/main" id="{56E841F8-3449-6A7B-BE83-E3C6F82DAC6C}"/>
              </a:ext>
            </a:extLst>
          </p:cNvPr>
          <p:cNvPicPr>
            <a:picLocks noChangeAspect="1"/>
          </p:cNvPicPr>
          <p:nvPr/>
        </p:nvPicPr>
        <p:blipFill>
          <a:blip r:embed="rId4"/>
          <a:stretch>
            <a:fillRect/>
          </a:stretch>
        </p:blipFill>
        <p:spPr>
          <a:xfrm>
            <a:off x="1215957" y="1390649"/>
            <a:ext cx="10144831" cy="5295107"/>
          </a:xfrm>
          <a:prstGeom prst="rect">
            <a:avLst/>
          </a:prstGeom>
        </p:spPr>
      </p:pic>
    </p:spTree>
    <p:extLst>
      <p:ext uri="{BB962C8B-B14F-4D97-AF65-F5344CB8AC3E}">
        <p14:creationId xmlns:p14="http://schemas.microsoft.com/office/powerpoint/2010/main" val="1281882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itle 1">
            <a:extLst>
              <a:ext uri="{FF2B5EF4-FFF2-40B4-BE49-F238E27FC236}">
                <a16:creationId xmlns:a16="http://schemas.microsoft.com/office/drawing/2014/main" id="{76BC1DFB-7FFF-D48D-980F-C90871D20DD6}"/>
              </a:ext>
            </a:extLst>
          </p:cNvPr>
          <p:cNvSpPr>
            <a:spLocks noGrp="1"/>
          </p:cNvSpPr>
          <p:nvPr>
            <p:ph type="title"/>
          </p:nvPr>
        </p:nvSpPr>
        <p:spPr>
          <a:xfrm>
            <a:off x="838200" y="-369650"/>
            <a:ext cx="10515600" cy="2060344"/>
          </a:xfrm>
        </p:spPr>
        <p:txBody>
          <a:bodyPr>
            <a:normAutofit/>
          </a:bodyPr>
          <a:lstStyle/>
          <a:p>
            <a:r>
              <a:rPr lang="en-US" sz="3600" dirty="0">
                <a:solidFill>
                  <a:schemeClr val="bg1"/>
                </a:solidFill>
              </a:rPr>
              <a:t>State Performance Plan/Annual Percentage Rate</a:t>
            </a:r>
          </a:p>
        </p:txBody>
      </p:sp>
      <p:pic>
        <p:nvPicPr>
          <p:cNvPr id="6" name="Content Placeholder 5">
            <a:extLst>
              <a:ext uri="{FF2B5EF4-FFF2-40B4-BE49-F238E27FC236}">
                <a16:creationId xmlns:a16="http://schemas.microsoft.com/office/drawing/2014/main" id="{BE2DAC58-E416-4D3B-C14D-ABE53FB006A4}"/>
              </a:ext>
            </a:extLst>
          </p:cNvPr>
          <p:cNvPicPr>
            <a:picLocks noGrp="1" noChangeAspect="1"/>
          </p:cNvPicPr>
          <p:nvPr>
            <p:ph idx="1"/>
          </p:nvPr>
        </p:nvPicPr>
        <p:blipFill>
          <a:blip r:embed="rId4"/>
          <a:stretch>
            <a:fillRect/>
          </a:stretch>
        </p:blipFill>
        <p:spPr>
          <a:xfrm>
            <a:off x="838200" y="1050587"/>
            <a:ext cx="10515600" cy="5078413"/>
          </a:xfrm>
        </p:spPr>
      </p:pic>
    </p:spTree>
    <p:extLst>
      <p:ext uri="{BB962C8B-B14F-4D97-AF65-F5344CB8AC3E}">
        <p14:creationId xmlns:p14="http://schemas.microsoft.com/office/powerpoint/2010/main" val="3065828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itle 1">
            <a:extLst>
              <a:ext uri="{FF2B5EF4-FFF2-40B4-BE49-F238E27FC236}">
                <a16:creationId xmlns:a16="http://schemas.microsoft.com/office/drawing/2014/main" id="{76BC1DFB-7FFF-D48D-980F-C90871D20DD6}"/>
              </a:ext>
            </a:extLst>
          </p:cNvPr>
          <p:cNvSpPr>
            <a:spLocks noGrp="1"/>
          </p:cNvSpPr>
          <p:nvPr>
            <p:ph type="title"/>
          </p:nvPr>
        </p:nvSpPr>
        <p:spPr>
          <a:xfrm>
            <a:off x="838200" y="-369650"/>
            <a:ext cx="10515600" cy="2060344"/>
          </a:xfrm>
        </p:spPr>
        <p:txBody>
          <a:bodyPr/>
          <a:lstStyle/>
          <a:p>
            <a:r>
              <a:rPr lang="en-US" dirty="0">
                <a:solidFill>
                  <a:schemeClr val="bg1"/>
                </a:solidFill>
              </a:rPr>
              <a:t>Post Secondary Success</a:t>
            </a:r>
          </a:p>
        </p:txBody>
      </p:sp>
      <p:pic>
        <p:nvPicPr>
          <p:cNvPr id="6" name="Content Placeholder 5">
            <a:extLst>
              <a:ext uri="{FF2B5EF4-FFF2-40B4-BE49-F238E27FC236}">
                <a16:creationId xmlns:a16="http://schemas.microsoft.com/office/drawing/2014/main" id="{E6B05BB5-4B3D-15DE-4A91-BAEE49BD9D06}"/>
              </a:ext>
            </a:extLst>
          </p:cNvPr>
          <p:cNvPicPr>
            <a:picLocks noGrp="1" noChangeAspect="1"/>
          </p:cNvPicPr>
          <p:nvPr>
            <p:ph idx="1"/>
          </p:nvPr>
        </p:nvPicPr>
        <p:blipFill>
          <a:blip r:embed="rId4"/>
          <a:stretch>
            <a:fillRect/>
          </a:stretch>
        </p:blipFill>
        <p:spPr>
          <a:xfrm>
            <a:off x="523092" y="2176046"/>
            <a:ext cx="10938900" cy="3582728"/>
          </a:xfrm>
        </p:spPr>
      </p:pic>
      <p:sp>
        <p:nvSpPr>
          <p:cNvPr id="7" name="TextBox 6">
            <a:extLst>
              <a:ext uri="{FF2B5EF4-FFF2-40B4-BE49-F238E27FC236}">
                <a16:creationId xmlns:a16="http://schemas.microsoft.com/office/drawing/2014/main" id="{3876E9DB-7D9D-9A5E-7C49-7341305878C9}"/>
              </a:ext>
            </a:extLst>
          </p:cNvPr>
          <p:cNvSpPr txBox="1"/>
          <p:nvPr/>
        </p:nvSpPr>
        <p:spPr>
          <a:xfrm>
            <a:off x="2684834" y="6293796"/>
            <a:ext cx="5398851" cy="369332"/>
          </a:xfrm>
          <a:prstGeom prst="rect">
            <a:avLst/>
          </a:prstGeom>
          <a:noFill/>
        </p:spPr>
        <p:txBody>
          <a:bodyPr wrap="square" rtlCol="0">
            <a:spAutoFit/>
          </a:bodyPr>
          <a:lstStyle/>
          <a:p>
            <a:r>
              <a:rPr lang="en-US" dirty="0"/>
              <a:t>***23.16% of respondents were unengaged</a:t>
            </a:r>
          </a:p>
        </p:txBody>
      </p:sp>
    </p:spTree>
    <p:extLst>
      <p:ext uri="{BB962C8B-B14F-4D97-AF65-F5344CB8AC3E}">
        <p14:creationId xmlns:p14="http://schemas.microsoft.com/office/powerpoint/2010/main" val="3260803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itle 1">
            <a:extLst>
              <a:ext uri="{FF2B5EF4-FFF2-40B4-BE49-F238E27FC236}">
                <a16:creationId xmlns:a16="http://schemas.microsoft.com/office/drawing/2014/main" id="{76BC1DFB-7FFF-D48D-980F-C90871D20DD6}"/>
              </a:ext>
            </a:extLst>
          </p:cNvPr>
          <p:cNvSpPr>
            <a:spLocks noGrp="1"/>
          </p:cNvSpPr>
          <p:nvPr>
            <p:ph type="title"/>
          </p:nvPr>
        </p:nvSpPr>
        <p:spPr>
          <a:xfrm>
            <a:off x="838200" y="-369650"/>
            <a:ext cx="10515600" cy="2060344"/>
          </a:xfrm>
        </p:spPr>
        <p:txBody>
          <a:bodyPr/>
          <a:lstStyle/>
          <a:p>
            <a:r>
              <a:rPr lang="en-US" dirty="0">
                <a:solidFill>
                  <a:schemeClr val="bg1"/>
                </a:solidFill>
              </a:rPr>
              <a:t>Graduation Rate Increases</a:t>
            </a:r>
          </a:p>
        </p:txBody>
      </p:sp>
      <p:graphicFrame>
        <p:nvGraphicFramePr>
          <p:cNvPr id="6" name="Content Placeholder 5">
            <a:extLst>
              <a:ext uri="{FF2B5EF4-FFF2-40B4-BE49-F238E27FC236}">
                <a16:creationId xmlns:a16="http://schemas.microsoft.com/office/drawing/2014/main" id="{DF2EE58A-EAED-0041-1A30-BC04D773D108}"/>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88426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itle 1">
            <a:extLst>
              <a:ext uri="{FF2B5EF4-FFF2-40B4-BE49-F238E27FC236}">
                <a16:creationId xmlns:a16="http://schemas.microsoft.com/office/drawing/2014/main" id="{76BC1DFB-7FFF-D48D-980F-C90871D20DD6}"/>
              </a:ext>
            </a:extLst>
          </p:cNvPr>
          <p:cNvSpPr>
            <a:spLocks noGrp="1"/>
          </p:cNvSpPr>
          <p:nvPr>
            <p:ph type="title"/>
          </p:nvPr>
        </p:nvSpPr>
        <p:spPr>
          <a:xfrm>
            <a:off x="838200" y="-369650"/>
            <a:ext cx="10515600" cy="2060344"/>
          </a:xfrm>
        </p:spPr>
        <p:txBody>
          <a:bodyPr/>
          <a:lstStyle/>
          <a:p>
            <a:r>
              <a:rPr lang="en-US" dirty="0">
                <a:solidFill>
                  <a:schemeClr val="bg1"/>
                </a:solidFill>
              </a:rPr>
              <a:t>Bibb SWDs vs. State SWDs Graduation Rate</a:t>
            </a:r>
          </a:p>
        </p:txBody>
      </p:sp>
      <p:graphicFrame>
        <p:nvGraphicFramePr>
          <p:cNvPr id="8" name="Content Placeholder 7">
            <a:extLst>
              <a:ext uri="{FF2B5EF4-FFF2-40B4-BE49-F238E27FC236}">
                <a16:creationId xmlns:a16="http://schemas.microsoft.com/office/drawing/2014/main" id="{3EA93DA7-09CE-BA6D-1FCA-868D8C77C717}"/>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65164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Students with Disabilities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5" name="Chart 4">
            <a:extLst>
              <a:ext uri="{FF2B5EF4-FFF2-40B4-BE49-F238E27FC236}">
                <a16:creationId xmlns:a16="http://schemas.microsoft.com/office/drawing/2014/main" id="{CBFA08BE-BBA6-7C16-3AD8-CAC24C1B87C3}"/>
              </a:ext>
            </a:extLst>
          </p:cNvPr>
          <p:cNvGraphicFramePr>
            <a:graphicFrameLocks/>
          </p:cNvGraphicFramePr>
          <p:nvPr>
            <p:extLst>
              <p:ext uri="{D42A27DB-BD31-4B8C-83A1-F6EECF244321}">
                <p14:modId xmlns:p14="http://schemas.microsoft.com/office/powerpoint/2010/main" val="850740267"/>
              </p:ext>
            </p:extLst>
          </p:nvPr>
        </p:nvGraphicFramePr>
        <p:xfrm>
          <a:off x="11009" y="934956"/>
          <a:ext cx="12169981" cy="5923043"/>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3DD7B5CB-BDF1-CFCF-2300-374D1D54E5F3}"/>
              </a:ext>
            </a:extLst>
          </p:cNvPr>
          <p:cNvSpPr txBox="1"/>
          <p:nvPr/>
        </p:nvSpPr>
        <p:spPr>
          <a:xfrm>
            <a:off x="8454444" y="872007"/>
            <a:ext cx="339814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rgbClr val="FF0000"/>
                </a:solidFill>
                <a:cs typeface="Calibri"/>
              </a:rPr>
              <a:t>Enrollment increase of 88 students since 2019</a:t>
            </a:r>
            <a:endParaRPr lang="en-US" sz="2400" dirty="0">
              <a:solidFill>
                <a:srgbClr val="FF0000"/>
              </a:solidFill>
            </a:endParaRPr>
          </a:p>
        </p:txBody>
      </p:sp>
    </p:spTree>
    <p:extLst>
      <p:ext uri="{BB962C8B-B14F-4D97-AF65-F5344CB8AC3E}">
        <p14:creationId xmlns:p14="http://schemas.microsoft.com/office/powerpoint/2010/main" val="4157209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Special Education Population Growth</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Chart 5">
            <a:extLst>
              <a:ext uri="{FF2B5EF4-FFF2-40B4-BE49-F238E27FC236}">
                <a16:creationId xmlns:a16="http://schemas.microsoft.com/office/drawing/2014/main" id="{9214A1D0-FD4A-B193-8F20-4944894E1B63}"/>
              </a:ext>
            </a:extLst>
          </p:cNvPr>
          <p:cNvGraphicFramePr>
            <a:graphicFrameLocks/>
          </p:cNvGraphicFramePr>
          <p:nvPr>
            <p:extLst>
              <p:ext uri="{D42A27DB-BD31-4B8C-83A1-F6EECF244321}">
                <p14:modId xmlns:p14="http://schemas.microsoft.com/office/powerpoint/2010/main" val="1911561473"/>
              </p:ext>
            </p:extLst>
          </p:nvPr>
        </p:nvGraphicFramePr>
        <p:xfrm>
          <a:off x="-11009" y="984769"/>
          <a:ext cx="12192000" cy="58485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23458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itle 8">
            <a:extLst>
              <a:ext uri="{FF2B5EF4-FFF2-40B4-BE49-F238E27FC236}">
                <a16:creationId xmlns:a16="http://schemas.microsoft.com/office/drawing/2014/main" id="{2EFEEADF-13A4-FED9-1339-18804EABB077}"/>
              </a:ext>
            </a:extLst>
          </p:cNvPr>
          <p:cNvSpPr>
            <a:spLocks noGrp="1"/>
          </p:cNvSpPr>
          <p:nvPr>
            <p:ph type="title"/>
          </p:nvPr>
        </p:nvSpPr>
        <p:spPr>
          <a:xfrm>
            <a:off x="838200" y="-471947"/>
            <a:ext cx="10515600" cy="2162640"/>
          </a:xfrm>
        </p:spPr>
        <p:txBody>
          <a:bodyPr/>
          <a:lstStyle/>
          <a:p>
            <a:r>
              <a:rPr lang="en-US" dirty="0">
                <a:solidFill>
                  <a:schemeClr val="bg1"/>
                </a:solidFill>
              </a:rPr>
              <a:t>Supporting Students with Disabilities Daily</a:t>
            </a:r>
          </a:p>
        </p:txBody>
      </p:sp>
      <p:sp>
        <p:nvSpPr>
          <p:cNvPr id="12" name="Content Placeholder 11">
            <a:extLst>
              <a:ext uri="{FF2B5EF4-FFF2-40B4-BE49-F238E27FC236}">
                <a16:creationId xmlns:a16="http://schemas.microsoft.com/office/drawing/2014/main" id="{196B3C78-5216-ADF3-F338-802DAC6CDA9F}"/>
              </a:ext>
            </a:extLst>
          </p:cNvPr>
          <p:cNvSpPr>
            <a:spLocks noGrp="1"/>
          </p:cNvSpPr>
          <p:nvPr>
            <p:ph sz="half" idx="1"/>
          </p:nvPr>
        </p:nvSpPr>
        <p:spPr>
          <a:xfrm>
            <a:off x="838200" y="1189131"/>
            <a:ext cx="10515600" cy="4987832"/>
          </a:xfrm>
        </p:spPr>
        <p:txBody>
          <a:bodyPr vert="horz" lIns="91440" tIns="45720" rIns="91440" bIns="45720" rtlCol="0" anchor="t">
            <a:normAutofit fontScale="85000" lnSpcReduction="20000"/>
          </a:bodyPr>
          <a:lstStyle/>
          <a:p>
            <a:pPr marL="0" indent="0">
              <a:buNone/>
            </a:pPr>
            <a:r>
              <a:rPr lang="en-US" dirty="0"/>
              <a:t>Services are provided in a variety of settings based on the Individual Education Plan (IEP) in the Least Restrictive Environment appropriate for the student.  These supports include:</a:t>
            </a:r>
          </a:p>
          <a:p>
            <a:r>
              <a:rPr lang="en-US" dirty="0"/>
              <a:t>Coteaching and Inclusion Support (majority of students served in this setting) </a:t>
            </a:r>
          </a:p>
          <a:p>
            <a:pPr lvl="1"/>
            <a:r>
              <a:rPr lang="en-US" dirty="0"/>
              <a:t>Serving the student with their peers in the general education setting with a general education teachers alongside a special education teacher or paraprofessional</a:t>
            </a:r>
          </a:p>
          <a:p>
            <a:r>
              <a:rPr lang="en-US" dirty="0"/>
              <a:t>Small group classes</a:t>
            </a:r>
          </a:p>
          <a:p>
            <a:pPr lvl="1"/>
            <a:r>
              <a:rPr lang="en-US" dirty="0"/>
              <a:t>Formerly called resource class</a:t>
            </a:r>
          </a:p>
          <a:p>
            <a:pPr lvl="1"/>
            <a:r>
              <a:rPr lang="en-US" dirty="0"/>
              <a:t>This setting has a special education teacher with a small group of student (5-7 students).</a:t>
            </a:r>
          </a:p>
          <a:p>
            <a:pPr lvl="2"/>
            <a:r>
              <a:rPr lang="en-US" dirty="0"/>
              <a:t>The teacher provides general curriculum interventions and specially designed instruction</a:t>
            </a:r>
          </a:p>
          <a:p>
            <a:pPr lvl="2"/>
            <a:r>
              <a:rPr lang="en-US" dirty="0"/>
              <a:t>This setting is scheduled for 3 periods of the day or less</a:t>
            </a:r>
          </a:p>
          <a:p>
            <a:r>
              <a:rPr lang="en-US" dirty="0"/>
              <a:t>Separate Class setting</a:t>
            </a:r>
          </a:p>
          <a:p>
            <a:pPr lvl="1"/>
            <a:r>
              <a:rPr lang="en-US" dirty="0"/>
              <a:t>These classes provide high levels of intervention for academic, adaptive and social emotional needs.</a:t>
            </a:r>
          </a:p>
          <a:p>
            <a:r>
              <a:rPr lang="en-US" dirty="0"/>
              <a:t>Separate School setting</a:t>
            </a:r>
          </a:p>
          <a:p>
            <a:pPr lvl="1"/>
            <a:r>
              <a:rPr lang="en-US" dirty="0"/>
              <a:t>These schools include: GNETS, Georgia School for the Deaf, Atlanta Area School for the Deaf and Georgia Academy for the Blind</a:t>
            </a:r>
          </a:p>
          <a:p>
            <a:endParaRPr lang="en-US" dirty="0"/>
          </a:p>
          <a:p>
            <a:endParaRPr lang="en-US" dirty="0"/>
          </a:p>
        </p:txBody>
      </p:sp>
    </p:spTree>
    <p:extLst>
      <p:ext uri="{BB962C8B-B14F-4D97-AF65-F5344CB8AC3E}">
        <p14:creationId xmlns:p14="http://schemas.microsoft.com/office/powerpoint/2010/main" val="607864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itle 8">
            <a:extLst>
              <a:ext uri="{FF2B5EF4-FFF2-40B4-BE49-F238E27FC236}">
                <a16:creationId xmlns:a16="http://schemas.microsoft.com/office/drawing/2014/main" id="{2EFEEADF-13A4-FED9-1339-18804EABB077}"/>
              </a:ext>
            </a:extLst>
          </p:cNvPr>
          <p:cNvSpPr>
            <a:spLocks noGrp="1"/>
          </p:cNvSpPr>
          <p:nvPr>
            <p:ph type="title"/>
          </p:nvPr>
        </p:nvSpPr>
        <p:spPr>
          <a:xfrm>
            <a:off x="838200" y="365130"/>
            <a:ext cx="10515600" cy="646548"/>
          </a:xfrm>
        </p:spPr>
        <p:txBody>
          <a:bodyPr>
            <a:normAutofit fontScale="90000"/>
          </a:bodyPr>
          <a:lstStyle/>
          <a:p>
            <a:r>
              <a:rPr lang="en-US" dirty="0">
                <a:solidFill>
                  <a:schemeClr val="bg1"/>
                </a:solidFill>
              </a:rPr>
              <a:t>Supporting Staff Who Serve Our Students</a:t>
            </a:r>
          </a:p>
        </p:txBody>
      </p:sp>
      <p:sp>
        <p:nvSpPr>
          <p:cNvPr id="12" name="Content Placeholder 11">
            <a:extLst>
              <a:ext uri="{FF2B5EF4-FFF2-40B4-BE49-F238E27FC236}">
                <a16:creationId xmlns:a16="http://schemas.microsoft.com/office/drawing/2014/main" id="{196B3C78-5216-ADF3-F338-802DAC6CDA9F}"/>
              </a:ext>
            </a:extLst>
          </p:cNvPr>
          <p:cNvSpPr>
            <a:spLocks noGrp="1"/>
          </p:cNvSpPr>
          <p:nvPr>
            <p:ph idx="1"/>
          </p:nvPr>
        </p:nvSpPr>
        <p:spPr/>
        <p:txBody>
          <a:bodyPr vert="horz" lIns="91440" tIns="45720" rIns="91440" bIns="45720" rtlCol="0" anchor="t">
            <a:normAutofit/>
          </a:bodyPr>
          <a:lstStyle/>
          <a:p>
            <a:endParaRPr lang="en-US"/>
          </a:p>
          <a:p>
            <a:endParaRPr lang="en-US"/>
          </a:p>
          <a:p>
            <a:endParaRPr lang="en-US" dirty="0"/>
          </a:p>
        </p:txBody>
      </p:sp>
      <p:sp>
        <p:nvSpPr>
          <p:cNvPr id="16" name="TextBox 15">
            <a:extLst>
              <a:ext uri="{FF2B5EF4-FFF2-40B4-BE49-F238E27FC236}">
                <a16:creationId xmlns:a16="http://schemas.microsoft.com/office/drawing/2014/main" id="{8FEB5E28-8B0C-F18E-DA89-22EBC31F7F73}"/>
              </a:ext>
            </a:extLst>
          </p:cNvPr>
          <p:cNvSpPr txBox="1"/>
          <p:nvPr/>
        </p:nvSpPr>
        <p:spPr>
          <a:xfrm>
            <a:off x="838200" y="1429966"/>
            <a:ext cx="10368064" cy="4216539"/>
          </a:xfrm>
          <a:prstGeom prst="rect">
            <a:avLst/>
          </a:prstGeom>
          <a:noFill/>
        </p:spPr>
        <p:txBody>
          <a:bodyPr wrap="square" rtlCol="0">
            <a:spAutoFit/>
          </a:bodyPr>
          <a:lstStyle/>
          <a:p>
            <a:r>
              <a:rPr lang="en-US" sz="3200" dirty="0"/>
              <a:t>Special Education Zone Support</a:t>
            </a:r>
          </a:p>
          <a:p>
            <a:pPr marL="285750" indent="-285750">
              <a:buFont typeface="Arial" panose="020B0604020202020204" pitchFamily="34" charset="0"/>
              <a:buChar char="•"/>
            </a:pPr>
            <a:r>
              <a:rPr lang="en-US" sz="3200" dirty="0"/>
              <a:t>Each zone is supported by a team of special education specialists</a:t>
            </a:r>
          </a:p>
          <a:p>
            <a:pPr marL="742950" lvl="1" indent="-285750">
              <a:buFont typeface="Arial" panose="020B0604020202020204" pitchFamily="34" charset="0"/>
              <a:buChar char="•"/>
            </a:pPr>
            <a:r>
              <a:rPr lang="en-US" sz="2800" dirty="0"/>
              <a:t>Zone Coordinator </a:t>
            </a:r>
          </a:p>
          <a:p>
            <a:pPr marL="742950" lvl="1" indent="-285750">
              <a:buFont typeface="Arial" panose="020B0604020202020204" pitchFamily="34" charset="0"/>
              <a:buChar char="•"/>
            </a:pPr>
            <a:r>
              <a:rPr lang="en-US" sz="2800" dirty="0"/>
              <a:t>PEC Instructional Coach</a:t>
            </a:r>
          </a:p>
          <a:p>
            <a:pPr marL="742950" lvl="1" indent="-285750">
              <a:buFont typeface="Arial" panose="020B0604020202020204" pitchFamily="34" charset="0"/>
              <a:buChar char="•"/>
            </a:pPr>
            <a:r>
              <a:rPr lang="en-US" sz="2800" dirty="0"/>
              <a:t>Behavior Specialist</a:t>
            </a:r>
          </a:p>
          <a:p>
            <a:pPr marL="285750" indent="-285750">
              <a:buFont typeface="Arial" panose="020B0604020202020204" pitchFamily="34" charset="0"/>
              <a:buChar char="•"/>
            </a:pPr>
            <a:r>
              <a:rPr lang="en-US" sz="3200" dirty="0"/>
              <a:t>Specialized supports</a:t>
            </a:r>
          </a:p>
          <a:p>
            <a:pPr marL="742950" lvl="1" indent="-285750">
              <a:buFont typeface="Arial" panose="020B0604020202020204" pitchFamily="34" charset="0"/>
              <a:buChar char="•"/>
            </a:pPr>
            <a:r>
              <a:rPr lang="en-US" sz="2800" dirty="0"/>
              <a:t>PEC Literacy Coach</a:t>
            </a:r>
          </a:p>
          <a:p>
            <a:pPr marL="742950" lvl="1" indent="-285750">
              <a:buFont typeface="Arial" panose="020B0604020202020204" pitchFamily="34" charset="0"/>
              <a:buChar char="•"/>
            </a:pPr>
            <a:r>
              <a:rPr lang="en-US" sz="2800" dirty="0"/>
              <a:t>Social Emotional Academic Support Class Behavior Specialist</a:t>
            </a:r>
          </a:p>
        </p:txBody>
      </p:sp>
    </p:spTree>
    <p:extLst>
      <p:ext uri="{BB962C8B-B14F-4D97-AF65-F5344CB8AC3E}">
        <p14:creationId xmlns:p14="http://schemas.microsoft.com/office/powerpoint/2010/main" val="2515124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itle 8">
            <a:extLst>
              <a:ext uri="{FF2B5EF4-FFF2-40B4-BE49-F238E27FC236}">
                <a16:creationId xmlns:a16="http://schemas.microsoft.com/office/drawing/2014/main" id="{2EFEEADF-13A4-FED9-1339-18804EABB077}"/>
              </a:ext>
            </a:extLst>
          </p:cNvPr>
          <p:cNvSpPr>
            <a:spLocks noGrp="1"/>
          </p:cNvSpPr>
          <p:nvPr>
            <p:ph type="title"/>
          </p:nvPr>
        </p:nvSpPr>
        <p:spPr>
          <a:xfrm>
            <a:off x="838200" y="-471947"/>
            <a:ext cx="10515600" cy="2162640"/>
          </a:xfrm>
        </p:spPr>
        <p:txBody>
          <a:bodyPr/>
          <a:lstStyle/>
          <a:p>
            <a:r>
              <a:rPr lang="en-US" dirty="0">
                <a:solidFill>
                  <a:schemeClr val="bg1"/>
                </a:solidFill>
              </a:rPr>
              <a:t>Academic Interventions</a:t>
            </a:r>
          </a:p>
        </p:txBody>
      </p:sp>
      <p:sp>
        <p:nvSpPr>
          <p:cNvPr id="12" name="Content Placeholder 11">
            <a:extLst>
              <a:ext uri="{FF2B5EF4-FFF2-40B4-BE49-F238E27FC236}">
                <a16:creationId xmlns:a16="http://schemas.microsoft.com/office/drawing/2014/main" id="{196B3C78-5216-ADF3-F338-802DAC6CDA9F}"/>
              </a:ext>
            </a:extLst>
          </p:cNvPr>
          <p:cNvSpPr>
            <a:spLocks noGrp="1"/>
          </p:cNvSpPr>
          <p:nvPr>
            <p:ph sz="half" idx="1"/>
          </p:nvPr>
        </p:nvSpPr>
        <p:spPr>
          <a:xfrm>
            <a:off x="838199" y="1189131"/>
            <a:ext cx="10515599" cy="4987832"/>
          </a:xfrm>
        </p:spPr>
        <p:txBody>
          <a:bodyPr>
            <a:normAutofit fontScale="70000" lnSpcReduction="20000"/>
          </a:bodyPr>
          <a:lstStyle/>
          <a:p>
            <a:pPr marL="0" indent="0">
              <a:buNone/>
            </a:pPr>
            <a:r>
              <a:rPr lang="en-US" dirty="0"/>
              <a:t>Georgia Milestones </a:t>
            </a:r>
          </a:p>
          <a:p>
            <a:r>
              <a:rPr lang="en-US" dirty="0"/>
              <a:t>SONDAY Reading (K-5) – all elementary schools have students served through </a:t>
            </a:r>
            <a:r>
              <a:rPr lang="en-US" dirty="0" err="1"/>
              <a:t>Sonday</a:t>
            </a:r>
            <a:r>
              <a:rPr lang="en-US" dirty="0"/>
              <a:t> </a:t>
            </a:r>
          </a:p>
          <a:p>
            <a:pPr lvl="1"/>
            <a:r>
              <a:rPr lang="en-US" dirty="0"/>
              <a:t>Research Based tactile kinesthetic reading intervention program </a:t>
            </a:r>
          </a:p>
          <a:p>
            <a:pPr lvl="1"/>
            <a:r>
              <a:rPr lang="en-US" dirty="0"/>
              <a:t>Small group</a:t>
            </a:r>
          </a:p>
          <a:p>
            <a:r>
              <a:rPr lang="en-US" dirty="0"/>
              <a:t>Really Great Reading (K-12)</a:t>
            </a:r>
          </a:p>
          <a:p>
            <a:pPr lvl="1"/>
            <a:r>
              <a:rPr lang="en-US" dirty="0"/>
              <a:t>Professional learning for special education teachers on the Science of Reading</a:t>
            </a:r>
          </a:p>
          <a:p>
            <a:pPr lvl="1"/>
            <a:r>
              <a:rPr lang="en-US" dirty="0"/>
              <a:t>Provides a reading tool kit</a:t>
            </a:r>
          </a:p>
          <a:p>
            <a:r>
              <a:rPr lang="en-US" dirty="0"/>
              <a:t>Fast Forward (intensive K-12) currently we have 100 student licenses utilized at two middle schools </a:t>
            </a:r>
          </a:p>
          <a:p>
            <a:pPr lvl="1"/>
            <a:r>
              <a:rPr lang="en-US" dirty="0"/>
              <a:t>Highly targeted intervention for our middle school students with significant reading deficits</a:t>
            </a:r>
          </a:p>
          <a:p>
            <a:pPr lvl="1"/>
            <a:r>
              <a:rPr lang="en-US" dirty="0"/>
              <a:t>Targets phonemic awareness</a:t>
            </a:r>
          </a:p>
          <a:p>
            <a:r>
              <a:rPr lang="en-US" dirty="0"/>
              <a:t>Achieve3000 (6-12) 100% of coteaching students at middle and high school</a:t>
            </a:r>
          </a:p>
          <a:p>
            <a:pPr lvl="1"/>
            <a:r>
              <a:rPr lang="en-US" dirty="0"/>
              <a:t>Reading comprehension intervention</a:t>
            </a:r>
          </a:p>
          <a:p>
            <a:pPr lvl="1"/>
            <a:r>
              <a:rPr lang="en-US" dirty="0"/>
              <a:t>Focused on comprehension of non-fiction text</a:t>
            </a:r>
          </a:p>
          <a:p>
            <a:r>
              <a:rPr lang="en-US" dirty="0" err="1"/>
              <a:t>Lexonik</a:t>
            </a:r>
            <a:r>
              <a:rPr lang="en-US" dirty="0"/>
              <a:t> (6-8) pilot program being taught by the special education instructional coaches.</a:t>
            </a:r>
          </a:p>
          <a:p>
            <a:pPr lvl="1"/>
            <a:r>
              <a:rPr lang="en-US" dirty="0"/>
              <a:t>Middle school small group intervention for students reading 3 or more grade levels below their peers</a:t>
            </a:r>
          </a:p>
          <a:p>
            <a:pPr lvl="1"/>
            <a:r>
              <a:rPr lang="en-US" dirty="0"/>
              <a:t>Intervention group no more than 5 students </a:t>
            </a:r>
          </a:p>
        </p:txBody>
      </p:sp>
    </p:spTree>
    <p:extLst>
      <p:ext uri="{BB962C8B-B14F-4D97-AF65-F5344CB8AC3E}">
        <p14:creationId xmlns:p14="http://schemas.microsoft.com/office/powerpoint/2010/main" val="1012128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itle 8">
            <a:extLst>
              <a:ext uri="{FF2B5EF4-FFF2-40B4-BE49-F238E27FC236}">
                <a16:creationId xmlns:a16="http://schemas.microsoft.com/office/drawing/2014/main" id="{2EFEEADF-13A4-FED9-1339-18804EABB077}"/>
              </a:ext>
            </a:extLst>
          </p:cNvPr>
          <p:cNvSpPr>
            <a:spLocks noGrp="1"/>
          </p:cNvSpPr>
          <p:nvPr>
            <p:ph type="title"/>
          </p:nvPr>
        </p:nvSpPr>
        <p:spPr>
          <a:xfrm>
            <a:off x="838200" y="-471947"/>
            <a:ext cx="10515600" cy="2162640"/>
          </a:xfrm>
        </p:spPr>
        <p:txBody>
          <a:bodyPr/>
          <a:lstStyle/>
          <a:p>
            <a:r>
              <a:rPr lang="en-US" dirty="0">
                <a:solidFill>
                  <a:schemeClr val="bg1"/>
                </a:solidFill>
              </a:rPr>
              <a:t>Academic Interventions</a:t>
            </a:r>
          </a:p>
        </p:txBody>
      </p:sp>
      <p:sp>
        <p:nvSpPr>
          <p:cNvPr id="6" name="Content Placeholder 5">
            <a:extLst>
              <a:ext uri="{FF2B5EF4-FFF2-40B4-BE49-F238E27FC236}">
                <a16:creationId xmlns:a16="http://schemas.microsoft.com/office/drawing/2014/main" id="{8D8D0D4F-1801-808D-999E-7E1A20B17CC2}"/>
              </a:ext>
            </a:extLst>
          </p:cNvPr>
          <p:cNvSpPr>
            <a:spLocks noGrp="1"/>
          </p:cNvSpPr>
          <p:nvPr>
            <p:ph sz="half" idx="1"/>
          </p:nvPr>
        </p:nvSpPr>
        <p:spPr>
          <a:xfrm>
            <a:off x="838200" y="1126990"/>
            <a:ext cx="10515600" cy="5390542"/>
          </a:xfrm>
        </p:spPr>
        <p:txBody>
          <a:bodyPr>
            <a:normAutofit fontScale="85000" lnSpcReduction="20000"/>
          </a:bodyPr>
          <a:lstStyle/>
          <a:p>
            <a:pPr marL="0" indent="0">
              <a:buNone/>
            </a:pPr>
            <a:r>
              <a:rPr lang="en-US" dirty="0"/>
              <a:t>Georgia Alternative Assessment – students with significant intellectual disabilities</a:t>
            </a:r>
          </a:p>
          <a:p>
            <a:r>
              <a:rPr lang="en-US" dirty="0"/>
              <a:t>News 2 You Curriculum</a:t>
            </a:r>
          </a:p>
          <a:p>
            <a:pPr lvl="1"/>
            <a:r>
              <a:rPr lang="en-US" dirty="0"/>
              <a:t>Adapted curriculum aligned to the Georgia Standards of Excellence</a:t>
            </a:r>
          </a:p>
          <a:p>
            <a:pPr lvl="1"/>
            <a:r>
              <a:rPr lang="en-US" dirty="0"/>
              <a:t>On-line content and printable text</a:t>
            </a:r>
          </a:p>
          <a:p>
            <a:r>
              <a:rPr lang="en-US" dirty="0"/>
              <a:t>Picture Communication </a:t>
            </a:r>
          </a:p>
          <a:p>
            <a:pPr lvl="1"/>
            <a:r>
              <a:rPr lang="en-US" dirty="0" err="1"/>
              <a:t>SymbolStix</a:t>
            </a:r>
            <a:endParaRPr lang="en-US" dirty="0"/>
          </a:p>
          <a:p>
            <a:pPr lvl="1"/>
            <a:r>
              <a:rPr lang="en-US" dirty="0"/>
              <a:t>Provides alternative communication access</a:t>
            </a:r>
          </a:p>
          <a:p>
            <a:r>
              <a:rPr lang="en-US" dirty="0"/>
              <a:t>TEACCH Learning</a:t>
            </a:r>
          </a:p>
          <a:p>
            <a:pPr lvl="1"/>
            <a:r>
              <a:rPr lang="en-US" dirty="0"/>
              <a:t>Research Based training program for working with children with autism and communication needs</a:t>
            </a:r>
          </a:p>
          <a:p>
            <a:pPr lvl="1"/>
            <a:r>
              <a:rPr lang="en-US" dirty="0"/>
              <a:t>Access Class focus</a:t>
            </a:r>
          </a:p>
          <a:p>
            <a:r>
              <a:rPr lang="en-US" dirty="0"/>
              <a:t>Job Ready/Life Ready</a:t>
            </a:r>
          </a:p>
          <a:p>
            <a:pPr lvl="1"/>
            <a:r>
              <a:rPr lang="en-US" dirty="0"/>
              <a:t>Hands on curriculum for building job awareness, readiness and skills</a:t>
            </a:r>
          </a:p>
          <a:p>
            <a:r>
              <a:rPr lang="en-US" dirty="0"/>
              <a:t>Project Search</a:t>
            </a:r>
          </a:p>
          <a:p>
            <a:pPr lvl="1"/>
            <a:r>
              <a:rPr lang="en-US" dirty="0"/>
              <a:t>Collaborative instructional program with Middle Georgia State</a:t>
            </a:r>
          </a:p>
          <a:p>
            <a:pPr lvl="1"/>
            <a:r>
              <a:rPr lang="en-US" dirty="0"/>
              <a:t>Students participate in 3 internships throughout the year</a:t>
            </a:r>
          </a:p>
          <a:p>
            <a:pPr lvl="1"/>
            <a:r>
              <a:rPr lang="en-US" dirty="0"/>
              <a:t>Supports students' post-secondary employment</a:t>
            </a:r>
          </a:p>
          <a:p>
            <a:pPr marL="0" indent="0">
              <a:buNone/>
            </a:pPr>
            <a:endParaRPr lang="en-US" dirty="0"/>
          </a:p>
        </p:txBody>
      </p:sp>
    </p:spTree>
    <p:extLst>
      <p:ext uri="{BB962C8B-B14F-4D97-AF65-F5344CB8AC3E}">
        <p14:creationId xmlns:p14="http://schemas.microsoft.com/office/powerpoint/2010/main" val="3052151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0" y="11168"/>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itle 1">
            <a:extLst>
              <a:ext uri="{FF2B5EF4-FFF2-40B4-BE49-F238E27FC236}">
                <a16:creationId xmlns:a16="http://schemas.microsoft.com/office/drawing/2014/main" id="{0EC1D3C7-4BA2-05BD-ED01-8B05B33E9771}"/>
              </a:ext>
            </a:extLst>
          </p:cNvPr>
          <p:cNvSpPr>
            <a:spLocks noGrp="1"/>
          </p:cNvSpPr>
          <p:nvPr>
            <p:ph type="title"/>
          </p:nvPr>
        </p:nvSpPr>
        <p:spPr>
          <a:xfrm>
            <a:off x="838200" y="-603115"/>
            <a:ext cx="10515600" cy="2293808"/>
          </a:xfrm>
        </p:spPr>
        <p:txBody>
          <a:bodyPr/>
          <a:lstStyle/>
          <a:p>
            <a:r>
              <a:rPr lang="en-US" dirty="0">
                <a:solidFill>
                  <a:schemeClr val="bg1"/>
                </a:solidFill>
              </a:rPr>
              <a:t>Social Emotional Supports</a:t>
            </a:r>
          </a:p>
        </p:txBody>
      </p:sp>
      <p:graphicFrame>
        <p:nvGraphicFramePr>
          <p:cNvPr id="13" name="Content Placeholder 3">
            <a:extLst>
              <a:ext uri="{FF2B5EF4-FFF2-40B4-BE49-F238E27FC236}">
                <a16:creationId xmlns:a16="http://schemas.microsoft.com/office/drawing/2014/main" id="{41DEF559-C591-DC59-5BB8-C9EF5C4A8B58}"/>
              </a:ext>
            </a:extLst>
          </p:cNvPr>
          <p:cNvGraphicFramePr>
            <a:graphicFrameLocks noGrp="1"/>
          </p:cNvGraphicFramePr>
          <p:nvPr>
            <p:ph idx="1"/>
            <p:extLst>
              <p:ext uri="{D42A27DB-BD31-4B8C-83A1-F6EECF244321}">
                <p14:modId xmlns:p14="http://schemas.microsoft.com/office/powerpoint/2010/main" val="402981050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58423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0" y="11168"/>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800" dirty="0"/>
              <a:t>    Social Emotional Supports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itle 1">
            <a:extLst>
              <a:ext uri="{FF2B5EF4-FFF2-40B4-BE49-F238E27FC236}">
                <a16:creationId xmlns:a16="http://schemas.microsoft.com/office/drawing/2014/main" id="{0EC1D3C7-4BA2-05BD-ED01-8B05B33E9771}"/>
              </a:ext>
            </a:extLst>
          </p:cNvPr>
          <p:cNvSpPr>
            <a:spLocks noGrp="1"/>
          </p:cNvSpPr>
          <p:nvPr>
            <p:ph type="title"/>
          </p:nvPr>
        </p:nvSpPr>
        <p:spPr>
          <a:xfrm>
            <a:off x="851170" y="864973"/>
            <a:ext cx="10515600" cy="1386174"/>
          </a:xfrm>
        </p:spPr>
        <p:txBody>
          <a:bodyPr>
            <a:noAutofit/>
          </a:bodyPr>
          <a:lstStyle/>
          <a:p>
            <a:pPr marL="342900" indent="-342900">
              <a:buFont typeface="Arial" panose="020B0604020202020204" pitchFamily="34" charset="0"/>
              <a:buChar char="•"/>
            </a:pPr>
            <a:r>
              <a:rPr lang="en-US" sz="2200" dirty="0"/>
              <a:t>Sensory Rooms have been built in every school building</a:t>
            </a:r>
            <a:br>
              <a:rPr lang="en-US" sz="2200" dirty="0"/>
            </a:br>
            <a:r>
              <a:rPr lang="en-US" sz="2200" dirty="0"/>
              <a:t>Classroom staff create sensory schedules and move students as needed into these settings</a:t>
            </a:r>
            <a:br>
              <a:rPr lang="en-US" sz="2200" dirty="0"/>
            </a:br>
            <a:r>
              <a:rPr lang="en-US" sz="2200" dirty="0"/>
              <a:t>The student usage is driven by scheduled breaks and IEPs, no specific data available</a:t>
            </a:r>
          </a:p>
        </p:txBody>
      </p:sp>
      <p:graphicFrame>
        <p:nvGraphicFramePr>
          <p:cNvPr id="13" name="Content Placeholder 3">
            <a:extLst>
              <a:ext uri="{FF2B5EF4-FFF2-40B4-BE49-F238E27FC236}">
                <a16:creationId xmlns:a16="http://schemas.microsoft.com/office/drawing/2014/main" id="{41DEF559-C591-DC59-5BB8-C9EF5C4A8B58}"/>
              </a:ext>
            </a:extLst>
          </p:cNvPr>
          <p:cNvGraphicFramePr>
            <a:graphicFrameLocks noGrp="1"/>
          </p:cNvGraphicFramePr>
          <p:nvPr>
            <p:ph idx="1"/>
            <p:extLst>
              <p:ext uri="{D42A27DB-BD31-4B8C-83A1-F6EECF244321}">
                <p14:modId xmlns:p14="http://schemas.microsoft.com/office/powerpoint/2010/main" val="3393396080"/>
              </p:ext>
            </p:extLst>
          </p:nvPr>
        </p:nvGraphicFramePr>
        <p:xfrm>
          <a:off x="838200" y="2120629"/>
          <a:ext cx="10515600" cy="40563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5" descr="Several images of different objects&#10;&#10;Description automatically generated with medium confidence">
            <a:extLst>
              <a:ext uri="{FF2B5EF4-FFF2-40B4-BE49-F238E27FC236}">
                <a16:creationId xmlns:a16="http://schemas.microsoft.com/office/drawing/2014/main" id="{47E09A09-5434-60DE-52C0-BB0D88ED048F}"/>
              </a:ext>
            </a:extLst>
          </p:cNvPr>
          <p:cNvPicPr>
            <a:picLocks noChangeAspect="1"/>
          </p:cNvPicPr>
          <p:nvPr/>
        </p:nvPicPr>
        <p:blipFill>
          <a:blip r:embed="rId9"/>
          <a:stretch>
            <a:fillRect/>
          </a:stretch>
        </p:blipFill>
        <p:spPr>
          <a:xfrm>
            <a:off x="1167319" y="2247867"/>
            <a:ext cx="9435830" cy="4529207"/>
          </a:xfrm>
          <a:prstGeom prst="rect">
            <a:avLst/>
          </a:prstGeom>
        </p:spPr>
      </p:pic>
    </p:spTree>
    <p:extLst>
      <p:ext uri="{BB962C8B-B14F-4D97-AF65-F5344CB8AC3E}">
        <p14:creationId xmlns:p14="http://schemas.microsoft.com/office/powerpoint/2010/main" val="4079558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itle 1">
            <a:extLst>
              <a:ext uri="{FF2B5EF4-FFF2-40B4-BE49-F238E27FC236}">
                <a16:creationId xmlns:a16="http://schemas.microsoft.com/office/drawing/2014/main" id="{76BC1DFB-7FFF-D48D-980F-C90871D20DD6}"/>
              </a:ext>
            </a:extLst>
          </p:cNvPr>
          <p:cNvSpPr>
            <a:spLocks noGrp="1"/>
          </p:cNvSpPr>
          <p:nvPr>
            <p:ph type="title"/>
          </p:nvPr>
        </p:nvSpPr>
        <p:spPr>
          <a:xfrm>
            <a:off x="838200" y="-369650"/>
            <a:ext cx="10515600" cy="2060344"/>
          </a:xfrm>
        </p:spPr>
        <p:txBody>
          <a:bodyPr/>
          <a:lstStyle/>
          <a:p>
            <a:r>
              <a:rPr lang="en-US" dirty="0">
                <a:solidFill>
                  <a:schemeClr val="bg1"/>
                </a:solidFill>
              </a:rPr>
              <a:t>Georgia Department of Education Mandates</a:t>
            </a:r>
          </a:p>
        </p:txBody>
      </p:sp>
      <p:sp>
        <p:nvSpPr>
          <p:cNvPr id="4" name="Content Placeholder 3">
            <a:extLst>
              <a:ext uri="{FF2B5EF4-FFF2-40B4-BE49-F238E27FC236}">
                <a16:creationId xmlns:a16="http://schemas.microsoft.com/office/drawing/2014/main" id="{0BECFA60-023D-81E2-A56C-431EC570950D}"/>
              </a:ext>
            </a:extLst>
          </p:cNvPr>
          <p:cNvSpPr>
            <a:spLocks noGrp="1"/>
          </p:cNvSpPr>
          <p:nvPr>
            <p:ph idx="1"/>
          </p:nvPr>
        </p:nvSpPr>
        <p:spPr>
          <a:xfrm>
            <a:off x="838200" y="1162237"/>
            <a:ext cx="10515600" cy="5014726"/>
          </a:xfrm>
        </p:spPr>
        <p:txBody>
          <a:bodyPr vert="horz" lIns="91440" tIns="45720" rIns="91440" bIns="45720" rtlCol="0" anchor="t">
            <a:normAutofit/>
          </a:bodyPr>
          <a:lstStyle/>
          <a:p>
            <a:r>
              <a:rPr lang="en-US" dirty="0"/>
              <a:t>State Funding changes - possible closure or decreased funding of the GNETS Program</a:t>
            </a:r>
          </a:p>
          <a:p>
            <a:pPr lvl="1"/>
            <a:r>
              <a:rPr lang="en-US" dirty="0"/>
              <a:t>Impacts 130 student placements</a:t>
            </a:r>
          </a:p>
          <a:p>
            <a:pPr lvl="2"/>
            <a:r>
              <a:rPr lang="en-US" dirty="0"/>
              <a:t>Increase of classes for students with behavior needs in zoned schools</a:t>
            </a:r>
          </a:p>
          <a:p>
            <a:pPr lvl="2"/>
            <a:r>
              <a:rPr lang="en-US" dirty="0"/>
              <a:t>Increase in PEC teachers funded through general fund</a:t>
            </a:r>
          </a:p>
          <a:p>
            <a:pPr lvl="2"/>
            <a:r>
              <a:rPr lang="en-US" dirty="0"/>
              <a:t>Increase in PEC paras from IDEA Flowthrough</a:t>
            </a:r>
            <a:endParaRPr lang="en-US" dirty="0">
              <a:cs typeface="Calibri"/>
            </a:endParaRPr>
          </a:p>
          <a:p>
            <a:r>
              <a:rPr lang="en-US" dirty="0"/>
              <a:t>Decrease of student Assessed on GAA</a:t>
            </a:r>
          </a:p>
          <a:p>
            <a:pPr lvl="1"/>
            <a:r>
              <a:rPr lang="en-US" dirty="0"/>
              <a:t>Impacts 150+ students</a:t>
            </a:r>
            <a:endParaRPr lang="en-US" dirty="0">
              <a:cs typeface="Calibri"/>
            </a:endParaRPr>
          </a:p>
          <a:p>
            <a:pPr lvl="2"/>
            <a:r>
              <a:rPr lang="en-US" dirty="0"/>
              <a:t>Change of structure of adaptive classes</a:t>
            </a:r>
          </a:p>
          <a:p>
            <a:pPr lvl="2"/>
            <a:r>
              <a:rPr lang="en-US" dirty="0"/>
              <a:t>Increase of separate class focused on Georgia Standards of Excellence</a:t>
            </a:r>
          </a:p>
          <a:p>
            <a:pPr lvl="2"/>
            <a:r>
              <a:rPr lang="en-US" dirty="0"/>
              <a:t>Possible transportation impact</a:t>
            </a:r>
          </a:p>
          <a:p>
            <a:pPr lvl="2"/>
            <a:r>
              <a:rPr lang="en-US" dirty="0"/>
              <a:t>Increase in Professional Learning needs for PEC Teachers shifting from adaptive to general curriculum</a:t>
            </a:r>
          </a:p>
        </p:txBody>
      </p:sp>
    </p:spTree>
    <p:extLst>
      <p:ext uri="{BB962C8B-B14F-4D97-AF65-F5344CB8AC3E}">
        <p14:creationId xmlns:p14="http://schemas.microsoft.com/office/powerpoint/2010/main" val="3973998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itle 1">
            <a:extLst>
              <a:ext uri="{FF2B5EF4-FFF2-40B4-BE49-F238E27FC236}">
                <a16:creationId xmlns:a16="http://schemas.microsoft.com/office/drawing/2014/main" id="{76BC1DFB-7FFF-D48D-980F-C90871D20DD6}"/>
              </a:ext>
            </a:extLst>
          </p:cNvPr>
          <p:cNvSpPr>
            <a:spLocks noGrp="1"/>
          </p:cNvSpPr>
          <p:nvPr>
            <p:ph type="title"/>
          </p:nvPr>
        </p:nvSpPr>
        <p:spPr>
          <a:xfrm>
            <a:off x="838200" y="-369650"/>
            <a:ext cx="10515600" cy="2060344"/>
          </a:xfrm>
        </p:spPr>
        <p:txBody>
          <a:bodyPr/>
          <a:lstStyle/>
          <a:p>
            <a:r>
              <a:rPr lang="en-US" dirty="0">
                <a:solidFill>
                  <a:schemeClr val="bg1"/>
                </a:solidFill>
              </a:rPr>
              <a:t>Challenges to Student Success</a:t>
            </a:r>
          </a:p>
        </p:txBody>
      </p:sp>
      <p:sp>
        <p:nvSpPr>
          <p:cNvPr id="4" name="Content Placeholder 3">
            <a:extLst>
              <a:ext uri="{FF2B5EF4-FFF2-40B4-BE49-F238E27FC236}">
                <a16:creationId xmlns:a16="http://schemas.microsoft.com/office/drawing/2014/main" id="{0BECFA60-023D-81E2-A56C-431EC570950D}"/>
              </a:ext>
            </a:extLst>
          </p:cNvPr>
          <p:cNvSpPr>
            <a:spLocks noGrp="1"/>
          </p:cNvSpPr>
          <p:nvPr>
            <p:ph idx="1"/>
          </p:nvPr>
        </p:nvSpPr>
        <p:spPr>
          <a:xfrm>
            <a:off x="838200" y="1162237"/>
            <a:ext cx="10515600" cy="5014726"/>
          </a:xfrm>
        </p:spPr>
        <p:txBody>
          <a:bodyPr vert="horz" lIns="91440" tIns="45720" rIns="91440" bIns="45720" rtlCol="0" anchor="t">
            <a:normAutofit/>
          </a:bodyPr>
          <a:lstStyle/>
          <a:p>
            <a:r>
              <a:rPr lang="en-US" dirty="0"/>
              <a:t>Staffing</a:t>
            </a:r>
          </a:p>
          <a:p>
            <a:pPr lvl="1"/>
            <a:r>
              <a:rPr lang="en-US" dirty="0"/>
              <a:t>PEC continues to have ongoing vacancies as seen across all areas</a:t>
            </a:r>
          </a:p>
          <a:p>
            <a:pPr lvl="2"/>
            <a:r>
              <a:rPr lang="en-US" dirty="0"/>
              <a:t>3.5 teacher across all grade bands</a:t>
            </a:r>
          </a:p>
          <a:p>
            <a:pPr lvl="2"/>
            <a:r>
              <a:rPr lang="en-US" dirty="0"/>
              <a:t>8 paraprofessional across all grade bands</a:t>
            </a:r>
          </a:p>
          <a:p>
            <a:pPr lvl="1"/>
            <a:r>
              <a:rPr lang="en-US" dirty="0"/>
              <a:t>High staff turn over concerns include:</a:t>
            </a:r>
          </a:p>
          <a:p>
            <a:pPr lvl="2"/>
            <a:r>
              <a:rPr lang="en-US" dirty="0"/>
              <a:t>Increase need for professional learning around due process, academic interventions, behavior supports and other special education specific needs</a:t>
            </a:r>
          </a:p>
          <a:p>
            <a:pPr lvl="2"/>
            <a:r>
              <a:rPr lang="en-US" dirty="0"/>
              <a:t>Increase number of new teachers serving the students with learning deficits</a:t>
            </a:r>
          </a:p>
          <a:p>
            <a:r>
              <a:rPr lang="en-US" dirty="0"/>
              <a:t>Certification Requirements</a:t>
            </a:r>
          </a:p>
          <a:p>
            <a:pPr lvl="1"/>
            <a:r>
              <a:rPr lang="en-US" dirty="0"/>
              <a:t>PSC does not recognize PEC waiver teachers </a:t>
            </a:r>
          </a:p>
          <a:p>
            <a:pPr lvl="2"/>
            <a:r>
              <a:rPr lang="en-US" dirty="0"/>
              <a:t>Currently there are 71 special education teacher with waivers</a:t>
            </a:r>
          </a:p>
          <a:p>
            <a:endParaRPr lang="en-US" dirty="0"/>
          </a:p>
          <a:p>
            <a:pPr marL="457200" lvl="1" indent="0">
              <a:buNone/>
            </a:pPr>
            <a:endParaRPr lang="en-US" dirty="0"/>
          </a:p>
        </p:txBody>
      </p:sp>
    </p:spTree>
    <p:extLst>
      <p:ext uri="{BB962C8B-B14F-4D97-AF65-F5344CB8AC3E}">
        <p14:creationId xmlns:p14="http://schemas.microsoft.com/office/powerpoint/2010/main" val="3607264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itle 1">
            <a:extLst>
              <a:ext uri="{FF2B5EF4-FFF2-40B4-BE49-F238E27FC236}">
                <a16:creationId xmlns:a16="http://schemas.microsoft.com/office/drawing/2014/main" id="{76BC1DFB-7FFF-D48D-980F-C90871D20DD6}"/>
              </a:ext>
            </a:extLst>
          </p:cNvPr>
          <p:cNvSpPr>
            <a:spLocks noGrp="1"/>
          </p:cNvSpPr>
          <p:nvPr>
            <p:ph type="title"/>
          </p:nvPr>
        </p:nvSpPr>
        <p:spPr>
          <a:xfrm>
            <a:off x="838200" y="-369650"/>
            <a:ext cx="10515600" cy="2060344"/>
          </a:xfrm>
        </p:spPr>
        <p:txBody>
          <a:bodyPr/>
          <a:lstStyle/>
          <a:p>
            <a:r>
              <a:rPr lang="en-US" dirty="0">
                <a:solidFill>
                  <a:schemeClr val="bg1"/>
                </a:solidFill>
              </a:rPr>
              <a:t>Next Steps</a:t>
            </a:r>
          </a:p>
        </p:txBody>
      </p:sp>
      <p:sp>
        <p:nvSpPr>
          <p:cNvPr id="4" name="Content Placeholder 3">
            <a:extLst>
              <a:ext uri="{FF2B5EF4-FFF2-40B4-BE49-F238E27FC236}">
                <a16:creationId xmlns:a16="http://schemas.microsoft.com/office/drawing/2014/main" id="{0BECFA60-023D-81E2-A56C-431EC570950D}"/>
              </a:ext>
            </a:extLst>
          </p:cNvPr>
          <p:cNvSpPr>
            <a:spLocks noGrp="1"/>
          </p:cNvSpPr>
          <p:nvPr>
            <p:ph idx="1"/>
          </p:nvPr>
        </p:nvSpPr>
        <p:spPr>
          <a:xfrm>
            <a:off x="838200" y="1162237"/>
            <a:ext cx="10515600" cy="5014726"/>
          </a:xfrm>
        </p:spPr>
        <p:txBody>
          <a:bodyPr vert="horz" lIns="91440" tIns="45720" rIns="91440" bIns="45720" rtlCol="0" anchor="t">
            <a:normAutofit fontScale="92500" lnSpcReduction="20000"/>
          </a:bodyPr>
          <a:lstStyle/>
          <a:p>
            <a:r>
              <a:rPr lang="en-US" dirty="0"/>
              <a:t>Training continuing in literacy </a:t>
            </a:r>
          </a:p>
          <a:p>
            <a:pPr lvl="1"/>
            <a:r>
              <a:rPr lang="en-US" dirty="0"/>
              <a:t>Literacy is ongoing training for our SONDAY teachers and other PEC teachers through coaching and strategic Professional Learning</a:t>
            </a:r>
          </a:p>
          <a:p>
            <a:r>
              <a:rPr lang="en-US" dirty="0"/>
              <a:t>High Leverage Practice training to teachers in their 1</a:t>
            </a:r>
            <a:r>
              <a:rPr lang="en-US" baseline="30000" dirty="0"/>
              <a:t>st</a:t>
            </a:r>
            <a:r>
              <a:rPr lang="en-US" dirty="0"/>
              <a:t> three years</a:t>
            </a:r>
          </a:p>
          <a:p>
            <a:pPr lvl="1"/>
            <a:r>
              <a:rPr lang="en-US" dirty="0"/>
              <a:t>This training is a state initiative to increase teacher retention.</a:t>
            </a:r>
          </a:p>
          <a:p>
            <a:pPr lvl="1"/>
            <a:r>
              <a:rPr lang="en-US" dirty="0"/>
              <a:t>PEC Instructional Coaches train new staff annually</a:t>
            </a:r>
          </a:p>
          <a:p>
            <a:r>
              <a:rPr lang="en-US" dirty="0"/>
              <a:t>Selecting math intervention program K-12 </a:t>
            </a:r>
          </a:p>
          <a:p>
            <a:pPr lvl="1"/>
            <a:r>
              <a:rPr lang="en-US" dirty="0"/>
              <a:t>The new math intervention program will be in place for next school year</a:t>
            </a:r>
          </a:p>
          <a:p>
            <a:r>
              <a:rPr lang="en-US" dirty="0"/>
              <a:t>Selecting supplemental curriculum for the GAA students moving to GSE</a:t>
            </a:r>
          </a:p>
          <a:p>
            <a:pPr lvl="1"/>
            <a:r>
              <a:rPr lang="en-US" dirty="0"/>
              <a:t>Supplemental curriculums are being reviewed and will be in place for next school year</a:t>
            </a:r>
          </a:p>
          <a:p>
            <a:r>
              <a:rPr lang="en-US" dirty="0"/>
              <a:t>Collaborating with a Board-Certified Behavior Analyst group to provide Registered Behavior Therapists in 8 of our most challenging Access classes.</a:t>
            </a:r>
          </a:p>
          <a:p>
            <a:pPr lvl="1"/>
            <a:r>
              <a:rPr lang="en-US" dirty="0"/>
              <a:t>The collaboration with the outside providers has been started.  </a:t>
            </a:r>
          </a:p>
          <a:p>
            <a:pPr lvl="1"/>
            <a:r>
              <a:rPr lang="en-US" dirty="0"/>
              <a:t>Registered Behavior Therapist should be in place after the break  </a:t>
            </a:r>
          </a:p>
        </p:txBody>
      </p:sp>
    </p:spTree>
    <p:extLst>
      <p:ext uri="{BB962C8B-B14F-4D97-AF65-F5344CB8AC3E}">
        <p14:creationId xmlns:p14="http://schemas.microsoft.com/office/powerpoint/2010/main" val="1642117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Tree>
    <p:extLst>
      <p:ext uri="{BB962C8B-B14F-4D97-AF65-F5344CB8AC3E}">
        <p14:creationId xmlns:p14="http://schemas.microsoft.com/office/powerpoint/2010/main" val="2204643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27777</TotalTime>
  <Words>1447</Words>
  <Application>Microsoft Office PowerPoint</Application>
  <PresentationFormat>Widescreen</PresentationFormat>
  <Paragraphs>231</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OUR MISSION</vt:lpstr>
      <vt:lpstr>OUR GUIDING PRINCIPLES</vt:lpstr>
      <vt:lpstr>PowerPoint Presentation</vt:lpstr>
      <vt:lpstr>PowerPoint Presentation</vt:lpstr>
      <vt:lpstr>Celebrations</vt:lpstr>
      <vt:lpstr>State Performance Plan/Annual Percentage Rate</vt:lpstr>
      <vt:lpstr>Post Secondary Success</vt:lpstr>
      <vt:lpstr>Graduation Rate Increases</vt:lpstr>
      <vt:lpstr>Bibb SWDs vs. State SWDs Graduation Rate</vt:lpstr>
      <vt:lpstr>PowerPoint Presentation</vt:lpstr>
      <vt:lpstr>PowerPoint Presentation</vt:lpstr>
      <vt:lpstr>Supporting Students with Disabilities Daily</vt:lpstr>
      <vt:lpstr>Supporting Staff Who Serve Our Students</vt:lpstr>
      <vt:lpstr>Academic Interventions</vt:lpstr>
      <vt:lpstr>Academic Interventions</vt:lpstr>
      <vt:lpstr>Social Emotional Supports</vt:lpstr>
      <vt:lpstr>Sensory Rooms have been built in every school building Classroom staff create sensory schedules and move students as needed into these settings The student usage is driven by scheduled breaks and IEPs, no specific data available</vt:lpstr>
      <vt:lpstr>Georgia Department of Education Mandates</vt:lpstr>
      <vt:lpstr>Challenges to Student Success</vt:lpstr>
      <vt:lpstr>Next Steps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Donnelly, Jennifer</cp:lastModifiedBy>
  <cp:revision>117</cp:revision>
  <cp:lastPrinted>2023-12-13T19:59:13Z</cp:lastPrinted>
  <dcterms:created xsi:type="dcterms:W3CDTF">2023-05-01T16:02:45Z</dcterms:created>
  <dcterms:modified xsi:type="dcterms:W3CDTF">2023-12-14T13:44:09Z</dcterms:modified>
</cp:coreProperties>
</file>