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648" r:id="rId5"/>
    <p:sldMasterId id="2147483672" r:id="rId6"/>
  </p:sldMasterIdLst>
  <p:notesMasterIdLst>
    <p:notesMasterId r:id="rId23"/>
  </p:notesMasterIdLst>
  <p:sldIdLst>
    <p:sldId id="292" r:id="rId7"/>
    <p:sldId id="318" r:id="rId8"/>
    <p:sldId id="329" r:id="rId9"/>
    <p:sldId id="297" r:id="rId10"/>
    <p:sldId id="325" r:id="rId11"/>
    <p:sldId id="324" r:id="rId12"/>
    <p:sldId id="326" r:id="rId13"/>
    <p:sldId id="327" r:id="rId14"/>
    <p:sldId id="287" r:id="rId15"/>
    <p:sldId id="328" r:id="rId16"/>
    <p:sldId id="321" r:id="rId17"/>
    <p:sldId id="319" r:id="rId18"/>
    <p:sldId id="320" r:id="rId19"/>
    <p:sldId id="294" r:id="rId20"/>
    <p:sldId id="295" r:id="rId21"/>
    <p:sldId id="279" r:id="rId22"/>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4083E8-3FF3-F600-F4FC-CE213499BD59}" name="Lovett, Katika" initials="LK" userId="S::KATIKA.LOVETT@bcsdk12.net::f620913a-5078-4dd7-98e1-5257868819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305"/>
    <a:srgbClr val="FFC700"/>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270741-DA4A-415F-86EC-C562E7104A56}" v="42" dt="2024-12-13T19:20:59.605"/>
    <p1510:client id="{6A2669CD-B5B7-4F3F-B24D-D68C7FBEC3D8}" v="57" dt="2024-12-13T20:00:13.519"/>
    <p1510:client id="{81B936B8-2685-BB58-73A7-B16BD250FBB4}" v="12" dt="2024-12-13T02:11:17.648"/>
    <p1510:client id="{A906A730-CCFC-A589-FAF2-EC28B5789244}" v="1" dt="2024-12-13T20:09:12.120"/>
    <p1510:client id="{CB77E35D-1426-1C61-EF5C-8186FC8AE37E}" v="1908" dt="2024-12-13T19:18:16.594"/>
    <p1510:client id="{EC9576D4-8C7F-AB43-9F74-577EE3A7A24D}" v="1" dt="2024-12-13T20:08:57.433"/>
    <p1510:client id="{F3E9A446-4D47-ED29-EC8F-4019DC50C362}" v="51" dt="2024-12-13T19:20:34.8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3" d="100"/>
          <a:sy n="53" d="100"/>
        </p:scale>
        <p:origin x="1158" y="2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vl1pPr>
          </a:lstStyle>
          <a:p>
            <a:fld id="{3766DF0B-0C9F-4036-8C23-D267B660CAF0}" type="datetimeFigureOut">
              <a:rPr lang="en-US" smtClean="0"/>
              <a:t>12/13/2024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vl1pPr>
          </a:lstStyle>
          <a:p>
            <a:fld id="{560E63B2-D433-497B-82B7-B837A3F36A27}" type="slidenum">
              <a:rPr lang="en-US" smtClean="0"/>
              <a:t>‹#›</a:t>
            </a:fld>
            <a:endParaRPr lang="en-US"/>
          </a:p>
        </p:txBody>
      </p:sp>
    </p:spTree>
    <p:extLst>
      <p:ext uri="{BB962C8B-B14F-4D97-AF65-F5344CB8AC3E}">
        <p14:creationId xmlns:p14="http://schemas.microsoft.com/office/powerpoint/2010/main" val="21065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3</a:t>
            </a:fld>
            <a:endParaRPr lang="en-US"/>
          </a:p>
        </p:txBody>
      </p:sp>
    </p:spTree>
    <p:extLst>
      <p:ext uri="{BB962C8B-B14F-4D97-AF65-F5344CB8AC3E}">
        <p14:creationId xmlns:p14="http://schemas.microsoft.com/office/powerpoint/2010/main" val="6345784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4</a:t>
            </a:fld>
            <a:endParaRPr lang="en-US"/>
          </a:p>
        </p:txBody>
      </p:sp>
    </p:spTree>
    <p:extLst>
      <p:ext uri="{BB962C8B-B14F-4D97-AF65-F5344CB8AC3E}">
        <p14:creationId xmlns:p14="http://schemas.microsoft.com/office/powerpoint/2010/main" val="20923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5</a:t>
            </a:fld>
            <a:endParaRPr lang="en-US"/>
          </a:p>
        </p:txBody>
      </p:sp>
    </p:spTree>
    <p:extLst>
      <p:ext uri="{BB962C8B-B14F-4D97-AF65-F5344CB8AC3E}">
        <p14:creationId xmlns:p14="http://schemas.microsoft.com/office/powerpoint/2010/main" val="23804873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6</a:t>
            </a:fld>
            <a:endParaRPr lang="en-US"/>
          </a:p>
        </p:txBody>
      </p:sp>
    </p:spTree>
    <p:extLst>
      <p:ext uri="{BB962C8B-B14F-4D97-AF65-F5344CB8AC3E}">
        <p14:creationId xmlns:p14="http://schemas.microsoft.com/office/powerpoint/2010/main" val="9299264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7</a:t>
            </a:fld>
            <a:endParaRPr lang="en-US"/>
          </a:p>
        </p:txBody>
      </p:sp>
    </p:spTree>
    <p:extLst>
      <p:ext uri="{BB962C8B-B14F-4D97-AF65-F5344CB8AC3E}">
        <p14:creationId xmlns:p14="http://schemas.microsoft.com/office/powerpoint/2010/main" val="37379341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8</a:t>
            </a:fld>
            <a:endParaRPr lang="en-US"/>
          </a:p>
        </p:txBody>
      </p:sp>
    </p:spTree>
    <p:extLst>
      <p:ext uri="{BB962C8B-B14F-4D97-AF65-F5344CB8AC3E}">
        <p14:creationId xmlns:p14="http://schemas.microsoft.com/office/powerpoint/2010/main" val="32575134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9</a:t>
            </a:fld>
            <a:endParaRPr lang="en-US"/>
          </a:p>
        </p:txBody>
      </p:sp>
    </p:spTree>
    <p:extLst>
      <p:ext uri="{BB962C8B-B14F-4D97-AF65-F5344CB8AC3E}">
        <p14:creationId xmlns:p14="http://schemas.microsoft.com/office/powerpoint/2010/main" val="6345784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10</a:t>
            </a:fld>
            <a:endParaRPr lang="en-US"/>
          </a:p>
        </p:txBody>
      </p:sp>
    </p:spTree>
    <p:extLst>
      <p:ext uri="{BB962C8B-B14F-4D97-AF65-F5344CB8AC3E}">
        <p14:creationId xmlns:p14="http://schemas.microsoft.com/office/powerpoint/2010/main" val="20760446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7FF0D-F54E-4E42-E221-18A5FA4E60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61A64C-4D09-7FA7-5F40-2A9B5F9C5480}"/>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46986A31-B3DD-FB24-8F2B-9B93133F2A76}"/>
              </a:ext>
            </a:extLst>
          </p:cNvPr>
          <p:cNvSpPr>
            <a:spLocks noGrp="1"/>
          </p:cNvSpPr>
          <p:nvPr>
            <p:ph type="body" idx="1"/>
          </p:nvPr>
        </p:nvSpPr>
        <p:spPr/>
        <p:txBody>
          <a:bodyPr/>
          <a:lstStyle/>
          <a:p>
            <a:r>
              <a:rPr lang="en-US"/>
              <a:t>Dr. Sims</a:t>
            </a:r>
          </a:p>
        </p:txBody>
      </p:sp>
      <p:sp>
        <p:nvSpPr>
          <p:cNvPr id="4" name="Slide Number Placeholder 3">
            <a:extLst>
              <a:ext uri="{FF2B5EF4-FFF2-40B4-BE49-F238E27FC236}">
                <a16:creationId xmlns:a16="http://schemas.microsoft.com/office/drawing/2014/main" id="{50BF773D-6801-05DA-356D-0156D33FA63E}"/>
              </a:ext>
            </a:extLst>
          </p:cNvPr>
          <p:cNvSpPr>
            <a:spLocks noGrp="1"/>
          </p:cNvSpPr>
          <p:nvPr>
            <p:ph type="sldNum" sz="quarter" idx="5"/>
          </p:nvPr>
        </p:nvSpPr>
        <p:spPr/>
        <p:txBody>
          <a:bodyPr/>
          <a:lstStyle/>
          <a:p>
            <a:fld id="{560E63B2-D433-497B-82B7-B837A3F36A27}" type="slidenum">
              <a:rPr lang="en-US" smtClean="0"/>
              <a:t>11</a:t>
            </a:fld>
            <a:endParaRPr lang="en-US"/>
          </a:p>
        </p:txBody>
      </p:sp>
    </p:spTree>
    <p:extLst>
      <p:ext uri="{BB962C8B-B14F-4D97-AF65-F5344CB8AC3E}">
        <p14:creationId xmlns:p14="http://schemas.microsoft.com/office/powerpoint/2010/main" val="30158685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7FF0D-F54E-4E42-E221-18A5FA4E60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61A64C-4D09-7FA7-5F40-2A9B5F9C5480}"/>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46986A31-B3DD-FB24-8F2B-9B93133F2A76}"/>
              </a:ext>
            </a:extLst>
          </p:cNvPr>
          <p:cNvSpPr>
            <a:spLocks noGrp="1"/>
          </p:cNvSpPr>
          <p:nvPr>
            <p:ph type="body" idx="1"/>
          </p:nvPr>
        </p:nvSpPr>
        <p:spPr/>
        <p:txBody>
          <a:bodyPr/>
          <a:lstStyle/>
          <a:p>
            <a:r>
              <a:rPr lang="en-US"/>
              <a:t>Dr. Sims</a:t>
            </a:r>
          </a:p>
        </p:txBody>
      </p:sp>
      <p:sp>
        <p:nvSpPr>
          <p:cNvPr id="4" name="Slide Number Placeholder 3">
            <a:extLst>
              <a:ext uri="{FF2B5EF4-FFF2-40B4-BE49-F238E27FC236}">
                <a16:creationId xmlns:a16="http://schemas.microsoft.com/office/drawing/2014/main" id="{50BF773D-6801-05DA-356D-0156D33FA63E}"/>
              </a:ext>
            </a:extLst>
          </p:cNvPr>
          <p:cNvSpPr>
            <a:spLocks noGrp="1"/>
          </p:cNvSpPr>
          <p:nvPr>
            <p:ph type="sldNum" sz="quarter" idx="5"/>
          </p:nvPr>
        </p:nvSpPr>
        <p:spPr/>
        <p:txBody>
          <a:bodyPr/>
          <a:lstStyle/>
          <a:p>
            <a:fld id="{560E63B2-D433-497B-82B7-B837A3F36A27}" type="slidenum">
              <a:rPr lang="en-US" smtClean="0"/>
              <a:t>12</a:t>
            </a:fld>
            <a:endParaRPr lang="en-US"/>
          </a:p>
        </p:txBody>
      </p:sp>
    </p:spTree>
    <p:extLst>
      <p:ext uri="{BB962C8B-B14F-4D97-AF65-F5344CB8AC3E}">
        <p14:creationId xmlns:p14="http://schemas.microsoft.com/office/powerpoint/2010/main" val="4349632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7FF0D-F54E-4E42-E221-18A5FA4E60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61A64C-4D09-7FA7-5F40-2A9B5F9C5480}"/>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46986A31-B3DD-FB24-8F2B-9B93133F2A76}"/>
              </a:ext>
            </a:extLst>
          </p:cNvPr>
          <p:cNvSpPr>
            <a:spLocks noGrp="1"/>
          </p:cNvSpPr>
          <p:nvPr>
            <p:ph type="body" idx="1"/>
          </p:nvPr>
        </p:nvSpPr>
        <p:spPr/>
        <p:txBody>
          <a:bodyPr/>
          <a:lstStyle/>
          <a:p>
            <a:r>
              <a:rPr lang="en-US"/>
              <a:t>Dr. Sims</a:t>
            </a:r>
          </a:p>
        </p:txBody>
      </p:sp>
      <p:sp>
        <p:nvSpPr>
          <p:cNvPr id="4" name="Slide Number Placeholder 3">
            <a:extLst>
              <a:ext uri="{FF2B5EF4-FFF2-40B4-BE49-F238E27FC236}">
                <a16:creationId xmlns:a16="http://schemas.microsoft.com/office/drawing/2014/main" id="{50BF773D-6801-05DA-356D-0156D33FA63E}"/>
              </a:ext>
            </a:extLst>
          </p:cNvPr>
          <p:cNvSpPr>
            <a:spLocks noGrp="1"/>
          </p:cNvSpPr>
          <p:nvPr>
            <p:ph type="sldNum" sz="quarter" idx="5"/>
          </p:nvPr>
        </p:nvSpPr>
        <p:spPr/>
        <p:txBody>
          <a:bodyPr/>
          <a:lstStyle/>
          <a:p>
            <a:fld id="{560E63B2-D433-497B-82B7-B837A3F36A27}" type="slidenum">
              <a:rPr lang="en-US" smtClean="0"/>
              <a:t>13</a:t>
            </a:fld>
            <a:endParaRPr lang="en-US"/>
          </a:p>
        </p:txBody>
      </p:sp>
    </p:spTree>
    <p:extLst>
      <p:ext uri="{BB962C8B-B14F-4D97-AF65-F5344CB8AC3E}">
        <p14:creationId xmlns:p14="http://schemas.microsoft.com/office/powerpoint/2010/main" val="29553322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14</a:t>
            </a:fld>
            <a:endParaRPr lang="en-US"/>
          </a:p>
        </p:txBody>
      </p:sp>
    </p:spTree>
    <p:extLst>
      <p:ext uri="{BB962C8B-B14F-4D97-AF65-F5344CB8AC3E}">
        <p14:creationId xmlns:p14="http://schemas.microsoft.com/office/powerpoint/2010/main" val="25065206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15</a:t>
            </a:fld>
            <a:endParaRPr lang="en-US"/>
          </a:p>
        </p:txBody>
      </p:sp>
    </p:spTree>
    <p:extLst>
      <p:ext uri="{BB962C8B-B14F-4D97-AF65-F5344CB8AC3E}">
        <p14:creationId xmlns:p14="http://schemas.microsoft.com/office/powerpoint/2010/main" val="8644185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16</a:t>
            </a:fld>
            <a:endParaRPr lang="en-US"/>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1213772-5A8E-4CA2-9495-07BA94319129}" type="datetimeFigureOut">
              <a:rPr lang="en-US" smtClean="0"/>
              <a:t>12/13/2024</a:t>
            </a:fld>
            <a:endParaRPr lang="en-US"/>
          </a:p>
        </p:txBody>
      </p:sp>
      <p:sp>
        <p:nvSpPr>
          <p:cNvPr id="5" name="Footer Placeholder 4"/>
          <p:cNvSpPr>
            <a:spLocks noGrp="1"/>
          </p:cNvSpPr>
          <p:nvPr>
            <p:ph type="ftr" sz="quarter" idx="11"/>
          </p:nvPr>
        </p:nvSpPr>
        <p:spPr/>
        <p:txBody>
          <a:bodyPr/>
          <a:lstStyle/>
          <a:p>
            <a:r>
              <a:rPr lang="en-US"/>
              <a:t>2</a:t>
            </a:r>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008476398"/>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12/13/2024</a:t>
            </a:fld>
            <a:endParaRPr lang="en-US"/>
          </a:p>
        </p:txBody>
      </p:sp>
      <p:sp>
        <p:nvSpPr>
          <p:cNvPr id="5" name="Footer Placeholder 4"/>
          <p:cNvSpPr>
            <a:spLocks noGrp="1"/>
          </p:cNvSpPr>
          <p:nvPr>
            <p:ph type="ftr" sz="quarter" idx="11"/>
          </p:nvPr>
        </p:nvSpPr>
        <p:spPr/>
        <p:txBody>
          <a:bodyPr/>
          <a:lstStyle/>
          <a:p>
            <a:r>
              <a:rPr lang="en-US"/>
              <a:t>2</a:t>
            </a:r>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6197563"/>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213772-5A8E-4CA2-9495-07BA94319129}" type="datetimeFigureOut">
              <a:rPr lang="en-US" smtClean="0"/>
              <a:t>12/13/2024</a:t>
            </a:fld>
            <a:endParaRPr lang="en-US"/>
          </a:p>
        </p:txBody>
      </p:sp>
      <p:sp>
        <p:nvSpPr>
          <p:cNvPr id="5" name="Footer Placeholder 4"/>
          <p:cNvSpPr>
            <a:spLocks noGrp="1"/>
          </p:cNvSpPr>
          <p:nvPr>
            <p:ph type="ftr" sz="quarter" idx="11"/>
          </p:nvPr>
        </p:nvSpPr>
        <p:spPr/>
        <p:txBody>
          <a:bodyPr/>
          <a:lstStyle/>
          <a:p>
            <a:r>
              <a:rPr lang="en-US"/>
              <a:t>2</a:t>
            </a:r>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047049663"/>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1213772-5A8E-4CA2-9495-07BA94319129}" type="datetimeFigureOut">
              <a:rPr lang="en-US" smtClean="0"/>
              <a:t>12/13/2024</a:t>
            </a:fld>
            <a:endParaRPr lang="en-US"/>
          </a:p>
        </p:txBody>
      </p:sp>
      <p:sp>
        <p:nvSpPr>
          <p:cNvPr id="6" name="Footer Placeholder 5"/>
          <p:cNvSpPr>
            <a:spLocks noGrp="1"/>
          </p:cNvSpPr>
          <p:nvPr>
            <p:ph type="ftr" sz="quarter" idx="11"/>
          </p:nvPr>
        </p:nvSpPr>
        <p:spPr/>
        <p:txBody>
          <a:bodyPr/>
          <a:lstStyle/>
          <a:p>
            <a:r>
              <a:rPr lang="en-US"/>
              <a:t>2</a:t>
            </a:r>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981307262"/>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1213772-5A8E-4CA2-9495-07BA94319129}" type="datetimeFigureOut">
              <a:rPr lang="en-US" smtClean="0"/>
              <a:t>12/13/2024</a:t>
            </a:fld>
            <a:endParaRPr lang="en-US"/>
          </a:p>
        </p:txBody>
      </p:sp>
      <p:sp>
        <p:nvSpPr>
          <p:cNvPr id="8" name="Footer Placeholder 7"/>
          <p:cNvSpPr>
            <a:spLocks noGrp="1"/>
          </p:cNvSpPr>
          <p:nvPr>
            <p:ph type="ftr" sz="quarter" idx="11"/>
          </p:nvPr>
        </p:nvSpPr>
        <p:spPr/>
        <p:txBody>
          <a:bodyPr/>
          <a:lstStyle/>
          <a:p>
            <a:r>
              <a:rPr lang="en-US"/>
              <a:t>2</a:t>
            </a:r>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446201931"/>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213772-5A8E-4CA2-9495-07BA94319129}" type="datetimeFigureOut">
              <a:rPr lang="en-US" smtClean="0"/>
              <a:t>12/13/2024</a:t>
            </a:fld>
            <a:endParaRPr lang="en-US"/>
          </a:p>
        </p:txBody>
      </p:sp>
      <p:sp>
        <p:nvSpPr>
          <p:cNvPr id="4" name="Footer Placeholder 3"/>
          <p:cNvSpPr>
            <a:spLocks noGrp="1"/>
          </p:cNvSpPr>
          <p:nvPr>
            <p:ph type="ftr" sz="quarter" idx="11"/>
          </p:nvPr>
        </p:nvSpPr>
        <p:spPr/>
        <p:txBody>
          <a:bodyPr/>
          <a:lstStyle/>
          <a:p>
            <a:r>
              <a:rPr lang="en-US"/>
              <a:t>2</a:t>
            </a:r>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745882285"/>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213772-5A8E-4CA2-9495-07BA94319129}" type="datetimeFigureOut">
              <a:rPr lang="en-US" smtClean="0"/>
              <a:t>12/13/2024</a:t>
            </a:fld>
            <a:endParaRPr lang="en-US"/>
          </a:p>
        </p:txBody>
      </p:sp>
      <p:sp>
        <p:nvSpPr>
          <p:cNvPr id="3" name="Footer Placeholder 2"/>
          <p:cNvSpPr>
            <a:spLocks noGrp="1"/>
          </p:cNvSpPr>
          <p:nvPr>
            <p:ph type="ftr" sz="quarter" idx="11"/>
          </p:nvPr>
        </p:nvSpPr>
        <p:spPr/>
        <p:txBody>
          <a:bodyPr/>
          <a:lstStyle/>
          <a:p>
            <a:r>
              <a:rPr lang="en-US"/>
              <a:t>2</a:t>
            </a:r>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66051208"/>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12/13/2024</a:t>
            </a:fld>
            <a:endParaRPr lang="en-US"/>
          </a:p>
        </p:txBody>
      </p:sp>
      <p:sp>
        <p:nvSpPr>
          <p:cNvPr id="6" name="Footer Placeholder 5"/>
          <p:cNvSpPr>
            <a:spLocks noGrp="1"/>
          </p:cNvSpPr>
          <p:nvPr>
            <p:ph type="ftr" sz="quarter" idx="11"/>
          </p:nvPr>
        </p:nvSpPr>
        <p:spPr/>
        <p:txBody>
          <a:bodyPr/>
          <a:lstStyle/>
          <a:p>
            <a:r>
              <a:rPr lang="en-US"/>
              <a:t>2</a:t>
            </a:r>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22235825"/>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12/13/2024</a:t>
            </a:fld>
            <a:endParaRPr lang="en-US"/>
          </a:p>
        </p:txBody>
      </p:sp>
      <p:sp>
        <p:nvSpPr>
          <p:cNvPr id="6" name="Footer Placeholder 5"/>
          <p:cNvSpPr>
            <a:spLocks noGrp="1"/>
          </p:cNvSpPr>
          <p:nvPr>
            <p:ph type="ftr" sz="quarter" idx="11"/>
          </p:nvPr>
        </p:nvSpPr>
        <p:spPr/>
        <p:txBody>
          <a:bodyPr/>
          <a:lstStyle/>
          <a:p>
            <a:r>
              <a:rPr lang="en-US"/>
              <a:t>2</a:t>
            </a:r>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784170450"/>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12/13/2024</a:t>
            </a:fld>
            <a:endParaRPr lang="en-US"/>
          </a:p>
        </p:txBody>
      </p:sp>
      <p:sp>
        <p:nvSpPr>
          <p:cNvPr id="5" name="Footer Placeholder 4"/>
          <p:cNvSpPr>
            <a:spLocks noGrp="1"/>
          </p:cNvSpPr>
          <p:nvPr>
            <p:ph type="ftr" sz="quarter" idx="11"/>
          </p:nvPr>
        </p:nvSpPr>
        <p:spPr/>
        <p:txBody>
          <a:bodyPr/>
          <a:lstStyle/>
          <a:p>
            <a:r>
              <a:rPr lang="en-US"/>
              <a:t>2</a:t>
            </a:r>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206490365"/>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12/13/2024</a:t>
            </a:fld>
            <a:endParaRPr lang="en-US"/>
          </a:p>
        </p:txBody>
      </p:sp>
      <p:sp>
        <p:nvSpPr>
          <p:cNvPr id="5" name="Footer Placeholder 4"/>
          <p:cNvSpPr>
            <a:spLocks noGrp="1"/>
          </p:cNvSpPr>
          <p:nvPr>
            <p:ph type="ftr" sz="quarter" idx="11"/>
          </p:nvPr>
        </p:nvSpPr>
        <p:spPr/>
        <p:txBody>
          <a:bodyPr/>
          <a:lstStyle/>
          <a:p>
            <a:r>
              <a:rPr lang="en-US"/>
              <a:t>2</a:t>
            </a:r>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583663599"/>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532F67C-6C47-4F9B-BB93-EF8E241CF5A9}"/>
              </a:ext>
            </a:extLst>
          </p:cNvPr>
          <p:cNvSpPr>
            <a:spLocks noGrp="1"/>
          </p:cNvSpPr>
          <p:nvPr>
            <p:ph type="dt" sz="half" idx="10"/>
          </p:nvPr>
        </p:nvSpPr>
        <p:spPr/>
        <p:txBody>
          <a:bodyPr/>
          <a:lstStyle/>
          <a:p>
            <a:fld id="{065DC83C-E131-4320-A0EE-834AF78D9C06}" type="datetimeFigureOut">
              <a:rPr lang="en-US" smtClean="0"/>
              <a:t>12/13/2024</a:t>
            </a:fld>
            <a:endParaRPr lang="en-US"/>
          </a:p>
        </p:txBody>
      </p:sp>
      <p:sp>
        <p:nvSpPr>
          <p:cNvPr id="3" name="Footer Placeholder 2">
            <a:extLst>
              <a:ext uri="{FF2B5EF4-FFF2-40B4-BE49-F238E27FC236}">
                <a16:creationId xmlns:a16="http://schemas.microsoft.com/office/drawing/2014/main" id="{B6179E35-1A34-497E-90BF-229F9CFB9A1C}"/>
              </a:ext>
            </a:extLst>
          </p:cNvPr>
          <p:cNvSpPr>
            <a:spLocks noGrp="1"/>
          </p:cNvSpPr>
          <p:nvPr>
            <p:ph type="ftr" sz="quarter" idx="11"/>
          </p:nvPr>
        </p:nvSpPr>
        <p:spPr/>
        <p:txBody>
          <a:bodyPr/>
          <a:lstStyle/>
          <a:p>
            <a:r>
              <a:rPr lang="en-US"/>
              <a:t>2</a:t>
            </a:r>
          </a:p>
        </p:txBody>
      </p:sp>
      <p:sp>
        <p:nvSpPr>
          <p:cNvPr id="4" name="Slide Number Placeholder 3">
            <a:extLst>
              <a:ext uri="{FF2B5EF4-FFF2-40B4-BE49-F238E27FC236}">
                <a16:creationId xmlns:a16="http://schemas.microsoft.com/office/drawing/2014/main" id="{9BA23C05-3F41-491C-9A1D-DA222AD18C86}"/>
              </a:ext>
            </a:extLst>
          </p:cNvPr>
          <p:cNvSpPr>
            <a:spLocks noGrp="1"/>
          </p:cNvSpPr>
          <p:nvPr>
            <p:ph type="sldNum" sz="quarter" idx="12"/>
          </p:nvPr>
        </p:nvSpPr>
        <p:spPr/>
        <p:txBody>
          <a:bodyPr/>
          <a:lstStyle/>
          <a:p>
            <a:fld id="{F5429E20-6135-4A01-AE1B-F6BE31181CEC}" type="slidenum">
              <a:rPr lang="en-US" smtClean="0"/>
              <a:t>‹#›</a:t>
            </a:fld>
            <a:endParaRPr lang="en-US"/>
          </a:p>
        </p:txBody>
      </p:sp>
    </p:spTree>
    <p:extLst>
      <p:ext uri="{BB962C8B-B14F-4D97-AF65-F5344CB8AC3E}">
        <p14:creationId xmlns:p14="http://schemas.microsoft.com/office/powerpoint/2010/main" val="3359953452"/>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12/13/2024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6197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213772-5A8E-4CA2-9495-07BA94319129}" type="datetimeFigureOut">
              <a:rPr lang="en-US" smtClean="0"/>
              <a:t>12/13/2024</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2</a:t>
            </a:r>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8691684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83667F-FF6A-4841-9381-1820E8362A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CAB2772-445D-40D7-9F77-EEF0A48532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197690-2AB5-4973-BAA0-1AFC65A157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5DC83C-E131-4320-A0EE-834AF78D9C06}" type="datetimeFigureOut">
              <a:rPr lang="en-US" smtClean="0"/>
              <a:t>12/13/2024</a:t>
            </a:fld>
            <a:endParaRPr lang="en-US"/>
          </a:p>
        </p:txBody>
      </p:sp>
      <p:sp>
        <p:nvSpPr>
          <p:cNvPr id="5" name="Footer Placeholder 4">
            <a:extLst>
              <a:ext uri="{FF2B5EF4-FFF2-40B4-BE49-F238E27FC236}">
                <a16:creationId xmlns:a16="http://schemas.microsoft.com/office/drawing/2014/main" id="{AAB3FCAD-07B6-4E81-9529-9794C43106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2</a:t>
            </a:r>
          </a:p>
        </p:txBody>
      </p:sp>
      <p:sp>
        <p:nvSpPr>
          <p:cNvPr id="6" name="Slide Number Placeholder 5">
            <a:extLst>
              <a:ext uri="{FF2B5EF4-FFF2-40B4-BE49-F238E27FC236}">
                <a16:creationId xmlns:a16="http://schemas.microsoft.com/office/drawing/2014/main" id="{DE69FDC9-02B5-4FE7-9171-DD461D8A07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429E20-6135-4A01-AE1B-F6BE31181CEC}" type="slidenum">
              <a:rPr lang="en-US" smtClean="0"/>
              <a:t>‹#›</a:t>
            </a:fld>
            <a:endParaRPr lang="en-US"/>
          </a:p>
        </p:txBody>
      </p:sp>
    </p:spTree>
    <p:extLst>
      <p:ext uri="{BB962C8B-B14F-4D97-AF65-F5344CB8AC3E}">
        <p14:creationId xmlns:p14="http://schemas.microsoft.com/office/powerpoint/2010/main" val="207954940"/>
      </p:ext>
    </p:extLst>
  </p:cSld>
  <p:clrMap bg1="lt1" tx1="dk1" bg2="lt2" tx2="dk2" accent1="accent1" accent2="accent2" accent3="accent3" accent4="accent4" accent5="accent5" accent6="accent6" hlink="hlink" folHlink="folHlink"/>
  <p:sldLayoutIdLst>
    <p:sldLayoutId id="2147483655" r:id="rId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213772-5A8E-4CA2-9495-07BA94319129}" type="datetimeFigureOut">
              <a:rPr lang="en-US" smtClean="0"/>
              <a:t>12/13/2024</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869168482"/>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4.png"/><Relationship Id="rId7"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emf"/><Relationship Id="rId9"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F4D4CC4-05C4-2D82-C2B7-CB8680E70154}"/>
              </a:ext>
            </a:extLst>
          </p:cNvPr>
          <p:cNvSpPr txBox="1"/>
          <p:nvPr/>
        </p:nvSpPr>
        <p:spPr>
          <a:xfrm>
            <a:off x="49707" y="2967335"/>
            <a:ext cx="12202450" cy="1015663"/>
          </a:xfrm>
          <a:prstGeom prst="rect">
            <a:avLst/>
          </a:prstGeom>
          <a:noFill/>
        </p:spPr>
        <p:txBody>
          <a:bodyPr wrap="square" rtlCol="0">
            <a:spAutoFit/>
          </a:bodyPr>
          <a:lstStyle/>
          <a:p>
            <a:pPr algn="ctr" defTabSz="914400"/>
            <a:r>
              <a:rPr lang="en-US" sz="4800" b="1" dirty="0">
                <a:latin typeface="Trade Gothic Next HvyCd" panose="020B0906040303020004" pitchFamily="34" charset="0"/>
                <a:cs typeface="Arial" panose="020B0604020202020204" pitchFamily="34" charset="0"/>
              </a:rPr>
              <a:t>Dual Enrollment: ​Unlocking Pathways to Success</a:t>
            </a:r>
            <a:r>
              <a:rPr lang="en-US" sz="6000" b="1" dirty="0">
                <a:latin typeface="Trade Gothic Next HvyCd" panose="020B0906040303020004" pitchFamily="34" charset="0"/>
                <a:cs typeface="Arial" panose="020B0604020202020204" pitchFamily="34" charset="0"/>
              </a:rPr>
              <a:t>​</a:t>
            </a: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10050267" cy="830997"/>
          </a:xfrm>
          <a:prstGeom prst="rect">
            <a:avLst/>
          </a:prstGeom>
          <a:noFill/>
        </p:spPr>
        <p:txBody>
          <a:bodyPr wrap="square" rtlCol="0">
            <a:spAutoFit/>
          </a:bodyPr>
          <a:lstStyle/>
          <a:p>
            <a:r>
              <a:rPr lang="en-US" sz="2400" b="1" dirty="0">
                <a:solidFill>
                  <a:schemeClr val="bg1"/>
                </a:solidFill>
                <a:latin typeface="Trade Gothic Next HvyCd" panose="020B0906040303020004" pitchFamily="34" charset="0"/>
                <a:cs typeface="Arial" panose="020B0604020202020204" pitchFamily="34" charset="0"/>
              </a:rPr>
              <a:t>Dr. Cassandra Miller-Washington, Executive Director of CTAE/CEO &amp; HCCA CTAE ​</a:t>
            </a:r>
          </a:p>
          <a:p>
            <a:r>
              <a:rPr lang="en-US" sz="2400" b="1" dirty="0">
                <a:solidFill>
                  <a:schemeClr val="bg1"/>
                </a:solidFill>
                <a:latin typeface="Trade Gothic Next HvyCd" panose="020B0906040303020004" pitchFamily="34" charset="0"/>
                <a:cs typeface="Arial" panose="020B0604020202020204" pitchFamily="34" charset="0"/>
              </a:rPr>
              <a:t>Mr. William Johnson, CTAE Coordinator</a:t>
            </a:r>
            <a:endParaRPr lang="en-US" sz="2400" i="1" dirty="0">
              <a:solidFill>
                <a:schemeClr val="bg1"/>
              </a:solidFill>
              <a:latin typeface="Trade Gothic Next Cond" panose="020B0506040303020004" pitchFamily="34" charset="0"/>
              <a:cs typeface="Arial" panose="020B0604020202020204" pitchFamily="34" charset="0"/>
            </a:endParaRP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81731"/>
            <a:ext cx="8829875" cy="400110"/>
          </a:xfrm>
          <a:prstGeom prst="rect">
            <a:avLst/>
          </a:prstGeom>
          <a:noFill/>
        </p:spPr>
        <p:txBody>
          <a:bodyPr wrap="square" rtlCol="0">
            <a:spAutoFit/>
          </a:bodyPr>
          <a:lstStyle/>
          <a:p>
            <a:r>
              <a:rPr lang="en-US" sz="2000" b="1" i="1">
                <a:solidFill>
                  <a:srgbClr val="FFC700"/>
                </a:solidFill>
                <a:latin typeface="Trade Gothic Next HvyCd" panose="020B0906040303020004" pitchFamily="34" charset="0"/>
                <a:cs typeface="Arial" panose="020B0604020202020204" pitchFamily="34" charset="0"/>
              </a:rPr>
              <a:t>December 13, 2024</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sp>
        <p:nvSpPr>
          <p:cNvPr id="10" name="Content Placeholder 9">
            <a:extLst>
              <a:ext uri="{FF2B5EF4-FFF2-40B4-BE49-F238E27FC236}">
                <a16:creationId xmlns:a16="http://schemas.microsoft.com/office/drawing/2014/main" id="{296B9615-37FC-391F-991F-CA7F1831FF7C}"/>
              </a:ext>
            </a:extLst>
          </p:cNvPr>
          <p:cNvSpPr>
            <a:spLocks noGrp="1"/>
          </p:cNvSpPr>
          <p:nvPr>
            <p:ph idx="1"/>
          </p:nvPr>
        </p:nvSpPr>
        <p:spPr>
          <a:xfrm>
            <a:off x="1047164" y="1643402"/>
            <a:ext cx="4213672" cy="1918887"/>
          </a:xfrm>
        </p:spPr>
        <p:txBody>
          <a:bodyPr anchor="t">
            <a:noAutofit/>
          </a:bodyPr>
          <a:lstStyle/>
          <a:p>
            <a:pPr marL="0" indent="0">
              <a:buNone/>
            </a:pPr>
            <a:r>
              <a:rPr lang="en-US" sz="2200" kern="10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a:latin typeface="Trade Gothic Next HvyCd" panose="020B0906040303020004" pitchFamily="34" charset="0"/>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n/>
                <a:solidFill>
                  <a:srgbClr val="FFC000"/>
                </a:solidFill>
                <a:latin typeface="Trade Gothic Next HvyCd" panose="020B0906040303020004" pitchFamily="34" charset="0"/>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4746645"/>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kern="100">
                <a:solidFill>
                  <a:prstClr val="white"/>
                </a:solidFill>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lang="en-US" sz="2200">
              <a:solidFill>
                <a:prstClr val="white"/>
              </a:solidFill>
              <a:latin typeface="Trade Gothic Next HvyCd" panose="020B0906040303020004" pitchFamily="34" charset="0"/>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2">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3">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543415" y="1241875"/>
            <a:ext cx="11145230" cy="5472118"/>
          </a:xfrm>
          <a:noFill/>
        </p:spPr>
        <p:txBody>
          <a:bodyPr vert="horz" lIns="91440" tIns="45720" rIns="91440" bIns="45720" rtlCol="0" anchor="t">
            <a:noAutofit/>
          </a:bodyPr>
          <a:lstStyle/>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a:rPr>
              <a:t>Overview</a:t>
            </a:r>
          </a:p>
          <a:p>
            <a:pPr marL="0" indent="0">
              <a:lnSpc>
                <a:spcPct val="100000"/>
              </a:lnSpc>
              <a:spcBef>
                <a:spcPts val="0"/>
              </a:spcBef>
              <a:buNone/>
            </a:pPr>
            <a:r>
              <a:rPr lang="en-US" sz="2200" dirty="0">
                <a:latin typeface="Arial Narrow"/>
              </a:rPr>
              <a:t>The purpose of this presentation is to </a:t>
            </a:r>
            <a:r>
              <a:rPr lang="en-US" sz="2200" dirty="0">
                <a:latin typeface="Arial Narrow"/>
                <a:ea typeface="+mn-lt"/>
                <a:cs typeface="+mn-lt"/>
              </a:rPr>
              <a:t>highlight the benefits and opportunities of dual enrollment programs, which enable students to gain college credits and career skills while in high school.</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a:rPr>
              <a:t>Roadmap</a:t>
            </a:r>
          </a:p>
          <a:p>
            <a:pPr marL="0" indent="0">
              <a:lnSpc>
                <a:spcPct val="100000"/>
              </a:lnSpc>
              <a:spcBef>
                <a:spcPts val="0"/>
              </a:spcBef>
              <a:buNone/>
            </a:pPr>
            <a:r>
              <a:rPr lang="en-US" sz="2200" dirty="0">
                <a:latin typeface="Arial Narrow"/>
              </a:rPr>
              <a:t>This presentation will cover </a:t>
            </a:r>
            <a:r>
              <a:rPr lang="en-US" sz="2200" dirty="0">
                <a:latin typeface="Arial Narrow"/>
                <a:ea typeface="+mn-lt"/>
                <a:cs typeface="+mn-lt"/>
              </a:rPr>
              <a:t>an introduction to dual enrollment, its structure and implementation, student benefits, and partnerships with colleges.</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b="1" cap="all" dirty="0">
                <a:effectLst>
                  <a:outerShdw blurRad="38100" dist="38100" dir="2700000" algn="tl">
                    <a:srgbClr val="000000">
                      <a:alpha val="43137"/>
                    </a:srgbClr>
                  </a:outerShdw>
                </a:effectLst>
                <a:latin typeface="Trade Gothic Next HvyCd"/>
              </a:rPr>
              <a:t>Takeaway</a:t>
            </a:r>
          </a:p>
          <a:p>
            <a:pPr marL="0" indent="0">
              <a:lnSpc>
                <a:spcPct val="100000"/>
              </a:lnSpc>
              <a:spcBef>
                <a:spcPts val="0"/>
              </a:spcBef>
              <a:buNone/>
            </a:pPr>
            <a:r>
              <a:rPr lang="en-US" sz="2200" dirty="0">
                <a:latin typeface="Arial Narrow"/>
              </a:rPr>
              <a:t>Communicate with clarity </a:t>
            </a:r>
            <a:r>
              <a:rPr lang="en-US" sz="2200" dirty="0">
                <a:latin typeface="Arial Narrow"/>
                <a:ea typeface="+mn-lt"/>
                <a:cs typeface="+mn-lt"/>
              </a:rPr>
              <a:t>the transformative impact of dual enrollment in accelerating student achievement, reducing college expenses, and equipping students with the skills and credentials needed for future success in education and careers.</a:t>
            </a: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D26AB5F-2E5D-B4AC-1EB2-17846C0D548B}"/>
              </a:ext>
            </a:extLst>
          </p:cNvPr>
          <p:cNvSpPr txBox="1"/>
          <p:nvPr/>
        </p:nvSpPr>
        <p:spPr>
          <a:xfrm>
            <a:off x="160191" y="26125"/>
            <a:ext cx="10627939" cy="923330"/>
          </a:xfrm>
          <a:prstGeom prst="rect">
            <a:avLst/>
          </a:prstGeom>
          <a:noFill/>
        </p:spPr>
        <p:txBody>
          <a:bodyPr wrap="square" lIns="91440" tIns="45720" rIns="91440" bIns="45720" rtlCol="0" anchor="t">
            <a:spAutoFit/>
          </a:bodyPr>
          <a:lstStyle/>
          <a:p>
            <a:r>
              <a:rPr lang="en-US" sz="5400">
                <a:solidFill>
                  <a:schemeClr val="bg1"/>
                </a:solidFill>
                <a:effectLst>
                  <a:outerShdw blurRad="38100" dist="38100" dir="2700000" algn="tl">
                    <a:srgbClr val="000000">
                      <a:alpha val="43137"/>
                    </a:srgbClr>
                  </a:outerShdw>
                </a:effectLst>
                <a:latin typeface="Franklin Gothic Medium"/>
              </a:rPr>
              <a:t>DUAL ENROLLMENT</a:t>
            </a:r>
            <a:endParaRPr lang="en-US" sz="5400">
              <a:solidFill>
                <a:schemeClr val="bg1"/>
              </a:solidFill>
              <a:latin typeface="Franklin Gothic Medium"/>
            </a:endParaRP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Tree>
    <p:extLst>
      <p:ext uri="{BB962C8B-B14F-4D97-AF65-F5344CB8AC3E}">
        <p14:creationId xmlns:p14="http://schemas.microsoft.com/office/powerpoint/2010/main" val="3305949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Personalized Learning</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Collaboration</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Engagement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Safety</a:t>
            </a:r>
          </a:p>
          <a:p>
            <a:pPr>
              <a:buClr>
                <a:schemeClr val="accent4"/>
              </a:buClr>
              <a:buFont typeface="Wingdings" panose="05000000000000000000" pitchFamily="2" charset="2"/>
              <a:buChar char="Ø"/>
            </a:pPr>
            <a:r>
              <a:rPr lang="en-US" sz="2200">
                <a:latin typeface="Trade Gothic Next HvyCd" panose="020B0906040303020004" pitchFamily="34" charset="0"/>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3">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4"/>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ln w="0"/>
                <a:effectLst>
                  <a:outerShdw blurRad="38100" dist="38100" dir="2700000" algn="tl">
                    <a:srgbClr val="000000">
                      <a:alpha val="43137"/>
                    </a:srgbClr>
                  </a:outerShdw>
                </a:effectLst>
                <a:latin typeface="Trade Gothic Next HvyCd" panose="020B0906040303020004" pitchFamily="34" charset="0"/>
              </a:rPr>
              <a:t>LEARNER </a:t>
            </a:r>
            <a:br>
              <a:rPr lang="en-US" sz="4000" b="1">
                <a:ln w="0"/>
                <a:effectLst>
                  <a:outerShdw blurRad="38100" dist="38100" dir="2700000" algn="tl">
                    <a:srgbClr val="000000">
                      <a:alpha val="43137"/>
                    </a:srgbClr>
                  </a:outerShdw>
                </a:effectLst>
                <a:latin typeface="Trade Gothic Next HvyCd" panose="020B0906040303020004" pitchFamily="34" charset="0"/>
              </a:rPr>
            </a:br>
            <a:r>
              <a:rPr lang="en-US" sz="4000" b="1">
                <a:ln w="0"/>
                <a:effectLst>
                  <a:outerShdw blurRad="38100" dist="38100" dir="2700000" algn="tl">
                    <a:srgbClr val="000000">
                      <a:alpha val="43137"/>
                    </a:srgbClr>
                  </a:outerShdw>
                </a:effectLst>
                <a:latin typeface="Trade Gothic Next HvyCd" panose="020B0906040303020004" pitchFamily="34" charset="0"/>
              </a:rPr>
              <a:t>OUTCOMES</a:t>
            </a:r>
          </a:p>
          <a:p>
            <a:endParaRPr lang="en-US" sz="3200" b="1">
              <a:ln w="0"/>
              <a:latin typeface="Trade Gothic Next HvyCd" panose="020B0906040303020004" pitchFamily="34" charset="0"/>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Student Achievement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Staff Effectiveness</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r>
              <a:rPr lang="en-US" sz="2000">
                <a:latin typeface="Trade Gothic Next" panose="020B0503040303020004" pitchFamily="34" charset="0"/>
              </a:rPr>
              <a:t>Each student </a:t>
            </a:r>
          </a:p>
          <a:p>
            <a:r>
              <a:rPr lang="en-US" sz="2000">
                <a:latin typeface="Trade Gothic Next" panose="020B0503040303020004" pitchFamily="34" charset="0"/>
              </a:rPr>
              <a:t>will graduate </a:t>
            </a:r>
            <a:r>
              <a:rPr lang="en-US" sz="2000" b="1" i="1">
                <a:latin typeface="Trade Gothic Next" panose="020B0503040303020004" pitchFamily="34" charset="0"/>
              </a:rPr>
              <a:t>empowered</a:t>
            </a:r>
            <a:r>
              <a:rPr lang="en-US" sz="2000">
                <a:latin typeface="Trade Gothic Next" panose="020B0503040303020004" pitchFamily="34" charset="0"/>
              </a:rPr>
              <a:t> to make a well-informed decision about their next step. They will learn about themselves as they </a:t>
            </a:r>
            <a:r>
              <a:rPr lang="en-US" sz="2000" b="1" i="1">
                <a:latin typeface="Trade Gothic Next" panose="020B0503040303020004" pitchFamily="34" charset="0"/>
              </a:rPr>
              <a:t>engage</a:t>
            </a:r>
            <a:r>
              <a:rPr lang="en-US" sz="2000">
                <a:latin typeface="Trade Gothic Next" panose="020B0503040303020004" pitchFamily="34" charset="0"/>
              </a:rPr>
              <a:t> in rigorous content and gain </a:t>
            </a:r>
            <a:r>
              <a:rPr lang="en-US" sz="2000" b="1" i="1">
                <a:latin typeface="Trade Gothic Next" panose="020B0503040303020004" pitchFamily="34" charset="0"/>
              </a:rPr>
              <a:t>exposure</a:t>
            </a:r>
            <a:r>
              <a:rPr lang="en-US" sz="2000">
                <a:latin typeface="Trade Gothic Next" panose="020B0503040303020004" pitchFamily="34" charset="0"/>
              </a:rPr>
              <a:t> through personalized learning </a:t>
            </a:r>
            <a:r>
              <a:rPr lang="en-US" sz="2000" b="1" i="1">
                <a:latin typeface="Trade Gothic Next" panose="020B0503040303020004" pitchFamily="34" charset="0"/>
              </a:rPr>
              <a:t>experiences</a:t>
            </a:r>
            <a:r>
              <a:rPr lang="en-US" sz="2000">
                <a:latin typeface="Trade Gothic Next" panose="020B0503040303020004" pitchFamily="34" charset="0"/>
              </a:rPr>
              <a:t>, thereby </a:t>
            </a:r>
            <a:r>
              <a:rPr lang="en-US" sz="2000" b="1" i="1">
                <a:latin typeface="Trade Gothic Next" panose="020B0503040303020004" pitchFamily="34" charset="0"/>
              </a:rPr>
              <a:t>enlightening</a:t>
            </a:r>
            <a:r>
              <a:rPr lang="en-US" sz="2000">
                <a:latin typeface="Trade Gothic Next" panose="020B0503040303020004" pitchFamily="34" charset="0"/>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5"/>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9DE883D4-E8B1-B68F-C7C9-62E186517C21}"/>
              </a:ext>
            </a:extLst>
          </p:cNvPr>
          <p:cNvSpPr>
            <a:spLocks noGrp="1"/>
          </p:cNvSpPr>
          <p:nvPr>
            <p:ph type="sldNum" sz="quarter" idx="12"/>
          </p:nvPr>
        </p:nvSpPr>
        <p:spPr/>
        <p:txBody>
          <a:bodyPr/>
          <a:lstStyle/>
          <a:p>
            <a:fld id="{28E6F07D-F62F-4C3B-A21E-2367E9A39921}" type="slidenum">
              <a:rPr lang="en-US" smtClean="0"/>
              <a:t>4</a:t>
            </a:fld>
            <a:endParaRPr lang="en-US"/>
          </a:p>
        </p:txBody>
      </p:sp>
      <p:sp>
        <p:nvSpPr>
          <p:cNvPr id="11" name="Footer Placeholder 10">
            <a:extLst>
              <a:ext uri="{FF2B5EF4-FFF2-40B4-BE49-F238E27FC236}">
                <a16:creationId xmlns:a16="http://schemas.microsoft.com/office/drawing/2014/main" id="{012984CA-4809-8F1B-0926-9FEC11B97DE7}"/>
              </a:ext>
            </a:extLst>
          </p:cNvPr>
          <p:cNvSpPr>
            <a:spLocks noGrp="1"/>
          </p:cNvSpPr>
          <p:nvPr>
            <p:ph type="ftr" sz="quarter" idx="11"/>
          </p:nvPr>
        </p:nvSpPr>
        <p:spPr/>
        <p:txBody>
          <a:bodyPr/>
          <a:lstStyle/>
          <a:p>
            <a:r>
              <a:rPr lang="en-US"/>
              <a:t>2</a:t>
            </a:r>
          </a:p>
        </p:txBody>
      </p:sp>
    </p:spTree>
    <p:extLst>
      <p:ext uri="{BB962C8B-B14F-4D97-AF65-F5344CB8AC3E}">
        <p14:creationId xmlns:p14="http://schemas.microsoft.com/office/powerpoint/2010/main" val="3574420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15471" y="67823"/>
            <a:ext cx="10627939" cy="923330"/>
          </a:xfrm>
          <a:prstGeom prst="rect">
            <a:avLst/>
          </a:prstGeom>
          <a:noFill/>
        </p:spPr>
        <p:txBody>
          <a:bodyPr wrap="square" lIns="91440" tIns="45720" rIns="91440" bIns="45720" rtlCol="0" anchor="t">
            <a:spAutoFit/>
          </a:bodyPr>
          <a:lstStyle/>
          <a:p>
            <a:r>
              <a:rPr lang="en-US" sz="5400" b="1">
                <a:solidFill>
                  <a:schemeClr val="bg1"/>
                </a:solidFill>
                <a:effectLst>
                  <a:outerShdw blurRad="38100" dist="38100" dir="2700000" algn="tl">
                    <a:srgbClr val="000000">
                      <a:alpha val="43137"/>
                    </a:srgbClr>
                  </a:outerShdw>
                </a:effectLst>
                <a:latin typeface="Franklin Gothic Medium"/>
              </a:rPr>
              <a:t>WHAT IS DUAL ENROLLMENT?</a:t>
            </a:r>
            <a:endParaRPr lang="en-US"/>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ECBE8528-D280-4150-B46C-1A2E1ECF3E2D}"/>
              </a:ext>
            </a:extLst>
          </p:cNvPr>
          <p:cNvSpPr>
            <a:spLocks noGrp="1"/>
          </p:cNvSpPr>
          <p:nvPr>
            <p:ph type="sldNum" sz="quarter" idx="12"/>
          </p:nvPr>
        </p:nvSpPr>
        <p:spPr/>
        <p:txBody>
          <a:bodyPr/>
          <a:lstStyle/>
          <a:p>
            <a:fld id="{28E6F07D-F62F-4C3B-A21E-2367E9A39921}" type="slidenum">
              <a:rPr lang="en-US" smtClean="0"/>
              <a:t>5</a:t>
            </a:fld>
            <a:endParaRPr lang="en-US"/>
          </a:p>
        </p:txBody>
      </p:sp>
      <p:sp>
        <p:nvSpPr>
          <p:cNvPr id="8" name="TextBox 7">
            <a:extLst>
              <a:ext uri="{FF2B5EF4-FFF2-40B4-BE49-F238E27FC236}">
                <a16:creationId xmlns:a16="http://schemas.microsoft.com/office/drawing/2014/main" id="{81B8BED7-BF8C-AA69-8B83-6374331FD07D}"/>
              </a:ext>
            </a:extLst>
          </p:cNvPr>
          <p:cNvSpPr txBox="1"/>
          <p:nvPr/>
        </p:nvSpPr>
        <p:spPr>
          <a:xfrm>
            <a:off x="352370" y="1460642"/>
            <a:ext cx="7521436" cy="4801314"/>
          </a:xfrm>
          <a:prstGeom prst="rect">
            <a:avLst/>
          </a:prstGeom>
          <a:noFill/>
        </p:spPr>
        <p:txBody>
          <a:bodyPr wrap="square" lIns="91440" tIns="45720" rIns="91440" bIns="45720" rtlCol="0" anchor="ctr">
            <a:spAutoFit/>
          </a:bodyPr>
          <a:lstStyle/>
          <a:p>
            <a:pPr marL="457200" indent="-457200">
              <a:buFont typeface="Arial"/>
              <a:buChar char="•"/>
            </a:pPr>
            <a:r>
              <a:rPr lang="en-US" sz="3000" dirty="0"/>
              <a:t>The Dual Enrollment program is an opportunity for qualified high school students to earn college credits. </a:t>
            </a:r>
            <a:endParaRPr lang="en-US" sz="3000" dirty="0">
              <a:ea typeface="Calibri"/>
              <a:cs typeface="Calibri"/>
            </a:endParaRPr>
          </a:p>
          <a:p>
            <a:pPr marL="457200" indent="-457200">
              <a:buFont typeface="Arial"/>
              <a:buChar char="•"/>
            </a:pPr>
            <a:endParaRPr lang="en-US" dirty="0">
              <a:ea typeface="Calibri"/>
              <a:cs typeface="Calibri"/>
            </a:endParaRPr>
          </a:p>
          <a:p>
            <a:pPr marL="457200" indent="-457200">
              <a:buFont typeface="Arial"/>
              <a:buChar char="•"/>
            </a:pPr>
            <a:r>
              <a:rPr lang="en-US" sz="3000" dirty="0"/>
              <a:t> Students are </a:t>
            </a:r>
            <a:r>
              <a:rPr lang="en-US" sz="3000" b="1" dirty="0"/>
              <a:t>“DUALLY” </a:t>
            </a:r>
            <a:r>
              <a:rPr lang="en-US" sz="3000" dirty="0"/>
              <a:t>enrolled in high school and college. They earn high school and college credit simultaneously </a:t>
            </a:r>
          </a:p>
          <a:p>
            <a:r>
              <a:rPr lang="en-US" sz="3000" b="1" dirty="0"/>
              <a:t>	</a:t>
            </a:r>
            <a:r>
              <a:rPr lang="en-US" sz="2800" b="1" dirty="0">
                <a:highlight>
                  <a:srgbClr val="FFFF00"/>
                </a:highlight>
              </a:rPr>
              <a:t>(e.g., HS British Lit and College English 1101)</a:t>
            </a:r>
            <a:r>
              <a:rPr lang="en-US" sz="2800" b="1" dirty="0"/>
              <a:t>.</a:t>
            </a:r>
            <a:endParaRPr lang="en-US" sz="2800" dirty="0">
              <a:ea typeface="Calibri"/>
              <a:cs typeface="Calibri"/>
            </a:endParaRPr>
          </a:p>
          <a:p>
            <a:pPr marL="457200" indent="-457200">
              <a:buFont typeface="Arial"/>
              <a:buChar char="•"/>
            </a:pPr>
            <a:endParaRPr lang="en-US" b="1" dirty="0">
              <a:ea typeface="Calibri"/>
              <a:cs typeface="Calibri"/>
            </a:endParaRPr>
          </a:p>
          <a:p>
            <a:pPr marL="457200" indent="-457200">
              <a:buFont typeface="Arial"/>
              <a:buChar char="•"/>
            </a:pPr>
            <a:r>
              <a:rPr lang="en-US" sz="3000" dirty="0"/>
              <a:t>Students can enroll part-time or full-time in college courses.</a:t>
            </a:r>
            <a:endParaRPr lang="en-US" sz="3000" dirty="0">
              <a:ea typeface="Calibri" panose="020F0502020204030204"/>
              <a:cs typeface="Calibri" panose="020F0502020204030204"/>
            </a:endParaRPr>
          </a:p>
        </p:txBody>
      </p:sp>
      <p:pic>
        <p:nvPicPr>
          <p:cNvPr id="10" name="Picture 9" descr="Dual Enrollment – Miami Sunset Senior High School">
            <a:extLst>
              <a:ext uri="{FF2B5EF4-FFF2-40B4-BE49-F238E27FC236}">
                <a16:creationId xmlns:a16="http://schemas.microsoft.com/office/drawing/2014/main" id="{7F15761A-DCEE-1421-FCD4-972820E01A4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95824" y="1231117"/>
            <a:ext cx="3700145" cy="5248275"/>
          </a:xfrm>
          <a:prstGeom prst="rect">
            <a:avLst/>
          </a:prstGeom>
          <a:ln>
            <a:noFill/>
          </a:ln>
          <a:effectLst>
            <a:softEdge rad="112500"/>
          </a:effectLst>
        </p:spPr>
      </p:pic>
    </p:spTree>
    <p:extLst>
      <p:ext uri="{BB962C8B-B14F-4D97-AF65-F5344CB8AC3E}">
        <p14:creationId xmlns:p14="http://schemas.microsoft.com/office/powerpoint/2010/main" val="21480809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35009" y="67823"/>
            <a:ext cx="10627939" cy="923330"/>
          </a:xfrm>
          <a:prstGeom prst="rect">
            <a:avLst/>
          </a:prstGeom>
          <a:noFill/>
        </p:spPr>
        <p:txBody>
          <a:bodyPr wrap="square" lIns="91440" tIns="45720" rIns="91440" bIns="45720" rtlCol="0" anchor="t">
            <a:spAutoFit/>
          </a:bodyPr>
          <a:lstStyle/>
          <a:p>
            <a:r>
              <a:rPr lang="en-US" sz="5400">
                <a:solidFill>
                  <a:schemeClr val="bg1"/>
                </a:solidFill>
                <a:effectLst>
                  <a:outerShdw blurRad="38100" dist="38100" dir="2700000" algn="tl">
                    <a:srgbClr val="000000">
                      <a:alpha val="43137"/>
                    </a:srgbClr>
                  </a:outerShdw>
                </a:effectLst>
                <a:latin typeface="Franklin Gothic Medium"/>
              </a:rPr>
              <a:t>WHAT ARE THE BENEFITS?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7" name="TextBox 6">
            <a:extLst>
              <a:ext uri="{FF2B5EF4-FFF2-40B4-BE49-F238E27FC236}">
                <a16:creationId xmlns:a16="http://schemas.microsoft.com/office/drawing/2014/main" id="{75AD87D3-27AA-FF3C-E42A-68EF8E3B1625}"/>
              </a:ext>
            </a:extLst>
          </p:cNvPr>
          <p:cNvSpPr txBox="1"/>
          <p:nvPr/>
        </p:nvSpPr>
        <p:spPr>
          <a:xfrm>
            <a:off x="457914" y="1433787"/>
            <a:ext cx="5341114" cy="4309035"/>
          </a:xfrm>
          <a:prstGeom prst="rect">
            <a:avLst/>
          </a:prstGeom>
          <a:solidFill>
            <a:srgbClr val="FFC700"/>
          </a:solidFill>
          <a:ln w="28575">
            <a:solidFill>
              <a:schemeClr val="tx1"/>
            </a:solidFill>
          </a:ln>
        </p:spPr>
        <p:txBody>
          <a:bodyPr wrap="square">
            <a:spAutoFit/>
          </a:bodyPr>
          <a:lstStyle/>
          <a:p>
            <a:endParaRPr lang="en-US"/>
          </a:p>
        </p:txBody>
      </p:sp>
      <p:sp>
        <p:nvSpPr>
          <p:cNvPr id="12" name="TextBox 11">
            <a:extLst>
              <a:ext uri="{FF2B5EF4-FFF2-40B4-BE49-F238E27FC236}">
                <a16:creationId xmlns:a16="http://schemas.microsoft.com/office/drawing/2014/main" id="{FA24E2B6-6174-1264-CDB5-342EB5EA5DC8}"/>
              </a:ext>
            </a:extLst>
          </p:cNvPr>
          <p:cNvSpPr txBox="1"/>
          <p:nvPr/>
        </p:nvSpPr>
        <p:spPr>
          <a:xfrm>
            <a:off x="585907" y="2160486"/>
            <a:ext cx="5123829" cy="3416320"/>
          </a:xfrm>
          <a:prstGeom prst="rect">
            <a:avLst/>
          </a:prstGeom>
          <a:noFill/>
        </p:spPr>
        <p:txBody>
          <a:bodyPr wrap="square" lIns="91440" tIns="45720" rIns="91440" bIns="45720" rtlCol="0" anchor="t">
            <a:spAutoFit/>
          </a:bodyPr>
          <a:lstStyle/>
          <a:p>
            <a:pPr marL="342900" indent="-342900">
              <a:buFont typeface="Arial,Sans-Serif"/>
              <a:buChar char="•"/>
            </a:pPr>
            <a:r>
              <a:rPr lang="en-US" sz="2000">
                <a:solidFill>
                  <a:srgbClr val="000000"/>
                </a:solidFill>
                <a:ea typeface="+mn-lt"/>
                <a:cs typeface="+mn-lt"/>
              </a:rPr>
              <a:t>Engaging in dual enrollment allows students to cultivate advanced academic skills, such as analytical thinking and effective study habits, which are essential for success in higher education. </a:t>
            </a:r>
            <a:endParaRPr lang="en-US" sz="2000">
              <a:ea typeface="Calibri"/>
              <a:cs typeface="Calibri"/>
            </a:endParaRPr>
          </a:p>
          <a:p>
            <a:pPr marL="342900" indent="-342900">
              <a:buFont typeface="Arial,Sans-Serif"/>
              <a:buChar char="•"/>
            </a:pPr>
            <a:endParaRPr lang="en-US">
              <a:solidFill>
                <a:srgbClr val="000000"/>
              </a:solidFill>
              <a:ea typeface="+mn-lt"/>
              <a:cs typeface="+mn-lt"/>
            </a:endParaRPr>
          </a:p>
          <a:p>
            <a:pPr marL="342900" indent="-342900">
              <a:buFont typeface="Arial,Sans-Serif"/>
              <a:buChar char="•"/>
            </a:pPr>
            <a:r>
              <a:rPr lang="en-US" sz="2000">
                <a:solidFill>
                  <a:srgbClr val="000000"/>
                </a:solidFill>
                <a:ea typeface="+mn-lt"/>
                <a:cs typeface="+mn-lt"/>
              </a:rPr>
              <a:t>This exposure to college-level coursework prepares them for the challenges of postsecondary education and enhances their overall academic performance.</a:t>
            </a:r>
            <a:endParaRPr lang="en-US" sz="2000">
              <a:solidFill>
                <a:srgbClr val="000000"/>
              </a:solidFill>
            </a:endParaRPr>
          </a:p>
          <a:p>
            <a:endParaRPr lang="en-US">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F6035B77-CCC1-A61D-F75F-F6FF7D75764E}"/>
              </a:ext>
            </a:extLst>
          </p:cNvPr>
          <p:cNvSpPr>
            <a:spLocks noGrp="1"/>
          </p:cNvSpPr>
          <p:nvPr>
            <p:ph type="sldNum" sz="quarter" idx="12"/>
          </p:nvPr>
        </p:nvSpPr>
        <p:spPr>
          <a:xfrm>
            <a:off x="8938549" y="6317772"/>
            <a:ext cx="2743200" cy="365125"/>
          </a:xfrm>
        </p:spPr>
        <p:txBody>
          <a:bodyPr/>
          <a:lstStyle/>
          <a:p>
            <a:fld id="{28E6F07D-F62F-4C3B-A21E-2367E9A39921}" type="slidenum">
              <a:rPr lang="en-US" smtClean="0"/>
              <a:t>6</a:t>
            </a:fld>
            <a:endParaRPr lang="en-US"/>
          </a:p>
        </p:txBody>
      </p:sp>
      <p:sp>
        <p:nvSpPr>
          <p:cNvPr id="14" name="TextBox 13">
            <a:extLst>
              <a:ext uri="{FF2B5EF4-FFF2-40B4-BE49-F238E27FC236}">
                <a16:creationId xmlns:a16="http://schemas.microsoft.com/office/drawing/2014/main" id="{F4C0F07D-49EF-B1EE-3102-A44B2166F8CF}"/>
              </a:ext>
            </a:extLst>
          </p:cNvPr>
          <p:cNvSpPr txBox="1"/>
          <p:nvPr/>
        </p:nvSpPr>
        <p:spPr>
          <a:xfrm>
            <a:off x="458219" y="1424709"/>
            <a:ext cx="5345674" cy="523220"/>
          </a:xfrm>
          <a:prstGeom prst="rect">
            <a:avLst/>
          </a:prstGeom>
          <a:solidFill>
            <a:schemeClr val="bg1"/>
          </a:solidFill>
          <a:ln w="28575">
            <a:solidFill>
              <a:schemeClr val="tx1"/>
            </a:solidFill>
          </a:ln>
        </p:spPr>
        <p:txBody>
          <a:bodyPr wrap="square" lIns="91440" tIns="45720" rIns="91440" bIns="45720" rtlCol="0" anchor="t">
            <a:spAutoFit/>
          </a:bodyPr>
          <a:lstStyle/>
          <a:p>
            <a:pPr algn="ctr"/>
            <a:r>
              <a:rPr lang="en-US" sz="2800" b="1"/>
              <a:t>Academic Skill Development</a:t>
            </a:r>
            <a:endParaRPr lang="en-US"/>
          </a:p>
        </p:txBody>
      </p:sp>
      <p:sp>
        <p:nvSpPr>
          <p:cNvPr id="16" name="TextBox 15">
            <a:extLst>
              <a:ext uri="{FF2B5EF4-FFF2-40B4-BE49-F238E27FC236}">
                <a16:creationId xmlns:a16="http://schemas.microsoft.com/office/drawing/2014/main" id="{C7167955-C111-7267-1481-EF3A22D15437}"/>
              </a:ext>
            </a:extLst>
          </p:cNvPr>
          <p:cNvSpPr txBox="1"/>
          <p:nvPr/>
        </p:nvSpPr>
        <p:spPr>
          <a:xfrm>
            <a:off x="6332065" y="1424142"/>
            <a:ext cx="5341114" cy="4309034"/>
          </a:xfrm>
          <a:prstGeom prst="rect">
            <a:avLst/>
          </a:prstGeom>
          <a:solidFill>
            <a:srgbClr val="FFC700"/>
          </a:solidFill>
          <a:ln w="28575">
            <a:solidFill>
              <a:schemeClr val="tx1"/>
            </a:solidFill>
          </a:ln>
        </p:spPr>
        <p:txBody>
          <a:bodyPr wrap="square">
            <a:spAutoFit/>
          </a:bodyPr>
          <a:lstStyle/>
          <a:p>
            <a:endParaRPr lang="en-US"/>
          </a:p>
        </p:txBody>
      </p:sp>
      <p:sp>
        <p:nvSpPr>
          <p:cNvPr id="17" name="TextBox 16">
            <a:extLst>
              <a:ext uri="{FF2B5EF4-FFF2-40B4-BE49-F238E27FC236}">
                <a16:creationId xmlns:a16="http://schemas.microsoft.com/office/drawing/2014/main" id="{8A577628-EE58-AC52-2586-BF5F2A0B94F2}"/>
              </a:ext>
            </a:extLst>
          </p:cNvPr>
          <p:cNvSpPr txBox="1"/>
          <p:nvPr/>
        </p:nvSpPr>
        <p:spPr>
          <a:xfrm>
            <a:off x="6527578" y="2160486"/>
            <a:ext cx="4969500" cy="3801041"/>
          </a:xfrm>
          <a:prstGeom prst="rect">
            <a:avLst/>
          </a:prstGeom>
          <a:noFill/>
        </p:spPr>
        <p:txBody>
          <a:bodyPr wrap="square" lIns="91440" tIns="45720" rIns="91440" bIns="45720" rtlCol="0" anchor="t">
            <a:spAutoFit/>
          </a:bodyPr>
          <a:lstStyle/>
          <a:p>
            <a:pPr marL="342900" indent="-342900">
              <a:buFont typeface="Arial,Sans-Serif"/>
              <a:buChar char="•"/>
            </a:pPr>
            <a:r>
              <a:rPr lang="en-US" sz="2000">
                <a:solidFill>
                  <a:srgbClr val="0E101A"/>
                </a:solidFill>
                <a:ea typeface="+mn-lt"/>
                <a:cs typeface="+mn-lt"/>
              </a:rPr>
              <a:t>Dual enrollment programs significantly enhance access to higher education for underrepresented groups by providing opportunities to earn </a:t>
            </a:r>
            <a:endParaRPr lang="en-US" sz="2000">
              <a:solidFill>
                <a:srgbClr val="0E101A"/>
              </a:solidFill>
              <a:ea typeface="Calibri"/>
              <a:cs typeface="Calibri"/>
            </a:endParaRPr>
          </a:p>
          <a:p>
            <a:r>
              <a:rPr lang="en-US" sz="2000">
                <a:solidFill>
                  <a:srgbClr val="0E101A"/>
                </a:solidFill>
                <a:ea typeface="+mn-lt"/>
                <a:cs typeface="+mn-lt"/>
              </a:rPr>
              <a:t>     college credits at little to no cost. </a:t>
            </a:r>
            <a:endParaRPr lang="en-US" sz="2000">
              <a:solidFill>
                <a:srgbClr val="000000"/>
              </a:solidFill>
              <a:ea typeface="+mn-lt"/>
              <a:cs typeface="+mn-lt"/>
            </a:endParaRPr>
          </a:p>
          <a:p>
            <a:pPr marL="342900" indent="-342900">
              <a:buFont typeface="Arial,Sans-Serif"/>
              <a:buChar char="•"/>
            </a:pPr>
            <a:endParaRPr lang="en-US">
              <a:solidFill>
                <a:srgbClr val="000000"/>
              </a:solidFill>
              <a:ea typeface="+mn-lt"/>
              <a:cs typeface="+mn-lt"/>
            </a:endParaRPr>
          </a:p>
          <a:p>
            <a:pPr marL="342900" indent="-342900">
              <a:buFont typeface="Arial,Sans-Serif"/>
              <a:buChar char="•"/>
            </a:pPr>
            <a:r>
              <a:rPr lang="en-US" sz="2000">
                <a:solidFill>
                  <a:srgbClr val="0E101A"/>
                </a:solidFill>
                <a:ea typeface="+mn-lt"/>
                <a:cs typeface="+mn-lt"/>
              </a:rPr>
              <a:t>This financial advantage, combined with the academic experience gained, helps reduce barriers and encourages diverse students to pursue postsecondary education. </a:t>
            </a:r>
            <a:endParaRPr lang="en-US" sz="2000"/>
          </a:p>
          <a:p>
            <a:endParaRPr lang="en-US">
              <a:ea typeface="Calibri" panose="020F0502020204030204"/>
              <a:cs typeface="Calibri" panose="020F0502020204030204"/>
            </a:endParaRPr>
          </a:p>
        </p:txBody>
      </p:sp>
      <p:sp>
        <p:nvSpPr>
          <p:cNvPr id="18" name="TextBox 17">
            <a:extLst>
              <a:ext uri="{FF2B5EF4-FFF2-40B4-BE49-F238E27FC236}">
                <a16:creationId xmlns:a16="http://schemas.microsoft.com/office/drawing/2014/main" id="{18759CD8-84C0-850C-6E24-39F89C861472}"/>
              </a:ext>
            </a:extLst>
          </p:cNvPr>
          <p:cNvSpPr txBox="1"/>
          <p:nvPr/>
        </p:nvSpPr>
        <p:spPr>
          <a:xfrm>
            <a:off x="6332371" y="1424709"/>
            <a:ext cx="5345674" cy="523220"/>
          </a:xfrm>
          <a:prstGeom prst="rect">
            <a:avLst/>
          </a:prstGeom>
          <a:solidFill>
            <a:schemeClr val="bg1"/>
          </a:solidFill>
          <a:ln w="28575">
            <a:solidFill>
              <a:schemeClr val="tx1"/>
            </a:solidFill>
          </a:ln>
        </p:spPr>
        <p:txBody>
          <a:bodyPr wrap="square" lIns="91440" tIns="45720" rIns="91440" bIns="45720" rtlCol="0" anchor="t">
            <a:spAutoFit/>
          </a:bodyPr>
          <a:lstStyle/>
          <a:p>
            <a:pPr algn="ctr"/>
            <a:r>
              <a:rPr lang="en-US" sz="2800" b="1">
                <a:ea typeface="Calibri"/>
                <a:cs typeface="Calibri"/>
              </a:rPr>
              <a:t>Increased College Access</a:t>
            </a:r>
            <a:endParaRPr lang="en-US"/>
          </a:p>
        </p:txBody>
      </p:sp>
    </p:spTree>
    <p:extLst>
      <p:ext uri="{BB962C8B-B14F-4D97-AF65-F5344CB8AC3E}">
        <p14:creationId xmlns:p14="http://schemas.microsoft.com/office/powerpoint/2010/main" val="29867672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156855" y="58053"/>
            <a:ext cx="10627939" cy="923330"/>
          </a:xfrm>
          <a:prstGeom prst="rect">
            <a:avLst/>
          </a:prstGeom>
          <a:noFill/>
        </p:spPr>
        <p:txBody>
          <a:bodyPr wrap="square" lIns="91440" tIns="45720" rIns="91440" bIns="45720" rtlCol="0" anchor="t">
            <a:spAutoFit/>
          </a:bodyPr>
          <a:lstStyle/>
          <a:p>
            <a:r>
              <a:rPr lang="en-US" sz="5400" b="1">
                <a:solidFill>
                  <a:schemeClr val="bg1"/>
                </a:solidFill>
                <a:effectLst>
                  <a:outerShdw blurRad="38100" dist="38100" dir="2700000" algn="tl">
                    <a:srgbClr val="000000">
                      <a:alpha val="43137"/>
                    </a:srgbClr>
                  </a:outerShdw>
                </a:effectLst>
                <a:latin typeface="Franklin Gothic Medium"/>
              </a:rPr>
              <a:t>DE ELIGIBILITY TO PARTICIPATE</a:t>
            </a:r>
            <a:endParaRPr lang="en-US" sz="5400">
              <a:solidFill>
                <a:schemeClr val="bg1"/>
              </a:solidFill>
              <a:effectLst>
                <a:outerShdw blurRad="38100" dist="38100" dir="2700000" algn="tl">
                  <a:srgbClr val="000000">
                    <a:alpha val="43137"/>
                  </a:srgbClr>
                </a:outerShdw>
              </a:effectLst>
              <a:latin typeface="Franklin Gothic Medium"/>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ECBE8528-D280-4150-B46C-1A2E1ECF3E2D}"/>
              </a:ext>
            </a:extLst>
          </p:cNvPr>
          <p:cNvSpPr>
            <a:spLocks noGrp="1"/>
          </p:cNvSpPr>
          <p:nvPr>
            <p:ph type="sldNum" sz="quarter" idx="12"/>
          </p:nvPr>
        </p:nvSpPr>
        <p:spPr/>
        <p:txBody>
          <a:bodyPr/>
          <a:lstStyle/>
          <a:p>
            <a:fld id="{28E6F07D-F62F-4C3B-A21E-2367E9A39921}" type="slidenum">
              <a:rPr lang="en-US" smtClean="0"/>
              <a:t>7</a:t>
            </a:fld>
            <a:endParaRPr lang="en-US"/>
          </a:p>
        </p:txBody>
      </p:sp>
      <p:sp>
        <p:nvSpPr>
          <p:cNvPr id="6" name="TextBox 5">
            <a:extLst>
              <a:ext uri="{FF2B5EF4-FFF2-40B4-BE49-F238E27FC236}">
                <a16:creationId xmlns:a16="http://schemas.microsoft.com/office/drawing/2014/main" id="{2FAAEC9B-5F99-23E6-AA70-366691FD6AFB}"/>
              </a:ext>
            </a:extLst>
          </p:cNvPr>
          <p:cNvSpPr txBox="1"/>
          <p:nvPr/>
        </p:nvSpPr>
        <p:spPr>
          <a:xfrm>
            <a:off x="290975" y="1178668"/>
            <a:ext cx="11441860" cy="4739759"/>
          </a:xfrm>
          <a:prstGeom prst="rect">
            <a:avLst/>
          </a:prstGeom>
          <a:noFill/>
          <a:ln>
            <a:noFill/>
          </a:ln>
        </p:spPr>
        <p:txBody>
          <a:bodyPr wrap="square" lIns="91440" tIns="45720" rIns="91440" bIns="45720" rtlCol="0" anchor="t">
            <a:spAutoFit/>
          </a:bodyPr>
          <a:lstStyle/>
          <a:p>
            <a:endParaRPr lang="en-US" sz="2400">
              <a:ea typeface="Calibri"/>
              <a:cs typeface="Calibri"/>
            </a:endParaRPr>
          </a:p>
          <a:p>
            <a:pPr marL="457200" indent="-457200">
              <a:buFont typeface="Arial,Sans-Serif"/>
              <a:buChar char="•"/>
            </a:pPr>
            <a:r>
              <a:rPr lang="en-US" sz="2800">
                <a:solidFill>
                  <a:srgbClr val="0E101A"/>
                </a:solidFill>
                <a:ea typeface="+mn-lt"/>
                <a:cs typeface="+mn-lt"/>
              </a:rPr>
              <a:t>Available to students in grades 10-12. </a:t>
            </a:r>
            <a:endParaRPr lang="en-US" sz="2800">
              <a:ea typeface="Calibri"/>
              <a:cs typeface="Calibri"/>
            </a:endParaRPr>
          </a:p>
          <a:p>
            <a:pPr marL="457200" indent="-457200">
              <a:buFont typeface="Arial"/>
              <a:buChar char="•"/>
            </a:pPr>
            <a:endParaRPr lang="en-US">
              <a:ea typeface="+mn-lt"/>
              <a:cs typeface="+mn-lt"/>
            </a:endParaRPr>
          </a:p>
          <a:p>
            <a:pPr marL="457200" indent="-457200">
              <a:buFont typeface="Arial"/>
              <a:buChar char="•"/>
            </a:pPr>
            <a:r>
              <a:rPr lang="en-US" sz="2800">
                <a:solidFill>
                  <a:srgbClr val="0E101A"/>
                </a:solidFill>
                <a:ea typeface="+mn-lt"/>
                <a:cs typeface="+mn-lt"/>
              </a:rPr>
              <a:t>11th and 12th graders have access to a wider selection of college courses. </a:t>
            </a:r>
            <a:endParaRPr lang="en-US">
              <a:ea typeface="+mn-lt"/>
              <a:cs typeface="+mn-lt"/>
            </a:endParaRPr>
          </a:p>
          <a:p>
            <a:pPr marL="457200" indent="-457200">
              <a:buFont typeface="Arial"/>
              <a:buChar char="•"/>
            </a:pPr>
            <a:endParaRPr lang="en-US">
              <a:solidFill>
                <a:srgbClr val="0E101A"/>
              </a:solidFill>
              <a:ea typeface="+mn-lt"/>
              <a:cs typeface="+mn-lt"/>
            </a:endParaRPr>
          </a:p>
          <a:p>
            <a:pPr marL="457200" indent="-457200">
              <a:buFont typeface="Arial"/>
              <a:buChar char="•"/>
            </a:pPr>
            <a:r>
              <a:rPr lang="en-US" sz="2800">
                <a:solidFill>
                  <a:srgbClr val="0E101A"/>
                </a:solidFill>
                <a:ea typeface="+mn-lt"/>
                <a:cs typeface="+mn-lt"/>
              </a:rPr>
              <a:t>10th graders can enroll in technical schools but are limited to occupational courses aligned with CTAE career pathways. </a:t>
            </a:r>
            <a:endParaRPr lang="en-US">
              <a:ea typeface="Calibri" panose="020F0502020204030204"/>
              <a:cs typeface="Calibri" panose="020F0502020204030204"/>
            </a:endParaRPr>
          </a:p>
          <a:p>
            <a:pPr marL="457200" indent="-457200">
              <a:buFont typeface="Arial" panose="020B0604020202020204" pitchFamily="34" charset="0"/>
              <a:buChar char="•"/>
            </a:pPr>
            <a:endParaRPr lang="en-US">
              <a:solidFill>
                <a:srgbClr val="000000"/>
              </a:solidFill>
              <a:ea typeface="+mn-lt"/>
              <a:cs typeface="+mn-lt"/>
            </a:endParaRPr>
          </a:p>
          <a:p>
            <a:pPr marL="457200" indent="-457200">
              <a:buFont typeface="Arial,Sans-Serif"/>
              <a:buChar char="•"/>
            </a:pPr>
            <a:r>
              <a:rPr lang="en-US" sz="2800">
                <a:solidFill>
                  <a:srgbClr val="0E101A"/>
                </a:solidFill>
                <a:ea typeface="+mn-lt"/>
                <a:cs typeface="+mn-lt"/>
              </a:rPr>
              <a:t>10th graders may also earn additional academic credits at both technical and non-technical colleges, provided they meet the admission requirements for the chosen post-secondary institution. </a:t>
            </a:r>
            <a:endParaRPr lang="en-US" sz="2800">
              <a:ea typeface="Calibri" panose="020F0502020204030204"/>
              <a:cs typeface="Calibri" panose="020F0502020204030204"/>
            </a:endParaRPr>
          </a:p>
          <a:p>
            <a:pPr marL="457200" indent="-457200">
              <a:buFont typeface="Arial" panose="020B0604020202020204" pitchFamily="34" charset="0"/>
              <a:buChar char="•"/>
            </a:pPr>
            <a:endParaRPr lang="en-US" sz="2800" b="1">
              <a:solidFill>
                <a:srgbClr val="002060"/>
              </a:solidFill>
              <a:ea typeface="Calibri"/>
              <a:cs typeface="Calibri"/>
            </a:endParaRPr>
          </a:p>
        </p:txBody>
      </p:sp>
    </p:spTree>
    <p:extLst>
      <p:ext uri="{BB962C8B-B14F-4D97-AF65-F5344CB8AC3E}">
        <p14:creationId xmlns:p14="http://schemas.microsoft.com/office/powerpoint/2010/main" val="18432644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714" y="139147"/>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168579" y="95176"/>
            <a:ext cx="10686554" cy="923330"/>
          </a:xfrm>
          <a:prstGeom prst="rect">
            <a:avLst/>
          </a:prstGeom>
          <a:noFill/>
        </p:spPr>
        <p:txBody>
          <a:bodyPr wrap="square" lIns="91440" tIns="45720" rIns="91440" bIns="45720" rtlCol="0" anchor="t">
            <a:spAutoFit/>
          </a:bodyPr>
          <a:lstStyle/>
          <a:p>
            <a:r>
              <a:rPr lang="en-US" sz="5400" b="1">
                <a:solidFill>
                  <a:schemeClr val="bg1"/>
                </a:solidFill>
                <a:effectLst>
                  <a:outerShdw blurRad="38100" dist="38100" dir="2700000" algn="tl">
                    <a:srgbClr val="000000">
                      <a:alpha val="43137"/>
                    </a:srgbClr>
                  </a:outerShdw>
                </a:effectLst>
                <a:latin typeface="Franklin Gothic Medium"/>
              </a:rPr>
              <a:t>DE ELIGIBILITY TO PARTICIPATE</a:t>
            </a:r>
            <a:endParaRPr lang="en-US" sz="5400">
              <a:solidFill>
                <a:srgbClr val="000000"/>
              </a:solidFill>
              <a:effectLst>
                <a:outerShdw blurRad="38100" dist="38100" dir="2700000" algn="tl">
                  <a:srgbClr val="000000">
                    <a:alpha val="43137"/>
                  </a:srgbClr>
                </a:outerShdw>
              </a:effectLst>
              <a:latin typeface="Franklin Gothic Medium"/>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ECBE8528-D280-4150-B46C-1A2E1ECF3E2D}"/>
              </a:ext>
            </a:extLst>
          </p:cNvPr>
          <p:cNvSpPr>
            <a:spLocks noGrp="1"/>
          </p:cNvSpPr>
          <p:nvPr>
            <p:ph type="sldNum" sz="quarter" idx="12"/>
          </p:nvPr>
        </p:nvSpPr>
        <p:spPr/>
        <p:txBody>
          <a:bodyPr/>
          <a:lstStyle/>
          <a:p>
            <a:fld id="{28E6F07D-F62F-4C3B-A21E-2367E9A39921}" type="slidenum">
              <a:rPr lang="en-US" smtClean="0"/>
              <a:t>8</a:t>
            </a:fld>
            <a:endParaRPr lang="en-US"/>
          </a:p>
        </p:txBody>
      </p:sp>
      <p:sp>
        <p:nvSpPr>
          <p:cNvPr id="6" name="TextBox 5">
            <a:extLst>
              <a:ext uri="{FF2B5EF4-FFF2-40B4-BE49-F238E27FC236}">
                <a16:creationId xmlns:a16="http://schemas.microsoft.com/office/drawing/2014/main" id="{2FAAEC9B-5F99-23E6-AA70-366691FD6AFB}"/>
              </a:ext>
            </a:extLst>
          </p:cNvPr>
          <p:cNvSpPr txBox="1"/>
          <p:nvPr/>
        </p:nvSpPr>
        <p:spPr>
          <a:xfrm>
            <a:off x="290975" y="1178668"/>
            <a:ext cx="11441860" cy="5447645"/>
          </a:xfrm>
          <a:prstGeom prst="rect">
            <a:avLst/>
          </a:prstGeom>
          <a:noFill/>
        </p:spPr>
        <p:txBody>
          <a:bodyPr wrap="square" lIns="91440" tIns="45720" rIns="91440" bIns="45720" rtlCol="0" anchor="t">
            <a:spAutoFit/>
          </a:bodyPr>
          <a:lstStyle/>
          <a:p>
            <a:endParaRPr lang="en-US" sz="2400">
              <a:ea typeface="Calibri"/>
              <a:cs typeface="Calibri"/>
            </a:endParaRPr>
          </a:p>
          <a:p>
            <a:pPr marL="457200" indent="-457200">
              <a:buFont typeface="Arial,Sans-Serif"/>
              <a:buChar char="•"/>
            </a:pPr>
            <a:r>
              <a:rPr lang="en-US" sz="2800">
                <a:solidFill>
                  <a:srgbClr val="000000"/>
                </a:solidFill>
                <a:ea typeface="+mn-lt"/>
                <a:cs typeface="+mn-lt"/>
              </a:rPr>
              <a:t>No residency or citizenship requirements.</a:t>
            </a:r>
            <a:endParaRPr lang="en-US" sz="2800">
              <a:solidFill>
                <a:srgbClr val="000000"/>
              </a:solidFill>
              <a:ea typeface="Calibri"/>
              <a:cs typeface="Calibri"/>
            </a:endParaRPr>
          </a:p>
          <a:p>
            <a:pPr marL="457200" indent="-457200">
              <a:buFont typeface="Arial,Sans-Serif"/>
              <a:buChar char="•"/>
            </a:pPr>
            <a:endParaRPr lang="en-US">
              <a:ea typeface="+mn-lt"/>
              <a:cs typeface="+mn-lt"/>
            </a:endParaRPr>
          </a:p>
          <a:p>
            <a:pPr marL="457200" indent="-457200">
              <a:buFont typeface="Arial,Sans-Serif"/>
              <a:buChar char="•"/>
            </a:pPr>
            <a:r>
              <a:rPr lang="en-US" sz="2800">
                <a:solidFill>
                  <a:srgbClr val="000000"/>
                </a:solidFill>
                <a:ea typeface="+mn-lt"/>
                <a:cs typeface="+mn-lt"/>
              </a:rPr>
              <a:t>Must meet post-secondary institution admission requirements.</a:t>
            </a:r>
          </a:p>
          <a:p>
            <a:pPr marL="457200" indent="-457200">
              <a:buFont typeface="Arial,Sans-Serif"/>
              <a:buChar char="•"/>
            </a:pPr>
            <a:endParaRPr lang="en-US">
              <a:solidFill>
                <a:srgbClr val="000000"/>
              </a:solidFill>
              <a:ea typeface="+mn-lt"/>
              <a:cs typeface="+mn-lt"/>
            </a:endParaRPr>
          </a:p>
          <a:p>
            <a:pPr marL="457200" indent="-457200">
              <a:buFont typeface="Arial,Sans-Serif"/>
              <a:buChar char="•"/>
            </a:pPr>
            <a:r>
              <a:rPr lang="en-US" sz="2800">
                <a:solidFill>
                  <a:srgbClr val="000000"/>
                </a:solidFill>
                <a:ea typeface="+mn-lt"/>
                <a:cs typeface="+mn-lt"/>
              </a:rPr>
              <a:t>Eligible for summer study.</a:t>
            </a:r>
            <a:endParaRPr lang="en-US" sz="2800">
              <a:solidFill>
                <a:srgbClr val="000000"/>
              </a:solidFill>
              <a:ea typeface="Calibri" panose="020F0502020204030204"/>
              <a:cs typeface="Calibri" panose="020F0502020204030204"/>
            </a:endParaRPr>
          </a:p>
          <a:p>
            <a:pPr marL="457200" indent="-457200">
              <a:buFont typeface="Arial,Sans-Serif"/>
              <a:buChar char="•"/>
            </a:pPr>
            <a:endParaRPr lang="en-US">
              <a:solidFill>
                <a:srgbClr val="000000"/>
              </a:solidFill>
              <a:ea typeface="+mn-lt"/>
              <a:cs typeface="+mn-lt"/>
            </a:endParaRPr>
          </a:p>
          <a:p>
            <a:pPr marL="457200" indent="-457200">
              <a:buFont typeface="Arial,Sans-Serif"/>
              <a:buChar char="•"/>
            </a:pPr>
            <a:r>
              <a:rPr lang="en-US" sz="2800">
                <a:solidFill>
                  <a:srgbClr val="000000"/>
                </a:solidFill>
                <a:ea typeface="+mn-lt"/>
                <a:cs typeface="+mn-lt"/>
              </a:rPr>
              <a:t>Maintain "Satisfactory Academic Progress." Students failing to meet these standards may be withdrawn.</a:t>
            </a:r>
          </a:p>
          <a:p>
            <a:pPr marL="285750" indent="-285750">
              <a:buFont typeface="Arial,Sans-Serif"/>
              <a:buChar char="•"/>
            </a:pPr>
            <a:endParaRPr lang="en-US">
              <a:solidFill>
                <a:srgbClr val="000000"/>
              </a:solidFill>
              <a:ea typeface="+mn-lt"/>
              <a:cs typeface="+mn-lt"/>
            </a:endParaRPr>
          </a:p>
          <a:p>
            <a:pPr marL="457200" indent="-457200">
              <a:buFont typeface="Arial,Sans-Serif"/>
              <a:buChar char="•"/>
            </a:pPr>
            <a:r>
              <a:rPr lang="en-US" sz="2800">
                <a:solidFill>
                  <a:srgbClr val="0E101A"/>
                </a:solidFill>
                <a:ea typeface="+mn-lt"/>
                <a:cs typeface="+mn-lt"/>
              </a:rPr>
              <a:t>Students can earn up to 30 credit hours through dual enrollment at no cost.</a:t>
            </a:r>
            <a:endParaRPr lang="en-US" sz="2800">
              <a:solidFill>
                <a:srgbClr val="000000"/>
              </a:solidFill>
              <a:ea typeface="+mn-lt"/>
              <a:cs typeface="+mn-lt"/>
            </a:endParaRPr>
          </a:p>
          <a:p>
            <a:pPr marL="457200" indent="-457200">
              <a:buFont typeface="Arial,Sans-Serif"/>
              <a:buChar char="•"/>
            </a:pPr>
            <a:endParaRPr lang="en-US" sz="2800">
              <a:solidFill>
                <a:srgbClr val="0E101A"/>
              </a:solidFill>
              <a:ea typeface="Calibri" panose="020F0502020204030204"/>
              <a:cs typeface="Calibri" panose="020F0502020204030204"/>
            </a:endParaRPr>
          </a:p>
          <a:p>
            <a:pPr marL="457200" indent="-457200">
              <a:buFont typeface="Arial" panose="020B0604020202020204" pitchFamily="34" charset="0"/>
              <a:buChar char="•"/>
            </a:pPr>
            <a:endParaRPr lang="en-US" sz="2800" b="1">
              <a:solidFill>
                <a:srgbClr val="002060"/>
              </a:solidFill>
              <a:ea typeface="Calibri"/>
              <a:cs typeface="Calibri"/>
            </a:endParaRPr>
          </a:p>
        </p:txBody>
      </p:sp>
    </p:spTree>
    <p:extLst>
      <p:ext uri="{BB962C8B-B14F-4D97-AF65-F5344CB8AC3E}">
        <p14:creationId xmlns:p14="http://schemas.microsoft.com/office/powerpoint/2010/main" val="4244708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215342" y="1224068"/>
            <a:ext cx="11803971" cy="5491409"/>
          </a:xfrm>
          <a:noFill/>
        </p:spPr>
        <p:txBody>
          <a:bodyPr vert="horz" lIns="91440" tIns="45720" rIns="91440" bIns="45720" rtlCol="0" anchor="t">
            <a:noAutofit/>
          </a:bodyPr>
          <a:lstStyle/>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a:rPr>
              <a:t>W.S. Hutchings College &amp; Career Academy (HCCA)</a:t>
            </a:r>
            <a:endParaRPr lang="en-US" sz="3000" cap="all">
              <a:effectLst>
                <a:outerShdw blurRad="38100" dist="38100" dir="2700000" algn="tl">
                  <a:srgbClr val="000000">
                    <a:alpha val="43137"/>
                  </a:srgbClr>
                </a:outerShdw>
              </a:effectLst>
              <a:latin typeface="Trade Gothic Next HvyCd" panose="020B0906040303020004" pitchFamily="34" charset="0"/>
            </a:endParaRPr>
          </a:p>
          <a:p>
            <a:pPr marL="0" indent="0">
              <a:lnSpc>
                <a:spcPct val="100000"/>
              </a:lnSpc>
              <a:spcBef>
                <a:spcPts val="0"/>
              </a:spcBef>
              <a:buNone/>
            </a:pPr>
            <a:r>
              <a:rPr lang="en-US" sz="2200">
                <a:ea typeface="+mn-lt"/>
                <a:cs typeface="+mn-lt"/>
              </a:rPr>
              <a:t>HCCA Dual Enrollment allows students to take college courses at the HCCA campus, where teachers are vetted and approved by Central Georgia Technical College to provide college-level instruction.</a:t>
            </a:r>
            <a:endParaRPr lang="en-US">
              <a:ea typeface="+mn-lt"/>
              <a:cs typeface="+mn-lt"/>
            </a:endParaRPr>
          </a:p>
          <a:p>
            <a:pPr marL="0" indent="0">
              <a:lnSpc>
                <a:spcPct val="100000"/>
              </a:lnSpc>
              <a:spcBef>
                <a:spcPts val="0"/>
              </a:spcBef>
              <a:buNone/>
            </a:pPr>
            <a:endParaRPr lang="en-US" sz="2200">
              <a:latin typeface="Arial Narrow"/>
              <a:ea typeface="Calibri"/>
              <a:cs typeface="Calibri"/>
            </a:endParaRPr>
          </a:p>
          <a:p>
            <a:pPr marL="0" indent="0">
              <a:lnSpc>
                <a:spcPct val="100000"/>
              </a:lnSpc>
              <a:spcBef>
                <a:spcPts val="0"/>
              </a:spcBef>
              <a:buNone/>
            </a:pPr>
            <a:r>
              <a:rPr lang="en-US" sz="3000" b="1" cap="all">
                <a:effectLst>
                  <a:outerShdw blurRad="38100" dist="38100" dir="2700000" algn="tl">
                    <a:srgbClr val="000000">
                      <a:alpha val="43137"/>
                    </a:srgbClr>
                  </a:outerShdw>
                </a:effectLst>
                <a:latin typeface="Trade Gothic Next HvyCd"/>
                <a:ea typeface="+mn-lt"/>
                <a:cs typeface="+mn-lt"/>
              </a:rPr>
              <a:t>Independent Dual enrollment</a:t>
            </a:r>
            <a:endParaRPr lang="en-US">
              <a:ea typeface="+mn-lt"/>
              <a:cs typeface="+mn-lt"/>
            </a:endParaRPr>
          </a:p>
          <a:p>
            <a:pPr marL="0" indent="0">
              <a:lnSpc>
                <a:spcPct val="100000"/>
              </a:lnSpc>
              <a:spcBef>
                <a:spcPts val="0"/>
              </a:spcBef>
              <a:buNone/>
            </a:pPr>
            <a:r>
              <a:rPr lang="en-US" sz="2200">
                <a:ea typeface="+mn-lt"/>
                <a:cs typeface="+mn-lt"/>
              </a:rPr>
              <a:t>Independent Dual Enrollment allows students to take college courses either on a college campus or online. Students are responsible for their transportation, as HCCA administrators are not present on-site to manage daily operations. Parents and students opting for this program must fulfill all college requirements. </a:t>
            </a:r>
          </a:p>
          <a:p>
            <a:pPr marL="0" indent="0">
              <a:lnSpc>
                <a:spcPct val="100000"/>
              </a:lnSpc>
              <a:spcBef>
                <a:spcPts val="0"/>
              </a:spcBef>
              <a:buNone/>
            </a:pPr>
            <a:r>
              <a:rPr lang="en-US" sz="2200">
                <a:ea typeface="+mn-lt"/>
                <a:cs typeface="+mn-lt"/>
              </a:rPr>
              <a:t>  </a:t>
            </a:r>
            <a:endParaRPr lang="en-US"/>
          </a:p>
          <a:p>
            <a:pPr marL="0" indent="0">
              <a:lnSpc>
                <a:spcPct val="100000"/>
              </a:lnSpc>
              <a:spcBef>
                <a:spcPts val="0"/>
              </a:spcBef>
              <a:buNone/>
            </a:pPr>
            <a:r>
              <a:rPr lang="en-US" sz="3000" b="1" cap="all">
                <a:effectLst>
                  <a:outerShdw blurRad="38100" dist="38100" dir="2700000" algn="tl">
                    <a:srgbClr val="000000">
                      <a:alpha val="43137"/>
                    </a:srgbClr>
                  </a:outerShdw>
                </a:effectLst>
                <a:latin typeface="Trade Gothic Next HvyCd"/>
                <a:ea typeface="+mn-lt"/>
                <a:cs typeface="+mn-lt"/>
              </a:rPr>
              <a:t>Beyond the Bell</a:t>
            </a:r>
            <a:endParaRPr lang="en-US" sz="3200">
              <a:ea typeface="+mn-lt"/>
              <a:cs typeface="+mn-lt"/>
            </a:endParaRPr>
          </a:p>
          <a:p>
            <a:pPr marL="0" indent="0">
              <a:lnSpc>
                <a:spcPct val="100000"/>
              </a:lnSpc>
              <a:spcBef>
                <a:spcPts val="0"/>
              </a:spcBef>
              <a:buNone/>
            </a:pPr>
            <a:r>
              <a:rPr lang="en-US" sz="2200">
                <a:ea typeface="+mn-lt"/>
                <a:cs typeface="+mn-lt"/>
              </a:rPr>
              <a:t>The Beyond The Bell program offers students the opportunity to enroll in academic dual enrollment courses as an "8th period." These courses are conducted entirely online by Bibb County teachers who have been vetted and approved by Central Georgia Technical College to teach college-level material.</a:t>
            </a:r>
            <a:endParaRPr lang="en-US">
              <a:ea typeface="Calibri"/>
              <a:cs typeface="Calibri"/>
            </a:endParaRPr>
          </a:p>
          <a:p>
            <a:pPr marL="0" indent="0">
              <a:lnSpc>
                <a:spcPct val="100000"/>
              </a:lnSpc>
              <a:spcBef>
                <a:spcPts val="0"/>
              </a:spcBef>
              <a:buNone/>
            </a:pPr>
            <a:endParaRPr lang="en-US" sz="2200">
              <a:ea typeface="+mn-lt"/>
              <a:cs typeface="+mn-lt"/>
            </a:endParaRPr>
          </a:p>
          <a:p>
            <a:pPr marL="0" indent="0">
              <a:lnSpc>
                <a:spcPct val="100000"/>
              </a:lnSpc>
              <a:spcBef>
                <a:spcPts val="0"/>
              </a:spcBef>
              <a:buNone/>
            </a:pPr>
            <a:endParaRPr lang="en-US" sz="2200">
              <a:ea typeface="+mn-lt"/>
              <a:cs typeface="+mn-lt"/>
            </a:endParaRPr>
          </a:p>
        </p:txBody>
      </p:sp>
      <p:sp>
        <p:nvSpPr>
          <p:cNvPr id="8" name="Rectangle 7">
            <a:extLst>
              <a:ext uri="{FF2B5EF4-FFF2-40B4-BE49-F238E27FC236}">
                <a16:creationId xmlns:a16="http://schemas.microsoft.com/office/drawing/2014/main" id="{2D70F42F-1BA5-2F35-D91F-26B4E1D5BC34}"/>
              </a:ext>
            </a:extLst>
          </p:cNvPr>
          <p:cNvSpPr/>
          <p:nvPr/>
        </p:nvSpPr>
        <p:spPr>
          <a:xfrm>
            <a:off x="1240" y="145009"/>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D26AB5F-2E5D-B4AC-1EB2-17846C0D548B}"/>
              </a:ext>
            </a:extLst>
          </p:cNvPr>
          <p:cNvSpPr txBox="1"/>
          <p:nvPr/>
        </p:nvSpPr>
        <p:spPr>
          <a:xfrm>
            <a:off x="88471" y="165515"/>
            <a:ext cx="11585323" cy="769441"/>
          </a:xfrm>
          <a:prstGeom prst="rect">
            <a:avLst/>
          </a:prstGeom>
          <a:noFill/>
        </p:spPr>
        <p:txBody>
          <a:bodyPr wrap="square" lIns="91440" tIns="45720" rIns="91440" bIns="45720" rtlCol="0" anchor="t">
            <a:spAutoFit/>
          </a:bodyPr>
          <a:lstStyle/>
          <a:p>
            <a:r>
              <a:rPr lang="en-US" sz="4400">
                <a:solidFill>
                  <a:schemeClr val="bg1"/>
                </a:solidFill>
                <a:effectLst>
                  <a:outerShdw blurRad="38100" dist="38100" dir="2700000" algn="tl">
                    <a:srgbClr val="000000">
                      <a:alpha val="43137"/>
                    </a:srgbClr>
                  </a:outerShdw>
                </a:effectLst>
                <a:latin typeface="Franklin Gothic Medium"/>
              </a:rPr>
              <a:t>SNAPSHOT OF DUAL ENROLLMENT IN BCSD</a:t>
            </a:r>
            <a:endParaRPr lang="en-US">
              <a:solidFill>
                <a:schemeClr val="bg1"/>
              </a:solidFill>
              <a:latin typeface="Franklin Gothic Medium"/>
            </a:endParaRP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2" name="Slide Number Placeholder 1">
            <a:extLst>
              <a:ext uri="{FF2B5EF4-FFF2-40B4-BE49-F238E27FC236}">
                <a16:creationId xmlns:a16="http://schemas.microsoft.com/office/drawing/2014/main" id="{0CBD2231-C9A6-5E3C-4760-97CDF8A84665}"/>
              </a:ext>
            </a:extLst>
          </p:cNvPr>
          <p:cNvSpPr>
            <a:spLocks noGrp="1"/>
          </p:cNvSpPr>
          <p:nvPr>
            <p:ph type="sldNum" sz="quarter" idx="12"/>
          </p:nvPr>
        </p:nvSpPr>
        <p:spPr/>
        <p:txBody>
          <a:bodyPr/>
          <a:lstStyle/>
          <a:p>
            <a:fld id="{28E6F07D-F62F-4C3B-A21E-2367E9A39921}" type="slidenum">
              <a:rPr lang="en-US" smtClean="0"/>
              <a:t>9</a:t>
            </a:fld>
            <a:endParaRPr lang="en-US"/>
          </a:p>
        </p:txBody>
      </p:sp>
    </p:spTree>
    <p:extLst>
      <p:ext uri="{BB962C8B-B14F-4D97-AF65-F5344CB8AC3E}">
        <p14:creationId xmlns:p14="http://schemas.microsoft.com/office/powerpoint/2010/main" val="2700827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108009" y="67823"/>
            <a:ext cx="10627939" cy="923330"/>
          </a:xfrm>
          <a:prstGeom prst="rect">
            <a:avLst/>
          </a:prstGeom>
          <a:noFill/>
        </p:spPr>
        <p:txBody>
          <a:bodyPr wrap="square" lIns="91440" tIns="45720" rIns="91440" bIns="45720" rtlCol="0" anchor="t">
            <a:spAutoFit/>
          </a:bodyPr>
          <a:lstStyle/>
          <a:p>
            <a:r>
              <a:rPr lang="en-US" sz="5400" b="1">
                <a:solidFill>
                  <a:schemeClr val="bg1"/>
                </a:solidFill>
                <a:effectLst>
                  <a:outerShdw blurRad="38100" dist="38100" dir="2700000" algn="tl">
                    <a:srgbClr val="000000">
                      <a:alpha val="43137"/>
                    </a:srgbClr>
                  </a:outerShdw>
                </a:effectLst>
                <a:latin typeface="Franklin Gothic Medium"/>
              </a:rPr>
              <a:t>DE ELIGIBILITY TO PARTICIPATE</a:t>
            </a:r>
            <a:endParaRPr lang="en-US" sz="5400">
              <a:solidFill>
                <a:schemeClr val="bg1"/>
              </a:solidFill>
              <a:effectLst>
                <a:outerShdw blurRad="38100" dist="38100" dir="2700000" algn="tl">
                  <a:srgbClr val="000000">
                    <a:alpha val="43137"/>
                  </a:srgbClr>
                </a:outerShdw>
              </a:effectLst>
              <a:latin typeface="Franklin Gothic Medium"/>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ECBE8528-D280-4150-B46C-1A2E1ECF3E2D}"/>
              </a:ext>
            </a:extLst>
          </p:cNvPr>
          <p:cNvSpPr>
            <a:spLocks noGrp="1"/>
          </p:cNvSpPr>
          <p:nvPr>
            <p:ph type="sldNum" sz="quarter" idx="12"/>
          </p:nvPr>
        </p:nvSpPr>
        <p:spPr/>
        <p:txBody>
          <a:bodyPr/>
          <a:lstStyle/>
          <a:p>
            <a:fld id="{28E6F07D-F62F-4C3B-A21E-2367E9A39921}" type="slidenum">
              <a:rPr lang="en-US" smtClean="0"/>
              <a:t>10</a:t>
            </a:fld>
            <a:endParaRPr lang="en-US"/>
          </a:p>
        </p:txBody>
      </p:sp>
      <p:sp>
        <p:nvSpPr>
          <p:cNvPr id="6" name="TextBox 5">
            <a:extLst>
              <a:ext uri="{FF2B5EF4-FFF2-40B4-BE49-F238E27FC236}">
                <a16:creationId xmlns:a16="http://schemas.microsoft.com/office/drawing/2014/main" id="{2FAAEC9B-5F99-23E6-AA70-366691FD6AFB}"/>
              </a:ext>
            </a:extLst>
          </p:cNvPr>
          <p:cNvSpPr txBox="1"/>
          <p:nvPr/>
        </p:nvSpPr>
        <p:spPr>
          <a:xfrm>
            <a:off x="223456" y="1400516"/>
            <a:ext cx="11441860" cy="4955203"/>
          </a:xfrm>
          <a:prstGeom prst="rect">
            <a:avLst/>
          </a:prstGeom>
          <a:noFill/>
        </p:spPr>
        <p:txBody>
          <a:bodyPr wrap="square" lIns="91440" tIns="45720" rIns="91440" bIns="45720" rtlCol="0" anchor="t">
            <a:spAutoFit/>
          </a:bodyPr>
          <a:lstStyle/>
          <a:p>
            <a:pPr marL="342900" indent="-342900">
              <a:buFont typeface="Arial,Sans-Serif"/>
              <a:buChar char="•"/>
            </a:pPr>
            <a:r>
              <a:rPr lang="en-US" sz="2400" b="1">
                <a:solidFill>
                  <a:srgbClr val="002060"/>
                </a:solidFill>
                <a:ea typeface="Calibri"/>
                <a:cs typeface="Calibri"/>
              </a:rPr>
              <a:t>Central</a:t>
            </a:r>
            <a:r>
              <a:rPr lang="en-US" sz="2400" b="1">
                <a:solidFill>
                  <a:srgbClr val="002060"/>
                </a:solidFill>
                <a:ea typeface="+mn-lt"/>
                <a:cs typeface="+mn-lt"/>
              </a:rPr>
              <a:t> Georgia Technical College: </a:t>
            </a:r>
            <a:r>
              <a:rPr lang="en-US" sz="2400">
                <a:solidFill>
                  <a:srgbClr val="000000"/>
                </a:solidFill>
                <a:ea typeface="+mn-lt"/>
                <a:cs typeface="+mn-lt"/>
              </a:rPr>
              <a:t>Occupational and Academics</a:t>
            </a:r>
            <a:endParaRPr lang="en-US" sz="2400">
              <a:ea typeface="Calibri"/>
              <a:cs typeface="Calibri"/>
            </a:endParaRPr>
          </a:p>
          <a:p>
            <a:pPr marL="342900" indent="-342900">
              <a:buFont typeface="Arial,Sans-Serif"/>
              <a:buChar char="•"/>
            </a:pPr>
            <a:endParaRPr lang="en-US" sz="2000">
              <a:solidFill>
                <a:srgbClr val="000000"/>
              </a:solidFill>
              <a:ea typeface="Calibri"/>
              <a:cs typeface="Calibri"/>
            </a:endParaRPr>
          </a:p>
          <a:p>
            <a:pPr marL="457200" indent="-457200">
              <a:buFont typeface="Arial,Sans-Serif"/>
              <a:buChar char="•"/>
            </a:pPr>
            <a:r>
              <a:rPr lang="en-US" sz="2400" b="1">
                <a:solidFill>
                  <a:srgbClr val="002060"/>
                </a:solidFill>
                <a:ea typeface="+mn-lt"/>
                <a:cs typeface="+mn-lt"/>
              </a:rPr>
              <a:t>Fort Vally State University: </a:t>
            </a:r>
            <a:r>
              <a:rPr lang="en-US" sz="2400">
                <a:solidFill>
                  <a:srgbClr val="000000"/>
                </a:solidFill>
                <a:ea typeface="+mn-lt"/>
                <a:cs typeface="+mn-lt"/>
              </a:rPr>
              <a:t>(HBCU) - Academics</a:t>
            </a:r>
            <a:endParaRPr lang="en-US" sz="2400">
              <a:ea typeface="+mn-lt"/>
              <a:cs typeface="+mn-lt"/>
            </a:endParaRPr>
          </a:p>
          <a:p>
            <a:pPr marL="457200" indent="-457200">
              <a:buFont typeface="Arial,Sans-Serif"/>
              <a:buChar char="•"/>
            </a:pPr>
            <a:endParaRPr lang="en-US" sz="2400">
              <a:solidFill>
                <a:srgbClr val="000000"/>
              </a:solidFill>
              <a:ea typeface="+mn-lt"/>
              <a:cs typeface="+mn-lt"/>
            </a:endParaRPr>
          </a:p>
          <a:p>
            <a:pPr marL="457200" indent="-457200">
              <a:buFont typeface="Arial,Sans-Serif"/>
              <a:buChar char="•"/>
            </a:pPr>
            <a:r>
              <a:rPr lang="en-US" sz="2400" b="1">
                <a:solidFill>
                  <a:srgbClr val="002060"/>
                </a:solidFill>
                <a:ea typeface="+mn-lt"/>
                <a:cs typeface="+mn-lt"/>
              </a:rPr>
              <a:t>Georgia Institute of Technology: </a:t>
            </a:r>
            <a:r>
              <a:rPr lang="en-US" sz="2400">
                <a:solidFill>
                  <a:srgbClr val="000000"/>
                </a:solidFill>
                <a:ea typeface="+mn-lt"/>
                <a:cs typeface="+mn-lt"/>
              </a:rPr>
              <a:t>Computer Science and Engineering</a:t>
            </a:r>
          </a:p>
          <a:p>
            <a:pPr marL="457200" indent="-457200">
              <a:buFont typeface="Arial,Sans-Serif"/>
              <a:buChar char="•"/>
            </a:pPr>
            <a:endParaRPr lang="en-US" sz="2400">
              <a:solidFill>
                <a:srgbClr val="000000"/>
              </a:solidFill>
              <a:ea typeface="Calibri" panose="020F0502020204030204"/>
              <a:cs typeface="Calibri" panose="020F0502020204030204"/>
            </a:endParaRPr>
          </a:p>
          <a:p>
            <a:pPr marL="457200" indent="-457200">
              <a:buFont typeface="Arial,Sans-Serif"/>
              <a:buChar char="•"/>
            </a:pPr>
            <a:r>
              <a:rPr lang="en-US" sz="2400" b="1">
                <a:solidFill>
                  <a:srgbClr val="002060"/>
                </a:solidFill>
                <a:ea typeface="+mn-lt"/>
                <a:cs typeface="+mn-lt"/>
              </a:rPr>
              <a:t>Middle Georgia State University:  </a:t>
            </a:r>
            <a:r>
              <a:rPr lang="en-US" sz="2400">
                <a:solidFill>
                  <a:srgbClr val="000000"/>
                </a:solidFill>
                <a:ea typeface="+mn-lt"/>
                <a:cs typeface="+mn-lt"/>
              </a:rPr>
              <a:t>Academics and Education</a:t>
            </a:r>
          </a:p>
          <a:p>
            <a:endParaRPr lang="en-US" sz="2000">
              <a:solidFill>
                <a:srgbClr val="000000"/>
              </a:solidFill>
              <a:ea typeface="+mn-lt"/>
              <a:cs typeface="+mn-lt"/>
            </a:endParaRPr>
          </a:p>
          <a:p>
            <a:pPr marL="457200" indent="-457200">
              <a:buFont typeface="Arial,Sans-Serif"/>
              <a:buChar char="•"/>
            </a:pPr>
            <a:r>
              <a:rPr lang="en-US" sz="2400" b="1">
                <a:solidFill>
                  <a:srgbClr val="002060"/>
                </a:solidFill>
                <a:ea typeface="+mn-lt"/>
                <a:cs typeface="+mn-lt"/>
              </a:rPr>
              <a:t>Wesleyan College: </a:t>
            </a:r>
            <a:r>
              <a:rPr lang="en-US" sz="2400">
                <a:solidFill>
                  <a:srgbClr val="000000"/>
                </a:solidFill>
                <a:ea typeface="+mn-lt"/>
                <a:cs typeface="+mn-lt"/>
              </a:rPr>
              <a:t>Liberal Arts</a:t>
            </a:r>
            <a:endParaRPr lang="en-US"/>
          </a:p>
          <a:p>
            <a:endParaRPr lang="en-US" sz="2400">
              <a:solidFill>
                <a:srgbClr val="000000"/>
              </a:solidFill>
              <a:ea typeface="+mn-lt"/>
              <a:cs typeface="+mn-lt"/>
            </a:endParaRPr>
          </a:p>
          <a:p>
            <a:pPr marL="457200" indent="-457200">
              <a:buFont typeface="Arial,Sans-Serif"/>
              <a:buChar char="•"/>
            </a:pPr>
            <a:endParaRPr lang="en-US" sz="2800">
              <a:solidFill>
                <a:srgbClr val="0E101A"/>
              </a:solidFill>
              <a:ea typeface="+mn-lt"/>
              <a:cs typeface="+mn-lt"/>
            </a:endParaRPr>
          </a:p>
          <a:p>
            <a:pPr marL="457200" indent="-457200">
              <a:buFont typeface="Arial,Sans-Serif"/>
              <a:buChar char="•"/>
            </a:pPr>
            <a:endParaRPr lang="en-US" sz="2800">
              <a:solidFill>
                <a:srgbClr val="0E101A"/>
              </a:solidFill>
              <a:ea typeface="Calibri" panose="020F0502020204030204"/>
              <a:cs typeface="Calibri" panose="020F0502020204030204"/>
            </a:endParaRPr>
          </a:p>
          <a:p>
            <a:pPr marL="457200" indent="-457200">
              <a:buFont typeface="Arial" panose="020B0604020202020204" pitchFamily="34" charset="0"/>
              <a:buChar char="•"/>
            </a:pPr>
            <a:endParaRPr lang="en-US" sz="2800" b="1">
              <a:solidFill>
                <a:srgbClr val="002060"/>
              </a:solidFill>
              <a:ea typeface="Calibri"/>
              <a:cs typeface="Calibri"/>
            </a:endParaRPr>
          </a:p>
        </p:txBody>
      </p:sp>
      <p:pic>
        <p:nvPicPr>
          <p:cNvPr id="7" name="Picture 6" descr="A logo with a bell and text&#10;&#10;Description automatically generated">
            <a:extLst>
              <a:ext uri="{FF2B5EF4-FFF2-40B4-BE49-F238E27FC236}">
                <a16:creationId xmlns:a16="http://schemas.microsoft.com/office/drawing/2014/main" id="{66D8E2CA-233A-ADD7-20D8-F9651F603432}"/>
              </a:ext>
            </a:extLst>
          </p:cNvPr>
          <p:cNvPicPr>
            <a:picLocks noChangeAspect="1"/>
          </p:cNvPicPr>
          <p:nvPr/>
        </p:nvPicPr>
        <p:blipFill>
          <a:blip r:embed="rId4"/>
          <a:srcRect t="20424" b="587"/>
          <a:stretch/>
        </p:blipFill>
        <p:spPr>
          <a:xfrm>
            <a:off x="9384396" y="1529897"/>
            <a:ext cx="2558579" cy="2050199"/>
          </a:xfrm>
          <a:prstGeom prst="rect">
            <a:avLst/>
          </a:prstGeom>
        </p:spPr>
      </p:pic>
      <p:pic>
        <p:nvPicPr>
          <p:cNvPr id="14" name="Picture 13" descr="University Of Hawaii Mba: Georgia State University Film School">
            <a:extLst>
              <a:ext uri="{FF2B5EF4-FFF2-40B4-BE49-F238E27FC236}">
                <a16:creationId xmlns:a16="http://schemas.microsoft.com/office/drawing/2014/main" id="{6739E994-586F-B602-1B09-86316409A3EA}"/>
              </a:ext>
            </a:extLst>
          </p:cNvPr>
          <p:cNvPicPr>
            <a:picLocks noChangeAspect="1"/>
          </p:cNvPicPr>
          <p:nvPr/>
        </p:nvPicPr>
        <p:blipFill>
          <a:blip r:embed="rId5"/>
          <a:stretch>
            <a:fillRect/>
          </a:stretch>
        </p:blipFill>
        <p:spPr>
          <a:xfrm>
            <a:off x="8310834" y="5219366"/>
            <a:ext cx="1459958" cy="1041271"/>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pic>
        <p:nvPicPr>
          <p:cNvPr id="16" name="Picture 15" descr="2023 Best Online Community Colleges in Georgia - OnlineU">
            <a:extLst>
              <a:ext uri="{FF2B5EF4-FFF2-40B4-BE49-F238E27FC236}">
                <a16:creationId xmlns:a16="http://schemas.microsoft.com/office/drawing/2014/main" id="{36214E4B-A208-31EC-9748-75D83DBCF0EA}"/>
              </a:ext>
            </a:extLst>
          </p:cNvPr>
          <p:cNvPicPr>
            <a:picLocks noChangeAspect="1"/>
          </p:cNvPicPr>
          <p:nvPr/>
        </p:nvPicPr>
        <p:blipFill>
          <a:blip r:embed="rId6"/>
          <a:stretch>
            <a:fillRect/>
          </a:stretch>
        </p:blipFill>
        <p:spPr>
          <a:xfrm>
            <a:off x="494853" y="5229898"/>
            <a:ext cx="2806109" cy="1113983"/>
          </a:xfrm>
          <a:prstGeom prst="rect">
            <a:avLst/>
          </a:prstGeom>
          <a:ln w="38100" cap="sq">
            <a:solidFill>
              <a:srgbClr val="002060"/>
            </a:solidFill>
            <a:prstDash val="solid"/>
            <a:miter lim="800000"/>
          </a:ln>
          <a:effectLst>
            <a:outerShdw blurRad="50800" dist="38100" dir="2700000" algn="tl" rotWithShape="0">
              <a:srgbClr val="000000">
                <a:alpha val="43000"/>
              </a:srgbClr>
            </a:outerShdw>
          </a:effectLst>
        </p:spPr>
      </p:pic>
      <p:pic>
        <p:nvPicPr>
          <p:cNvPr id="18" name="Picture 17" descr="Fort Valley State University in United States : Reviews &amp; Rankings ...">
            <a:extLst>
              <a:ext uri="{FF2B5EF4-FFF2-40B4-BE49-F238E27FC236}">
                <a16:creationId xmlns:a16="http://schemas.microsoft.com/office/drawing/2014/main" id="{D9F7C1E1-2FFD-63B4-6232-BB03DACBD095}"/>
              </a:ext>
            </a:extLst>
          </p:cNvPr>
          <p:cNvPicPr>
            <a:picLocks noChangeAspect="1"/>
          </p:cNvPicPr>
          <p:nvPr/>
        </p:nvPicPr>
        <p:blipFill>
          <a:blip r:embed="rId7"/>
          <a:stretch>
            <a:fillRect/>
          </a:stretch>
        </p:blipFill>
        <p:spPr>
          <a:xfrm>
            <a:off x="3458633" y="5229898"/>
            <a:ext cx="2132321" cy="1072936"/>
          </a:xfrm>
          <a:prstGeom prst="rect">
            <a:avLst/>
          </a:prstGeom>
          <a:ln w="38100" cap="sq">
            <a:solidFill>
              <a:srgbClr val="002060"/>
            </a:solidFill>
            <a:prstDash val="solid"/>
            <a:miter lim="800000"/>
          </a:ln>
          <a:effectLst>
            <a:outerShdw blurRad="50800" dist="38100" dir="2700000" algn="tl" rotWithShape="0">
              <a:srgbClr val="000000">
                <a:alpha val="43000"/>
              </a:srgbClr>
            </a:outerShdw>
          </a:effectLst>
        </p:spPr>
      </p:pic>
      <p:pic>
        <p:nvPicPr>
          <p:cNvPr id="20" name="Picture 19" descr="Apply to Georgia Institute of Technology">
            <a:extLst>
              <a:ext uri="{FF2B5EF4-FFF2-40B4-BE49-F238E27FC236}">
                <a16:creationId xmlns:a16="http://schemas.microsoft.com/office/drawing/2014/main" id="{6BDCE90C-5DB4-14B6-593A-FBCCA1000847}"/>
              </a:ext>
            </a:extLst>
          </p:cNvPr>
          <p:cNvPicPr>
            <a:picLocks noChangeAspect="1"/>
          </p:cNvPicPr>
          <p:nvPr/>
        </p:nvPicPr>
        <p:blipFill>
          <a:blip r:embed="rId8"/>
          <a:stretch>
            <a:fillRect/>
          </a:stretch>
        </p:blipFill>
        <p:spPr>
          <a:xfrm>
            <a:off x="5748624" y="5225694"/>
            <a:ext cx="2404539" cy="1034943"/>
          </a:xfrm>
          <a:prstGeom prst="rect">
            <a:avLst/>
          </a:prstGeom>
          <a:ln w="38100" cap="sq">
            <a:solidFill>
              <a:srgbClr val="FFC700"/>
            </a:solidFill>
            <a:prstDash val="solid"/>
            <a:miter lim="800000"/>
          </a:ln>
          <a:effectLst>
            <a:outerShdw blurRad="50800" dist="38100" dir="2700000" algn="tl" rotWithShape="0">
              <a:srgbClr val="000000">
                <a:alpha val="43000"/>
              </a:srgbClr>
            </a:outerShdw>
          </a:effectLst>
        </p:spPr>
      </p:pic>
      <p:pic>
        <p:nvPicPr>
          <p:cNvPr id="22" name="Picture 21" descr="High School Moms | Twitter, Instagram, Facebook | Linktree">
            <a:extLst>
              <a:ext uri="{FF2B5EF4-FFF2-40B4-BE49-F238E27FC236}">
                <a16:creationId xmlns:a16="http://schemas.microsoft.com/office/drawing/2014/main" id="{028845C1-42FA-3F80-6EC6-8EC1630F7ED1}"/>
              </a:ext>
            </a:extLst>
          </p:cNvPr>
          <p:cNvPicPr>
            <a:picLocks noChangeAspect="1"/>
          </p:cNvPicPr>
          <p:nvPr/>
        </p:nvPicPr>
        <p:blipFill>
          <a:blip r:embed="rId9"/>
          <a:stretch>
            <a:fillRect/>
          </a:stretch>
        </p:blipFill>
        <p:spPr>
          <a:xfrm>
            <a:off x="9986703" y="5219360"/>
            <a:ext cx="1602514" cy="1041276"/>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645902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96740-950D-E207-D3CC-C3139CEBB3E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D1B6352-C58A-E73C-7299-AE4AE8103C3F}"/>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DDFA837A-3D7D-FB81-F7CE-47125D67F937}"/>
              </a:ext>
            </a:extLst>
          </p:cNvPr>
          <p:cNvSpPr txBox="1"/>
          <p:nvPr/>
        </p:nvSpPr>
        <p:spPr>
          <a:xfrm>
            <a:off x="156855" y="67823"/>
            <a:ext cx="10627939" cy="923330"/>
          </a:xfrm>
          <a:prstGeom prst="rect">
            <a:avLst/>
          </a:prstGeom>
          <a:noFill/>
        </p:spPr>
        <p:txBody>
          <a:bodyPr wrap="square" lIns="91440" tIns="45720" rIns="91440" bIns="45720" rtlCol="0" anchor="t">
            <a:spAutoFit/>
          </a:bodyPr>
          <a:lstStyle/>
          <a:p>
            <a:r>
              <a:rPr lang="en-US" sz="5400">
                <a:solidFill>
                  <a:schemeClr val="bg1"/>
                </a:solidFill>
                <a:effectLst>
                  <a:outerShdw blurRad="38100" dist="38100" dir="2700000" algn="tl">
                    <a:srgbClr val="000000">
                      <a:alpha val="43137"/>
                    </a:srgbClr>
                  </a:outerShdw>
                </a:effectLst>
                <a:latin typeface="Franklin Gothic Medium"/>
              </a:rPr>
              <a:t>DUAL ENROLLMENT UPDATE</a:t>
            </a:r>
          </a:p>
        </p:txBody>
      </p:sp>
      <p:pic>
        <p:nvPicPr>
          <p:cNvPr id="11" name="Picture 10">
            <a:extLst>
              <a:ext uri="{FF2B5EF4-FFF2-40B4-BE49-F238E27FC236}">
                <a16:creationId xmlns:a16="http://schemas.microsoft.com/office/drawing/2014/main" id="{AE1BF0AC-A0BF-888D-BE5F-B2CD75DDD08C}"/>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5" name="Picture 4">
            <a:extLst>
              <a:ext uri="{FF2B5EF4-FFF2-40B4-BE49-F238E27FC236}">
                <a16:creationId xmlns:a16="http://schemas.microsoft.com/office/drawing/2014/main" id="{A01FA2BD-7DBB-06BE-E0CF-DCAFB3A086A0}"/>
              </a:ext>
            </a:extLst>
          </p:cNvPr>
          <p:cNvPicPr>
            <a:picLocks noChangeAspect="1"/>
          </p:cNvPicPr>
          <p:nvPr/>
        </p:nvPicPr>
        <p:blipFill>
          <a:blip r:embed="rId4"/>
          <a:stretch>
            <a:fillRect/>
          </a:stretch>
        </p:blipFill>
        <p:spPr>
          <a:xfrm>
            <a:off x="957146" y="1214866"/>
            <a:ext cx="10277708" cy="5301781"/>
          </a:xfrm>
          <a:prstGeom prst="rect">
            <a:avLst/>
          </a:prstGeom>
        </p:spPr>
      </p:pic>
      <p:sp>
        <p:nvSpPr>
          <p:cNvPr id="6" name="Slide Number Placeholder 4">
            <a:extLst>
              <a:ext uri="{FF2B5EF4-FFF2-40B4-BE49-F238E27FC236}">
                <a16:creationId xmlns:a16="http://schemas.microsoft.com/office/drawing/2014/main" id="{630F97CA-5CD6-3AEC-21C2-4DA6182B3D99}"/>
              </a:ext>
            </a:extLst>
          </p:cNvPr>
          <p:cNvSpPr>
            <a:spLocks noGrp="1"/>
          </p:cNvSpPr>
          <p:nvPr>
            <p:ph type="sldNum" sz="quarter" idx="12"/>
          </p:nvPr>
        </p:nvSpPr>
        <p:spPr>
          <a:xfrm>
            <a:off x="8874369" y="6414969"/>
            <a:ext cx="2743200" cy="365125"/>
          </a:xfrm>
        </p:spPr>
        <p:txBody>
          <a:bodyPr/>
          <a:lstStyle/>
          <a:p>
            <a:fld id="{28E6F07D-F62F-4C3B-A21E-2367E9A39921}" type="slidenum">
              <a:rPr lang="en-US" smtClean="0"/>
              <a:t>11</a:t>
            </a:fld>
            <a:endParaRPr lang="en-US"/>
          </a:p>
        </p:txBody>
      </p:sp>
    </p:spTree>
    <p:extLst>
      <p:ext uri="{BB962C8B-B14F-4D97-AF65-F5344CB8AC3E}">
        <p14:creationId xmlns:p14="http://schemas.microsoft.com/office/powerpoint/2010/main" val="36600816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96740-950D-E207-D3CC-C3139CEBB3E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D1B6352-C58A-E73C-7299-AE4AE8103C3F}"/>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DDFA837A-3D7D-FB81-F7CE-47125D67F937}"/>
              </a:ext>
            </a:extLst>
          </p:cNvPr>
          <p:cNvSpPr txBox="1"/>
          <p:nvPr/>
        </p:nvSpPr>
        <p:spPr>
          <a:xfrm>
            <a:off x="244778" y="67823"/>
            <a:ext cx="10627939" cy="923330"/>
          </a:xfrm>
          <a:prstGeom prst="rect">
            <a:avLst/>
          </a:prstGeom>
          <a:noFill/>
        </p:spPr>
        <p:txBody>
          <a:bodyPr wrap="square" lIns="91440" tIns="45720" rIns="91440" bIns="45720" rtlCol="0" anchor="t">
            <a:spAutoFit/>
          </a:bodyPr>
          <a:lstStyle/>
          <a:p>
            <a:r>
              <a:rPr lang="en-US" sz="5400">
                <a:solidFill>
                  <a:schemeClr val="bg1"/>
                </a:solidFill>
                <a:effectLst>
                  <a:outerShdw blurRad="38100" dist="38100" dir="2700000" algn="tl">
                    <a:srgbClr val="000000">
                      <a:alpha val="43137"/>
                    </a:srgbClr>
                  </a:outerShdw>
                </a:effectLst>
                <a:latin typeface="Franklin Gothic Medium"/>
              </a:rPr>
              <a:t>DUAL ENROLLMENT UPDATE</a:t>
            </a:r>
          </a:p>
        </p:txBody>
      </p:sp>
      <p:pic>
        <p:nvPicPr>
          <p:cNvPr id="11" name="Picture 10">
            <a:extLst>
              <a:ext uri="{FF2B5EF4-FFF2-40B4-BE49-F238E27FC236}">
                <a16:creationId xmlns:a16="http://schemas.microsoft.com/office/drawing/2014/main" id="{AE1BF0AC-A0BF-888D-BE5F-B2CD75DDD08C}"/>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a:extLst>
              <a:ext uri="{FF2B5EF4-FFF2-40B4-BE49-F238E27FC236}">
                <a16:creationId xmlns:a16="http://schemas.microsoft.com/office/drawing/2014/main" id="{3CEE3169-F5DE-51F3-B556-56D6842B89D9}"/>
              </a:ext>
            </a:extLst>
          </p:cNvPr>
          <p:cNvPicPr>
            <a:picLocks noChangeAspect="1"/>
          </p:cNvPicPr>
          <p:nvPr/>
        </p:nvPicPr>
        <p:blipFill>
          <a:blip r:embed="rId4"/>
          <a:stretch>
            <a:fillRect/>
          </a:stretch>
        </p:blipFill>
        <p:spPr>
          <a:xfrm>
            <a:off x="914400" y="1149900"/>
            <a:ext cx="10383520" cy="5533560"/>
          </a:xfrm>
          <a:prstGeom prst="rect">
            <a:avLst/>
          </a:prstGeom>
        </p:spPr>
      </p:pic>
      <p:sp>
        <p:nvSpPr>
          <p:cNvPr id="6" name="Slide Number Placeholder 4">
            <a:extLst>
              <a:ext uri="{FF2B5EF4-FFF2-40B4-BE49-F238E27FC236}">
                <a16:creationId xmlns:a16="http://schemas.microsoft.com/office/drawing/2014/main" id="{B641D51B-3F7D-2AD6-9663-FF7DD91363E6}"/>
              </a:ext>
            </a:extLst>
          </p:cNvPr>
          <p:cNvSpPr>
            <a:spLocks noGrp="1"/>
          </p:cNvSpPr>
          <p:nvPr>
            <p:ph type="sldNum" sz="quarter" idx="12"/>
          </p:nvPr>
        </p:nvSpPr>
        <p:spPr>
          <a:xfrm>
            <a:off x="9167446" y="6502892"/>
            <a:ext cx="2743200" cy="365125"/>
          </a:xfrm>
        </p:spPr>
        <p:txBody>
          <a:bodyPr/>
          <a:lstStyle/>
          <a:p>
            <a:fld id="{28E6F07D-F62F-4C3B-A21E-2367E9A39921}" type="slidenum">
              <a:rPr lang="en-US" smtClean="0"/>
              <a:t>12</a:t>
            </a:fld>
            <a:endParaRPr lang="en-US"/>
          </a:p>
        </p:txBody>
      </p:sp>
    </p:spTree>
    <p:extLst>
      <p:ext uri="{BB962C8B-B14F-4D97-AF65-F5344CB8AC3E}">
        <p14:creationId xmlns:p14="http://schemas.microsoft.com/office/powerpoint/2010/main" val="42042176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96740-950D-E207-D3CC-C3139CEBB3E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D1B6352-C58A-E73C-7299-AE4AE8103C3F}"/>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DDFA837A-3D7D-FB81-F7CE-47125D67F937}"/>
              </a:ext>
            </a:extLst>
          </p:cNvPr>
          <p:cNvSpPr txBox="1"/>
          <p:nvPr/>
        </p:nvSpPr>
        <p:spPr>
          <a:xfrm>
            <a:off x="215471" y="67823"/>
            <a:ext cx="10627939" cy="923330"/>
          </a:xfrm>
          <a:prstGeom prst="rect">
            <a:avLst/>
          </a:prstGeom>
          <a:noFill/>
        </p:spPr>
        <p:txBody>
          <a:bodyPr wrap="square" lIns="91440" tIns="45720" rIns="91440" bIns="45720" rtlCol="0" anchor="t">
            <a:spAutoFit/>
          </a:bodyPr>
          <a:lstStyle/>
          <a:p>
            <a:r>
              <a:rPr lang="en-US" sz="5400">
                <a:solidFill>
                  <a:schemeClr val="bg1"/>
                </a:solidFill>
                <a:effectLst>
                  <a:outerShdw blurRad="38100" dist="38100" dir="2700000" algn="tl">
                    <a:srgbClr val="000000">
                      <a:alpha val="43137"/>
                    </a:srgbClr>
                  </a:outerShdw>
                </a:effectLst>
                <a:latin typeface="Franklin Gothic Medium"/>
              </a:rPr>
              <a:t>DUAL ENROLLMENT UPDATE</a:t>
            </a:r>
          </a:p>
        </p:txBody>
      </p:sp>
      <p:pic>
        <p:nvPicPr>
          <p:cNvPr id="11" name="Picture 10">
            <a:extLst>
              <a:ext uri="{FF2B5EF4-FFF2-40B4-BE49-F238E27FC236}">
                <a16:creationId xmlns:a16="http://schemas.microsoft.com/office/drawing/2014/main" id="{AE1BF0AC-A0BF-888D-BE5F-B2CD75DDD08C}"/>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6" name="Picture 5">
            <a:extLst>
              <a:ext uri="{FF2B5EF4-FFF2-40B4-BE49-F238E27FC236}">
                <a16:creationId xmlns:a16="http://schemas.microsoft.com/office/drawing/2014/main" id="{D2916F5E-6D3C-FB87-10FA-8B1BC7DF2B5C}"/>
              </a:ext>
            </a:extLst>
          </p:cNvPr>
          <p:cNvPicPr>
            <a:picLocks noChangeAspect="1"/>
          </p:cNvPicPr>
          <p:nvPr/>
        </p:nvPicPr>
        <p:blipFill>
          <a:blip r:embed="rId4"/>
          <a:stretch>
            <a:fillRect/>
          </a:stretch>
        </p:blipFill>
        <p:spPr>
          <a:xfrm>
            <a:off x="892679" y="1406447"/>
            <a:ext cx="10406643" cy="4723470"/>
          </a:xfrm>
          <a:prstGeom prst="rect">
            <a:avLst/>
          </a:prstGeom>
        </p:spPr>
      </p:pic>
      <p:sp>
        <p:nvSpPr>
          <p:cNvPr id="5" name="Slide Number Placeholder 4">
            <a:extLst>
              <a:ext uri="{FF2B5EF4-FFF2-40B4-BE49-F238E27FC236}">
                <a16:creationId xmlns:a16="http://schemas.microsoft.com/office/drawing/2014/main" id="{1B44AA7F-0F0B-5C0C-B4C0-E292B7887EBB}"/>
              </a:ext>
            </a:extLst>
          </p:cNvPr>
          <p:cNvSpPr>
            <a:spLocks noGrp="1"/>
          </p:cNvSpPr>
          <p:nvPr>
            <p:ph type="sldNum" sz="quarter" idx="12"/>
          </p:nvPr>
        </p:nvSpPr>
        <p:spPr>
          <a:xfrm>
            <a:off x="9138138" y="6346585"/>
            <a:ext cx="2743200" cy="365125"/>
          </a:xfrm>
        </p:spPr>
        <p:txBody>
          <a:bodyPr/>
          <a:lstStyle/>
          <a:p>
            <a:fld id="{28E6F07D-F62F-4C3B-A21E-2367E9A39921}" type="slidenum">
              <a:rPr lang="en-US" smtClean="0"/>
              <a:t>13</a:t>
            </a:fld>
            <a:endParaRPr lang="en-US"/>
          </a:p>
        </p:txBody>
      </p:sp>
    </p:spTree>
    <p:extLst>
      <p:ext uri="{BB962C8B-B14F-4D97-AF65-F5344CB8AC3E}">
        <p14:creationId xmlns:p14="http://schemas.microsoft.com/office/powerpoint/2010/main" val="215942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15471" y="67823"/>
            <a:ext cx="10627939" cy="923330"/>
          </a:xfrm>
          <a:prstGeom prst="rect">
            <a:avLst/>
          </a:prstGeom>
          <a:noFill/>
        </p:spPr>
        <p:txBody>
          <a:bodyPr wrap="square" lIns="91440" tIns="45720" rIns="91440" bIns="45720" rtlCol="0" anchor="t">
            <a:spAutoFit/>
          </a:bodyPr>
          <a:lstStyle/>
          <a:p>
            <a:r>
              <a:rPr lang="en-US" sz="5400">
                <a:solidFill>
                  <a:schemeClr val="bg1"/>
                </a:solidFill>
                <a:effectLst>
                  <a:outerShdw blurRad="38100" dist="38100" dir="2700000" algn="tl">
                    <a:srgbClr val="000000">
                      <a:alpha val="43137"/>
                    </a:srgbClr>
                  </a:outerShdw>
                </a:effectLst>
                <a:latin typeface="Franklin Gothic Medium"/>
              </a:rPr>
              <a:t>COMING SPRING 2025</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extBox 4">
            <a:extLst>
              <a:ext uri="{FF2B5EF4-FFF2-40B4-BE49-F238E27FC236}">
                <a16:creationId xmlns:a16="http://schemas.microsoft.com/office/drawing/2014/main" id="{920EBEF7-0E29-46FD-0B27-262D6ED230C4}"/>
              </a:ext>
            </a:extLst>
          </p:cNvPr>
          <p:cNvSpPr txBox="1"/>
          <p:nvPr/>
        </p:nvSpPr>
        <p:spPr>
          <a:xfrm>
            <a:off x="460643" y="1424142"/>
            <a:ext cx="4772025" cy="4878123"/>
          </a:xfrm>
          <a:prstGeom prst="rect">
            <a:avLst/>
          </a:prstGeom>
          <a:solidFill>
            <a:srgbClr val="FFC700"/>
          </a:solidFill>
          <a:ln>
            <a:solidFill>
              <a:schemeClr val="tx1"/>
            </a:solidFill>
          </a:ln>
        </p:spPr>
        <p:txBody>
          <a:bodyPr wrap="square">
            <a:spAutoFit/>
          </a:bodyPr>
          <a:lstStyle/>
          <a:p>
            <a:endParaRPr lang="en-US"/>
          </a:p>
        </p:txBody>
      </p:sp>
      <p:sp>
        <p:nvSpPr>
          <p:cNvPr id="7" name="TextBox 6">
            <a:extLst>
              <a:ext uri="{FF2B5EF4-FFF2-40B4-BE49-F238E27FC236}">
                <a16:creationId xmlns:a16="http://schemas.microsoft.com/office/drawing/2014/main" id="{75AD87D3-27AA-FF3C-E42A-68EF8E3B1625}"/>
              </a:ext>
            </a:extLst>
          </p:cNvPr>
          <p:cNvSpPr txBox="1"/>
          <p:nvPr/>
        </p:nvSpPr>
        <p:spPr>
          <a:xfrm>
            <a:off x="457914" y="1424142"/>
            <a:ext cx="4772025" cy="4878123"/>
          </a:xfrm>
          <a:prstGeom prst="rect">
            <a:avLst/>
          </a:prstGeom>
          <a:solidFill>
            <a:srgbClr val="FFC700"/>
          </a:solidFill>
          <a:ln w="28575">
            <a:solidFill>
              <a:schemeClr val="tx1"/>
            </a:solidFill>
          </a:ln>
        </p:spPr>
        <p:txBody>
          <a:bodyPr wrap="square">
            <a:spAutoFit/>
          </a:bodyPr>
          <a:lstStyle/>
          <a:p>
            <a:endParaRPr lang="en-US"/>
          </a:p>
        </p:txBody>
      </p:sp>
      <p:sp>
        <p:nvSpPr>
          <p:cNvPr id="12" name="TextBox 11">
            <a:extLst>
              <a:ext uri="{FF2B5EF4-FFF2-40B4-BE49-F238E27FC236}">
                <a16:creationId xmlns:a16="http://schemas.microsoft.com/office/drawing/2014/main" id="{FA24E2B6-6174-1264-CDB5-342EB5EA5DC8}"/>
              </a:ext>
            </a:extLst>
          </p:cNvPr>
          <p:cNvSpPr txBox="1"/>
          <p:nvPr/>
        </p:nvSpPr>
        <p:spPr>
          <a:xfrm>
            <a:off x="585907" y="2469144"/>
            <a:ext cx="4525804" cy="3323987"/>
          </a:xfrm>
          <a:prstGeom prst="rect">
            <a:avLst/>
          </a:prstGeom>
          <a:noFill/>
        </p:spPr>
        <p:txBody>
          <a:bodyPr wrap="square" lIns="91440" tIns="45720" rIns="91440" bIns="45720" rtlCol="0" anchor="t">
            <a:spAutoFit/>
          </a:bodyPr>
          <a:lstStyle/>
          <a:p>
            <a:pPr marL="342900" indent="-342900">
              <a:buFont typeface="Arial"/>
              <a:buChar char="•"/>
            </a:pPr>
            <a:r>
              <a:rPr lang="en-US" sz="2400">
                <a:solidFill>
                  <a:srgbClr val="1C1C1C"/>
                </a:solidFill>
                <a:ea typeface="+mn-lt"/>
                <a:cs typeface="+mn-lt"/>
              </a:rPr>
              <a:t>Aims to establish college and career pathways by combining dual enrollment with internships and mentorships</a:t>
            </a:r>
            <a:endParaRPr lang="en-US"/>
          </a:p>
          <a:p>
            <a:pPr marL="342900" indent="-342900">
              <a:buFont typeface="Arial"/>
              <a:buChar char="•"/>
            </a:pPr>
            <a:endParaRPr lang="en-US" sz="2400">
              <a:solidFill>
                <a:srgbClr val="1C1C1C"/>
              </a:solidFill>
              <a:ea typeface="+mn-lt"/>
              <a:cs typeface="+mn-lt"/>
            </a:endParaRPr>
          </a:p>
          <a:p>
            <a:pPr marL="342900" indent="-342900">
              <a:buFont typeface="Arial"/>
              <a:buChar char="•"/>
            </a:pPr>
            <a:r>
              <a:rPr lang="en-US" sz="2400">
                <a:solidFill>
                  <a:srgbClr val="1C1C1C"/>
                </a:solidFill>
                <a:ea typeface="+mn-lt"/>
                <a:cs typeface="+mn-lt"/>
              </a:rPr>
              <a:t>Aligns students' education with local job market demands and enhances their employability</a:t>
            </a:r>
            <a:endParaRPr lang="en-US" sz="2400">
              <a:solidFill>
                <a:srgbClr val="1C1C1C"/>
              </a:solidFill>
              <a:ea typeface="Calibri"/>
              <a:cs typeface="Calibri"/>
            </a:endParaRPr>
          </a:p>
          <a:p>
            <a:endParaRPr lang="en-US">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F6035B77-CCC1-A61D-F75F-F6FF7D75764E}"/>
              </a:ext>
            </a:extLst>
          </p:cNvPr>
          <p:cNvSpPr>
            <a:spLocks noGrp="1"/>
          </p:cNvSpPr>
          <p:nvPr>
            <p:ph type="sldNum" sz="quarter" idx="12"/>
          </p:nvPr>
        </p:nvSpPr>
        <p:spPr/>
        <p:txBody>
          <a:bodyPr/>
          <a:lstStyle/>
          <a:p>
            <a:fld id="{28E6F07D-F62F-4C3B-A21E-2367E9A39921}" type="slidenum">
              <a:rPr lang="en-US" smtClean="0"/>
              <a:t>14</a:t>
            </a:fld>
            <a:endParaRPr lang="en-US"/>
          </a:p>
        </p:txBody>
      </p:sp>
      <p:sp>
        <p:nvSpPr>
          <p:cNvPr id="14" name="TextBox 13">
            <a:extLst>
              <a:ext uri="{FF2B5EF4-FFF2-40B4-BE49-F238E27FC236}">
                <a16:creationId xmlns:a16="http://schemas.microsoft.com/office/drawing/2014/main" id="{F4C0F07D-49EF-B1EE-3102-A44B2166F8CF}"/>
              </a:ext>
            </a:extLst>
          </p:cNvPr>
          <p:cNvSpPr txBox="1"/>
          <p:nvPr/>
        </p:nvSpPr>
        <p:spPr>
          <a:xfrm>
            <a:off x="458219" y="1424709"/>
            <a:ext cx="4776586" cy="892552"/>
          </a:xfrm>
          <a:prstGeom prst="rect">
            <a:avLst/>
          </a:prstGeom>
          <a:solidFill>
            <a:schemeClr val="bg1"/>
          </a:solidFill>
          <a:ln w="28575">
            <a:solidFill>
              <a:schemeClr val="tx1"/>
            </a:solidFill>
          </a:ln>
        </p:spPr>
        <p:txBody>
          <a:bodyPr wrap="square" lIns="91440" tIns="45720" rIns="91440" bIns="45720" rtlCol="0" anchor="t">
            <a:spAutoFit/>
          </a:bodyPr>
          <a:lstStyle/>
          <a:p>
            <a:pPr algn="ctr"/>
            <a:r>
              <a:rPr lang="en-US" sz="2500" b="1"/>
              <a:t>WORKFORCE INTEGRATION </a:t>
            </a:r>
            <a:endParaRPr lang="en-US" sz="2500" b="1">
              <a:ea typeface="Calibri"/>
              <a:cs typeface="Calibri"/>
            </a:endParaRPr>
          </a:p>
          <a:p>
            <a:pPr algn="ctr"/>
            <a:r>
              <a:rPr lang="en-US" sz="2500" b="1"/>
              <a:t>PROGRAM</a:t>
            </a:r>
            <a:endParaRPr lang="en-US" sz="2500" b="1">
              <a:ea typeface="Calibri"/>
              <a:cs typeface="Calibri"/>
            </a:endParaRPr>
          </a:p>
        </p:txBody>
      </p:sp>
      <p:sp>
        <p:nvSpPr>
          <p:cNvPr id="16" name="TextBox 15">
            <a:extLst>
              <a:ext uri="{FF2B5EF4-FFF2-40B4-BE49-F238E27FC236}">
                <a16:creationId xmlns:a16="http://schemas.microsoft.com/office/drawing/2014/main" id="{C7167955-C111-7267-1481-EF3A22D15437}"/>
              </a:ext>
            </a:extLst>
          </p:cNvPr>
          <p:cNvSpPr txBox="1"/>
          <p:nvPr/>
        </p:nvSpPr>
        <p:spPr>
          <a:xfrm>
            <a:off x="6640724" y="1424141"/>
            <a:ext cx="4772025" cy="4878123"/>
          </a:xfrm>
          <a:prstGeom prst="rect">
            <a:avLst/>
          </a:prstGeom>
          <a:solidFill>
            <a:srgbClr val="FFC700"/>
          </a:solidFill>
          <a:ln w="28575">
            <a:solidFill>
              <a:schemeClr val="tx1"/>
            </a:solidFill>
          </a:ln>
        </p:spPr>
        <p:txBody>
          <a:bodyPr wrap="square">
            <a:spAutoFit/>
          </a:bodyPr>
          <a:lstStyle/>
          <a:p>
            <a:endParaRPr lang="en-US"/>
          </a:p>
        </p:txBody>
      </p:sp>
      <p:sp>
        <p:nvSpPr>
          <p:cNvPr id="17" name="TextBox 16">
            <a:extLst>
              <a:ext uri="{FF2B5EF4-FFF2-40B4-BE49-F238E27FC236}">
                <a16:creationId xmlns:a16="http://schemas.microsoft.com/office/drawing/2014/main" id="{8A577628-EE58-AC52-2586-BF5F2A0B94F2}"/>
              </a:ext>
            </a:extLst>
          </p:cNvPr>
          <p:cNvSpPr txBox="1"/>
          <p:nvPr/>
        </p:nvSpPr>
        <p:spPr>
          <a:xfrm>
            <a:off x="6826590" y="2469144"/>
            <a:ext cx="4525804" cy="4062651"/>
          </a:xfrm>
          <a:prstGeom prst="rect">
            <a:avLst/>
          </a:prstGeom>
          <a:noFill/>
        </p:spPr>
        <p:txBody>
          <a:bodyPr wrap="square" lIns="91440" tIns="45720" rIns="91440" bIns="45720" rtlCol="0" anchor="t">
            <a:spAutoFit/>
          </a:bodyPr>
          <a:lstStyle/>
          <a:p>
            <a:pPr marL="342900" indent="-342900">
              <a:buFont typeface="Arial"/>
              <a:buChar char="•"/>
            </a:pPr>
            <a:r>
              <a:rPr lang="en-US" sz="2400">
                <a:solidFill>
                  <a:srgbClr val="1C1C1C"/>
                </a:solidFill>
                <a:ea typeface="+mn-lt"/>
                <a:cs typeface="+mn-lt"/>
              </a:rPr>
              <a:t>Introduces an Early College option that allows students to earn associate degrees in academic or career pathways</a:t>
            </a:r>
            <a:endParaRPr lang="en-US" sz="2400">
              <a:solidFill>
                <a:srgbClr val="1C1C1C"/>
              </a:solidFill>
              <a:ea typeface="Calibri"/>
              <a:cs typeface="Calibri"/>
            </a:endParaRPr>
          </a:p>
          <a:p>
            <a:pPr marL="342900" indent="-342900">
              <a:buFont typeface="Arial"/>
              <a:buChar char="•"/>
            </a:pPr>
            <a:endParaRPr lang="en-US" sz="2400">
              <a:solidFill>
                <a:srgbClr val="1C1C1C"/>
              </a:solidFill>
              <a:ea typeface="+mn-lt"/>
              <a:cs typeface="+mn-lt"/>
            </a:endParaRPr>
          </a:p>
          <a:p>
            <a:pPr marL="342900" indent="-342900">
              <a:buFont typeface="Arial"/>
              <a:buChar char="•"/>
            </a:pPr>
            <a:r>
              <a:rPr lang="en-US" sz="2400">
                <a:solidFill>
                  <a:srgbClr val="1C1C1C"/>
                </a:solidFill>
                <a:ea typeface="+mn-lt"/>
                <a:cs typeface="+mn-lt"/>
              </a:rPr>
              <a:t>Enhances opportunities for students who wish to graduate and enter the workforce directly by creating the Accelerated Career Pathway</a:t>
            </a:r>
            <a:endParaRPr lang="en-US" sz="2400">
              <a:solidFill>
                <a:srgbClr val="1C1C1C"/>
              </a:solidFill>
              <a:ea typeface="Calibri"/>
              <a:cs typeface="Calibri"/>
            </a:endParaRPr>
          </a:p>
          <a:p>
            <a:endParaRPr lang="en-US">
              <a:ea typeface="Calibri" panose="020F0502020204030204"/>
              <a:cs typeface="Calibri" panose="020F0502020204030204"/>
            </a:endParaRPr>
          </a:p>
        </p:txBody>
      </p:sp>
      <p:sp>
        <p:nvSpPr>
          <p:cNvPr id="18" name="TextBox 17">
            <a:extLst>
              <a:ext uri="{FF2B5EF4-FFF2-40B4-BE49-F238E27FC236}">
                <a16:creationId xmlns:a16="http://schemas.microsoft.com/office/drawing/2014/main" id="{18759CD8-84C0-850C-6E24-39F89C861472}"/>
              </a:ext>
            </a:extLst>
          </p:cNvPr>
          <p:cNvSpPr txBox="1"/>
          <p:nvPr/>
        </p:nvSpPr>
        <p:spPr>
          <a:xfrm>
            <a:off x="6641029" y="1424708"/>
            <a:ext cx="4776586" cy="861774"/>
          </a:xfrm>
          <a:prstGeom prst="rect">
            <a:avLst/>
          </a:prstGeom>
          <a:solidFill>
            <a:schemeClr val="bg1"/>
          </a:solidFill>
          <a:ln w="28575">
            <a:solidFill>
              <a:schemeClr val="tx1"/>
            </a:solidFill>
          </a:ln>
        </p:spPr>
        <p:txBody>
          <a:bodyPr wrap="square" lIns="91440" tIns="45720" rIns="91440" bIns="45720" rtlCol="0" anchor="t">
            <a:spAutoFit/>
          </a:bodyPr>
          <a:lstStyle/>
          <a:p>
            <a:pPr algn="ctr"/>
            <a:r>
              <a:rPr lang="en-US" sz="2500" b="1">
                <a:ea typeface="Calibri"/>
                <a:cs typeface="Calibri"/>
              </a:rPr>
              <a:t>EARLY COLLEGE AND ACCELERATED CAREER DIPLOMA</a:t>
            </a:r>
          </a:p>
        </p:txBody>
      </p:sp>
    </p:spTree>
    <p:extLst>
      <p:ext uri="{BB962C8B-B14F-4D97-AF65-F5344CB8AC3E}">
        <p14:creationId xmlns:p14="http://schemas.microsoft.com/office/powerpoint/2010/main" val="41572091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156855" y="67823"/>
            <a:ext cx="10627939" cy="923330"/>
          </a:xfrm>
          <a:prstGeom prst="rect">
            <a:avLst/>
          </a:prstGeom>
          <a:noFill/>
        </p:spPr>
        <p:txBody>
          <a:bodyPr wrap="square" lIns="91440" tIns="45720" rIns="91440" bIns="45720" rtlCol="0" anchor="t">
            <a:spAutoFit/>
          </a:bodyPr>
          <a:lstStyle/>
          <a:p>
            <a:r>
              <a:rPr lang="en-US" sz="5400">
                <a:solidFill>
                  <a:schemeClr val="bg1"/>
                </a:solidFill>
                <a:effectLst>
                  <a:outerShdw blurRad="38100" dist="38100" dir="2700000" algn="tl">
                    <a:srgbClr val="000000">
                      <a:alpha val="43137"/>
                    </a:srgbClr>
                  </a:outerShdw>
                </a:effectLst>
                <a:latin typeface="Franklin Gothic Medium"/>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5" name="Slide Number Placeholder 4">
            <a:extLst>
              <a:ext uri="{FF2B5EF4-FFF2-40B4-BE49-F238E27FC236}">
                <a16:creationId xmlns:a16="http://schemas.microsoft.com/office/drawing/2014/main" id="{ECBE8528-D280-4150-B46C-1A2E1ECF3E2D}"/>
              </a:ext>
            </a:extLst>
          </p:cNvPr>
          <p:cNvSpPr>
            <a:spLocks noGrp="1"/>
          </p:cNvSpPr>
          <p:nvPr>
            <p:ph type="sldNum" sz="quarter" idx="12"/>
          </p:nvPr>
        </p:nvSpPr>
        <p:spPr/>
        <p:txBody>
          <a:bodyPr/>
          <a:lstStyle/>
          <a:p>
            <a:fld id="{28E6F07D-F62F-4C3B-A21E-2367E9A39921}" type="slidenum">
              <a:rPr lang="en-US" smtClean="0"/>
              <a:t>15</a:t>
            </a:fld>
            <a:endParaRPr lang="en-US"/>
          </a:p>
        </p:txBody>
      </p:sp>
    </p:spTree>
    <p:extLst>
      <p:ext uri="{BB962C8B-B14F-4D97-AF65-F5344CB8AC3E}">
        <p14:creationId xmlns:p14="http://schemas.microsoft.com/office/powerpoint/2010/main" val="22046430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
        <p:nvSpPr>
          <p:cNvPr id="5" name="Slide Number Placeholder 4">
            <a:extLst>
              <a:ext uri="{FF2B5EF4-FFF2-40B4-BE49-F238E27FC236}">
                <a16:creationId xmlns:a16="http://schemas.microsoft.com/office/drawing/2014/main" id="{AA01E221-BC5C-9E61-C52C-C8196B46B03E}"/>
              </a:ext>
            </a:extLst>
          </p:cNvPr>
          <p:cNvSpPr>
            <a:spLocks noGrp="1"/>
          </p:cNvSpPr>
          <p:nvPr>
            <p:ph type="sldNum" sz="quarter" idx="12"/>
          </p:nvPr>
        </p:nvSpPr>
        <p:spPr/>
        <p:txBody>
          <a:bodyPr/>
          <a:lstStyle/>
          <a:p>
            <a:fld id="{28E6F07D-F62F-4C3B-A21E-2367E9A39921}" type="slidenum">
              <a:rPr lang="en-US" smtClean="0"/>
              <a:t>16</a:t>
            </a:fld>
            <a:endParaRPr lang="en-US"/>
          </a:p>
        </p:txBody>
      </p:sp>
      <p:sp>
        <p:nvSpPr>
          <p:cNvPr id="6" name="Footer Placeholder 5">
            <a:extLst>
              <a:ext uri="{FF2B5EF4-FFF2-40B4-BE49-F238E27FC236}">
                <a16:creationId xmlns:a16="http://schemas.microsoft.com/office/drawing/2014/main" id="{373F57A3-3D26-D77B-8269-2F7A03052023}"/>
              </a:ext>
            </a:extLst>
          </p:cNvPr>
          <p:cNvSpPr>
            <a:spLocks noGrp="1"/>
          </p:cNvSpPr>
          <p:nvPr>
            <p:ph type="ftr" sz="quarter" idx="11"/>
          </p:nvPr>
        </p:nvSpPr>
        <p:spPr/>
        <p:txBody>
          <a:bodyPr/>
          <a:lstStyle/>
          <a:p>
            <a:r>
              <a:rPr lang="en-US"/>
              <a:t>2</a:t>
            </a:r>
          </a:p>
        </p:txBody>
      </p:sp>
    </p:spTree>
    <p:extLst>
      <p:ext uri="{BB962C8B-B14F-4D97-AF65-F5344CB8AC3E}">
        <p14:creationId xmlns:p14="http://schemas.microsoft.com/office/powerpoint/2010/main" val="33374431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13CA0A6B0BEF148A950B13793DB3E53" ma:contentTypeVersion="14" ma:contentTypeDescription="Create a new document." ma:contentTypeScope="" ma:versionID="ca73b89557a60fa9fa341def7f053cca">
  <xsd:schema xmlns:xsd="http://www.w3.org/2001/XMLSchema" xmlns:xs="http://www.w3.org/2001/XMLSchema" xmlns:p="http://schemas.microsoft.com/office/2006/metadata/properties" xmlns:ns2="780666fd-25b7-44ec-9ab0-d0858433a284" xmlns:ns3="b1de22aa-c0d9-4cf3-918b-b54bddbb2836" targetNamespace="http://schemas.microsoft.com/office/2006/metadata/properties" ma:root="true" ma:fieldsID="7ed7602ca7e64fce74071eb4f916610a" ns2:_="" ns3:_="">
    <xsd:import namespace="780666fd-25b7-44ec-9ab0-d0858433a284"/>
    <xsd:import namespace="b1de22aa-c0d9-4cf3-918b-b54bddbb283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0666fd-25b7-44ec-9ab0-d0858433a28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7d8b5c29-6ec2-45ab-accb-d02a3b8c9870"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e22aa-c0d9-4cf3-918b-b54bddbb283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33c891fa-248d-436c-b510-4227195a1223}" ma:internalName="TaxCatchAll" ma:showField="CatchAllData" ma:web="b1de22aa-c0d9-4cf3-918b-b54bddbb283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80666fd-25b7-44ec-9ab0-d0858433a284">
      <Terms xmlns="http://schemas.microsoft.com/office/infopath/2007/PartnerControls"/>
    </lcf76f155ced4ddcb4097134ff3c332f>
    <TaxCatchAll xmlns="b1de22aa-c0d9-4cf3-918b-b54bddbb2836" xsi:nil="true"/>
  </documentManagement>
</p:properties>
</file>

<file path=customXml/itemProps1.xml><?xml version="1.0" encoding="utf-8"?>
<ds:datastoreItem xmlns:ds="http://schemas.openxmlformats.org/officeDocument/2006/customXml" ds:itemID="{DFA9CE02-15DD-4646-A729-FDE914C64CB3}">
  <ds:schemaRefs>
    <ds:schemaRef ds:uri="780666fd-25b7-44ec-9ab0-d0858433a284"/>
    <ds:schemaRef ds:uri="b1de22aa-c0d9-4cf3-918b-b54bddbb283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AC7DA45-915F-4C47-A457-9BC5C7429D83}">
  <ds:schemaRefs>
    <ds:schemaRef ds:uri="http://schemas.microsoft.com/sharepoint/v3/contenttype/forms"/>
  </ds:schemaRefs>
</ds:datastoreItem>
</file>

<file path=customXml/itemProps3.xml><?xml version="1.0" encoding="utf-8"?>
<ds:datastoreItem xmlns:ds="http://schemas.openxmlformats.org/officeDocument/2006/customXml" ds:itemID="{CA2B6C1B-9DF4-4218-A4E7-1C6026363604}">
  <ds:schemaRefs>
    <ds:schemaRef ds:uri="780666fd-25b7-44ec-9ab0-d0858433a284"/>
    <ds:schemaRef ds:uri="b1de22aa-c0d9-4cf3-918b-b54bddbb283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0</TotalTime>
  <Words>892</Words>
  <Application>Microsoft Office PowerPoint</Application>
  <PresentationFormat>Widescreen</PresentationFormat>
  <Paragraphs>139</Paragraphs>
  <Slides>16</Slides>
  <Notes>14</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16</vt:i4>
      </vt:variant>
    </vt:vector>
  </HeadingPairs>
  <TitlesOfParts>
    <vt:vector size="29" baseType="lpstr">
      <vt:lpstr>Arial</vt:lpstr>
      <vt:lpstr>Arial Narrow</vt:lpstr>
      <vt:lpstr>Arial,Sans-Serif</vt:lpstr>
      <vt:lpstr>Calibri</vt:lpstr>
      <vt:lpstr>Calibri Light</vt:lpstr>
      <vt:lpstr>Franklin Gothic Medium</vt:lpstr>
      <vt:lpstr>Trade Gothic Next</vt:lpstr>
      <vt:lpstr>Trade Gothic Next Cond</vt:lpstr>
      <vt:lpstr>Trade Gothic Next HvyCd</vt:lpstr>
      <vt:lpstr>Wingdings</vt:lpstr>
      <vt:lpstr>Office Theme</vt:lpstr>
      <vt:lpstr>Office Theme</vt:lpstr>
      <vt:lpstr>Office Theme</vt:lpstr>
      <vt:lpstr>PowerPoint Presentation</vt:lpstr>
      <vt:lpstr>OUR MISSION</vt:lpstr>
      <vt:lpstr>PowerPoint Presentation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Lovett, Katika</dc:creator>
  <cp:lastModifiedBy>Ward-Rodgers, Lori</cp:lastModifiedBy>
  <cp:revision>4</cp:revision>
  <cp:lastPrinted>2023-05-01T18:56:22Z</cp:lastPrinted>
  <dcterms:created xsi:type="dcterms:W3CDTF">2023-05-01T16:02:45Z</dcterms:created>
  <dcterms:modified xsi:type="dcterms:W3CDTF">2024-12-13T20:58:59Z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0x010100113CA0A6B0BEF148A950B13793DB3E53</vt:lpwstr>
  </property>
</Properties>
</file>