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27"/>
  </p:notesMasterIdLst>
  <p:sldIdLst>
    <p:sldId id="292" r:id="rId3"/>
    <p:sldId id="298" r:id="rId4"/>
    <p:sldId id="297" r:id="rId5"/>
    <p:sldId id="300" r:id="rId6"/>
    <p:sldId id="287" r:id="rId7"/>
    <p:sldId id="320" r:id="rId8"/>
    <p:sldId id="321" r:id="rId9"/>
    <p:sldId id="324" r:id="rId10"/>
    <p:sldId id="326" r:id="rId11"/>
    <p:sldId id="327" r:id="rId12"/>
    <p:sldId id="328" r:id="rId13"/>
    <p:sldId id="316" r:id="rId14"/>
    <p:sldId id="315" r:id="rId15"/>
    <p:sldId id="317" r:id="rId16"/>
    <p:sldId id="323" r:id="rId17"/>
    <p:sldId id="329" r:id="rId18"/>
    <p:sldId id="303" r:id="rId19"/>
    <p:sldId id="331" r:id="rId20"/>
    <p:sldId id="304" r:id="rId21"/>
    <p:sldId id="305" r:id="rId22"/>
    <p:sldId id="306" r:id="rId23"/>
    <p:sldId id="312" r:id="rId24"/>
    <p:sldId id="330" r:id="rId25"/>
    <p:sldId id="295" r:id="rId26"/>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CDAA80C-A855-D6BA-0E23-1D202045D478}" name="Candis, Tamara" initials="" userId="S::TAMARA.CANDIS@bcsdk12.net::b7caebad-84ce-4acf-ac4a-f2ac85e571fe" providerId="AD"/>
  <p188:author id="{B94083E8-3FF3-F600-F4FC-CE213499BD59}" name="Lovett, Katika" initials="LK" userId="S::KATIKA.LOVETT@bcsdk12.net::f620913a-5078-4dd7-98e1-52578688196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C700"/>
    <a:srgbClr val="FFC305"/>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EB5D0E8-D127-4CC0-A78A-25214F1733D5}" v="1" dt="2025-10-08T12:49:42.37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340" autoAdjust="0"/>
    <p:restoredTop sz="74453" autoAdjust="0"/>
  </p:normalViewPr>
  <p:slideViewPr>
    <p:cSldViewPr snapToGrid="0">
      <p:cViewPr varScale="1">
        <p:scale>
          <a:sx n="62" d="100"/>
          <a:sy n="62" d="100"/>
        </p:scale>
        <p:origin x="1013" y="38"/>
      </p:cViewPr>
      <p:guideLst/>
    </p:cSldViewPr>
  </p:slideViewPr>
  <p:notesTextViewPr>
    <p:cViewPr>
      <p:scale>
        <a:sx n="1" d="1"/>
        <a:sy n="1" d="1"/>
      </p:scale>
      <p:origin x="0" y="0"/>
    </p:cViewPr>
  </p:notesTextViewPr>
  <p:notesViewPr>
    <p:cSldViewPr snapToGrid="0">
      <p:cViewPr varScale="1">
        <p:scale>
          <a:sx n="55" d="100"/>
          <a:sy n="55" d="100"/>
        </p:scale>
        <p:origin x="2576" y="5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microsoft.com/office/2018/10/relationships/authors" Targe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2" tIns="46587" rIns="93172" bIns="46587" rtlCol="0"/>
          <a:lstStyle>
            <a:lvl1pPr algn="l">
              <a:defRPr sz="1200">
                <a:latin typeface="Arial Narrow" panose="020B0606020202030204" pitchFamily="34" charset="0"/>
              </a:defRPr>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2" tIns="46587" rIns="93172" bIns="46587" rtlCol="0"/>
          <a:lstStyle>
            <a:lvl1pPr algn="r">
              <a:defRPr sz="1200">
                <a:latin typeface="Arial Narrow" panose="020B0606020202030204" pitchFamily="34" charset="0"/>
              </a:defRPr>
            </a:lvl1pPr>
          </a:lstStyle>
          <a:p>
            <a:fld id="{3766DF0B-0C9F-4036-8C23-D267B660CAF0}" type="datetimeFigureOut">
              <a:rPr lang="en-US" smtClean="0"/>
              <a:pPr/>
              <a:t>10/8/2025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7" rIns="93172" bIns="46587"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7" rIns="93172" bIns="4658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72" tIns="46587" rIns="93172" bIns="46587" rtlCol="0" anchor="b"/>
          <a:lstStyle>
            <a:lvl1pPr algn="l">
              <a:defRPr sz="1200">
                <a:latin typeface="Arial Narrow" panose="020B0606020202030204" pitchFamily="34" charset="0"/>
              </a:defRPr>
            </a:lvl1pPr>
          </a:lstStyle>
          <a:p>
            <a:endParaRPr lang="en-US"/>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72" tIns="46587" rIns="93172" bIns="46587" rtlCol="0" anchor="b"/>
          <a:lstStyle>
            <a:lvl1pPr algn="r">
              <a:defRPr sz="1200">
                <a:latin typeface="Arial Narrow" panose="020B0606020202030204" pitchFamily="34" charset="0"/>
              </a:defRPr>
            </a:lvl1pPr>
          </a:lstStyle>
          <a:p>
            <a:fld id="{560E63B2-D433-497B-82B7-B837A3F36A27}" type="slidenum">
              <a:rPr lang="en-US" smtClean="0"/>
              <a:pPr/>
              <a:t>‹#›</a:t>
            </a:fld>
            <a:endParaRPr lang="en-US"/>
          </a:p>
        </p:txBody>
      </p:sp>
    </p:spTree>
    <p:extLst>
      <p:ext uri="{BB962C8B-B14F-4D97-AF65-F5344CB8AC3E}">
        <p14:creationId xmlns:p14="http://schemas.microsoft.com/office/powerpoint/2010/main" val="2106565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Narrow" panose="020B0606020202030204" pitchFamily="34" charset="0"/>
        <a:ea typeface="+mn-ea"/>
        <a:cs typeface="+mn-cs"/>
      </a:defRPr>
    </a:lvl1pPr>
    <a:lvl2pPr marL="457200" algn="l" defTabSz="914400" rtl="0" eaLnBrk="1" latinLnBrk="0" hangingPunct="1">
      <a:defRPr sz="1200" kern="1200">
        <a:solidFill>
          <a:schemeClr val="tx1"/>
        </a:solidFill>
        <a:latin typeface="Arial Narrow" panose="020B0606020202030204" pitchFamily="34" charset="0"/>
        <a:ea typeface="+mn-ea"/>
        <a:cs typeface="+mn-cs"/>
      </a:defRPr>
    </a:lvl2pPr>
    <a:lvl3pPr marL="914400" algn="l" defTabSz="914400" rtl="0" eaLnBrk="1" latinLnBrk="0" hangingPunct="1">
      <a:defRPr sz="1200" kern="1200">
        <a:solidFill>
          <a:schemeClr val="tx1"/>
        </a:solidFill>
        <a:latin typeface="Arial Narrow" panose="020B0606020202030204" pitchFamily="34" charset="0"/>
        <a:ea typeface="+mn-ea"/>
        <a:cs typeface="+mn-cs"/>
      </a:defRPr>
    </a:lvl3pPr>
    <a:lvl4pPr marL="1371600" algn="l" defTabSz="914400" rtl="0" eaLnBrk="1" latinLnBrk="0" hangingPunct="1">
      <a:defRPr sz="1200" kern="1200">
        <a:solidFill>
          <a:schemeClr val="tx1"/>
        </a:solidFill>
        <a:latin typeface="Arial Narrow" panose="020B0606020202030204" pitchFamily="34" charset="0"/>
        <a:ea typeface="+mn-ea"/>
        <a:cs typeface="+mn-cs"/>
      </a:defRPr>
    </a:lvl4pPr>
    <a:lvl5pPr marL="1828800" algn="l" defTabSz="914400" rtl="0" eaLnBrk="1" latinLnBrk="0" hangingPunct="1">
      <a:defRPr sz="1200" kern="1200">
        <a:solidFill>
          <a:schemeClr val="tx1"/>
        </a:solidFill>
        <a:latin typeface="Arial Narrow" panose="020B0606020202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pPr/>
              <a:t>1</a:t>
            </a:fld>
            <a:endParaRPr lang="en-US"/>
          </a:p>
        </p:txBody>
      </p:sp>
    </p:spTree>
    <p:extLst>
      <p:ext uri="{BB962C8B-B14F-4D97-AF65-F5344CB8AC3E}">
        <p14:creationId xmlns:p14="http://schemas.microsoft.com/office/powerpoint/2010/main" val="22172626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pPr/>
              <a:t>2</a:t>
            </a:fld>
            <a:endParaRPr lang="en-US"/>
          </a:p>
        </p:txBody>
      </p:sp>
    </p:spTree>
    <p:extLst>
      <p:ext uri="{BB962C8B-B14F-4D97-AF65-F5344CB8AC3E}">
        <p14:creationId xmlns:p14="http://schemas.microsoft.com/office/powerpoint/2010/main" val="19847912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pPr/>
              <a:t>3</a:t>
            </a:fld>
            <a:endParaRPr lang="en-US"/>
          </a:p>
        </p:txBody>
      </p:sp>
    </p:spTree>
    <p:extLst>
      <p:ext uri="{BB962C8B-B14F-4D97-AF65-F5344CB8AC3E}">
        <p14:creationId xmlns:p14="http://schemas.microsoft.com/office/powerpoint/2010/main" val="16560944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latin typeface="Cambria" panose="02040503050406030204" pitchFamily="18" charset="0"/>
              <a:ea typeface="Cambria" panose="02040503050406030204" pitchFamily="18" charset="0"/>
            </a:endParaRPr>
          </a:p>
        </p:txBody>
      </p:sp>
      <p:sp>
        <p:nvSpPr>
          <p:cNvPr id="4" name="Slide Number Placeholder 3"/>
          <p:cNvSpPr>
            <a:spLocks noGrp="1"/>
          </p:cNvSpPr>
          <p:nvPr>
            <p:ph type="sldNum" sz="quarter" idx="5"/>
          </p:nvPr>
        </p:nvSpPr>
        <p:spPr/>
        <p:txBody>
          <a:bodyPr/>
          <a:lstStyle/>
          <a:p>
            <a:fld id="{560E63B2-D433-497B-82B7-B837A3F36A27}" type="slidenum">
              <a:rPr lang="en-US" smtClean="0"/>
              <a:pPr/>
              <a:t>4</a:t>
            </a:fld>
            <a:endParaRPr lang="en-US"/>
          </a:p>
        </p:txBody>
      </p:sp>
    </p:spTree>
    <p:extLst>
      <p:ext uri="{BB962C8B-B14F-4D97-AF65-F5344CB8AC3E}">
        <p14:creationId xmlns:p14="http://schemas.microsoft.com/office/powerpoint/2010/main" val="21412158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marR="0">
              <a:lnSpc>
                <a:spcPct val="115000"/>
              </a:lnSpc>
              <a:spcBef>
                <a:spcPts val="0"/>
              </a:spcBef>
              <a:spcAft>
                <a:spcPts val="1000"/>
              </a:spcAft>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60E63B2-D433-497B-82B7-B837A3F36A27}" type="slidenum">
              <a:rPr lang="en-US" smtClean="0"/>
              <a:t>5</a:t>
            </a:fld>
            <a:endParaRPr lang="en-US"/>
          </a:p>
        </p:txBody>
      </p:sp>
    </p:spTree>
    <p:extLst>
      <p:ext uri="{BB962C8B-B14F-4D97-AF65-F5344CB8AC3E}">
        <p14:creationId xmlns:p14="http://schemas.microsoft.com/office/powerpoint/2010/main" val="6345784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4F33C1-368A-88CF-5228-E22987071B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C242D8-C41E-0E2D-DC8B-D8D59B7AC04D}"/>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08C48D9-7D6F-12B0-E1A7-68A453D0B51C}"/>
              </a:ext>
            </a:extLst>
          </p:cNvPr>
          <p:cNvSpPr>
            <a:spLocks noGrp="1"/>
          </p:cNvSpPr>
          <p:nvPr>
            <p:ph type="body" idx="1"/>
          </p:nvPr>
        </p:nvSpPr>
        <p:spPr/>
        <p:txBody>
          <a:bodyPr/>
          <a:lstStyle/>
          <a:p>
            <a:r>
              <a:rPr lang="en-US" dirty="0">
                <a:latin typeface="Arial Narrow"/>
              </a:rPr>
              <a:t>. </a:t>
            </a:r>
          </a:p>
        </p:txBody>
      </p:sp>
      <p:sp>
        <p:nvSpPr>
          <p:cNvPr id="4" name="Slide Number Placeholder 3">
            <a:extLst>
              <a:ext uri="{FF2B5EF4-FFF2-40B4-BE49-F238E27FC236}">
                <a16:creationId xmlns:a16="http://schemas.microsoft.com/office/drawing/2014/main" id="{01C9D4C4-72A9-606C-A14C-BCFE34F7F2F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98585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rial Narrow"/>
            </a:endParaRPr>
          </a:p>
        </p:txBody>
      </p:sp>
      <p:sp>
        <p:nvSpPr>
          <p:cNvPr id="4" name="Slide Number Placeholder 3"/>
          <p:cNvSpPr>
            <a:spLocks noGrp="1"/>
          </p:cNvSpPr>
          <p:nvPr>
            <p:ph type="sldNum" sz="quarter" idx="5"/>
          </p:nvPr>
        </p:nvSpPr>
        <p:spPr/>
        <p:txBody>
          <a:bodyPr/>
          <a:lstStyle/>
          <a:p>
            <a:fld id="{560E63B2-D433-497B-82B7-B837A3F36A27}" type="slidenum">
              <a:rPr lang="en-US" smtClean="0"/>
              <a:pPr/>
              <a:t>7</a:t>
            </a:fld>
            <a:endParaRPr lang="en-US"/>
          </a:p>
        </p:txBody>
      </p:sp>
    </p:spTree>
    <p:extLst>
      <p:ext uri="{BB962C8B-B14F-4D97-AF65-F5344CB8AC3E}">
        <p14:creationId xmlns:p14="http://schemas.microsoft.com/office/powerpoint/2010/main" val="22850374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1ECDB6-4015-E501-F199-F60951095C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64BBBA-7440-0C2D-4534-ADAEA3A328FD}"/>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739A9E71-9DB2-469B-51D9-87413CCA445B}"/>
              </a:ext>
            </a:extLst>
          </p:cNvPr>
          <p:cNvSpPr>
            <a:spLocks noGrp="1"/>
          </p:cNvSpPr>
          <p:nvPr>
            <p:ph type="body" idx="1"/>
          </p:nvPr>
        </p:nvSpPr>
        <p:spPr/>
        <p:txBody>
          <a:bodyPr/>
          <a:lstStyle/>
          <a:p>
            <a:pPr>
              <a:defRPr/>
            </a:pPr>
            <a:endParaRPr lang="en-US" dirty="0">
              <a:latin typeface="Cambria"/>
              <a:ea typeface="Cambria"/>
            </a:endParaRPr>
          </a:p>
        </p:txBody>
      </p:sp>
      <p:sp>
        <p:nvSpPr>
          <p:cNvPr id="4" name="Slide Number Placeholder 3">
            <a:extLst>
              <a:ext uri="{FF2B5EF4-FFF2-40B4-BE49-F238E27FC236}">
                <a16:creationId xmlns:a16="http://schemas.microsoft.com/office/drawing/2014/main" id="{0350CD94-7C8A-9B48-510C-3B872CD61E5A}"/>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5153650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D97A02-72B2-729C-D79F-17A49EADBD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41ADA4-9B7D-C271-A11E-C5E8C64AE32C}"/>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59117B3D-2917-6D89-AAAF-E2CE4081BCBA}"/>
              </a:ext>
            </a:extLst>
          </p:cNvPr>
          <p:cNvSpPr>
            <a:spLocks noGrp="1"/>
          </p:cNvSpPr>
          <p:nvPr>
            <p:ph type="body" idx="1"/>
          </p:nvPr>
        </p:nvSpPr>
        <p:spPr/>
        <p:txBody>
          <a:bodyPr/>
          <a:lstStyle/>
          <a:p>
            <a:pPr>
              <a:defRPr/>
            </a:pPr>
            <a:endParaRPr lang="en-US" dirty="0">
              <a:latin typeface="Cambria"/>
              <a:ea typeface="Cambria"/>
            </a:endParaRPr>
          </a:p>
        </p:txBody>
      </p:sp>
      <p:sp>
        <p:nvSpPr>
          <p:cNvPr id="4" name="Slide Number Placeholder 3">
            <a:extLst>
              <a:ext uri="{FF2B5EF4-FFF2-40B4-BE49-F238E27FC236}">
                <a16:creationId xmlns:a16="http://schemas.microsoft.com/office/drawing/2014/main" id="{443EAA2A-472A-B492-EBEE-727FB9813FB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7022359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672F69-4C7C-800A-F033-3EC6A380FE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8A338F-2C8D-A95E-32A6-96C42CBD2714}"/>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5077C4CB-4536-8DD3-533A-56E913BE0012}"/>
              </a:ext>
            </a:extLst>
          </p:cNvPr>
          <p:cNvSpPr>
            <a:spLocks noGrp="1"/>
          </p:cNvSpPr>
          <p:nvPr>
            <p:ph type="body" idx="1"/>
          </p:nvPr>
        </p:nvSpPr>
        <p:spPr/>
        <p:txBody>
          <a:bodyPr/>
          <a:lstStyle/>
          <a:p>
            <a:pPr>
              <a:defRPr/>
            </a:pPr>
            <a:endParaRPr lang="en-US" dirty="0">
              <a:latin typeface="Arial Narrow"/>
            </a:endParaRPr>
          </a:p>
        </p:txBody>
      </p:sp>
      <p:sp>
        <p:nvSpPr>
          <p:cNvPr id="4" name="Slide Number Placeholder 3">
            <a:extLst>
              <a:ext uri="{FF2B5EF4-FFF2-40B4-BE49-F238E27FC236}">
                <a16:creationId xmlns:a16="http://schemas.microsoft.com/office/drawing/2014/main" id="{01C51FB5-F7F0-D29D-135A-95A5D75CBB0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17758907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763688-475D-5FA7-2E26-7F4C2DB50C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6E1752-D04A-B50A-DC54-D0096F64D889}"/>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F85E593B-7CE3-F2C0-CBBB-4E708C53B43C}"/>
              </a:ext>
            </a:extLst>
          </p:cNvPr>
          <p:cNvSpPr>
            <a:spLocks noGrp="1"/>
          </p:cNvSpPr>
          <p:nvPr>
            <p:ph type="body" idx="1"/>
          </p:nvPr>
        </p:nvSpPr>
        <p:spPr/>
        <p:txBody>
          <a:bodyPr/>
          <a:lstStyle/>
          <a:p>
            <a:pPr>
              <a:defRPr/>
            </a:pPr>
            <a:endParaRPr lang="en-US" dirty="0">
              <a:latin typeface="Arial Narrow"/>
            </a:endParaRPr>
          </a:p>
        </p:txBody>
      </p:sp>
      <p:sp>
        <p:nvSpPr>
          <p:cNvPr id="4" name="Slide Number Placeholder 3">
            <a:extLst>
              <a:ext uri="{FF2B5EF4-FFF2-40B4-BE49-F238E27FC236}">
                <a16:creationId xmlns:a16="http://schemas.microsoft.com/office/drawing/2014/main" id="{24ADB5DE-3BFE-3284-D759-74E07DF3646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8303805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13664215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3425710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9787212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4378B4-877D-70D3-D5CE-78A13EA87E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3F2A9B-2A3A-D88B-1F1A-15A324CBDC5D}"/>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98B59E99-A65B-2501-292A-CDEFC087152F}"/>
              </a:ext>
            </a:extLst>
          </p:cNvPr>
          <p:cNvSpPr>
            <a:spLocks noGrp="1"/>
          </p:cNvSpPr>
          <p:nvPr>
            <p:ph type="body" idx="1"/>
          </p:nvPr>
        </p:nvSpPr>
        <p:spPr/>
        <p:txBody>
          <a:bodyPr/>
          <a:lstStyle/>
          <a:p>
            <a:pPr marL="0" marR="0">
              <a:lnSpc>
                <a:spcPct val="115000"/>
              </a:lnSpc>
              <a:spcBef>
                <a:spcPts val="0"/>
              </a:spcBef>
              <a:spcAft>
                <a:spcPts val="1000"/>
              </a:spcAft>
            </a:pPr>
            <a:endParaRPr lang="en-US" sz="1400" dirty="0">
              <a:effectLst/>
              <a:latin typeface="Cambria"/>
              <a:ea typeface="MS Mincho"/>
              <a:cs typeface="Times New Roman" panose="02020603050405020304" pitchFamily="18" charset="0"/>
            </a:endParaRPr>
          </a:p>
        </p:txBody>
      </p:sp>
      <p:sp>
        <p:nvSpPr>
          <p:cNvPr id="4" name="Slide Number Placeholder 3">
            <a:extLst>
              <a:ext uri="{FF2B5EF4-FFF2-40B4-BE49-F238E27FC236}">
                <a16:creationId xmlns:a16="http://schemas.microsoft.com/office/drawing/2014/main" id="{AAC85A37-20C9-E84A-CDA3-0D1E76AD1564}"/>
              </a:ext>
            </a:extLst>
          </p:cNvPr>
          <p:cNvSpPr>
            <a:spLocks noGrp="1"/>
          </p:cNvSpPr>
          <p:nvPr>
            <p:ph type="sldNum" sz="quarter" idx="5"/>
          </p:nvPr>
        </p:nvSpPr>
        <p:spPr/>
        <p:txBody>
          <a:bodyPr/>
          <a:lstStyle/>
          <a:p>
            <a:fld id="{560E63B2-D433-497B-82B7-B837A3F36A27}" type="slidenum">
              <a:rPr lang="en-US" smtClean="0"/>
              <a:t>15</a:t>
            </a:fld>
            <a:endParaRPr lang="en-US"/>
          </a:p>
        </p:txBody>
      </p:sp>
    </p:spTree>
    <p:extLst>
      <p:ext uri="{BB962C8B-B14F-4D97-AF65-F5344CB8AC3E}">
        <p14:creationId xmlns:p14="http://schemas.microsoft.com/office/powerpoint/2010/main" val="25923198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1048CD-FAC9-8C39-66E1-50F5E0B48F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E0DDA9-AB60-4BE8-3647-E9B39D8BB164}"/>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D6BFEF5E-BA80-5108-9B3A-33B5280469D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036167B-DC36-0974-693E-A9243ED96041}"/>
              </a:ext>
            </a:extLst>
          </p:cNvPr>
          <p:cNvSpPr>
            <a:spLocks noGrp="1"/>
          </p:cNvSpPr>
          <p:nvPr>
            <p:ph type="sldNum" sz="quarter" idx="5"/>
          </p:nvPr>
        </p:nvSpPr>
        <p:spPr/>
        <p:txBody>
          <a:bodyPr/>
          <a:lstStyle/>
          <a:p>
            <a:fld id="{560E63B2-D433-497B-82B7-B837A3F36A27}" type="slidenum">
              <a:rPr lang="en-US" smtClean="0"/>
              <a:t>16</a:t>
            </a:fld>
            <a:endParaRPr lang="en-US"/>
          </a:p>
        </p:txBody>
      </p:sp>
    </p:spTree>
    <p:extLst>
      <p:ext uri="{BB962C8B-B14F-4D97-AF65-F5344CB8AC3E}">
        <p14:creationId xmlns:p14="http://schemas.microsoft.com/office/powerpoint/2010/main" val="37226369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17</a:t>
            </a:fld>
            <a:endParaRPr lang="en-US"/>
          </a:p>
        </p:txBody>
      </p:sp>
    </p:spTree>
    <p:extLst>
      <p:ext uri="{BB962C8B-B14F-4D97-AF65-F5344CB8AC3E}">
        <p14:creationId xmlns:p14="http://schemas.microsoft.com/office/powerpoint/2010/main" val="42018476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a:lnSpc>
                <a:spcPct val="115000"/>
              </a:lnSpc>
              <a:spcAft>
                <a:spcPts val="1000"/>
              </a:spcAft>
            </a:pPr>
            <a:endParaRPr lang="en-US" sz="14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60E63B2-D433-497B-82B7-B837A3F36A27}" type="slidenum">
              <a:rPr lang="en-US" smtClean="0"/>
              <a:t>18</a:t>
            </a:fld>
            <a:endParaRPr lang="en-US"/>
          </a:p>
        </p:txBody>
      </p:sp>
    </p:spTree>
    <p:extLst>
      <p:ext uri="{BB962C8B-B14F-4D97-AF65-F5344CB8AC3E}">
        <p14:creationId xmlns:p14="http://schemas.microsoft.com/office/powerpoint/2010/main" val="21960208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sz="1400" dirty="0">
              <a:latin typeface="Cambria"/>
              <a:ea typeface="Cambria"/>
            </a:endParaRPr>
          </a:p>
        </p:txBody>
      </p:sp>
      <p:sp>
        <p:nvSpPr>
          <p:cNvPr id="4" name="Slide Number Placeholder 3"/>
          <p:cNvSpPr>
            <a:spLocks noGrp="1"/>
          </p:cNvSpPr>
          <p:nvPr>
            <p:ph type="sldNum" sz="quarter" idx="5"/>
          </p:nvPr>
        </p:nvSpPr>
        <p:spPr/>
        <p:txBody>
          <a:bodyPr/>
          <a:lstStyle/>
          <a:p>
            <a:fld id="{560E63B2-D433-497B-82B7-B837A3F36A27}" type="slidenum">
              <a:rPr lang="en-US" smtClean="0"/>
              <a:t>19</a:t>
            </a:fld>
            <a:endParaRPr lang="en-US"/>
          </a:p>
        </p:txBody>
      </p:sp>
    </p:spTree>
    <p:extLst>
      <p:ext uri="{BB962C8B-B14F-4D97-AF65-F5344CB8AC3E}">
        <p14:creationId xmlns:p14="http://schemas.microsoft.com/office/powerpoint/2010/main" val="41061121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a:lnSpc>
                <a:spcPct val="115000"/>
              </a:lnSpc>
              <a:spcAft>
                <a:spcPts val="1000"/>
              </a:spcAft>
            </a:pPr>
            <a:endParaRPr lang="en-US" sz="14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60E63B2-D433-497B-82B7-B837A3F36A27}" type="slidenum">
              <a:rPr lang="en-US" smtClean="0"/>
              <a:t>20</a:t>
            </a:fld>
            <a:endParaRPr lang="en-US"/>
          </a:p>
        </p:txBody>
      </p:sp>
    </p:spTree>
    <p:extLst>
      <p:ext uri="{BB962C8B-B14F-4D97-AF65-F5344CB8AC3E}">
        <p14:creationId xmlns:p14="http://schemas.microsoft.com/office/powerpoint/2010/main" val="11286947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a:lnSpc>
                <a:spcPct val="115000"/>
              </a:lnSpc>
              <a:spcAft>
                <a:spcPts val="1000"/>
              </a:spcAft>
            </a:pPr>
            <a:endParaRPr lang="en-US" sz="1400" dirty="0">
              <a:effectLst/>
              <a:latin typeface="Cambria"/>
              <a:ea typeface="MS Mincho"/>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60E63B2-D433-497B-82B7-B837A3F36A27}" type="slidenum">
              <a:rPr lang="en-US" smtClean="0"/>
              <a:t>21</a:t>
            </a:fld>
            <a:endParaRPr lang="en-US"/>
          </a:p>
        </p:txBody>
      </p:sp>
    </p:spTree>
    <p:extLst>
      <p:ext uri="{BB962C8B-B14F-4D97-AF65-F5344CB8AC3E}">
        <p14:creationId xmlns:p14="http://schemas.microsoft.com/office/powerpoint/2010/main" val="34525145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marR="0">
              <a:lnSpc>
                <a:spcPct val="114999"/>
              </a:lnSpc>
              <a:spcBef>
                <a:spcPts val="0"/>
              </a:spcBef>
              <a:spcAft>
                <a:spcPts val="1000"/>
              </a:spcAft>
            </a:pPr>
            <a:endParaRPr lang="en-US" sz="1400" b="1"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60E63B2-D433-497B-82B7-B837A3F36A27}" type="slidenum">
              <a:rPr lang="en-US" smtClean="0"/>
              <a:t>22</a:t>
            </a:fld>
            <a:endParaRPr lang="en-US"/>
          </a:p>
        </p:txBody>
      </p:sp>
    </p:spTree>
    <p:extLst>
      <p:ext uri="{BB962C8B-B14F-4D97-AF65-F5344CB8AC3E}">
        <p14:creationId xmlns:p14="http://schemas.microsoft.com/office/powerpoint/2010/main" val="34937185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6DDCA7-ED4D-E990-92C3-A9C409BE0C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199E90-FCD8-C7D4-98FE-91852B5595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89CD7A-0B3B-6C5C-4896-B293E8825657}"/>
              </a:ext>
            </a:extLst>
          </p:cNvPr>
          <p:cNvSpPr>
            <a:spLocks noGrp="1"/>
          </p:cNvSpPr>
          <p:nvPr>
            <p:ph type="body" idx="1"/>
          </p:nvPr>
        </p:nvSpPr>
        <p:spPr/>
        <p:txBody>
          <a:bodyPr/>
          <a:lstStyle/>
          <a:p>
            <a:pPr marL="0" marR="0" lvl="0" indent="0" algn="l" defTabSz="914400">
              <a:lnSpc>
                <a:spcPct val="100000"/>
              </a:lnSpc>
              <a:spcBef>
                <a:spcPts val="0"/>
              </a:spcBef>
              <a:spcAft>
                <a:spcPts val="0"/>
              </a:spcAft>
              <a:buClrTx/>
              <a:buSzTx/>
              <a:buFontTx/>
              <a:buNone/>
              <a:tabLst/>
              <a:defRPr/>
            </a:pPr>
            <a:endParaRPr lang="en-US" b="1" dirty="0">
              <a:latin typeface="Arial Narrow"/>
              <a:ea typeface="MS Mincho"/>
            </a:endParaRPr>
          </a:p>
        </p:txBody>
      </p:sp>
      <p:sp>
        <p:nvSpPr>
          <p:cNvPr id="4" name="Slide Number Placeholder 3">
            <a:extLst>
              <a:ext uri="{FF2B5EF4-FFF2-40B4-BE49-F238E27FC236}">
                <a16:creationId xmlns:a16="http://schemas.microsoft.com/office/drawing/2014/main" id="{C6A65B9A-0D7E-CC42-49A5-D6DABBAC3976}"/>
              </a:ext>
            </a:extLst>
          </p:cNvPr>
          <p:cNvSpPr>
            <a:spLocks noGrp="1"/>
          </p:cNvSpPr>
          <p:nvPr>
            <p:ph type="sldNum" sz="quarter" idx="5"/>
          </p:nvPr>
        </p:nvSpPr>
        <p:spPr/>
        <p:txBody>
          <a:bodyPr/>
          <a:lstStyle/>
          <a:p>
            <a:fld id="{560E63B2-D433-497B-82B7-B837A3F36A27}" type="slidenum">
              <a:rPr lang="en-US" smtClean="0"/>
              <a:pPr/>
              <a:t>23</a:t>
            </a:fld>
            <a:endParaRPr lang="en-US"/>
          </a:p>
        </p:txBody>
      </p:sp>
    </p:spTree>
    <p:extLst>
      <p:ext uri="{BB962C8B-B14F-4D97-AF65-F5344CB8AC3E}">
        <p14:creationId xmlns:p14="http://schemas.microsoft.com/office/powerpoint/2010/main" val="35639571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24</a:t>
            </a:fld>
            <a:endParaRPr lang="en-US"/>
          </a:p>
        </p:txBody>
      </p:sp>
    </p:spTree>
    <p:extLst>
      <p:ext uri="{BB962C8B-B14F-4D97-AF65-F5344CB8AC3E}">
        <p14:creationId xmlns:p14="http://schemas.microsoft.com/office/powerpoint/2010/main" val="8644185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1213772-5A8E-4CA2-9495-07BA94319129}" type="datetimeFigureOut">
              <a:rPr lang="en-US" smtClean="0"/>
              <a:t>10/8/2025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008476398"/>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10/8/2025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96197563"/>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213772-5A8E-4CA2-9495-07BA94319129}" type="datetimeFigureOut">
              <a:rPr lang="en-US" smtClean="0"/>
              <a:t>10/8/2025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047049663"/>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1213772-5A8E-4CA2-9495-07BA94319129}" type="datetimeFigureOut">
              <a:rPr lang="en-US" smtClean="0"/>
              <a:t>10/8/2025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981307262"/>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1213772-5A8E-4CA2-9495-07BA94319129}" type="datetimeFigureOut">
              <a:rPr lang="en-US" smtClean="0"/>
              <a:t>10/8/2025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446201931"/>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1213772-5A8E-4CA2-9495-07BA94319129}" type="datetimeFigureOut">
              <a:rPr lang="en-US" smtClean="0"/>
              <a:t>10/8/2025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745882285"/>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213772-5A8E-4CA2-9495-07BA94319129}" type="datetimeFigureOut">
              <a:rPr lang="en-US" smtClean="0"/>
              <a:t>10/8/2025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366051208"/>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213772-5A8E-4CA2-9495-07BA94319129}" type="datetimeFigureOut">
              <a:rPr lang="en-US" smtClean="0"/>
              <a:t>10/8/2025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222235825"/>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213772-5A8E-4CA2-9495-07BA94319129}" type="datetimeFigureOut">
              <a:rPr lang="en-US" smtClean="0"/>
              <a:t>10/8/2025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784170450"/>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10/8/2025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206490365"/>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10/8/2025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583663599"/>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1213772-5A8E-4CA2-9495-07BA94319129}" type="datetimeFigureOut">
              <a:rPr lang="en-US" smtClean="0"/>
              <a:t>10/8/2025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8933532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10/8/2025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989117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213772-5A8E-4CA2-9495-07BA94319129}" type="datetimeFigureOut">
              <a:rPr lang="en-US" smtClean="0"/>
              <a:t>10/8/2025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8878964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1213772-5A8E-4CA2-9495-07BA94319129}" type="datetimeFigureOut">
              <a:rPr lang="en-US" smtClean="0"/>
              <a:t>10/8/2025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2175088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1213772-5A8E-4CA2-9495-07BA94319129}" type="datetimeFigureOut">
              <a:rPr lang="en-US" smtClean="0"/>
              <a:t>10/8/2025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1495401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1213772-5A8E-4CA2-9495-07BA94319129}" type="datetimeFigureOut">
              <a:rPr lang="en-US" smtClean="0"/>
              <a:t>10/8/2025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5328790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213772-5A8E-4CA2-9495-07BA94319129}" type="datetimeFigureOut">
              <a:rPr lang="en-US" smtClean="0"/>
              <a:t>10/8/2025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9488984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213772-5A8E-4CA2-9495-07BA94319129}" type="datetimeFigureOut">
              <a:rPr lang="en-US" smtClean="0"/>
              <a:t>10/8/2025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4249923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213772-5A8E-4CA2-9495-07BA94319129}" type="datetimeFigureOut">
              <a:rPr lang="en-US" smtClean="0"/>
              <a:t>10/8/2025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5900384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10/8/2025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6582262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10/8/2025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3806279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Narrow" panose="020B0606020202030204" pitchFamily="34" charset="0"/>
              </a:defRPr>
            </a:lvl1pPr>
          </a:lstStyle>
          <a:p>
            <a:fld id="{41213772-5A8E-4CA2-9495-07BA94319129}" type="datetimeFigureOut">
              <a:rPr lang="en-US" smtClean="0"/>
              <a:pPr/>
              <a:t>10/8/2025</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Narrow" panose="020B0606020202030204" pitchFamily="34" charset="0"/>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Narrow" panose="020B0606020202030204" pitchFamily="34" charset="0"/>
              </a:defRPr>
            </a:lvl1pPr>
          </a:lstStyle>
          <a:p>
            <a:fld id="{28E6F07D-F62F-4C3B-A21E-2367E9A39921}" type="slidenum">
              <a:rPr lang="en-US" smtClean="0"/>
              <a:pPr/>
              <a:t>‹#›</a:t>
            </a:fld>
            <a:endParaRPr lang="en-US"/>
          </a:p>
        </p:txBody>
      </p:sp>
    </p:spTree>
    <p:extLst>
      <p:ext uri="{BB962C8B-B14F-4D97-AF65-F5344CB8AC3E}">
        <p14:creationId xmlns:p14="http://schemas.microsoft.com/office/powerpoint/2010/main" val="8691684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Narrow" panose="020B06060202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arrow" panose="020B06060202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213772-5A8E-4CA2-9495-07BA94319129}" type="datetimeFigureOut">
              <a:rPr lang="en-US" smtClean="0"/>
              <a:t>10/8/2025</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229936863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5.sv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7.png"/><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Narrow" panose="020B0606020202030204" pitchFamily="34" charset="0"/>
            </a:endParaRPr>
          </a:p>
        </p:txBody>
      </p:sp>
      <p:sp>
        <p:nvSpPr>
          <p:cNvPr id="5" name="TextBox 4">
            <a:extLst>
              <a:ext uri="{FF2B5EF4-FFF2-40B4-BE49-F238E27FC236}">
                <a16:creationId xmlns:a16="http://schemas.microsoft.com/office/drawing/2014/main" id="{EF4D4CC4-05C4-2D82-C2B7-CB8680E70154}"/>
              </a:ext>
            </a:extLst>
          </p:cNvPr>
          <p:cNvSpPr txBox="1"/>
          <p:nvPr/>
        </p:nvSpPr>
        <p:spPr>
          <a:xfrm>
            <a:off x="444617" y="2317066"/>
            <a:ext cx="10930855" cy="2277547"/>
          </a:xfrm>
          <a:prstGeom prst="rect">
            <a:avLst/>
          </a:prstGeom>
          <a:noFill/>
        </p:spPr>
        <p:txBody>
          <a:bodyPr wrap="square" rtlCol="0">
            <a:spAutoFit/>
          </a:bodyPr>
          <a:lstStyle/>
          <a:p>
            <a:pPr algn="ctr" defTabSz="914400"/>
            <a:r>
              <a:rPr lang="en-US" sz="5400" b="1">
                <a:effectLst>
                  <a:outerShdw blurRad="38100" dist="38100" dir="2700000" algn="tl">
                    <a:srgbClr val="000000">
                      <a:alpha val="43137"/>
                    </a:srgbClr>
                  </a:outerShdw>
                </a:effectLst>
                <a:latin typeface="Trade Gothic Next HvyCd" panose="020B0906040303020004" pitchFamily="34" charset="0"/>
                <a:cs typeface="Arial" panose="020B0604020202020204" pitchFamily="34" charset="0"/>
              </a:rPr>
              <a:t>Operation Graduation:</a:t>
            </a:r>
          </a:p>
          <a:p>
            <a:pPr algn="ctr" defTabSz="914400"/>
            <a:r>
              <a:rPr lang="en-US" sz="4400" b="1">
                <a:solidFill>
                  <a:srgbClr val="FFC305"/>
                </a:solidFill>
                <a:effectLst>
                  <a:outerShdw blurRad="38100" dist="38100" dir="2700000" algn="tl">
                    <a:srgbClr val="000000">
                      <a:alpha val="43137"/>
                    </a:srgbClr>
                  </a:outerShdw>
                </a:effectLst>
                <a:latin typeface="Trade Gothic Next HvyCd" panose="020B0906040303020004" pitchFamily="34" charset="0"/>
                <a:cs typeface="Arial" panose="020B0604020202020204" pitchFamily="34" charset="0"/>
              </a:rPr>
              <a:t>Cohort 2025</a:t>
            </a:r>
          </a:p>
          <a:p>
            <a:pPr algn="ctr" defTabSz="914400"/>
            <a:r>
              <a:rPr lang="en-US" sz="4400" b="1">
                <a:solidFill>
                  <a:srgbClr val="FFC305"/>
                </a:solidFill>
                <a:effectLst>
                  <a:outerShdw blurRad="38100" dist="38100" dir="2700000" algn="tl">
                    <a:srgbClr val="000000">
                      <a:alpha val="43137"/>
                    </a:srgbClr>
                  </a:outerShdw>
                </a:effectLst>
                <a:latin typeface="Trade Gothic Next HvyCd" panose="020B0906040303020004" pitchFamily="34" charset="0"/>
                <a:cs typeface="Arial" panose="020B0604020202020204" pitchFamily="34" charset="0"/>
              </a:rPr>
              <a:t>Graduation Rate Updates</a:t>
            </a:r>
          </a:p>
        </p:txBody>
      </p:sp>
      <p:sp>
        <p:nvSpPr>
          <p:cNvPr id="6" name="TextBox 5">
            <a:extLst>
              <a:ext uri="{FF2B5EF4-FFF2-40B4-BE49-F238E27FC236}">
                <a16:creationId xmlns:a16="http://schemas.microsoft.com/office/drawing/2014/main" id="{025D126C-8D9C-F3D1-9113-4BA6EBA51D3F}"/>
              </a:ext>
            </a:extLst>
          </p:cNvPr>
          <p:cNvSpPr txBox="1"/>
          <p:nvPr/>
        </p:nvSpPr>
        <p:spPr>
          <a:xfrm>
            <a:off x="136470" y="5616655"/>
            <a:ext cx="8829875" cy="923330"/>
          </a:xfrm>
          <a:prstGeom prst="rect">
            <a:avLst/>
          </a:prstGeom>
          <a:noFill/>
        </p:spPr>
        <p:txBody>
          <a:bodyPr wrap="square" lIns="91440" tIns="45720" rIns="91440" bIns="45720" rtlCol="0" anchor="t">
            <a:spAutoFit/>
          </a:bodyPr>
          <a:lstStyle/>
          <a:p>
            <a:r>
              <a:rPr lang="en-US" b="1">
                <a:solidFill>
                  <a:schemeClr val="bg1"/>
                </a:solidFill>
                <a:latin typeface="Trade Gothic Next HvyCd"/>
                <a:cs typeface="Arial"/>
              </a:rPr>
              <a:t>Dr. Tamara Candis, Associate Superintendent of Schools</a:t>
            </a:r>
          </a:p>
          <a:p>
            <a:r>
              <a:rPr lang="en-US" b="1">
                <a:solidFill>
                  <a:schemeClr val="bg1"/>
                </a:solidFill>
                <a:latin typeface="Trade Gothic Next HvyCd"/>
                <a:cs typeface="Arial"/>
              </a:rPr>
              <a:t>Dr. Steven Jones,  Mr. Nelson Render, Dr. Chara Willaford- Executive Officers</a:t>
            </a:r>
          </a:p>
          <a:p>
            <a:r>
              <a:rPr lang="en-US" i="1">
                <a:solidFill>
                  <a:schemeClr val="bg1"/>
                </a:solidFill>
                <a:latin typeface="Trade Gothic Next Cond"/>
                <a:cs typeface="Arial"/>
              </a:rPr>
              <a:t>Board of Education Committee Meeting</a:t>
            </a:r>
          </a:p>
        </p:txBody>
      </p:sp>
      <p:sp>
        <p:nvSpPr>
          <p:cNvPr id="7" name="TextBox 6">
            <a:extLst>
              <a:ext uri="{FF2B5EF4-FFF2-40B4-BE49-F238E27FC236}">
                <a16:creationId xmlns:a16="http://schemas.microsoft.com/office/drawing/2014/main" id="{93FBA676-AED3-5BE3-8DCA-C7D33605989E}"/>
              </a:ext>
            </a:extLst>
          </p:cNvPr>
          <p:cNvSpPr txBox="1"/>
          <p:nvPr/>
        </p:nvSpPr>
        <p:spPr>
          <a:xfrm>
            <a:off x="136469" y="6425898"/>
            <a:ext cx="8829875" cy="400110"/>
          </a:xfrm>
          <a:prstGeom prst="rect">
            <a:avLst/>
          </a:prstGeom>
          <a:noFill/>
        </p:spPr>
        <p:txBody>
          <a:bodyPr wrap="square" rtlCol="0">
            <a:spAutoFit/>
          </a:bodyPr>
          <a:lstStyle/>
          <a:p>
            <a:r>
              <a:rPr lang="en-US" sz="2000" b="1" i="1">
                <a:solidFill>
                  <a:srgbClr val="FFC700"/>
                </a:solidFill>
                <a:latin typeface="Trade Gothic Next HvyCd" panose="020B0906040303020004" pitchFamily="34" charset="0"/>
                <a:cs typeface="Arial" panose="020B0604020202020204" pitchFamily="34" charset="0"/>
              </a:rPr>
              <a:t>October 16, 2025</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4">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4E959534-5F95-9932-9F8C-022B8442E59F}"/>
              </a:ext>
            </a:extLst>
          </p:cNvPr>
          <p:cNvSpPr>
            <a:spLocks noGrp="1"/>
          </p:cNvSpPr>
          <p:nvPr>
            <p:ph type="sldNum" sz="quarter" idx="12"/>
          </p:nvPr>
        </p:nvSpPr>
        <p:spPr/>
        <p:txBody>
          <a:bodyPr/>
          <a:lstStyle/>
          <a:p>
            <a:fld id="{28E6F07D-F62F-4C3B-A21E-2367E9A39921}" type="slidenum">
              <a:rPr lang="en-US" smtClean="0"/>
              <a:t>1</a:t>
            </a:fld>
            <a:endParaRPr lang="en-US"/>
          </a:p>
        </p:txBody>
      </p:sp>
    </p:spTree>
    <p:extLst>
      <p:ext uri="{BB962C8B-B14F-4D97-AF65-F5344CB8AC3E}">
        <p14:creationId xmlns:p14="http://schemas.microsoft.com/office/powerpoint/2010/main" val="2554398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Narrow" panose="020B0606020202030204" pitchFamily="34" charset="0"/>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Narrow" panose="020B0606020202030204" pitchFamily="34" charset="0"/>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a:ln/>
                <a:solidFill>
                  <a:schemeClr val="accent4"/>
                </a:solidFill>
                <a:latin typeface="Trade Gothic Next HvyCd" panose="020B0906040303020004" pitchFamily="34" charset="0"/>
              </a:rPr>
              <a:t>OUR MISSION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Narrow" panose="020B0606020202030204" pitchFamily="34" charset="0"/>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Arial Narrow" panose="020B0606020202030204" pitchFamily="34" charset="0"/>
            </a:endParaRPr>
          </a:p>
        </p:txBody>
      </p:sp>
      <p:sp>
        <p:nvSpPr>
          <p:cNvPr id="10" name="Content Placeholder 9">
            <a:extLst>
              <a:ext uri="{FF2B5EF4-FFF2-40B4-BE49-F238E27FC236}">
                <a16:creationId xmlns:a16="http://schemas.microsoft.com/office/drawing/2014/main" id="{296B9615-37FC-391F-991F-CA7F1831FF7C}"/>
              </a:ext>
            </a:extLst>
          </p:cNvPr>
          <p:cNvSpPr>
            <a:spLocks noGrp="1"/>
          </p:cNvSpPr>
          <p:nvPr>
            <p:ph idx="1"/>
          </p:nvPr>
        </p:nvSpPr>
        <p:spPr>
          <a:xfrm>
            <a:off x="1047164" y="1643402"/>
            <a:ext cx="4213672" cy="1918887"/>
          </a:xfrm>
        </p:spPr>
        <p:txBody>
          <a:bodyPr anchor="t">
            <a:noAutofit/>
          </a:bodyPr>
          <a:lstStyle/>
          <a:p>
            <a:pPr marL="0" indent="0">
              <a:buNone/>
            </a:pPr>
            <a:r>
              <a:rPr lang="en-US" sz="2200" kern="100">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endParaRPr lang="en-US" sz="2200">
              <a:latin typeface="Trade Gothic Next HvyCd" panose="020B0906040303020004" pitchFamily="34" charset="0"/>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ln/>
                <a:solidFill>
                  <a:srgbClr val="FFC000"/>
                </a:solidFill>
                <a:latin typeface="Trade Gothic Next HvyCd" panose="020B0906040303020004" pitchFamily="34" charset="0"/>
              </a:rPr>
              <a:t>OUR VISION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1047164" y="4746645"/>
            <a:ext cx="3436432"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kern="100">
                <a:solidFill>
                  <a:prstClr val="white"/>
                </a:solidFill>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lang="en-US" sz="2200">
              <a:solidFill>
                <a:prstClr val="white"/>
              </a:solidFill>
              <a:latin typeface="Trade Gothic Next HvyCd" panose="020B0906040303020004" pitchFamily="34" charset="0"/>
            </a:endParaRP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Arial Narrow" panose="020B0606020202030204" pitchFamily="34" charset="0"/>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3">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4">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6" name="Slide Number Placeholder 5">
            <a:extLst>
              <a:ext uri="{FF2B5EF4-FFF2-40B4-BE49-F238E27FC236}">
                <a16:creationId xmlns:a16="http://schemas.microsoft.com/office/drawing/2014/main" id="{54FEDE3D-3D40-01D2-ACAD-7B4744DCDDCA}"/>
              </a:ext>
            </a:extLst>
          </p:cNvPr>
          <p:cNvSpPr>
            <a:spLocks noGrp="1"/>
          </p:cNvSpPr>
          <p:nvPr>
            <p:ph type="sldNum" sz="quarter" idx="12"/>
          </p:nvPr>
        </p:nvSpPr>
        <p:spPr/>
        <p:txBody>
          <a:bodyPr/>
          <a:lstStyle/>
          <a:p>
            <a:fld id="{28E6F07D-F62F-4C3B-A21E-2367E9A39921}" type="slidenum">
              <a:rPr lang="en-US" smtClean="0"/>
              <a:t>2</a:t>
            </a:fld>
            <a:endParaRPr lang="en-US"/>
          </a:p>
        </p:txBody>
      </p:sp>
    </p:spTree>
    <p:extLst>
      <p:ext uri="{BB962C8B-B14F-4D97-AF65-F5344CB8AC3E}">
        <p14:creationId xmlns:p14="http://schemas.microsoft.com/office/powerpoint/2010/main" val="115028509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a:latin typeface="Trade Gothic Next HvyCd" panose="020B0906040303020004" pitchFamily="34" charset="0"/>
                <a:ea typeface="Calibri" panose="020F0502020204030204" pitchFamily="34" charset="0"/>
                <a:cs typeface="Arial" panose="020B0604020202020204" pitchFamily="34" charset="0"/>
              </a:rPr>
              <a:t> Personalized Learning</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Collaboration</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Engagement</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Safety</a:t>
            </a:r>
          </a:p>
          <a:p>
            <a:pPr>
              <a:buClr>
                <a:schemeClr val="accent4"/>
              </a:buClr>
              <a:buFont typeface="Wingdings" panose="05000000000000000000" pitchFamily="2" charset="2"/>
              <a:buChar char="Ø"/>
            </a:pPr>
            <a:r>
              <a:rPr lang="en-US" sz="2200">
                <a:latin typeface="Trade Gothic Next HvyCd" panose="020B0906040303020004" pitchFamily="34" charset="0"/>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3">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4"/>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ln w="0"/>
                <a:effectLst>
                  <a:outerShdw blurRad="38100" dist="38100" dir="2700000" algn="tl">
                    <a:srgbClr val="000000">
                      <a:alpha val="43137"/>
                    </a:srgbClr>
                  </a:outerShdw>
                </a:effectLst>
                <a:latin typeface="Trade Gothic Next HvyCd" panose="020B0906040303020004" pitchFamily="34" charset="0"/>
              </a:rPr>
              <a:t>LEARNER </a:t>
            </a:r>
            <a:br>
              <a:rPr lang="en-US" sz="4000" b="1">
                <a:ln w="0"/>
                <a:effectLst>
                  <a:outerShdw blurRad="38100" dist="38100" dir="2700000" algn="tl">
                    <a:srgbClr val="000000">
                      <a:alpha val="43137"/>
                    </a:srgbClr>
                  </a:outerShdw>
                </a:effectLst>
                <a:latin typeface="Trade Gothic Next HvyCd" panose="020B0906040303020004" pitchFamily="34" charset="0"/>
              </a:rPr>
            </a:br>
            <a:r>
              <a:rPr lang="en-US" sz="4000" b="1">
                <a:ln w="0"/>
                <a:effectLst>
                  <a:outerShdw blurRad="38100" dist="38100" dir="2700000" algn="tl">
                    <a:srgbClr val="000000">
                      <a:alpha val="43137"/>
                    </a:srgbClr>
                  </a:outerShdw>
                </a:effectLst>
                <a:latin typeface="Trade Gothic Next HvyCd" panose="020B0906040303020004" pitchFamily="34" charset="0"/>
              </a:rPr>
              <a:t>OUTCOMES</a:t>
            </a:r>
          </a:p>
          <a:p>
            <a:endParaRPr lang="en-US" sz="3200" b="1">
              <a:ln w="0"/>
              <a:latin typeface="Trade Gothic Next HvyCd" panose="020B0906040303020004" pitchFamily="34" charset="0"/>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a:latin typeface="Trade Gothic Next HvyCd" panose="020B0906040303020004" pitchFamily="34" charset="0"/>
                <a:ea typeface="Calibri" panose="020F0502020204030204" pitchFamily="34" charset="0"/>
                <a:cs typeface="Arial" panose="020B0604020202020204" pitchFamily="34" charset="0"/>
              </a:rPr>
              <a:t> Student Achievement</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Staff Effectiveness</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4093428"/>
          </a:xfrm>
          <a:prstGeom prst="rect">
            <a:avLst/>
          </a:prstGeom>
          <a:noFill/>
        </p:spPr>
        <p:txBody>
          <a:bodyPr wrap="square" lIns="91440" tIns="45720" rIns="91440" bIns="45720" rtlCol="0" anchor="t">
            <a:spAutoFit/>
          </a:bodyPr>
          <a:lstStyle/>
          <a:p>
            <a:r>
              <a:rPr lang="en-US" sz="2000">
                <a:latin typeface="Trade Gothic Next"/>
              </a:rPr>
              <a:t>Each student </a:t>
            </a:r>
          </a:p>
          <a:p>
            <a:r>
              <a:rPr lang="en-US" sz="2000">
                <a:latin typeface="Trade Gothic Next"/>
              </a:rPr>
              <a:t>will graduate </a:t>
            </a:r>
            <a:r>
              <a:rPr lang="en-US" sz="2000" b="1" i="1">
                <a:latin typeface="Trade Gothic Next"/>
              </a:rPr>
              <a:t>empowered</a:t>
            </a:r>
            <a:r>
              <a:rPr lang="en-US" sz="2000">
                <a:latin typeface="Trade Gothic Next"/>
              </a:rPr>
              <a:t> to make a well-informed decision about their next step. They will learn about themselves as they </a:t>
            </a:r>
            <a:r>
              <a:rPr lang="en-US" sz="2000" b="1" i="1">
                <a:latin typeface="Trade Gothic Next"/>
              </a:rPr>
              <a:t>engage</a:t>
            </a:r>
            <a:r>
              <a:rPr lang="en-US" sz="2000">
                <a:latin typeface="Trade Gothic Next"/>
              </a:rPr>
              <a:t> in rigorous content and gain </a:t>
            </a:r>
            <a:r>
              <a:rPr lang="en-US" sz="2000" b="1" i="1">
                <a:latin typeface="Trade Gothic Next"/>
              </a:rPr>
              <a:t>exposure</a:t>
            </a:r>
            <a:r>
              <a:rPr lang="en-US" sz="2000">
                <a:latin typeface="Trade Gothic Next"/>
              </a:rPr>
              <a:t> through personalized learning </a:t>
            </a:r>
            <a:r>
              <a:rPr lang="en-US" sz="2000" b="1" i="1">
                <a:latin typeface="Trade Gothic Next"/>
              </a:rPr>
              <a:t>experiences</a:t>
            </a:r>
            <a:r>
              <a:rPr lang="en-US" sz="2000">
                <a:latin typeface="Trade Gothic Next"/>
              </a:rPr>
              <a:t>, thereby </a:t>
            </a:r>
            <a:r>
              <a:rPr lang="en-US" sz="2000" b="1" i="1">
                <a:latin typeface="Trade Gothic Next"/>
              </a:rPr>
              <a:t>enlightening</a:t>
            </a:r>
            <a:r>
              <a:rPr lang="en-US" sz="2000">
                <a:latin typeface="Trade Gothic Next"/>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5"/>
          <a:srcRect l="10026" r="6357" b="12015"/>
          <a:stretch/>
        </p:blipFill>
        <p:spPr>
          <a:xfrm>
            <a:off x="10593926" y="76200"/>
            <a:ext cx="1444436" cy="1513892"/>
          </a:xfrm>
          <a:prstGeom prst="rect">
            <a:avLst/>
          </a:prstGeom>
        </p:spPr>
      </p:pic>
      <p:sp>
        <p:nvSpPr>
          <p:cNvPr id="6" name="Slide Number Placeholder 5">
            <a:extLst>
              <a:ext uri="{FF2B5EF4-FFF2-40B4-BE49-F238E27FC236}">
                <a16:creationId xmlns:a16="http://schemas.microsoft.com/office/drawing/2014/main" id="{69761F05-C90E-8FF0-BAF5-CA095BA65DD3}"/>
              </a:ext>
            </a:extLst>
          </p:cNvPr>
          <p:cNvSpPr>
            <a:spLocks noGrp="1"/>
          </p:cNvSpPr>
          <p:nvPr>
            <p:ph type="sldNum" sz="quarter" idx="12"/>
          </p:nvPr>
        </p:nvSpPr>
        <p:spPr/>
        <p:txBody>
          <a:bodyPr/>
          <a:lstStyle/>
          <a:p>
            <a:fld id="{28E6F07D-F62F-4C3B-A21E-2367E9A39921}" type="slidenum">
              <a:rPr lang="en-US" smtClean="0"/>
              <a:t>3</a:t>
            </a:fld>
            <a:endParaRPr lang="en-US"/>
          </a:p>
        </p:txBody>
      </p:sp>
    </p:spTree>
    <p:extLst>
      <p:ext uri="{BB962C8B-B14F-4D97-AF65-F5344CB8AC3E}">
        <p14:creationId xmlns:p14="http://schemas.microsoft.com/office/powerpoint/2010/main" val="3574420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Narrow" panose="020B0606020202030204" pitchFamily="34" charset="0"/>
            </a:endParaRPr>
          </a:p>
        </p:txBody>
      </p:sp>
      <p:pic>
        <p:nvPicPr>
          <p:cNvPr id="3" name="Picture 2">
            <a:extLst>
              <a:ext uri="{FF2B5EF4-FFF2-40B4-BE49-F238E27FC236}">
                <a16:creationId xmlns:a16="http://schemas.microsoft.com/office/drawing/2014/main" id="{68266408-62B9-17A3-32B4-0700193CF7B6}"/>
              </a:ext>
            </a:extLst>
          </p:cNvPr>
          <p:cNvPicPr>
            <a:picLocks noChangeAspect="1"/>
          </p:cNvPicPr>
          <p:nvPr/>
        </p:nvPicPr>
        <p:blipFill rotWithShape="1">
          <a:blip r:embed="rId3"/>
          <a:srcRect b="19"/>
          <a:stretch/>
        </p:blipFill>
        <p:spPr>
          <a:xfrm>
            <a:off x="20" y="1282"/>
            <a:ext cx="12191980" cy="6856718"/>
          </a:xfrm>
          <a:prstGeom prst="rect">
            <a:avLst/>
          </a:prstGeom>
        </p:spPr>
      </p:pic>
      <p:sp>
        <p:nvSpPr>
          <p:cNvPr id="2" name="Slide Number Placeholder 1">
            <a:extLst>
              <a:ext uri="{FF2B5EF4-FFF2-40B4-BE49-F238E27FC236}">
                <a16:creationId xmlns:a16="http://schemas.microsoft.com/office/drawing/2014/main" id="{DC2F7E9C-80FA-7648-D19E-0D9B76AB5F36}"/>
              </a:ext>
            </a:extLst>
          </p:cNvPr>
          <p:cNvSpPr>
            <a:spLocks noGrp="1"/>
          </p:cNvSpPr>
          <p:nvPr>
            <p:ph type="sldNum" sz="quarter" idx="12"/>
          </p:nvPr>
        </p:nvSpPr>
        <p:spPr/>
        <p:txBody>
          <a:bodyPr/>
          <a:lstStyle/>
          <a:p>
            <a:fld id="{28E6F07D-F62F-4C3B-A21E-2367E9A39921}" type="slidenum">
              <a:rPr lang="en-US" smtClean="0"/>
              <a:t>4</a:t>
            </a:fld>
            <a:endParaRPr lang="en-US"/>
          </a:p>
        </p:txBody>
      </p:sp>
    </p:spTree>
    <p:extLst>
      <p:ext uri="{BB962C8B-B14F-4D97-AF65-F5344CB8AC3E}">
        <p14:creationId xmlns:p14="http://schemas.microsoft.com/office/powerpoint/2010/main" val="1043070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239453" y="934956"/>
            <a:ext cx="11735112" cy="5472118"/>
          </a:xfrm>
          <a:noFill/>
        </p:spPr>
        <p:txBody>
          <a:bodyPr vert="horz" lIns="91440" tIns="45720" rIns="91440" bIns="45720" rtlCol="0" anchor="t">
            <a:noAutofit/>
          </a:bodyPr>
          <a:lstStyle/>
          <a:p>
            <a:pPr marL="0" indent="0">
              <a:lnSpc>
                <a:spcPct val="100000"/>
              </a:lnSpc>
              <a:spcBef>
                <a:spcPts val="0"/>
              </a:spcBef>
              <a:buNone/>
            </a:pPr>
            <a:r>
              <a:rPr lang="en-US" sz="3600" cap="all">
                <a:effectLst>
                  <a:outerShdw blurRad="38100" dist="38100" dir="2700000" algn="tl">
                    <a:srgbClr val="000000">
                      <a:alpha val="43137"/>
                    </a:srgbClr>
                  </a:outerShdw>
                </a:effectLst>
                <a:latin typeface="Trade Gothic Next HvyCd"/>
              </a:rPr>
              <a:t>Overview</a:t>
            </a:r>
          </a:p>
          <a:p>
            <a:pPr marL="0" indent="0">
              <a:lnSpc>
                <a:spcPct val="100000"/>
              </a:lnSpc>
              <a:spcBef>
                <a:spcPts val="0"/>
              </a:spcBef>
              <a:buNone/>
            </a:pPr>
            <a:r>
              <a:rPr lang="en-US" sz="2000">
                <a:latin typeface="Arial Narrow"/>
              </a:rPr>
              <a:t>The purpose of the presentation is to provide an overview of the district’s 2024-25 graduation rate and continued efforts to drive student achievement across the district.</a:t>
            </a:r>
          </a:p>
          <a:p>
            <a:pPr marL="0" indent="0">
              <a:lnSpc>
                <a:spcPct val="100000"/>
              </a:lnSpc>
              <a:spcBef>
                <a:spcPts val="0"/>
              </a:spcBef>
              <a:buNone/>
            </a:pPr>
            <a:endParaRPr lang="en-US" sz="2000">
              <a:latin typeface="Arial Narrow" panose="020B0606020202030204" pitchFamily="34" charset="0"/>
            </a:endParaRPr>
          </a:p>
          <a:p>
            <a:pPr marL="0" indent="0">
              <a:lnSpc>
                <a:spcPct val="100000"/>
              </a:lnSpc>
              <a:spcBef>
                <a:spcPts val="0"/>
              </a:spcBef>
              <a:buNone/>
            </a:pPr>
            <a:r>
              <a:rPr lang="en-US" sz="3600" cap="all">
                <a:effectLst>
                  <a:outerShdw blurRad="38100" dist="38100" dir="2700000" algn="tl">
                    <a:srgbClr val="000000">
                      <a:alpha val="43137"/>
                    </a:srgbClr>
                  </a:outerShdw>
                </a:effectLst>
                <a:latin typeface="Trade Gothic Next HvyCd"/>
              </a:rPr>
              <a:t>Roadmap</a:t>
            </a:r>
          </a:p>
          <a:p>
            <a:pPr>
              <a:lnSpc>
                <a:spcPct val="100000"/>
              </a:lnSpc>
              <a:spcBef>
                <a:spcPts val="0"/>
              </a:spcBef>
            </a:pPr>
            <a:r>
              <a:rPr lang="en-US" sz="2000">
                <a:latin typeface="Arial Narrow"/>
              </a:rPr>
              <a:t>District Rate</a:t>
            </a:r>
          </a:p>
          <a:p>
            <a:pPr>
              <a:lnSpc>
                <a:spcPct val="100000"/>
              </a:lnSpc>
              <a:spcBef>
                <a:spcPts val="0"/>
              </a:spcBef>
            </a:pPr>
            <a:r>
              <a:rPr lang="en-US" sz="2000">
                <a:latin typeface="Arial Narrow"/>
              </a:rPr>
              <a:t>How is the Grad Rate Determined?</a:t>
            </a:r>
          </a:p>
          <a:p>
            <a:pPr>
              <a:lnSpc>
                <a:spcPct val="100000"/>
              </a:lnSpc>
              <a:spcBef>
                <a:spcPts val="0"/>
              </a:spcBef>
            </a:pPr>
            <a:r>
              <a:rPr lang="en-US" sz="2000">
                <a:latin typeface="Arial Narrow"/>
              </a:rPr>
              <a:t>5-Year Trend</a:t>
            </a:r>
          </a:p>
          <a:p>
            <a:pPr>
              <a:lnSpc>
                <a:spcPct val="100000"/>
              </a:lnSpc>
              <a:spcBef>
                <a:spcPts val="0"/>
              </a:spcBef>
            </a:pPr>
            <a:r>
              <a:rPr lang="en-US" sz="2000">
                <a:latin typeface="Arial Narrow"/>
              </a:rPr>
              <a:t>Subgroup Data and Cohort Comparison by School</a:t>
            </a:r>
          </a:p>
          <a:p>
            <a:pPr>
              <a:lnSpc>
                <a:spcPct val="100000"/>
              </a:lnSpc>
              <a:spcBef>
                <a:spcPts val="0"/>
              </a:spcBef>
            </a:pPr>
            <a:r>
              <a:rPr lang="en-US" sz="2000">
                <a:latin typeface="Arial Narrow"/>
              </a:rPr>
              <a:t>Improvement Efforts and Next steps</a:t>
            </a:r>
          </a:p>
          <a:p>
            <a:pPr marL="0" indent="0">
              <a:lnSpc>
                <a:spcPct val="100000"/>
              </a:lnSpc>
              <a:spcBef>
                <a:spcPts val="0"/>
              </a:spcBef>
              <a:buNone/>
            </a:pPr>
            <a:endParaRPr lang="en-US" sz="1800">
              <a:solidFill>
                <a:srgbClr val="FF0000"/>
              </a:solidFill>
              <a:latin typeface="Arial Narrow" panose="020B0606020202030204" pitchFamily="34" charset="0"/>
            </a:endParaRPr>
          </a:p>
          <a:p>
            <a:pPr marL="0" indent="0">
              <a:lnSpc>
                <a:spcPct val="100000"/>
              </a:lnSpc>
              <a:spcBef>
                <a:spcPts val="0"/>
              </a:spcBef>
              <a:buNone/>
            </a:pPr>
            <a:r>
              <a:rPr lang="en-US" sz="3600" b="1" cap="all">
                <a:effectLst>
                  <a:outerShdw blurRad="38100" dist="38100" dir="2700000" algn="tl">
                    <a:srgbClr val="000000">
                      <a:alpha val="43137"/>
                    </a:srgbClr>
                  </a:outerShdw>
                </a:effectLst>
                <a:latin typeface="Trade Gothic Next HvyCd"/>
              </a:rPr>
              <a:t>Takeaway</a:t>
            </a:r>
          </a:p>
          <a:p>
            <a:pPr marL="0" indent="0">
              <a:lnSpc>
                <a:spcPct val="100000"/>
              </a:lnSpc>
              <a:spcBef>
                <a:spcPts val="0"/>
              </a:spcBef>
              <a:buNone/>
            </a:pPr>
            <a:r>
              <a:rPr lang="en-US" sz="2000">
                <a:latin typeface="Arial Narrow"/>
              </a:rPr>
              <a:t>The BCSD celebrates the tremendous gains in high school graduation rates and remains committed to ensuring that all students, pre-K and beyond, are </a:t>
            </a:r>
            <a:r>
              <a:rPr lang="en-US" sz="2000" b="1" i="1" kern="100">
                <a:latin typeface="Arial Narrow"/>
                <a:ea typeface="Calibri"/>
                <a:cs typeface="Arial"/>
              </a:rPr>
              <a:t>empowered to learn, lead, innovate and serve as productive and caring citizens within their chosen paths of success</a:t>
            </a:r>
            <a:r>
              <a:rPr lang="en-US" sz="2000" kern="100">
                <a:latin typeface="Trade Gothic Next HvyCd"/>
                <a:ea typeface="Calibri"/>
                <a:cs typeface="Arial"/>
              </a:rPr>
              <a:t>.</a:t>
            </a:r>
            <a:endParaRPr lang="en-US" sz="2000">
              <a:latin typeface="Trade Gothic Next HvyCd"/>
              <a:ea typeface="Calibri"/>
              <a:cs typeface="Arial"/>
            </a:endParaRPr>
          </a:p>
          <a:p>
            <a:pPr marL="0" indent="0">
              <a:lnSpc>
                <a:spcPct val="100000"/>
              </a:lnSpc>
              <a:spcBef>
                <a:spcPts val="0"/>
              </a:spcBef>
              <a:buNone/>
            </a:pPr>
            <a:endParaRPr lang="en-US" sz="2000">
              <a:latin typeface="Arial Narrow" panose="020B0606020202030204" pitchFamily="34" charset="0"/>
            </a:endParaRP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Narrow" panose="020B0606020202030204" pitchFamily="34" charset="0"/>
            </a:endParaRPr>
          </a:p>
        </p:txBody>
      </p:sp>
      <p:sp>
        <p:nvSpPr>
          <p:cNvPr id="9" name="TextBox 8">
            <a:extLst>
              <a:ext uri="{FF2B5EF4-FFF2-40B4-BE49-F238E27FC236}">
                <a16:creationId xmlns:a16="http://schemas.microsoft.com/office/drawing/2014/main" id="{5D26AB5F-2E5D-B4AC-1EB2-17846C0D548B}"/>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AGENDA</a:t>
            </a:r>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2" name="Slide Number Placeholder 1">
            <a:extLst>
              <a:ext uri="{FF2B5EF4-FFF2-40B4-BE49-F238E27FC236}">
                <a16:creationId xmlns:a16="http://schemas.microsoft.com/office/drawing/2014/main" id="{26B6E27A-2700-F279-3A0C-41EC25001B5A}"/>
              </a:ext>
            </a:extLst>
          </p:cNvPr>
          <p:cNvSpPr>
            <a:spLocks noGrp="1"/>
          </p:cNvSpPr>
          <p:nvPr>
            <p:ph type="sldNum" sz="quarter" idx="12"/>
          </p:nvPr>
        </p:nvSpPr>
        <p:spPr/>
        <p:txBody>
          <a:bodyPr/>
          <a:lstStyle/>
          <a:p>
            <a:fld id="{28E6F07D-F62F-4C3B-A21E-2367E9A39921}" type="slidenum">
              <a:rPr lang="en-US" smtClean="0"/>
              <a:t>5</a:t>
            </a:fld>
            <a:endParaRPr lang="en-US"/>
          </a:p>
        </p:txBody>
      </p:sp>
    </p:spTree>
    <p:extLst>
      <p:ext uri="{BB962C8B-B14F-4D97-AF65-F5344CB8AC3E}">
        <p14:creationId xmlns:p14="http://schemas.microsoft.com/office/powerpoint/2010/main" val="27008275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0EE76921-3683-8893-D74C-9DBBAE521D4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DA4A61F-BF87-6AB5-C16B-EEA12A970B6D}"/>
              </a:ext>
            </a:extLst>
          </p:cNvPr>
          <p:cNvSpPr>
            <a:spLocks noGrp="1"/>
          </p:cNvSpPr>
          <p:nvPr>
            <p:ph idx="1"/>
          </p:nvPr>
        </p:nvSpPr>
        <p:spPr>
          <a:xfrm>
            <a:off x="245232" y="1720991"/>
            <a:ext cx="11349145" cy="4924766"/>
          </a:xfrm>
          <a:noFill/>
        </p:spPr>
        <p:txBody>
          <a:bodyPr vert="horz" lIns="91440" tIns="45720" rIns="91440" bIns="45720" rtlCol="0" anchor="t">
            <a:noAutofit/>
          </a:bodyPr>
          <a:lstStyle/>
          <a:p>
            <a:pPr marL="0" indent="0">
              <a:lnSpc>
                <a:spcPct val="100000"/>
              </a:lnSpc>
              <a:spcBef>
                <a:spcPts val="0"/>
              </a:spcBef>
              <a:buNone/>
            </a:pPr>
            <a:r>
              <a:rPr lang="en-US" sz="3000" cap="all">
                <a:effectLst>
                  <a:outerShdw blurRad="38100" dist="38100" dir="2700000" algn="tl">
                    <a:srgbClr val="000000">
                      <a:alpha val="43137"/>
                    </a:srgbClr>
                  </a:outerShdw>
                </a:effectLst>
                <a:latin typeface="Trade Gothic Next HvyCd"/>
              </a:rPr>
              <a:t>STRATEGIC GOAL ADDRESSED</a:t>
            </a:r>
          </a:p>
          <a:p>
            <a:pPr marL="0" indent="0">
              <a:lnSpc>
                <a:spcPct val="100000"/>
              </a:lnSpc>
              <a:spcBef>
                <a:spcPts val="0"/>
              </a:spcBef>
              <a:buNone/>
            </a:pPr>
            <a:r>
              <a:rPr lang="en-US" sz="2200">
                <a:latin typeface="Arial Narrow"/>
              </a:rPr>
              <a:t>Goal 1: Increase Student Achievement </a:t>
            </a:r>
          </a:p>
          <a:p>
            <a:pPr marL="0" indent="0">
              <a:lnSpc>
                <a:spcPct val="100000"/>
              </a:lnSpc>
              <a:spcBef>
                <a:spcPts val="0"/>
              </a:spcBef>
              <a:buNone/>
            </a:pPr>
            <a:endParaRPr lang="en-US" sz="2200">
              <a:latin typeface="Arial Narrow" panose="020B0606020202030204" pitchFamily="34" charset="0"/>
            </a:endParaRPr>
          </a:p>
          <a:p>
            <a:pPr marL="0" indent="0">
              <a:lnSpc>
                <a:spcPct val="100000"/>
              </a:lnSpc>
              <a:spcBef>
                <a:spcPts val="0"/>
              </a:spcBef>
              <a:buNone/>
            </a:pPr>
            <a:r>
              <a:rPr lang="en-US" sz="3000" cap="all">
                <a:effectLst>
                  <a:outerShdw blurRad="38100" dist="38100" dir="2700000" algn="tl">
                    <a:srgbClr val="000000">
                      <a:alpha val="43137"/>
                    </a:srgbClr>
                  </a:outerShdw>
                </a:effectLst>
                <a:latin typeface="Trade Gothic Next HvyCd"/>
              </a:rPr>
              <a:t>PERFORMANCE MEASURE(S)</a:t>
            </a:r>
          </a:p>
          <a:p>
            <a:pPr marL="0" indent="0">
              <a:lnSpc>
                <a:spcPct val="100000"/>
              </a:lnSpc>
              <a:spcBef>
                <a:spcPts val="0"/>
              </a:spcBef>
              <a:buNone/>
            </a:pPr>
            <a:r>
              <a:rPr lang="en-US" sz="2200">
                <a:latin typeface="Arial Narrow"/>
              </a:rPr>
              <a:t> Increase 4-Year Cohort Graduation rate </a:t>
            </a:r>
          </a:p>
          <a:p>
            <a:pPr marL="0" indent="0">
              <a:lnSpc>
                <a:spcPct val="100000"/>
              </a:lnSpc>
              <a:spcBef>
                <a:spcPts val="0"/>
              </a:spcBef>
              <a:buNone/>
            </a:pPr>
            <a:endParaRPr lang="en-US" sz="2200">
              <a:latin typeface="Arial Narrow" panose="020B0606020202030204" pitchFamily="34" charset="0"/>
            </a:endParaRPr>
          </a:p>
          <a:p>
            <a:pPr marL="0" indent="0">
              <a:lnSpc>
                <a:spcPct val="100000"/>
              </a:lnSpc>
              <a:spcBef>
                <a:spcPts val="0"/>
              </a:spcBef>
              <a:buNone/>
            </a:pPr>
            <a:r>
              <a:rPr lang="en-US" sz="3000" b="1" cap="all">
                <a:effectLst>
                  <a:outerShdw blurRad="38100" dist="38100" dir="2700000" algn="tl">
                    <a:srgbClr val="000000">
                      <a:alpha val="43137"/>
                    </a:srgbClr>
                  </a:outerShdw>
                </a:effectLst>
                <a:latin typeface="Trade Gothic Next HvyCd"/>
              </a:rPr>
              <a:t>PRIORITY AREA</a:t>
            </a:r>
            <a:endParaRPr lang="en-US" sz="3000" b="1" cap="all">
              <a:effectLst>
                <a:outerShdw blurRad="38100" dist="38100" dir="2700000" algn="tl">
                  <a:srgbClr val="000000">
                    <a:alpha val="43137"/>
                  </a:srgbClr>
                </a:outerShdw>
              </a:effectLst>
              <a:latin typeface="Trade Gothic Next HvyCd" panose="020B0906040303020004" pitchFamily="34" charset="0"/>
            </a:endParaRPr>
          </a:p>
          <a:p>
            <a:pPr marL="0" indent="0">
              <a:lnSpc>
                <a:spcPct val="100000"/>
              </a:lnSpc>
              <a:spcBef>
                <a:spcPts val="0"/>
              </a:spcBef>
              <a:buNone/>
            </a:pPr>
            <a:r>
              <a:rPr lang="en-US" sz="2200">
                <a:latin typeface="Arial Narrow"/>
              </a:rPr>
              <a:t> Specific Result 1.4 Support the implementation of personalized learning in all classrooms. </a:t>
            </a:r>
          </a:p>
        </p:txBody>
      </p:sp>
      <p:sp>
        <p:nvSpPr>
          <p:cNvPr id="8" name="Rectangle 7">
            <a:extLst>
              <a:ext uri="{FF2B5EF4-FFF2-40B4-BE49-F238E27FC236}">
                <a16:creationId xmlns:a16="http://schemas.microsoft.com/office/drawing/2014/main" id="{3FEAE109-326E-FBFE-32B6-93A1257240CD}"/>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F2AC11D3-5789-784C-3EC6-B1E2BBB10E39}"/>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STRATEGIC ALIGNMENT</a:t>
            </a:r>
          </a:p>
        </p:txBody>
      </p:sp>
      <p:pic>
        <p:nvPicPr>
          <p:cNvPr id="4" name="Picture 3">
            <a:extLst>
              <a:ext uri="{FF2B5EF4-FFF2-40B4-BE49-F238E27FC236}">
                <a16:creationId xmlns:a16="http://schemas.microsoft.com/office/drawing/2014/main" id="{BFF65254-862B-1263-6493-1979B56C9D1F}"/>
              </a:ext>
            </a:extLst>
          </p:cNvPr>
          <p:cNvPicPr>
            <a:picLocks noChangeAspect="1"/>
          </p:cNvPicPr>
          <p:nvPr/>
        </p:nvPicPr>
        <p:blipFill>
          <a:blip r:embed="rId3"/>
          <a:stretch>
            <a:fillRect/>
          </a:stretch>
        </p:blipFill>
        <p:spPr>
          <a:xfrm>
            <a:off x="10789320" y="-76332"/>
            <a:ext cx="1391675" cy="1386174"/>
          </a:xfrm>
          <a:prstGeom prst="rect">
            <a:avLst/>
          </a:prstGeom>
        </p:spPr>
      </p:pic>
    </p:spTree>
    <p:extLst>
      <p:ext uri="{BB962C8B-B14F-4D97-AF65-F5344CB8AC3E}">
        <p14:creationId xmlns:p14="http://schemas.microsoft.com/office/powerpoint/2010/main" val="15621631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B761509-3B9A-49A6-A84B-C3D8681169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91DE43FD-EB47-414A-B0AB-169B0FFFA5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272922" cy="6858000"/>
          </a:xfrm>
          <a:custGeom>
            <a:avLst/>
            <a:gdLst>
              <a:gd name="connsiteX0" fmla="*/ 0 w 9272922"/>
              <a:gd name="connsiteY0" fmla="*/ 0 h 6858000"/>
              <a:gd name="connsiteX1" fmla="*/ 1733417 w 9272922"/>
              <a:gd name="connsiteY1" fmla="*/ 0 h 6858000"/>
              <a:gd name="connsiteX2" fmla="*/ 3307976 w 9272922"/>
              <a:gd name="connsiteY2" fmla="*/ 0 h 6858000"/>
              <a:gd name="connsiteX3" fmla="*/ 8126249 w 9272922"/>
              <a:gd name="connsiteY3" fmla="*/ 0 h 6858000"/>
              <a:gd name="connsiteX4" fmla="*/ 8138896 w 9272922"/>
              <a:gd name="connsiteY4" fmla="*/ 31774 h 6858000"/>
              <a:gd name="connsiteX5" fmla="*/ 9193904 w 9272922"/>
              <a:gd name="connsiteY5" fmla="*/ 2682457 h 6858000"/>
              <a:gd name="connsiteX6" fmla="*/ 9193904 w 9272922"/>
              <a:gd name="connsiteY6" fmla="*/ 3752208 h 6858000"/>
              <a:gd name="connsiteX7" fmla="*/ 8036400 w 9272922"/>
              <a:gd name="connsiteY7" fmla="*/ 6660411 h 6858000"/>
              <a:gd name="connsiteX8" fmla="*/ 7957938 w 9272922"/>
              <a:gd name="connsiteY8" fmla="*/ 6857542 h 6858000"/>
              <a:gd name="connsiteX9" fmla="*/ 3307976 w 9272922"/>
              <a:gd name="connsiteY9" fmla="*/ 6857542 h 6858000"/>
              <a:gd name="connsiteX10" fmla="*/ 3307976 w 9272922"/>
              <a:gd name="connsiteY10" fmla="*/ 6858000 h 6858000"/>
              <a:gd name="connsiteX11" fmla="*/ 0 w 9272922"/>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72922" h="6858000">
                <a:moveTo>
                  <a:pt x="0" y="0"/>
                </a:moveTo>
                <a:lnTo>
                  <a:pt x="1733417" y="0"/>
                </a:lnTo>
                <a:lnTo>
                  <a:pt x="3307976" y="0"/>
                </a:lnTo>
                <a:lnTo>
                  <a:pt x="8126249" y="0"/>
                </a:lnTo>
                <a:lnTo>
                  <a:pt x="8138896" y="31774"/>
                </a:lnTo>
                <a:cubicBezTo>
                  <a:pt x="9193904" y="2682457"/>
                  <a:pt x="9193904" y="2682457"/>
                  <a:pt x="9193904" y="2682457"/>
                </a:cubicBezTo>
                <a:cubicBezTo>
                  <a:pt x="9299262" y="2988100"/>
                  <a:pt x="9299262" y="3446565"/>
                  <a:pt x="9193904" y="3752208"/>
                </a:cubicBezTo>
                <a:cubicBezTo>
                  <a:pt x="8709916" y="4968215"/>
                  <a:pt x="8331802" y="5918220"/>
                  <a:pt x="8036400" y="6660411"/>
                </a:cubicBezTo>
                <a:lnTo>
                  <a:pt x="7957938" y="6857542"/>
                </a:lnTo>
                <a:lnTo>
                  <a:pt x="3307976" y="6857542"/>
                </a:lnTo>
                <a:lnTo>
                  <a:pt x="3307976"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Picture 2" descr="A group of people in graduation gowns&#10;&#10;AI-generated content may be incorrect.">
            <a:extLst>
              <a:ext uri="{FF2B5EF4-FFF2-40B4-BE49-F238E27FC236}">
                <a16:creationId xmlns:a16="http://schemas.microsoft.com/office/drawing/2014/main" id="{2BAA5E2D-C937-C8BA-9798-5A191A55018F}"/>
              </a:ext>
            </a:extLst>
          </p:cNvPr>
          <p:cNvPicPr>
            <a:picLocks noChangeAspect="1"/>
          </p:cNvPicPr>
          <p:nvPr/>
        </p:nvPicPr>
        <p:blipFill>
          <a:blip r:embed="rId3"/>
          <a:stretch>
            <a:fillRect/>
          </a:stretch>
        </p:blipFill>
        <p:spPr>
          <a:xfrm>
            <a:off x="233944" y="102076"/>
            <a:ext cx="7064160" cy="6653848"/>
          </a:xfrm>
          <a:prstGeom prst="rect">
            <a:avLst/>
          </a:prstGeom>
        </p:spPr>
      </p:pic>
      <p:grpSp>
        <p:nvGrpSpPr>
          <p:cNvPr id="12" name="Group 11">
            <a:extLst>
              <a:ext uri="{FF2B5EF4-FFF2-40B4-BE49-F238E27FC236}">
                <a16:creationId xmlns:a16="http://schemas.microsoft.com/office/drawing/2014/main" id="{58495BCC-CE77-4CC2-952E-846F41119F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160561" y="1075188"/>
            <a:ext cx="1562267" cy="1172973"/>
            <a:chOff x="9160561" y="1075188"/>
            <a:chExt cx="1562267" cy="1172973"/>
          </a:xfrm>
        </p:grpSpPr>
        <p:sp>
          <p:nvSpPr>
            <p:cNvPr id="13" name="Freeform 5">
              <a:extLst>
                <a:ext uri="{FF2B5EF4-FFF2-40B4-BE49-F238E27FC236}">
                  <a16:creationId xmlns:a16="http://schemas.microsoft.com/office/drawing/2014/main" id="{1B42538B-E30F-4967-A6C1-8EBA775F4D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60561" y="1423846"/>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sp>
          <p:nvSpPr>
            <p:cNvPr id="14" name="Freeform 5">
              <a:extLst>
                <a:ext uri="{FF2B5EF4-FFF2-40B4-BE49-F238E27FC236}">
                  <a16:creationId xmlns:a16="http://schemas.microsoft.com/office/drawing/2014/main" id="{9A6BD9AC-4DE7-4B20-8547-4E3B375C21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60661" y="1075188"/>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grpSp>
      <p:sp>
        <p:nvSpPr>
          <p:cNvPr id="2" name="Slide Number Placeholder 1">
            <a:extLst>
              <a:ext uri="{FF2B5EF4-FFF2-40B4-BE49-F238E27FC236}">
                <a16:creationId xmlns:a16="http://schemas.microsoft.com/office/drawing/2014/main" id="{3CCB152F-DCD2-CB63-59D0-93278EC2EB95}"/>
              </a:ext>
            </a:extLst>
          </p:cNvPr>
          <p:cNvSpPr>
            <a:spLocks noGrp="1"/>
          </p:cNvSpPr>
          <p:nvPr>
            <p:ph type="sldNum" sz="quarter" idx="12"/>
          </p:nvPr>
        </p:nvSpPr>
        <p:spPr>
          <a:xfrm>
            <a:off x="11146536" y="6035040"/>
            <a:ext cx="548640" cy="548640"/>
          </a:xfrm>
          <a:prstGeom prst="ellipse">
            <a:avLst/>
          </a:prstGeom>
          <a:solidFill>
            <a:schemeClr val="bg1">
              <a:alpha val="80000"/>
            </a:schemeClr>
          </a:solidFill>
        </p:spPr>
        <p:txBody>
          <a:bodyPr>
            <a:normAutofit/>
          </a:bodyPr>
          <a:lstStyle/>
          <a:p>
            <a:pPr algn="ctr">
              <a:spcAft>
                <a:spcPts val="600"/>
              </a:spcAft>
            </a:pPr>
            <a:fld id="{28E6F07D-F62F-4C3B-A21E-2367E9A39921}" type="slidenum">
              <a:rPr lang="en-US">
                <a:solidFill>
                  <a:schemeClr val="tx1"/>
                </a:solidFill>
              </a:rPr>
              <a:pPr algn="ctr">
                <a:spcAft>
                  <a:spcPts val="600"/>
                </a:spcAft>
              </a:pPr>
              <a:t>7</a:t>
            </a:fld>
            <a:endParaRPr lang="en-US">
              <a:solidFill>
                <a:schemeClr val="tx1"/>
              </a:solidFill>
            </a:endParaRPr>
          </a:p>
        </p:txBody>
      </p:sp>
      <p:sp>
        <p:nvSpPr>
          <p:cNvPr id="4" name="Rectangle 3">
            <a:extLst>
              <a:ext uri="{FF2B5EF4-FFF2-40B4-BE49-F238E27FC236}">
                <a16:creationId xmlns:a16="http://schemas.microsoft.com/office/drawing/2014/main" id="{89AB209B-2A22-744A-F26F-BB3826B65C82}"/>
              </a:ext>
            </a:extLst>
          </p:cNvPr>
          <p:cNvSpPr/>
          <p:nvPr/>
        </p:nvSpPr>
        <p:spPr>
          <a:xfrm rot="21250569">
            <a:off x="586185" y="3513894"/>
            <a:ext cx="6337365" cy="827514"/>
          </a:xfrm>
          <a:prstGeom prst="rect">
            <a:avLst/>
          </a:prstGeom>
          <a:solidFill>
            <a:srgbClr val="FFC7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Arial"/>
                <a:ea typeface="Calibri"/>
                <a:cs typeface="Calibri"/>
              </a:rPr>
              <a:t>THIRD CONSECUTIVE YEAR EXCEEDING THE STATE GRAD RATE</a:t>
            </a:r>
          </a:p>
        </p:txBody>
      </p:sp>
    </p:spTree>
    <p:extLst>
      <p:ext uri="{BB962C8B-B14F-4D97-AF65-F5344CB8AC3E}">
        <p14:creationId xmlns:p14="http://schemas.microsoft.com/office/powerpoint/2010/main" val="6067441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E35AF3-E4B4-BA6D-3C81-54E5CA3264A3}"/>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1E507AE2-4CA9-4925-0D94-A6926D8D78C8}"/>
              </a:ext>
            </a:extLst>
          </p:cNvPr>
          <p:cNvSpPr/>
          <p:nvPr/>
        </p:nvSpPr>
        <p:spPr>
          <a:xfrm>
            <a:off x="-11009" y="22545"/>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sz="3600" i="0" u="none" strike="noStrike" kern="1200" cap="all" spc="0" normalizeH="0" noProof="0">
                <a:ln>
                  <a:noFill/>
                </a:ln>
                <a:solidFill>
                  <a:prstClr val="white"/>
                </a:solidFill>
                <a:effectLst/>
                <a:uLnTx/>
                <a:uFillTx/>
                <a:latin typeface="Impact" panose="020B0806030902050204" pitchFamily="34" charset="0"/>
              </a:rPr>
              <a:t>Notable gains</a:t>
            </a:r>
          </a:p>
        </p:txBody>
      </p:sp>
      <p:pic>
        <p:nvPicPr>
          <p:cNvPr id="11" name="Picture 10">
            <a:extLst>
              <a:ext uri="{FF2B5EF4-FFF2-40B4-BE49-F238E27FC236}">
                <a16:creationId xmlns:a16="http://schemas.microsoft.com/office/drawing/2014/main" id="{99B436F8-E637-0988-28F3-CA8DD96AC83F}"/>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Slide Number Placeholder 1">
            <a:extLst>
              <a:ext uri="{FF2B5EF4-FFF2-40B4-BE49-F238E27FC236}">
                <a16:creationId xmlns:a16="http://schemas.microsoft.com/office/drawing/2014/main" id="{7B079C12-FD8D-45B3-0874-C1ED0785CDC3}"/>
              </a:ext>
            </a:extLst>
          </p:cNvPr>
          <p:cNvSpPr>
            <a:spLocks noGrp="1"/>
          </p:cNvSpPr>
          <p:nvPr>
            <p:ph type="sldNum" sz="quarter" idx="12"/>
          </p:nvPr>
        </p:nvSpPr>
        <p:spPr/>
        <p:txBody>
          <a:bodyPr/>
          <a:lstStyle/>
          <a:p>
            <a:fld id="{28E6F07D-F62F-4C3B-A21E-2367E9A39921}" type="slidenum">
              <a:rPr lang="en-US" smtClean="0"/>
              <a:t>8</a:t>
            </a:fld>
            <a:endParaRPr lang="en-US"/>
          </a:p>
        </p:txBody>
      </p:sp>
      <p:pic>
        <p:nvPicPr>
          <p:cNvPr id="3" name="Picture 2">
            <a:extLst>
              <a:ext uri="{FF2B5EF4-FFF2-40B4-BE49-F238E27FC236}">
                <a16:creationId xmlns:a16="http://schemas.microsoft.com/office/drawing/2014/main" id="{C4355176-3F6D-774E-A97F-DD596BF1E50F}"/>
              </a:ext>
            </a:extLst>
          </p:cNvPr>
          <p:cNvPicPr>
            <a:picLocks noChangeAspect="1"/>
          </p:cNvPicPr>
          <p:nvPr/>
        </p:nvPicPr>
        <p:blipFill>
          <a:blip r:embed="rId4"/>
          <a:stretch>
            <a:fillRect/>
          </a:stretch>
        </p:blipFill>
        <p:spPr>
          <a:xfrm>
            <a:off x="8120871" y="836289"/>
            <a:ext cx="4060554" cy="6002306"/>
          </a:xfrm>
          <a:prstGeom prst="rect">
            <a:avLst/>
          </a:prstGeom>
        </p:spPr>
      </p:pic>
      <p:pic>
        <p:nvPicPr>
          <p:cNvPr id="1026" name="Picture 2" descr="May be an image of 2 people and text">
            <a:extLst>
              <a:ext uri="{FF2B5EF4-FFF2-40B4-BE49-F238E27FC236}">
                <a16:creationId xmlns:a16="http://schemas.microsoft.com/office/drawing/2014/main" id="{54FE6533-4174-E03B-D5BE-82A7350DA97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92835" y="791184"/>
            <a:ext cx="4030970" cy="6046103"/>
          </a:xfrm>
          <a:prstGeom prst="rect">
            <a:avLst/>
          </a:prstGeom>
          <a:noFill/>
          <a:extLst>
            <a:ext uri="{909E8E84-426E-40DD-AFC4-6F175D3DCCD1}">
              <a14:hiddenFill xmlns:a14="http://schemas.microsoft.com/office/drawing/2010/main">
                <a:solidFill>
                  <a:srgbClr val="FFFFFF"/>
                </a:solidFill>
              </a14:hiddenFill>
            </a:ext>
          </a:extLst>
        </p:spPr>
      </p:pic>
      <p:sp>
        <p:nvSpPr>
          <p:cNvPr id="4" name="Explosion: 14 Points 3">
            <a:extLst>
              <a:ext uri="{FF2B5EF4-FFF2-40B4-BE49-F238E27FC236}">
                <a16:creationId xmlns:a16="http://schemas.microsoft.com/office/drawing/2014/main" id="{B01C6D51-DBBE-5C83-C972-A3A4BF6C1540}"/>
              </a:ext>
            </a:extLst>
          </p:cNvPr>
          <p:cNvSpPr/>
          <p:nvPr/>
        </p:nvSpPr>
        <p:spPr>
          <a:xfrm>
            <a:off x="6264896" y="117918"/>
            <a:ext cx="2079172" cy="1883229"/>
          </a:xfrm>
          <a:prstGeom prst="irregularSeal2">
            <a:avLst/>
          </a:prstGeom>
          <a:solidFill>
            <a:srgbClr val="FFC7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CF59060-B315-9E47-3494-EFC7686670C2}"/>
              </a:ext>
            </a:extLst>
          </p:cNvPr>
          <p:cNvSpPr txBox="1"/>
          <p:nvPr/>
        </p:nvSpPr>
        <p:spPr>
          <a:xfrm>
            <a:off x="6852419" y="705589"/>
            <a:ext cx="904126" cy="707886"/>
          </a:xfrm>
          <a:prstGeom prst="rect">
            <a:avLst/>
          </a:prstGeom>
          <a:noFill/>
        </p:spPr>
        <p:txBody>
          <a:bodyPr wrap="square" lIns="91440" tIns="45720" rIns="91440" bIns="45720" rtlCol="0" anchor="t">
            <a:spAutoFit/>
          </a:bodyPr>
          <a:lstStyle/>
          <a:p>
            <a:r>
              <a:rPr lang="en-US" sz="4000" b="1"/>
              <a:t>8.1</a:t>
            </a:r>
            <a:endParaRPr lang="en-US"/>
          </a:p>
        </p:txBody>
      </p:sp>
      <p:sp>
        <p:nvSpPr>
          <p:cNvPr id="6" name="Explosion: 14 Points 5">
            <a:extLst>
              <a:ext uri="{FF2B5EF4-FFF2-40B4-BE49-F238E27FC236}">
                <a16:creationId xmlns:a16="http://schemas.microsoft.com/office/drawing/2014/main" id="{7EFAFC7E-6623-3654-7278-2F662F202123}"/>
              </a:ext>
            </a:extLst>
          </p:cNvPr>
          <p:cNvSpPr/>
          <p:nvPr/>
        </p:nvSpPr>
        <p:spPr>
          <a:xfrm>
            <a:off x="9275123" y="159108"/>
            <a:ext cx="2079172" cy="1883229"/>
          </a:xfrm>
          <a:prstGeom prst="irregularSeal2">
            <a:avLst/>
          </a:prstGeom>
          <a:solidFill>
            <a:srgbClr val="FFC7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8A518C89-2AE9-50CD-C2EF-93022D3A766C}"/>
              </a:ext>
            </a:extLst>
          </p:cNvPr>
          <p:cNvSpPr txBox="1"/>
          <p:nvPr/>
        </p:nvSpPr>
        <p:spPr>
          <a:xfrm>
            <a:off x="9806998" y="746779"/>
            <a:ext cx="904126" cy="707886"/>
          </a:xfrm>
          <a:prstGeom prst="rect">
            <a:avLst/>
          </a:prstGeom>
          <a:noFill/>
        </p:spPr>
        <p:txBody>
          <a:bodyPr wrap="square" rtlCol="0">
            <a:spAutoFit/>
          </a:bodyPr>
          <a:lstStyle/>
          <a:p>
            <a:r>
              <a:rPr lang="en-US" sz="4000" b="1"/>
              <a:t>8.3</a:t>
            </a:r>
          </a:p>
        </p:txBody>
      </p:sp>
      <p:pic>
        <p:nvPicPr>
          <p:cNvPr id="9" name="Picture 8" descr="A person in a graduation gown&#10;&#10;AI-generated content may be incorrect.">
            <a:extLst>
              <a:ext uri="{FF2B5EF4-FFF2-40B4-BE49-F238E27FC236}">
                <a16:creationId xmlns:a16="http://schemas.microsoft.com/office/drawing/2014/main" id="{5E0FA540-0D97-CDAA-3A2C-2857641A9D0E}"/>
              </a:ext>
            </a:extLst>
          </p:cNvPr>
          <p:cNvPicPr>
            <a:picLocks noChangeAspect="1"/>
          </p:cNvPicPr>
          <p:nvPr/>
        </p:nvPicPr>
        <p:blipFill>
          <a:blip r:embed="rId6"/>
          <a:stretch>
            <a:fillRect/>
          </a:stretch>
        </p:blipFill>
        <p:spPr>
          <a:xfrm>
            <a:off x="23990" y="852584"/>
            <a:ext cx="4061077" cy="5988649"/>
          </a:xfrm>
          <a:prstGeom prst="rect">
            <a:avLst/>
          </a:prstGeom>
        </p:spPr>
      </p:pic>
      <p:sp>
        <p:nvSpPr>
          <p:cNvPr id="10" name="Explosion: 14 Points 9">
            <a:extLst>
              <a:ext uri="{FF2B5EF4-FFF2-40B4-BE49-F238E27FC236}">
                <a16:creationId xmlns:a16="http://schemas.microsoft.com/office/drawing/2014/main" id="{AD4D461F-D218-DA1B-C6D7-25C5E287D8C3}"/>
              </a:ext>
            </a:extLst>
          </p:cNvPr>
          <p:cNvSpPr/>
          <p:nvPr/>
        </p:nvSpPr>
        <p:spPr>
          <a:xfrm>
            <a:off x="2406825" y="87026"/>
            <a:ext cx="2079172" cy="1883229"/>
          </a:xfrm>
          <a:prstGeom prst="irregularSeal2">
            <a:avLst/>
          </a:prstGeom>
          <a:solidFill>
            <a:srgbClr val="FFC7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074730B8-9FEE-5293-FDEC-991D2408E616}"/>
              </a:ext>
            </a:extLst>
          </p:cNvPr>
          <p:cNvSpPr txBox="1"/>
          <p:nvPr/>
        </p:nvSpPr>
        <p:spPr>
          <a:xfrm>
            <a:off x="2990187" y="674697"/>
            <a:ext cx="904126" cy="707886"/>
          </a:xfrm>
          <a:prstGeom prst="rect">
            <a:avLst/>
          </a:prstGeom>
          <a:noFill/>
        </p:spPr>
        <p:txBody>
          <a:bodyPr wrap="square" lIns="91440" tIns="45720" rIns="91440" bIns="45720" rtlCol="0" anchor="t">
            <a:spAutoFit/>
          </a:bodyPr>
          <a:lstStyle/>
          <a:p>
            <a:r>
              <a:rPr lang="en-US" sz="4000" b="1">
                <a:ea typeface="Calibri"/>
                <a:cs typeface="Calibri"/>
              </a:rPr>
              <a:t>6.0</a:t>
            </a:r>
          </a:p>
        </p:txBody>
      </p:sp>
    </p:spTree>
    <p:extLst>
      <p:ext uri="{BB962C8B-B14F-4D97-AF65-F5344CB8AC3E}">
        <p14:creationId xmlns:p14="http://schemas.microsoft.com/office/powerpoint/2010/main" val="3864045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B722A-95E7-F989-9888-C7FA86D7F496}"/>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6F4F4FE5-8BD6-AD7B-D7B4-68F8106A99D9}"/>
              </a:ext>
            </a:extLst>
          </p:cNvPr>
          <p:cNvSpPr/>
          <p:nvPr/>
        </p:nvSpPr>
        <p:spPr>
          <a:xfrm>
            <a:off x="-11009" y="22545"/>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3600" cap="all">
                <a:solidFill>
                  <a:prstClr val="white"/>
                </a:solidFill>
                <a:latin typeface="Impact"/>
              </a:rPr>
              <a:t>Celebrate</a:t>
            </a:r>
          </a:p>
        </p:txBody>
      </p:sp>
      <p:pic>
        <p:nvPicPr>
          <p:cNvPr id="11" name="Picture 10">
            <a:extLst>
              <a:ext uri="{FF2B5EF4-FFF2-40B4-BE49-F238E27FC236}">
                <a16:creationId xmlns:a16="http://schemas.microsoft.com/office/drawing/2014/main" id="{F9991FD9-2FDA-BD6D-6E5A-F93F6B8ACB2B}"/>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Slide Number Placeholder 1">
            <a:extLst>
              <a:ext uri="{FF2B5EF4-FFF2-40B4-BE49-F238E27FC236}">
                <a16:creationId xmlns:a16="http://schemas.microsoft.com/office/drawing/2014/main" id="{FE239726-FE3A-B03D-4B3B-6C0DB2E1BED3}"/>
              </a:ext>
            </a:extLst>
          </p:cNvPr>
          <p:cNvSpPr>
            <a:spLocks noGrp="1"/>
          </p:cNvSpPr>
          <p:nvPr>
            <p:ph type="sldNum" sz="quarter" idx="12"/>
          </p:nvPr>
        </p:nvSpPr>
        <p:spPr/>
        <p:txBody>
          <a:bodyPr/>
          <a:lstStyle/>
          <a:p>
            <a:fld id="{28E6F07D-F62F-4C3B-A21E-2367E9A39921}" type="slidenum">
              <a:rPr lang="en-US" smtClean="0"/>
              <a:t>9</a:t>
            </a:fld>
            <a:endParaRPr lang="en-US"/>
          </a:p>
        </p:txBody>
      </p:sp>
      <p:pic>
        <p:nvPicPr>
          <p:cNvPr id="1026" name="Picture 2" descr="May be an image of 2 people and text">
            <a:extLst>
              <a:ext uri="{FF2B5EF4-FFF2-40B4-BE49-F238E27FC236}">
                <a16:creationId xmlns:a16="http://schemas.microsoft.com/office/drawing/2014/main" id="{CA80698E-9E71-136A-FA27-21FD55EDEC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50334" y="838242"/>
            <a:ext cx="3988039" cy="600883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person in a cap and gown holding a certificate&#10;&#10;AI-generated content may be incorrect.">
            <a:extLst>
              <a:ext uri="{FF2B5EF4-FFF2-40B4-BE49-F238E27FC236}">
                <a16:creationId xmlns:a16="http://schemas.microsoft.com/office/drawing/2014/main" id="{35050E2B-D878-2CF9-9C25-E14FDD1D1663}"/>
              </a:ext>
            </a:extLst>
          </p:cNvPr>
          <p:cNvPicPr>
            <a:picLocks noChangeAspect="1"/>
          </p:cNvPicPr>
          <p:nvPr/>
        </p:nvPicPr>
        <p:blipFill>
          <a:blip r:embed="rId5"/>
          <a:stretch>
            <a:fillRect/>
          </a:stretch>
        </p:blipFill>
        <p:spPr>
          <a:xfrm>
            <a:off x="8046155" y="835315"/>
            <a:ext cx="4128958" cy="6018250"/>
          </a:xfrm>
          <a:prstGeom prst="rect">
            <a:avLst/>
          </a:prstGeom>
        </p:spPr>
      </p:pic>
      <p:pic>
        <p:nvPicPr>
          <p:cNvPr id="9" name="Picture 8" descr="A person and person in graduation gowns&#10;&#10;AI-generated content may be incorrect.">
            <a:extLst>
              <a:ext uri="{FF2B5EF4-FFF2-40B4-BE49-F238E27FC236}">
                <a16:creationId xmlns:a16="http://schemas.microsoft.com/office/drawing/2014/main" id="{40126B4D-F5A0-B930-76D8-009445958E5A}"/>
              </a:ext>
            </a:extLst>
          </p:cNvPr>
          <p:cNvPicPr>
            <a:picLocks noChangeAspect="1"/>
          </p:cNvPicPr>
          <p:nvPr/>
        </p:nvPicPr>
        <p:blipFill>
          <a:blip r:embed="rId6"/>
          <a:stretch>
            <a:fillRect/>
          </a:stretch>
        </p:blipFill>
        <p:spPr>
          <a:xfrm>
            <a:off x="-16931" y="833099"/>
            <a:ext cx="4075333" cy="6023991"/>
          </a:xfrm>
          <a:prstGeom prst="rect">
            <a:avLst/>
          </a:prstGeom>
        </p:spPr>
      </p:pic>
      <p:sp>
        <p:nvSpPr>
          <p:cNvPr id="6" name="Explosion: 14 Points 5">
            <a:extLst>
              <a:ext uri="{FF2B5EF4-FFF2-40B4-BE49-F238E27FC236}">
                <a16:creationId xmlns:a16="http://schemas.microsoft.com/office/drawing/2014/main" id="{1943D003-8AE6-6D34-E29B-E2E152885688}"/>
              </a:ext>
            </a:extLst>
          </p:cNvPr>
          <p:cNvSpPr/>
          <p:nvPr/>
        </p:nvSpPr>
        <p:spPr>
          <a:xfrm>
            <a:off x="3446853" y="-335162"/>
            <a:ext cx="2079172" cy="1883229"/>
          </a:xfrm>
          <a:prstGeom prst="irregularSeal2">
            <a:avLst/>
          </a:prstGeom>
          <a:solidFill>
            <a:srgbClr val="FFC7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03B1A565-7EFA-1D95-5DF7-3E6C59636C2B}"/>
              </a:ext>
            </a:extLst>
          </p:cNvPr>
          <p:cNvSpPr txBox="1"/>
          <p:nvPr/>
        </p:nvSpPr>
        <p:spPr>
          <a:xfrm>
            <a:off x="3824269" y="273103"/>
            <a:ext cx="1326315" cy="707886"/>
          </a:xfrm>
          <a:prstGeom prst="rect">
            <a:avLst/>
          </a:prstGeom>
          <a:noFill/>
        </p:spPr>
        <p:txBody>
          <a:bodyPr wrap="square" lIns="91440" tIns="45720" rIns="91440" bIns="45720" rtlCol="0" anchor="t">
            <a:spAutoFit/>
          </a:bodyPr>
          <a:lstStyle/>
          <a:p>
            <a:r>
              <a:rPr lang="en-US" sz="4000" b="1"/>
              <a:t>90%</a:t>
            </a:r>
          </a:p>
        </p:txBody>
      </p:sp>
    </p:spTree>
    <p:extLst>
      <p:ext uri="{BB962C8B-B14F-4D97-AF65-F5344CB8AC3E}">
        <p14:creationId xmlns:p14="http://schemas.microsoft.com/office/powerpoint/2010/main" val="29479446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E9A193A-1CFF-3395-4D9B-920EE1B30BD7}"/>
            </a:ext>
          </a:extLst>
        </p:cNvPr>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A061BA2E-A388-41C5-B73A-B0FEB6B102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D6181D2E-DA9B-5CBC-BA9C-F313B75FE39C}"/>
              </a:ext>
            </a:extLst>
          </p:cNvPr>
          <p:cNvPicPr>
            <a:picLocks noChangeAspect="1"/>
          </p:cNvPicPr>
          <p:nvPr/>
        </p:nvPicPr>
        <p:blipFill>
          <a:blip r:embed="rId3"/>
          <a:srcRect l="7644" r="3817" b="-1"/>
          <a:stretch>
            <a:fillRect/>
          </a:stretch>
        </p:blipFill>
        <p:spPr>
          <a:xfrm>
            <a:off x="-1" y="10"/>
            <a:ext cx="6096001" cy="6857990"/>
          </a:xfrm>
          <a:prstGeom prst="rect">
            <a:avLst/>
          </a:prstGeom>
        </p:spPr>
      </p:pic>
      <p:sp>
        <p:nvSpPr>
          <p:cNvPr id="1033" name="Rectangle 1032">
            <a:extLst>
              <a:ext uri="{FF2B5EF4-FFF2-40B4-BE49-F238E27FC236}">
                <a16:creationId xmlns:a16="http://schemas.microsoft.com/office/drawing/2014/main" id="{76E192A2-3ED3-4081-8A86-A22B511417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152902" y="-1181101"/>
            <a:ext cx="3886200" cy="12192001"/>
          </a:xfrm>
          <a:prstGeom prst="rect">
            <a:avLst/>
          </a:prstGeom>
          <a:gradFill>
            <a:gsLst>
              <a:gs pos="41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BBD9B99-9D64-DE2A-C0E2-39A7372FD2BA}"/>
              </a:ext>
            </a:extLst>
          </p:cNvPr>
          <p:cNvSpPr/>
          <p:nvPr/>
        </p:nvSpPr>
        <p:spPr>
          <a:xfrm>
            <a:off x="404553" y="4942499"/>
            <a:ext cx="5338027" cy="618671"/>
          </a:xfrm>
          <a:prstGeom prst="rect">
            <a:avLst/>
          </a:prstGeom>
          <a:scene3d>
            <a:camera prst="orthographicFront">
              <a:rot lat="0" lon="0" rev="0"/>
            </a:camera>
            <a:lightRig rig="balanced" dir="t">
              <a:rot lat="0" lon="0" rev="8700000"/>
            </a:lightRig>
          </a:scene3d>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b">
            <a:normAutofit fontScale="62500" lnSpcReduction="20000"/>
          </a:bodyPr>
          <a:lstStyle/>
          <a:p>
            <a:pPr algn="ctr" defTabSz="914400">
              <a:lnSpc>
                <a:spcPct val="90000"/>
              </a:lnSpc>
              <a:spcBef>
                <a:spcPct val="0"/>
              </a:spcBef>
              <a:spcAft>
                <a:spcPts val="600"/>
              </a:spcAft>
              <a:defRPr/>
            </a:pPr>
            <a:r>
              <a:rPr lang="en-US" sz="7200" kern="1200" cap="all">
                <a:solidFill>
                  <a:schemeClr val="bg1"/>
                </a:solidFill>
                <a:latin typeface="+mj-lt"/>
                <a:ea typeface="+mj-ea"/>
                <a:cs typeface="+mj-cs"/>
              </a:rPr>
              <a:t>Making History</a:t>
            </a:r>
            <a:endParaRPr lang="en-US" sz="7200" kern="1200">
              <a:solidFill>
                <a:schemeClr val="bg1"/>
              </a:solidFill>
              <a:latin typeface="+mj-lt"/>
              <a:ea typeface="Calibri Light" panose="020F0302020204030204"/>
              <a:cs typeface="Calibri Light" panose="020F0302020204030204"/>
            </a:endParaRPr>
          </a:p>
        </p:txBody>
      </p:sp>
      <p:sp>
        <p:nvSpPr>
          <p:cNvPr id="1035" name="Rectangle: Rounded Corners 1034">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575039"/>
            <a:ext cx="9784080" cy="685800"/>
          </a:xfrm>
          <a:prstGeom prst="roundRect">
            <a:avLst>
              <a:gd name="adj" fmla="val 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a:endParaRPr>
          </a:p>
        </p:txBody>
      </p:sp>
      <p:sp>
        <p:nvSpPr>
          <p:cNvPr id="6" name="Scroll: Horizontal 5">
            <a:extLst>
              <a:ext uri="{FF2B5EF4-FFF2-40B4-BE49-F238E27FC236}">
                <a16:creationId xmlns:a16="http://schemas.microsoft.com/office/drawing/2014/main" id="{38D8B871-2EAC-16ED-A04A-495E4B146D79}"/>
              </a:ext>
            </a:extLst>
          </p:cNvPr>
          <p:cNvSpPr/>
          <p:nvPr/>
        </p:nvSpPr>
        <p:spPr>
          <a:xfrm>
            <a:off x="390945" y="5556909"/>
            <a:ext cx="5351636" cy="1164475"/>
          </a:xfrm>
          <a:prstGeom prst="horizontalScroll">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algn="ctr" defTabSz="914400">
              <a:lnSpc>
                <a:spcPct val="90000"/>
              </a:lnSpc>
              <a:spcBef>
                <a:spcPts val="1000"/>
              </a:spcBef>
            </a:pPr>
            <a:r>
              <a:rPr lang="en-US" sz="2400" b="1" kern="1200">
                <a:solidFill>
                  <a:schemeClr val="bg1"/>
                </a:solidFill>
                <a:latin typeface="+mn-lt"/>
                <a:ea typeface="+mn-ea"/>
                <a:cs typeface="+mn-cs"/>
              </a:rPr>
              <a:t>Highest Rate since 2011</a:t>
            </a:r>
            <a:endParaRPr lang="en-US">
              <a:ea typeface="+mn-ea"/>
              <a:cs typeface="+mn-cs"/>
            </a:endParaRPr>
          </a:p>
        </p:txBody>
      </p:sp>
      <p:sp>
        <p:nvSpPr>
          <p:cNvPr id="2" name="Slide Number Placeholder 1">
            <a:extLst>
              <a:ext uri="{FF2B5EF4-FFF2-40B4-BE49-F238E27FC236}">
                <a16:creationId xmlns:a16="http://schemas.microsoft.com/office/drawing/2014/main" id="{51DD151C-6169-61C5-9665-AE9561844FB4}"/>
              </a:ext>
            </a:extLst>
          </p:cNvPr>
          <p:cNvSpPr>
            <a:spLocks noGrp="1"/>
          </p:cNvSpPr>
          <p:nvPr>
            <p:ph type="sldNum" sz="quarter" idx="12"/>
          </p:nvPr>
        </p:nvSpPr>
        <p:spPr>
          <a:xfrm>
            <a:off x="9041199" y="6356350"/>
            <a:ext cx="2743200" cy="365125"/>
          </a:xfrm>
        </p:spPr>
        <p:txBody>
          <a:bodyPr vert="horz" lIns="91440" tIns="45720" rIns="91440" bIns="45720" rtlCol="0" anchor="ctr">
            <a:normAutofit/>
          </a:bodyPr>
          <a:lstStyle/>
          <a:p>
            <a:pPr defTabSz="914400">
              <a:spcAft>
                <a:spcPts val="600"/>
              </a:spcAft>
            </a:pPr>
            <a:fld id="{28E6F07D-F62F-4C3B-A21E-2367E9A39921}" type="slidenum">
              <a:rPr lang="en-US">
                <a:solidFill>
                  <a:schemeClr val="bg1"/>
                </a:solidFill>
                <a:latin typeface="+mn-lt"/>
              </a:rPr>
              <a:pPr defTabSz="914400">
                <a:spcAft>
                  <a:spcPts val="600"/>
                </a:spcAft>
              </a:pPr>
              <a:t>10</a:t>
            </a:fld>
            <a:endParaRPr lang="en-US">
              <a:solidFill>
                <a:schemeClr val="bg1"/>
              </a:solidFill>
              <a:latin typeface="+mn-lt"/>
            </a:endParaRPr>
          </a:p>
        </p:txBody>
      </p:sp>
      <p:pic>
        <p:nvPicPr>
          <p:cNvPr id="1026" name="Picture 2" descr="May be an image of 2 people and text">
            <a:extLst>
              <a:ext uri="{FF2B5EF4-FFF2-40B4-BE49-F238E27FC236}">
                <a16:creationId xmlns:a16="http://schemas.microsoft.com/office/drawing/2014/main" id="{90267B2D-3C6B-EEBD-5C6B-7CAAE29E37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49" r="88" b="-358"/>
          <a:stretch>
            <a:fillRect/>
          </a:stretch>
        </p:blipFill>
        <p:spPr bwMode="auto">
          <a:xfrm>
            <a:off x="5778242" y="10"/>
            <a:ext cx="6415598" cy="68627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86351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F8F066A-E7C9-2F1D-D5A2-A2A11838DD43}"/>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A061BA2E-A388-41C5-B73A-B0FEB6B102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F2ABAA86-70D6-4713-914F-A4D8A9EE0658}"/>
              </a:ext>
            </a:extLst>
          </p:cNvPr>
          <p:cNvPicPr>
            <a:picLocks noChangeAspect="1"/>
          </p:cNvPicPr>
          <p:nvPr/>
        </p:nvPicPr>
        <p:blipFill>
          <a:blip r:embed="rId3"/>
          <a:srcRect l="7644" r="3817" b="-1"/>
          <a:stretch>
            <a:fillRect/>
          </a:stretch>
        </p:blipFill>
        <p:spPr>
          <a:xfrm>
            <a:off x="-1" y="10"/>
            <a:ext cx="6096001" cy="6857990"/>
          </a:xfrm>
          <a:prstGeom prst="rect">
            <a:avLst/>
          </a:prstGeom>
        </p:spPr>
      </p:pic>
      <p:sp>
        <p:nvSpPr>
          <p:cNvPr id="19" name="Rectangle 18">
            <a:extLst>
              <a:ext uri="{FF2B5EF4-FFF2-40B4-BE49-F238E27FC236}">
                <a16:creationId xmlns:a16="http://schemas.microsoft.com/office/drawing/2014/main" id="{76E192A2-3ED3-4081-8A86-A22B511417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152902" y="-1181101"/>
            <a:ext cx="3886200" cy="12192001"/>
          </a:xfrm>
          <a:prstGeom prst="rect">
            <a:avLst/>
          </a:prstGeom>
          <a:gradFill>
            <a:gsLst>
              <a:gs pos="41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1B705F8-177B-2676-C58A-811D069BA341}"/>
              </a:ext>
            </a:extLst>
          </p:cNvPr>
          <p:cNvSpPr/>
          <p:nvPr/>
        </p:nvSpPr>
        <p:spPr>
          <a:xfrm>
            <a:off x="404553" y="4697570"/>
            <a:ext cx="4657669" cy="836386"/>
          </a:xfrm>
          <a:prstGeom prst="rect">
            <a:avLst/>
          </a:prstGeom>
          <a:scene3d>
            <a:camera prst="orthographicFront">
              <a:rot lat="0" lon="0" rev="0"/>
            </a:camera>
            <a:lightRig rig="balanced" dir="t">
              <a:rot lat="0" lon="0" rev="8700000"/>
            </a:lightRig>
          </a:scene3d>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b">
            <a:normAutofit fontScale="62500" lnSpcReduction="20000"/>
          </a:bodyPr>
          <a:lstStyle/>
          <a:p>
            <a:pPr algn="ctr" defTabSz="914400">
              <a:lnSpc>
                <a:spcPct val="90000"/>
              </a:lnSpc>
              <a:spcBef>
                <a:spcPct val="0"/>
              </a:spcBef>
              <a:spcAft>
                <a:spcPts val="600"/>
              </a:spcAft>
              <a:defRPr/>
            </a:pPr>
            <a:r>
              <a:rPr lang="en-US" sz="7200" kern="1200" cap="all">
                <a:solidFill>
                  <a:schemeClr val="bg1"/>
                </a:solidFill>
                <a:latin typeface="+mj-lt"/>
                <a:ea typeface="+mj-ea"/>
                <a:cs typeface="+mj-cs"/>
              </a:rPr>
              <a:t>Making History</a:t>
            </a:r>
            <a:endParaRPr lang="en-US" sz="7200" kern="1200">
              <a:solidFill>
                <a:schemeClr val="bg1"/>
              </a:solidFill>
              <a:latin typeface="+mj-lt"/>
              <a:ea typeface="Calibri Light" panose="020F0302020204030204"/>
              <a:cs typeface="Calibri Light" panose="020F0302020204030204"/>
            </a:endParaRPr>
          </a:p>
        </p:txBody>
      </p:sp>
      <p:sp>
        <p:nvSpPr>
          <p:cNvPr id="21" name="Rectangle: Rounded Corners 20">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575039"/>
            <a:ext cx="9784080"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a:endParaRPr>
          </a:p>
        </p:txBody>
      </p:sp>
      <p:sp>
        <p:nvSpPr>
          <p:cNvPr id="7" name="Scroll: Horizontal 6">
            <a:extLst>
              <a:ext uri="{FF2B5EF4-FFF2-40B4-BE49-F238E27FC236}">
                <a16:creationId xmlns:a16="http://schemas.microsoft.com/office/drawing/2014/main" id="{09A8705C-1A76-5A58-43EF-0027A7687712}"/>
              </a:ext>
            </a:extLst>
          </p:cNvPr>
          <p:cNvSpPr/>
          <p:nvPr/>
        </p:nvSpPr>
        <p:spPr>
          <a:xfrm>
            <a:off x="404552" y="5543302"/>
            <a:ext cx="4644064" cy="1150867"/>
          </a:xfrm>
          <a:prstGeom prst="horizontalScroll">
            <a:avLst/>
          </a:prstGeom>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lnSpcReduction="10000"/>
          </a:bodyPr>
          <a:lstStyle/>
          <a:p>
            <a:pPr algn="ctr" defTabSz="914400">
              <a:lnSpc>
                <a:spcPct val="90000"/>
              </a:lnSpc>
              <a:spcBef>
                <a:spcPts val="1000"/>
              </a:spcBef>
            </a:pPr>
            <a:r>
              <a:rPr lang="en-US" sz="2400" b="1" kern="1200">
                <a:solidFill>
                  <a:schemeClr val="bg1"/>
                </a:solidFill>
                <a:latin typeface="+mn-lt"/>
                <a:ea typeface="+mn-ea"/>
                <a:cs typeface="+mn-cs"/>
              </a:rPr>
              <a:t>3 Consecutive Years 96% </a:t>
            </a:r>
            <a:endParaRPr lang="en-US" sz="2400">
              <a:solidFill>
                <a:schemeClr val="bg1"/>
              </a:solidFill>
            </a:endParaRPr>
          </a:p>
          <a:p>
            <a:pPr algn="ctr" defTabSz="914400">
              <a:lnSpc>
                <a:spcPct val="90000"/>
              </a:lnSpc>
              <a:spcBef>
                <a:spcPts val="1000"/>
              </a:spcBef>
            </a:pPr>
            <a:r>
              <a:rPr lang="en-US" sz="2400" b="1" kern="1200">
                <a:solidFill>
                  <a:schemeClr val="bg1"/>
                </a:solidFill>
                <a:latin typeface="+mn-lt"/>
                <a:ea typeface="+mn-ea"/>
                <a:cs typeface="+mn-cs"/>
              </a:rPr>
              <a:t>Grad Rate</a:t>
            </a:r>
            <a:endParaRPr lang="en-US" sz="2400" kern="1200">
              <a:solidFill>
                <a:schemeClr val="bg1"/>
              </a:solidFill>
              <a:latin typeface="+mn-lt"/>
              <a:ea typeface="Calibri" panose="020F0502020204030204"/>
              <a:cs typeface="Calibri" panose="020F0502020204030204"/>
            </a:endParaRPr>
          </a:p>
        </p:txBody>
      </p:sp>
      <p:sp>
        <p:nvSpPr>
          <p:cNvPr id="2" name="Slide Number Placeholder 1">
            <a:extLst>
              <a:ext uri="{FF2B5EF4-FFF2-40B4-BE49-F238E27FC236}">
                <a16:creationId xmlns:a16="http://schemas.microsoft.com/office/drawing/2014/main" id="{D4E72234-10D8-E0DB-1724-2871849F8CA9}"/>
              </a:ext>
            </a:extLst>
          </p:cNvPr>
          <p:cNvSpPr>
            <a:spLocks noGrp="1"/>
          </p:cNvSpPr>
          <p:nvPr>
            <p:ph type="sldNum" sz="quarter" idx="12"/>
          </p:nvPr>
        </p:nvSpPr>
        <p:spPr>
          <a:xfrm>
            <a:off x="9041199" y="6356350"/>
            <a:ext cx="2743200" cy="365125"/>
          </a:xfrm>
        </p:spPr>
        <p:txBody>
          <a:bodyPr vert="horz" lIns="91440" tIns="45720" rIns="91440" bIns="45720" rtlCol="0" anchor="ctr">
            <a:normAutofit/>
          </a:bodyPr>
          <a:lstStyle/>
          <a:p>
            <a:pPr defTabSz="914400">
              <a:spcAft>
                <a:spcPts val="600"/>
              </a:spcAft>
            </a:pPr>
            <a:fld id="{28E6F07D-F62F-4C3B-A21E-2367E9A39921}" type="slidenum">
              <a:rPr lang="en-US">
                <a:solidFill>
                  <a:schemeClr val="bg1"/>
                </a:solidFill>
                <a:latin typeface="+mn-lt"/>
              </a:rPr>
              <a:pPr defTabSz="914400">
                <a:spcAft>
                  <a:spcPts val="600"/>
                </a:spcAft>
              </a:pPr>
              <a:t>11</a:t>
            </a:fld>
            <a:endParaRPr lang="en-US">
              <a:solidFill>
                <a:schemeClr val="bg1"/>
              </a:solidFill>
              <a:latin typeface="+mn-lt"/>
            </a:endParaRPr>
          </a:p>
        </p:txBody>
      </p:sp>
      <p:pic>
        <p:nvPicPr>
          <p:cNvPr id="10" name="Picture 9" descr="A person in a cap and gown holding a certificate&#10;&#10;AI-generated content may be incorrect.">
            <a:extLst>
              <a:ext uri="{FF2B5EF4-FFF2-40B4-BE49-F238E27FC236}">
                <a16:creationId xmlns:a16="http://schemas.microsoft.com/office/drawing/2014/main" id="{2118C0E9-5F45-785D-1F19-A9226446CA6F}"/>
              </a:ext>
            </a:extLst>
          </p:cNvPr>
          <p:cNvPicPr>
            <a:picLocks noChangeAspect="1"/>
          </p:cNvPicPr>
          <p:nvPr/>
        </p:nvPicPr>
        <p:blipFill>
          <a:blip r:embed="rId4"/>
          <a:srcRect l="51" r="-51" b="3279"/>
          <a:stretch>
            <a:fillRect/>
          </a:stretch>
        </p:blipFill>
        <p:spPr>
          <a:xfrm>
            <a:off x="5768070" y="10"/>
            <a:ext cx="6423874" cy="6867272"/>
          </a:xfrm>
          <a:prstGeom prst="rect">
            <a:avLst/>
          </a:prstGeom>
        </p:spPr>
      </p:pic>
    </p:spTree>
    <p:extLst>
      <p:ext uri="{BB962C8B-B14F-4D97-AF65-F5344CB8AC3E}">
        <p14:creationId xmlns:p14="http://schemas.microsoft.com/office/powerpoint/2010/main" val="33300778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1AC6508-4813-1845-116C-68404DB4B4C3}"/>
              </a:ext>
            </a:extLst>
          </p:cNvPr>
          <p:cNvSpPr/>
          <p:nvPr/>
        </p:nvSpPr>
        <p:spPr>
          <a:xfrm>
            <a:off x="0" y="113865"/>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457200" rtl="0" eaLnBrk="1" fontAlgn="auto" latinLnBrk="0" hangingPunct="1">
              <a:lnSpc>
                <a:spcPct val="100000"/>
              </a:lnSpc>
              <a:spcBef>
                <a:spcPts val="0"/>
              </a:spcBef>
              <a:spcAft>
                <a:spcPts val="0"/>
              </a:spcAft>
              <a:buClrTx/>
              <a:buSzTx/>
              <a:buFontTx/>
              <a:buNone/>
              <a:tabLst/>
              <a:defRPr/>
            </a:pPr>
            <a:r>
              <a:rPr lang="en-US" sz="3600" cap="all">
                <a:solidFill>
                  <a:prstClr val="white"/>
                </a:solidFill>
                <a:latin typeface="Impact" panose="020B0806030902050204" pitchFamily="34" charset="0"/>
              </a:rPr>
              <a:t>How is the 4-year grad rate determined?</a:t>
            </a:r>
            <a:endParaRPr kumimoji="0" lang="en-US" sz="3600" i="0" u="none" strike="noStrike" kern="1200" cap="all" spc="0" normalizeH="0" noProof="0">
              <a:ln>
                <a:noFill/>
              </a:ln>
              <a:solidFill>
                <a:prstClr val="white"/>
              </a:solidFill>
              <a:effectLst/>
              <a:uLnTx/>
              <a:uFillTx/>
              <a:latin typeface="Impact" panose="020B08060309020502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Content Placeholder 2">
            <a:extLst>
              <a:ext uri="{FF2B5EF4-FFF2-40B4-BE49-F238E27FC236}">
                <a16:creationId xmlns:a16="http://schemas.microsoft.com/office/drawing/2014/main" id="{008A80CA-CD63-F06F-333F-300C68A83E5E}"/>
              </a:ext>
            </a:extLst>
          </p:cNvPr>
          <p:cNvSpPr>
            <a:spLocks noGrp="1"/>
          </p:cNvSpPr>
          <p:nvPr>
            <p:ph idx="1"/>
          </p:nvPr>
        </p:nvSpPr>
        <p:spPr>
          <a:xfrm>
            <a:off x="838200" y="1500039"/>
            <a:ext cx="10515600" cy="4351338"/>
          </a:xfrm>
        </p:spPr>
        <p:txBody>
          <a:bodyPr>
            <a:normAutofit/>
          </a:bodyPr>
          <a:lstStyle/>
          <a:p>
            <a:pPr marL="0" indent="0">
              <a:buNone/>
            </a:pPr>
            <a:r>
              <a:rPr lang="en-US"/>
              <a:t>4-Year Graduation Rate - number of students who graduate in four years with a regular high school diploma divided by the number of students who form the </a:t>
            </a:r>
            <a:r>
              <a:rPr lang="en-US" b="1" i="1">
                <a:solidFill>
                  <a:schemeClr val="accent4"/>
                </a:solidFill>
                <a:effectLst>
                  <a:outerShdw blurRad="38100" dist="38100" dir="2700000" algn="tl">
                    <a:srgbClr val="000000">
                      <a:alpha val="43137"/>
                    </a:srgbClr>
                  </a:outerShdw>
                </a:effectLst>
              </a:rPr>
              <a:t>adjusted cohort </a:t>
            </a:r>
            <a:r>
              <a:rPr lang="en-US"/>
              <a:t>for the graduating class. </a:t>
            </a:r>
          </a:p>
          <a:p>
            <a:endParaRPr lang="en-US"/>
          </a:p>
          <a:p>
            <a:pPr marL="0" indent="0" algn="ctr">
              <a:buNone/>
            </a:pPr>
            <a:r>
              <a:rPr lang="en-US"/>
              <a:t>(# of cohort members who earn a regular high school diploma)</a:t>
            </a:r>
          </a:p>
          <a:p>
            <a:pPr marL="0" indent="0" algn="ctr">
              <a:buNone/>
            </a:pPr>
            <a:endParaRPr lang="en-US"/>
          </a:p>
          <a:p>
            <a:pPr marL="0" indent="0" algn="ctr">
              <a:buNone/>
            </a:pPr>
            <a:endParaRPr lang="en-US"/>
          </a:p>
          <a:p>
            <a:pPr marL="0" indent="0" algn="ctr">
              <a:buNone/>
            </a:pPr>
            <a:r>
              <a:rPr lang="en-US"/>
              <a:t>(# of starting cohort members + students who transfer in – students who transfer out/dropout/withdraw from the cohort)</a:t>
            </a:r>
          </a:p>
        </p:txBody>
      </p:sp>
      <p:pic>
        <p:nvPicPr>
          <p:cNvPr id="4" name="Graphic 3" descr="Mathematics with solid fill">
            <a:extLst>
              <a:ext uri="{FF2B5EF4-FFF2-40B4-BE49-F238E27FC236}">
                <a16:creationId xmlns:a16="http://schemas.microsoft.com/office/drawing/2014/main" id="{16763D35-36A6-207D-39CC-ED894886F28C}"/>
              </a:ext>
            </a:extLst>
          </p:cNvPr>
          <p:cNvPicPr>
            <a:picLocks noChangeAspect="1"/>
          </p:cNvPicPr>
          <p:nvPr/>
        </p:nvPicPr>
        <p:blipFill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46856" t="46596" r="12976" b="10896"/>
          <a:stretch/>
        </p:blipFill>
        <p:spPr>
          <a:xfrm>
            <a:off x="5679654" y="3879894"/>
            <a:ext cx="832692" cy="867159"/>
          </a:xfrm>
          <a:prstGeom prst="rect">
            <a:avLst/>
          </a:prstGeom>
        </p:spPr>
      </p:pic>
      <p:sp>
        <p:nvSpPr>
          <p:cNvPr id="3" name="Slide Number Placeholder 2">
            <a:extLst>
              <a:ext uri="{FF2B5EF4-FFF2-40B4-BE49-F238E27FC236}">
                <a16:creationId xmlns:a16="http://schemas.microsoft.com/office/drawing/2014/main" id="{E3A1357D-D9C2-3F58-C673-8423204C1F8F}"/>
              </a:ext>
            </a:extLst>
          </p:cNvPr>
          <p:cNvSpPr>
            <a:spLocks noGrp="1"/>
          </p:cNvSpPr>
          <p:nvPr>
            <p:ph type="sldNum" sz="quarter" idx="12"/>
          </p:nvPr>
        </p:nvSpPr>
        <p:spPr/>
        <p:txBody>
          <a:bodyPr/>
          <a:lstStyle/>
          <a:p>
            <a:fld id="{28E6F07D-F62F-4C3B-A21E-2367E9A39921}" type="slidenum">
              <a:rPr lang="en-US" smtClean="0"/>
              <a:t>12</a:t>
            </a:fld>
            <a:endParaRPr lang="en-US"/>
          </a:p>
        </p:txBody>
      </p:sp>
    </p:spTree>
    <p:extLst>
      <p:ext uri="{BB962C8B-B14F-4D97-AF65-F5344CB8AC3E}">
        <p14:creationId xmlns:p14="http://schemas.microsoft.com/office/powerpoint/2010/main" val="26545120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1B72058-ACB4-C27E-F13B-AC10369964CF}"/>
              </a:ext>
            </a:extLst>
          </p:cNvPr>
          <p:cNvSpPr txBox="1"/>
          <p:nvPr/>
        </p:nvSpPr>
        <p:spPr>
          <a:xfrm>
            <a:off x="6724792" y="1536974"/>
            <a:ext cx="5337378" cy="4124206"/>
          </a:xfrm>
          <a:prstGeom prst="rect">
            <a:avLst/>
          </a:prstGeom>
          <a:noFill/>
        </p:spPr>
        <p:txBody>
          <a:bodyPr wrap="square">
            <a:spAutoFit/>
          </a:bodyPr>
          <a:lstStyle/>
          <a:p>
            <a:pPr algn="ctr"/>
            <a:r>
              <a:rPr lang="en-US" sz="2400">
                <a:latin typeface="Arial Narrow" panose="020B0606020202030204" pitchFamily="34" charset="0"/>
              </a:rPr>
              <a:t>The adjusted cohort is based on the number of students who enter grade 9 for the first time adjusted by adding into the cohort any student who transfers in later during grade 9 or during the next three years and subtracting any student from the cohort who transfers out, emigrates to another country, transfers to a prison or juvenile facility, or dies during that same period. </a:t>
            </a:r>
          </a:p>
          <a:p>
            <a:pPr algn="ctr"/>
            <a:endParaRPr lang="en-US" sz="2400">
              <a:latin typeface="Arial Narrow" panose="020B0606020202030204" pitchFamily="34" charset="0"/>
            </a:endParaRPr>
          </a:p>
          <a:p>
            <a:pPr algn="ctr"/>
            <a:r>
              <a:rPr lang="en-US" sz="1100" b="1" i="1">
                <a:latin typeface="Arial Narrow" panose="020B0606020202030204" pitchFamily="34" charset="0"/>
              </a:rPr>
              <a:t>(Source: US Department of Education, ESSA High School Graduation Rate Non-Regulatory Guidance)</a:t>
            </a:r>
          </a:p>
        </p:txBody>
      </p:sp>
      <p:sp>
        <p:nvSpPr>
          <p:cNvPr id="12" name="Rectangle 11">
            <a:extLst>
              <a:ext uri="{FF2B5EF4-FFF2-40B4-BE49-F238E27FC236}">
                <a16:creationId xmlns:a16="http://schemas.microsoft.com/office/drawing/2014/main" id="{3AF66D73-B884-0711-DD36-2FC88C143237}"/>
              </a:ext>
            </a:extLst>
          </p:cNvPr>
          <p:cNvSpPr/>
          <p:nvPr/>
        </p:nvSpPr>
        <p:spPr>
          <a:xfrm>
            <a:off x="0" y="113865"/>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457200" rtl="0" eaLnBrk="1" fontAlgn="auto" latinLnBrk="0" hangingPunct="1">
              <a:lnSpc>
                <a:spcPct val="100000"/>
              </a:lnSpc>
              <a:spcBef>
                <a:spcPts val="0"/>
              </a:spcBef>
              <a:spcAft>
                <a:spcPts val="0"/>
              </a:spcAft>
              <a:buClrTx/>
              <a:buSzTx/>
              <a:buFontTx/>
              <a:buNone/>
              <a:tabLst/>
              <a:defRPr/>
            </a:pPr>
            <a:r>
              <a:rPr lang="en-US" sz="3600" cap="all">
                <a:solidFill>
                  <a:prstClr val="white"/>
                </a:solidFill>
                <a:latin typeface="Impact" panose="020B0806030902050204" pitchFamily="34" charset="0"/>
              </a:rPr>
              <a:t>How is the 4-year grad rate determined?</a:t>
            </a:r>
            <a:endParaRPr kumimoji="0" lang="en-US" sz="3600" i="0" u="none" strike="noStrike" kern="1200" cap="all" spc="0" normalizeH="0" noProof="0">
              <a:ln>
                <a:noFill/>
              </a:ln>
              <a:solidFill>
                <a:prstClr val="white"/>
              </a:solidFill>
              <a:effectLst/>
              <a:uLnTx/>
              <a:uFillTx/>
              <a:latin typeface="Impact" panose="020B08060309020502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Slide Number Placeholder 1">
            <a:extLst>
              <a:ext uri="{FF2B5EF4-FFF2-40B4-BE49-F238E27FC236}">
                <a16:creationId xmlns:a16="http://schemas.microsoft.com/office/drawing/2014/main" id="{73B74079-A08D-FE5A-C4A9-CE6C7A6E0947}"/>
              </a:ext>
            </a:extLst>
          </p:cNvPr>
          <p:cNvSpPr>
            <a:spLocks noGrp="1"/>
          </p:cNvSpPr>
          <p:nvPr>
            <p:ph type="sldNum" sz="quarter" idx="12"/>
          </p:nvPr>
        </p:nvSpPr>
        <p:spPr/>
        <p:txBody>
          <a:bodyPr/>
          <a:lstStyle/>
          <a:p>
            <a:fld id="{28E6F07D-F62F-4C3B-A21E-2367E9A39921}" type="slidenum">
              <a:rPr lang="en-US" smtClean="0"/>
              <a:t>13</a:t>
            </a:fld>
            <a:endParaRPr lang="en-US"/>
          </a:p>
        </p:txBody>
      </p:sp>
      <p:pic>
        <p:nvPicPr>
          <p:cNvPr id="1028" name="Picture 4" descr="No photo description available.">
            <a:extLst>
              <a:ext uri="{FF2B5EF4-FFF2-40B4-BE49-F238E27FC236}">
                <a16:creationId xmlns:a16="http://schemas.microsoft.com/office/drawing/2014/main" id="{84D619BD-3724-EB64-1DA3-76E4A15C9F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830" y="1536974"/>
            <a:ext cx="6487538" cy="46243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51021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D2D58D9-9994-01FD-235C-B68843B78CB4}"/>
              </a:ext>
            </a:extLst>
          </p:cNvPr>
          <p:cNvSpPr txBox="1"/>
          <p:nvPr/>
        </p:nvSpPr>
        <p:spPr>
          <a:xfrm>
            <a:off x="307072" y="1108281"/>
            <a:ext cx="5429700" cy="5509200"/>
          </a:xfrm>
          <a:prstGeom prst="rect">
            <a:avLst/>
          </a:prstGeom>
          <a:noFill/>
        </p:spPr>
        <p:txBody>
          <a:bodyPr wrap="square">
            <a:spAutoFit/>
          </a:bodyPr>
          <a:lstStyle/>
          <a:p>
            <a:r>
              <a:rPr lang="en-US" sz="2400">
                <a:latin typeface="Arial Narrow" panose="020B0606020202030204" pitchFamily="34" charset="0"/>
              </a:rPr>
              <a:t>Students are reported as dropouts if they leave school for one of the following reasons:</a:t>
            </a:r>
          </a:p>
          <a:p>
            <a:endParaRPr lang="en-US" sz="1600">
              <a:latin typeface="Arial Narrow" panose="020B0606020202030204" pitchFamily="34" charset="0"/>
            </a:endParaRPr>
          </a:p>
          <a:p>
            <a:pPr marL="342900" indent="-342900">
              <a:buFont typeface="Arial" panose="020B0604020202020204" pitchFamily="34" charset="0"/>
              <a:buChar char="•"/>
            </a:pPr>
            <a:r>
              <a:rPr lang="en-US" sz="2400">
                <a:latin typeface="Arial Narrow" panose="020B0606020202030204" pitchFamily="34" charset="0"/>
              </a:rPr>
              <a:t>Marriage </a:t>
            </a:r>
          </a:p>
          <a:p>
            <a:pPr marL="342900" indent="-342900">
              <a:buFont typeface="Arial" panose="020B0604020202020204" pitchFamily="34" charset="0"/>
              <a:buChar char="•"/>
            </a:pPr>
            <a:r>
              <a:rPr lang="en-US" sz="2400">
                <a:latin typeface="Arial Narrow" panose="020B0606020202030204" pitchFamily="34" charset="0"/>
              </a:rPr>
              <a:t>Expelled </a:t>
            </a:r>
          </a:p>
          <a:p>
            <a:pPr marL="342900" indent="-342900">
              <a:buFont typeface="Arial" panose="020B0604020202020204" pitchFamily="34" charset="0"/>
              <a:buChar char="•"/>
            </a:pPr>
            <a:r>
              <a:rPr lang="en-US" sz="2400">
                <a:latin typeface="Arial Narrow" panose="020B0606020202030204" pitchFamily="34" charset="0"/>
              </a:rPr>
              <a:t>Financial Hardship/Job</a:t>
            </a:r>
          </a:p>
          <a:p>
            <a:pPr marL="342900" indent="-342900">
              <a:buFont typeface="Arial" panose="020B0604020202020204" pitchFamily="34" charset="0"/>
              <a:buChar char="•"/>
            </a:pPr>
            <a:r>
              <a:rPr lang="en-US" sz="2400">
                <a:latin typeface="Arial Narrow" panose="020B0606020202030204" pitchFamily="34" charset="0"/>
              </a:rPr>
              <a:t>Incarcerated/Under Jurisdiction of Juvenile or Criminal Justice Authority</a:t>
            </a:r>
          </a:p>
          <a:p>
            <a:pPr marL="342900" indent="-342900">
              <a:buFont typeface="Arial" panose="020B0604020202020204" pitchFamily="34" charset="0"/>
              <a:buChar char="•"/>
            </a:pPr>
            <a:r>
              <a:rPr lang="en-US" sz="2400">
                <a:latin typeface="Arial Narrow" panose="020B0606020202030204" pitchFamily="34" charset="0"/>
              </a:rPr>
              <a:t>Low Grades/School Failure</a:t>
            </a:r>
          </a:p>
          <a:p>
            <a:pPr marL="342900" indent="-342900">
              <a:buFont typeface="Arial" panose="020B0604020202020204" pitchFamily="34" charset="0"/>
              <a:buChar char="•"/>
            </a:pPr>
            <a:r>
              <a:rPr lang="en-US" sz="2400">
                <a:latin typeface="Arial Narrow" panose="020B0606020202030204" pitchFamily="34" charset="0"/>
              </a:rPr>
              <a:t>Military</a:t>
            </a:r>
          </a:p>
          <a:p>
            <a:pPr marL="342900" indent="-342900">
              <a:buFont typeface="Arial" panose="020B0604020202020204" pitchFamily="34" charset="0"/>
              <a:buChar char="•"/>
            </a:pPr>
            <a:r>
              <a:rPr lang="en-US" sz="2400">
                <a:latin typeface="Arial Narrow" panose="020B0606020202030204" pitchFamily="34" charset="0"/>
              </a:rPr>
              <a:t>Other Adult Education </a:t>
            </a:r>
          </a:p>
          <a:p>
            <a:pPr marL="342900" indent="-342900">
              <a:buFont typeface="Arial" panose="020B0604020202020204" pitchFamily="34" charset="0"/>
              <a:buChar char="•"/>
            </a:pPr>
            <a:r>
              <a:rPr lang="en-US" sz="2400">
                <a:latin typeface="Arial Narrow" panose="020B0606020202030204" pitchFamily="34" charset="0"/>
              </a:rPr>
              <a:t>Pregnant/Parent</a:t>
            </a:r>
          </a:p>
          <a:p>
            <a:pPr marL="342900" indent="-342900">
              <a:buFont typeface="Arial" panose="020B0604020202020204" pitchFamily="34" charset="0"/>
              <a:buChar char="•"/>
            </a:pPr>
            <a:r>
              <a:rPr lang="en-US" sz="2400">
                <a:latin typeface="Arial Narrow" panose="020B0606020202030204" pitchFamily="34" charset="0"/>
              </a:rPr>
              <a:t>Removed for lack of attendance </a:t>
            </a:r>
          </a:p>
          <a:p>
            <a:pPr marL="342900" indent="-342900">
              <a:buFont typeface="Arial" panose="020B0604020202020204" pitchFamily="34" charset="0"/>
              <a:buChar char="•"/>
            </a:pPr>
            <a:r>
              <a:rPr lang="en-US" sz="2400">
                <a:latin typeface="Arial Narrow" panose="020B0606020202030204" pitchFamily="34" charset="0"/>
              </a:rPr>
              <a:t>Serious illness/Accident </a:t>
            </a:r>
          </a:p>
          <a:p>
            <a:pPr marL="342900" indent="-342900">
              <a:buFont typeface="Arial" panose="020B0604020202020204" pitchFamily="34" charset="0"/>
              <a:buChar char="•"/>
            </a:pPr>
            <a:r>
              <a:rPr lang="en-US" sz="2400">
                <a:latin typeface="Arial Narrow" panose="020B0606020202030204" pitchFamily="34" charset="0"/>
              </a:rPr>
              <a:t>Unknown</a:t>
            </a:r>
          </a:p>
        </p:txBody>
      </p:sp>
      <p:sp>
        <p:nvSpPr>
          <p:cNvPr id="5" name="Rectangle 4">
            <a:extLst>
              <a:ext uri="{FF2B5EF4-FFF2-40B4-BE49-F238E27FC236}">
                <a16:creationId xmlns:a16="http://schemas.microsoft.com/office/drawing/2014/main" id="{77896B54-49E4-E70A-6B5B-1F0693025A12}"/>
              </a:ext>
            </a:extLst>
          </p:cNvPr>
          <p:cNvSpPr/>
          <p:nvPr/>
        </p:nvSpPr>
        <p:spPr>
          <a:xfrm>
            <a:off x="0" y="113865"/>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457200" rtl="0" eaLnBrk="1" fontAlgn="auto" latinLnBrk="0" hangingPunct="1">
              <a:lnSpc>
                <a:spcPct val="100000"/>
              </a:lnSpc>
              <a:spcBef>
                <a:spcPts val="0"/>
              </a:spcBef>
              <a:spcAft>
                <a:spcPts val="0"/>
              </a:spcAft>
              <a:buClrTx/>
              <a:buSzTx/>
              <a:buFontTx/>
              <a:buNone/>
              <a:tabLst/>
              <a:defRPr/>
            </a:pPr>
            <a:r>
              <a:rPr lang="en-US" sz="3600" cap="all">
                <a:solidFill>
                  <a:prstClr val="white"/>
                </a:solidFill>
                <a:latin typeface="Impact" panose="020B0806030902050204" pitchFamily="34" charset="0"/>
              </a:rPr>
              <a:t>How ARE DROPOUTS CALCULATED?</a:t>
            </a:r>
            <a:endParaRPr kumimoji="0" lang="en-US" sz="3600" i="0" u="none" strike="noStrike" kern="1200" cap="all" spc="0" normalizeH="0" noProof="0">
              <a:ln>
                <a:noFill/>
              </a:ln>
              <a:solidFill>
                <a:prstClr val="white"/>
              </a:solidFill>
              <a:effectLst/>
              <a:uLnTx/>
              <a:uFillTx/>
              <a:latin typeface="Impact" panose="020B08060309020502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800325" y="-61296"/>
            <a:ext cx="1391675" cy="1386174"/>
          </a:xfrm>
          <a:prstGeom prst="rect">
            <a:avLst/>
          </a:prstGeom>
        </p:spPr>
      </p:pic>
      <p:sp>
        <p:nvSpPr>
          <p:cNvPr id="2" name="Slide Number Placeholder 1">
            <a:extLst>
              <a:ext uri="{FF2B5EF4-FFF2-40B4-BE49-F238E27FC236}">
                <a16:creationId xmlns:a16="http://schemas.microsoft.com/office/drawing/2014/main" id="{ECA95D52-852E-816B-C8E0-F25F348A6DA7}"/>
              </a:ext>
            </a:extLst>
          </p:cNvPr>
          <p:cNvSpPr>
            <a:spLocks noGrp="1"/>
          </p:cNvSpPr>
          <p:nvPr>
            <p:ph type="sldNum" sz="quarter" idx="12"/>
          </p:nvPr>
        </p:nvSpPr>
        <p:spPr/>
        <p:txBody>
          <a:bodyPr/>
          <a:lstStyle/>
          <a:p>
            <a:fld id="{28E6F07D-F62F-4C3B-A21E-2367E9A39921}" type="slidenum">
              <a:rPr lang="en-US" smtClean="0"/>
              <a:t>14</a:t>
            </a:fld>
            <a:endParaRPr lang="en-US"/>
          </a:p>
        </p:txBody>
      </p:sp>
      <p:pic>
        <p:nvPicPr>
          <p:cNvPr id="2050" name="Picture 2" descr="May be an image of 8 people">
            <a:extLst>
              <a:ext uri="{FF2B5EF4-FFF2-40B4-BE49-F238E27FC236}">
                <a16:creationId xmlns:a16="http://schemas.microsoft.com/office/drawing/2014/main" id="{00B26AAD-0BE3-ACCA-9062-B2BB765EAF5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8671" t="26032" r="15055" b="21588"/>
          <a:stretch>
            <a:fillRect/>
          </a:stretch>
        </p:blipFill>
        <p:spPr bwMode="auto">
          <a:xfrm>
            <a:off x="5736772" y="1313133"/>
            <a:ext cx="6041571" cy="437528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7ED26C8-A88C-1DC4-4A57-3C9E24860B8B}"/>
              </a:ext>
            </a:extLst>
          </p:cNvPr>
          <p:cNvSpPr txBox="1"/>
          <p:nvPr/>
        </p:nvSpPr>
        <p:spPr>
          <a:xfrm>
            <a:off x="4882551" y="5817079"/>
            <a:ext cx="704203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38424B"/>
                </a:solidFill>
                <a:latin typeface="Montserrat"/>
              </a:rPr>
              <a:t>The dropout rate calculation is the number of students with a withdrawal code corresponding to a dropout divided by the number of students who attended the school.</a:t>
            </a:r>
            <a:endParaRPr lang="en-US"/>
          </a:p>
        </p:txBody>
      </p:sp>
    </p:spTree>
    <p:extLst>
      <p:ext uri="{BB962C8B-B14F-4D97-AF65-F5344CB8AC3E}">
        <p14:creationId xmlns:p14="http://schemas.microsoft.com/office/powerpoint/2010/main" val="14524639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2034407-FF6B-5293-6F02-A37B9F72676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CD1B939-81A6-6F5D-A0CA-824C4CD73C1E}"/>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cap="all">
                <a:solidFill>
                  <a:srgbClr val="FFFFFF"/>
                </a:solidFill>
                <a:latin typeface="Trade Gothic Next HvyCd"/>
              </a:rPr>
              <a:t>5-year trend: BCSD graduation rate AND Total Graduates</a:t>
            </a:r>
            <a:endParaRPr lang="en-US" sz="3200" cap="a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72E63403-D0B4-0A73-E96A-5DAB1F486562}"/>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Slide Number Placeholder 1">
            <a:extLst>
              <a:ext uri="{FF2B5EF4-FFF2-40B4-BE49-F238E27FC236}">
                <a16:creationId xmlns:a16="http://schemas.microsoft.com/office/drawing/2014/main" id="{CC19C947-F3F1-0FF4-2333-27B906C62C82}"/>
              </a:ext>
            </a:extLst>
          </p:cNvPr>
          <p:cNvSpPr>
            <a:spLocks noGrp="1"/>
          </p:cNvSpPr>
          <p:nvPr>
            <p:ph type="sldNum" sz="quarter" idx="12"/>
          </p:nvPr>
        </p:nvSpPr>
        <p:spPr/>
        <p:txBody>
          <a:bodyPr/>
          <a:lstStyle/>
          <a:p>
            <a:fld id="{28E6F07D-F62F-4C3B-A21E-2367E9A39921}" type="slidenum">
              <a:rPr lang="en-US" smtClean="0"/>
              <a:t>15</a:t>
            </a:fld>
            <a:endParaRPr lang="en-US"/>
          </a:p>
        </p:txBody>
      </p:sp>
      <p:pic>
        <p:nvPicPr>
          <p:cNvPr id="5" name="Picture 4">
            <a:extLst>
              <a:ext uri="{FF2B5EF4-FFF2-40B4-BE49-F238E27FC236}">
                <a16:creationId xmlns:a16="http://schemas.microsoft.com/office/drawing/2014/main" id="{31DF8AE7-CC78-0A36-09A0-1000BAF75E01}"/>
              </a:ext>
            </a:extLst>
          </p:cNvPr>
          <p:cNvPicPr>
            <a:picLocks noChangeAspect="1"/>
          </p:cNvPicPr>
          <p:nvPr/>
        </p:nvPicPr>
        <p:blipFill>
          <a:blip r:embed="rId4"/>
          <a:srcRect l="651" t="1643"/>
          <a:stretch>
            <a:fillRect/>
          </a:stretch>
        </p:blipFill>
        <p:spPr>
          <a:xfrm>
            <a:off x="121275" y="1219200"/>
            <a:ext cx="12081734" cy="5523099"/>
          </a:xfrm>
          <a:prstGeom prst="rect">
            <a:avLst/>
          </a:prstGeom>
        </p:spPr>
      </p:pic>
    </p:spTree>
    <p:extLst>
      <p:ext uri="{BB962C8B-B14F-4D97-AF65-F5344CB8AC3E}">
        <p14:creationId xmlns:p14="http://schemas.microsoft.com/office/powerpoint/2010/main" val="787877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612BD-BED6-BF6F-4ED1-187400EF2A8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8D8454B-CA86-797C-6761-53EB3C1732C3}"/>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cap="all">
                <a:effectLst>
                  <a:outerShdw blurRad="38100" dist="38100" dir="2700000" algn="tl">
                    <a:srgbClr val="000000">
                      <a:alpha val="43137"/>
                    </a:srgbClr>
                  </a:outerShdw>
                </a:effectLst>
                <a:latin typeface="Trade Gothic Next HvyCd" panose="020B0906040303020004" pitchFamily="34" charset="0"/>
              </a:rPr>
              <a:t>5-year trend: BCSD vs. state graduation rate</a:t>
            </a:r>
          </a:p>
        </p:txBody>
      </p:sp>
      <p:pic>
        <p:nvPicPr>
          <p:cNvPr id="11" name="Picture 10">
            <a:extLst>
              <a:ext uri="{FF2B5EF4-FFF2-40B4-BE49-F238E27FC236}">
                <a16:creationId xmlns:a16="http://schemas.microsoft.com/office/drawing/2014/main" id="{D6897ADD-8603-3E94-D0D6-49F97ED96D3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2C94C75B-1906-8B5E-C177-EBA75CAF4C19}"/>
              </a:ext>
            </a:extLst>
          </p:cNvPr>
          <p:cNvSpPr>
            <a:spLocks noGrp="1"/>
          </p:cNvSpPr>
          <p:nvPr>
            <p:ph type="sldNum" sz="quarter" idx="12"/>
          </p:nvPr>
        </p:nvSpPr>
        <p:spPr>
          <a:xfrm>
            <a:off x="9417716" y="6377174"/>
            <a:ext cx="2743200" cy="365125"/>
          </a:xfrm>
        </p:spPr>
        <p:txBody>
          <a:bodyPr/>
          <a:lstStyle/>
          <a:p>
            <a:fld id="{28E6F07D-F62F-4C3B-A21E-2367E9A39921}" type="slidenum">
              <a:rPr lang="en-US" smtClean="0"/>
              <a:t>16</a:t>
            </a:fld>
            <a:endParaRPr lang="en-US"/>
          </a:p>
        </p:txBody>
      </p:sp>
      <p:pic>
        <p:nvPicPr>
          <p:cNvPr id="7" name="Picture 6">
            <a:extLst>
              <a:ext uri="{FF2B5EF4-FFF2-40B4-BE49-F238E27FC236}">
                <a16:creationId xmlns:a16="http://schemas.microsoft.com/office/drawing/2014/main" id="{3E43EFBA-BBE1-9FE8-2C66-D112FDE413E5}"/>
              </a:ext>
            </a:extLst>
          </p:cNvPr>
          <p:cNvPicPr>
            <a:picLocks noChangeAspect="1"/>
          </p:cNvPicPr>
          <p:nvPr/>
        </p:nvPicPr>
        <p:blipFill>
          <a:blip r:embed="rId4"/>
          <a:stretch>
            <a:fillRect/>
          </a:stretch>
        </p:blipFill>
        <p:spPr>
          <a:xfrm>
            <a:off x="31084" y="1456670"/>
            <a:ext cx="12154525" cy="5148562"/>
          </a:xfrm>
          <a:prstGeom prst="rect">
            <a:avLst/>
          </a:prstGeom>
        </p:spPr>
      </p:pic>
    </p:spTree>
    <p:extLst>
      <p:ext uri="{BB962C8B-B14F-4D97-AF65-F5344CB8AC3E}">
        <p14:creationId xmlns:p14="http://schemas.microsoft.com/office/powerpoint/2010/main" val="36779048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cap="all">
                <a:effectLst>
                  <a:outerShdw blurRad="38100" dist="38100" dir="2700000" algn="tl">
                    <a:srgbClr val="000000">
                      <a:alpha val="43137"/>
                    </a:srgbClr>
                  </a:outerShdw>
                </a:effectLst>
                <a:latin typeface="Trade Gothic Next HvyCd" panose="020B0906040303020004" pitchFamily="34" charset="0"/>
              </a:rPr>
              <a:t>5-year trend: Graduation rates by race</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Slide Number Placeholder 1">
            <a:extLst>
              <a:ext uri="{FF2B5EF4-FFF2-40B4-BE49-F238E27FC236}">
                <a16:creationId xmlns:a16="http://schemas.microsoft.com/office/drawing/2014/main" id="{6C096CC6-F46C-F296-43BB-3048957070F3}"/>
              </a:ext>
            </a:extLst>
          </p:cNvPr>
          <p:cNvSpPr>
            <a:spLocks noGrp="1"/>
          </p:cNvSpPr>
          <p:nvPr>
            <p:ph type="sldNum" sz="quarter" idx="12"/>
          </p:nvPr>
        </p:nvSpPr>
        <p:spPr/>
        <p:txBody>
          <a:bodyPr/>
          <a:lstStyle/>
          <a:p>
            <a:fld id="{28E6F07D-F62F-4C3B-A21E-2367E9A39921}" type="slidenum">
              <a:rPr lang="en-US" smtClean="0"/>
              <a:t>17</a:t>
            </a:fld>
            <a:endParaRPr lang="en-US"/>
          </a:p>
        </p:txBody>
      </p:sp>
      <p:pic>
        <p:nvPicPr>
          <p:cNvPr id="6" name="Picture 5">
            <a:extLst>
              <a:ext uri="{FF2B5EF4-FFF2-40B4-BE49-F238E27FC236}">
                <a16:creationId xmlns:a16="http://schemas.microsoft.com/office/drawing/2014/main" id="{596B0E2C-0C08-DF27-8B07-30C727913B73}"/>
              </a:ext>
            </a:extLst>
          </p:cNvPr>
          <p:cNvPicPr>
            <a:picLocks noChangeAspect="1"/>
          </p:cNvPicPr>
          <p:nvPr/>
        </p:nvPicPr>
        <p:blipFill>
          <a:blip r:embed="rId4"/>
          <a:stretch>
            <a:fillRect/>
          </a:stretch>
        </p:blipFill>
        <p:spPr>
          <a:xfrm>
            <a:off x="14079" y="1501875"/>
            <a:ext cx="12141824" cy="4925548"/>
          </a:xfrm>
          <a:prstGeom prst="rect">
            <a:avLst/>
          </a:prstGeom>
        </p:spPr>
      </p:pic>
    </p:spTree>
    <p:extLst>
      <p:ext uri="{BB962C8B-B14F-4D97-AF65-F5344CB8AC3E}">
        <p14:creationId xmlns:p14="http://schemas.microsoft.com/office/powerpoint/2010/main" val="37157953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0" y="6434"/>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cap="all">
                <a:effectLst>
                  <a:outerShdw blurRad="38100" dist="38100" dir="2700000" algn="tl">
                    <a:srgbClr val="000000">
                      <a:alpha val="43137"/>
                    </a:srgbClr>
                  </a:outerShdw>
                </a:effectLst>
                <a:latin typeface="Trade Gothic Next HvyCd" panose="020B0906040303020004" pitchFamily="34" charset="0"/>
              </a:rPr>
              <a:t>Cohort 2025: </a:t>
            </a:r>
            <a:r>
              <a:rPr lang="en-US" sz="3200" cap="all">
                <a:solidFill>
                  <a:schemeClr val="bg1"/>
                </a:solidFill>
                <a:effectLst>
                  <a:outerShdw blurRad="38100" dist="38100" dir="2700000" algn="tl">
                    <a:srgbClr val="000000">
                      <a:alpha val="43137"/>
                    </a:srgbClr>
                  </a:outerShdw>
                </a:effectLst>
                <a:latin typeface="Trade Gothic Next HvyCd" panose="020B0906040303020004" pitchFamily="34" charset="0"/>
              </a:rPr>
              <a:t>demographic comparison</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0CCEAF4C-C411-6226-6000-43D1EC203E03}"/>
              </a:ext>
            </a:extLst>
          </p:cNvPr>
          <p:cNvSpPr>
            <a:spLocks noGrp="1"/>
          </p:cNvSpPr>
          <p:nvPr>
            <p:ph type="sldNum" sz="quarter" idx="12"/>
          </p:nvPr>
        </p:nvSpPr>
        <p:spPr>
          <a:xfrm>
            <a:off x="9417716" y="6377174"/>
            <a:ext cx="2743200" cy="365125"/>
          </a:xfrm>
        </p:spPr>
        <p:txBody>
          <a:bodyPr/>
          <a:lstStyle/>
          <a:p>
            <a:fld id="{28E6F07D-F62F-4C3B-A21E-2367E9A39921}" type="slidenum">
              <a:rPr lang="en-US" smtClean="0"/>
              <a:t>18</a:t>
            </a:fld>
            <a:endParaRPr lang="en-US"/>
          </a:p>
        </p:txBody>
      </p:sp>
      <p:pic>
        <p:nvPicPr>
          <p:cNvPr id="6" name="Picture 5">
            <a:extLst>
              <a:ext uri="{FF2B5EF4-FFF2-40B4-BE49-F238E27FC236}">
                <a16:creationId xmlns:a16="http://schemas.microsoft.com/office/drawing/2014/main" id="{276B8FF8-4A79-7DA5-5710-BEC6500541D8}"/>
              </a:ext>
            </a:extLst>
          </p:cNvPr>
          <p:cNvPicPr>
            <a:picLocks noChangeAspect="1"/>
          </p:cNvPicPr>
          <p:nvPr/>
        </p:nvPicPr>
        <p:blipFill>
          <a:blip r:embed="rId4"/>
          <a:stretch>
            <a:fillRect/>
          </a:stretch>
        </p:blipFill>
        <p:spPr>
          <a:xfrm>
            <a:off x="12548" y="974061"/>
            <a:ext cx="12179453" cy="5110846"/>
          </a:xfrm>
          <a:prstGeom prst="rect">
            <a:avLst/>
          </a:prstGeom>
        </p:spPr>
      </p:pic>
      <p:sp>
        <p:nvSpPr>
          <p:cNvPr id="20" name="TextBox 19">
            <a:extLst>
              <a:ext uri="{FF2B5EF4-FFF2-40B4-BE49-F238E27FC236}">
                <a16:creationId xmlns:a16="http://schemas.microsoft.com/office/drawing/2014/main" id="{4792AB3B-9E2D-59F6-7C08-CC11C197B85F}"/>
              </a:ext>
            </a:extLst>
          </p:cNvPr>
          <p:cNvSpPr txBox="1"/>
          <p:nvPr/>
        </p:nvSpPr>
        <p:spPr>
          <a:xfrm>
            <a:off x="30638" y="6098152"/>
            <a:ext cx="1177477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The arrow indicates an increase from last year. Black students increased by 2.61% since last year and white students increased by 2.36% </a:t>
            </a:r>
          </a:p>
        </p:txBody>
      </p:sp>
    </p:spTree>
    <p:extLst>
      <p:ext uri="{BB962C8B-B14F-4D97-AF65-F5344CB8AC3E}">
        <p14:creationId xmlns:p14="http://schemas.microsoft.com/office/powerpoint/2010/main" val="34522779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0"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cap="all">
                <a:effectLst>
                  <a:outerShdw blurRad="38100" dist="38100" dir="2700000" algn="tl">
                    <a:srgbClr val="000000">
                      <a:alpha val="43137"/>
                    </a:srgbClr>
                  </a:outerShdw>
                </a:effectLst>
                <a:latin typeface="Trade Gothic Next HvyCd" panose="020B0906040303020004" pitchFamily="34" charset="0"/>
              </a:rPr>
              <a:t>5-year trend: Graduation rate by </a:t>
            </a:r>
            <a:r>
              <a:rPr lang="en-US" sz="3200" cap="all" err="1">
                <a:effectLst>
                  <a:outerShdw blurRad="38100" dist="38100" dir="2700000" algn="tl">
                    <a:srgbClr val="000000">
                      <a:alpha val="43137"/>
                    </a:srgbClr>
                  </a:outerShdw>
                </a:effectLst>
                <a:latin typeface="Trade Gothic Next HvyCd" panose="020B0906040303020004" pitchFamily="34" charset="0"/>
              </a:rPr>
              <a:t>swd</a:t>
            </a:r>
            <a:r>
              <a:rPr lang="en-US" sz="3200" cap="all">
                <a:effectLst>
                  <a:outerShdw blurRad="38100" dist="38100" dir="2700000" algn="tl">
                    <a:srgbClr val="000000">
                      <a:alpha val="43137"/>
                    </a:srgbClr>
                  </a:outerShdw>
                </a:effectLst>
                <a:latin typeface="Trade Gothic Next HvyCd" panose="020B0906040303020004" pitchFamily="34" charset="0"/>
              </a:rPr>
              <a:t> Status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Slide Number Placeholder 1">
            <a:extLst>
              <a:ext uri="{FF2B5EF4-FFF2-40B4-BE49-F238E27FC236}">
                <a16:creationId xmlns:a16="http://schemas.microsoft.com/office/drawing/2014/main" id="{BF869084-BCAA-962A-E80D-2AC47E5AE300}"/>
              </a:ext>
            </a:extLst>
          </p:cNvPr>
          <p:cNvSpPr>
            <a:spLocks noGrp="1"/>
          </p:cNvSpPr>
          <p:nvPr>
            <p:ph type="sldNum" sz="quarter" idx="12"/>
          </p:nvPr>
        </p:nvSpPr>
        <p:spPr>
          <a:xfrm>
            <a:off x="9330447" y="6377174"/>
            <a:ext cx="2743200" cy="365125"/>
          </a:xfrm>
        </p:spPr>
        <p:txBody>
          <a:bodyPr/>
          <a:lstStyle/>
          <a:p>
            <a:fld id="{28E6F07D-F62F-4C3B-A21E-2367E9A39921}" type="slidenum">
              <a:rPr lang="en-US" smtClean="0"/>
              <a:t>19</a:t>
            </a:fld>
            <a:endParaRPr lang="en-US"/>
          </a:p>
        </p:txBody>
      </p:sp>
      <p:pic>
        <p:nvPicPr>
          <p:cNvPr id="6" name="Picture 5">
            <a:extLst>
              <a:ext uri="{FF2B5EF4-FFF2-40B4-BE49-F238E27FC236}">
                <a16:creationId xmlns:a16="http://schemas.microsoft.com/office/drawing/2014/main" id="{F3867F34-14F5-CAB9-C6CB-5136D5B5EFC8}"/>
              </a:ext>
            </a:extLst>
          </p:cNvPr>
          <p:cNvPicPr>
            <a:picLocks noChangeAspect="1"/>
          </p:cNvPicPr>
          <p:nvPr/>
        </p:nvPicPr>
        <p:blipFill>
          <a:blip r:embed="rId4"/>
          <a:stretch>
            <a:fillRect/>
          </a:stretch>
        </p:blipFill>
        <p:spPr>
          <a:xfrm>
            <a:off x="202584" y="1143000"/>
            <a:ext cx="11989416" cy="5366657"/>
          </a:xfrm>
          <a:prstGeom prst="rect">
            <a:avLst/>
          </a:prstGeom>
        </p:spPr>
      </p:pic>
    </p:spTree>
    <p:extLst>
      <p:ext uri="{BB962C8B-B14F-4D97-AF65-F5344CB8AC3E}">
        <p14:creationId xmlns:p14="http://schemas.microsoft.com/office/powerpoint/2010/main" val="23617781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cap="all">
                <a:effectLst>
                  <a:outerShdw blurRad="38100" dist="38100" dir="2700000" algn="tl">
                    <a:srgbClr val="000000">
                      <a:alpha val="43137"/>
                    </a:srgbClr>
                  </a:outerShdw>
                </a:effectLst>
                <a:latin typeface="Trade Gothic Next HvyCd" panose="020B0906040303020004" pitchFamily="34" charset="0"/>
              </a:rPr>
              <a:t>5-year trend: Graduation rate by EL status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5EFF9D37-622E-48B8-71AB-6E80ABB63C6D}"/>
              </a:ext>
            </a:extLst>
          </p:cNvPr>
          <p:cNvSpPr>
            <a:spLocks noGrp="1"/>
          </p:cNvSpPr>
          <p:nvPr>
            <p:ph type="sldNum" sz="quarter" idx="12"/>
          </p:nvPr>
        </p:nvSpPr>
        <p:spPr>
          <a:xfrm>
            <a:off x="9417716" y="6492875"/>
            <a:ext cx="2743200" cy="365125"/>
          </a:xfrm>
        </p:spPr>
        <p:txBody>
          <a:bodyPr/>
          <a:lstStyle/>
          <a:p>
            <a:fld id="{28E6F07D-F62F-4C3B-A21E-2367E9A39921}" type="slidenum">
              <a:rPr lang="en-US" smtClean="0"/>
              <a:t>20</a:t>
            </a:fld>
            <a:endParaRPr lang="en-US"/>
          </a:p>
        </p:txBody>
      </p:sp>
      <p:pic>
        <p:nvPicPr>
          <p:cNvPr id="6" name="Picture 5">
            <a:extLst>
              <a:ext uri="{FF2B5EF4-FFF2-40B4-BE49-F238E27FC236}">
                <a16:creationId xmlns:a16="http://schemas.microsoft.com/office/drawing/2014/main" id="{5027CE2D-D0F1-13FF-46D4-7C01373B9888}"/>
              </a:ext>
            </a:extLst>
          </p:cNvPr>
          <p:cNvPicPr>
            <a:picLocks noChangeAspect="1"/>
          </p:cNvPicPr>
          <p:nvPr/>
        </p:nvPicPr>
        <p:blipFill>
          <a:blip r:embed="rId4"/>
          <a:stretch>
            <a:fillRect/>
          </a:stretch>
        </p:blipFill>
        <p:spPr>
          <a:xfrm>
            <a:off x="210626" y="1224775"/>
            <a:ext cx="11970365" cy="5353168"/>
          </a:xfrm>
          <a:prstGeom prst="rect">
            <a:avLst/>
          </a:prstGeom>
        </p:spPr>
      </p:pic>
    </p:spTree>
    <p:extLst>
      <p:ext uri="{BB962C8B-B14F-4D97-AF65-F5344CB8AC3E}">
        <p14:creationId xmlns:p14="http://schemas.microsoft.com/office/powerpoint/2010/main" val="41264794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cap="all">
                <a:effectLst>
                  <a:outerShdw blurRad="38100" dist="38100" dir="2700000" algn="tl">
                    <a:srgbClr val="000000">
                      <a:alpha val="43137"/>
                    </a:srgbClr>
                  </a:outerShdw>
                </a:effectLst>
                <a:latin typeface="Trade Gothic Next HvyCd" panose="020B0906040303020004" pitchFamily="34" charset="0"/>
              </a:rPr>
              <a:t>Cohort 2025: School comparisons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Slide Number Placeholder 1">
            <a:extLst>
              <a:ext uri="{FF2B5EF4-FFF2-40B4-BE49-F238E27FC236}">
                <a16:creationId xmlns:a16="http://schemas.microsoft.com/office/drawing/2014/main" id="{6DC498CF-0EBA-8CEA-4298-1575BB8F05D5}"/>
              </a:ext>
            </a:extLst>
          </p:cNvPr>
          <p:cNvSpPr>
            <a:spLocks noGrp="1"/>
          </p:cNvSpPr>
          <p:nvPr>
            <p:ph type="sldNum" sz="quarter" idx="12"/>
          </p:nvPr>
        </p:nvSpPr>
        <p:spPr>
          <a:xfrm>
            <a:off x="9417716" y="6589818"/>
            <a:ext cx="2743200" cy="365125"/>
          </a:xfrm>
        </p:spPr>
        <p:txBody>
          <a:bodyPr/>
          <a:lstStyle/>
          <a:p>
            <a:fld id="{28E6F07D-F62F-4C3B-A21E-2367E9A39921}" type="slidenum">
              <a:rPr lang="en-US" smtClean="0"/>
              <a:t>21</a:t>
            </a:fld>
            <a:endParaRPr lang="en-US"/>
          </a:p>
        </p:txBody>
      </p:sp>
      <p:pic>
        <p:nvPicPr>
          <p:cNvPr id="6" name="Picture 5">
            <a:extLst>
              <a:ext uri="{FF2B5EF4-FFF2-40B4-BE49-F238E27FC236}">
                <a16:creationId xmlns:a16="http://schemas.microsoft.com/office/drawing/2014/main" id="{15523F0E-EAD0-DF70-3031-EC5FCA80019B}"/>
              </a:ext>
            </a:extLst>
          </p:cNvPr>
          <p:cNvPicPr>
            <a:picLocks noChangeAspect="1"/>
          </p:cNvPicPr>
          <p:nvPr/>
        </p:nvPicPr>
        <p:blipFill>
          <a:blip r:embed="rId4"/>
          <a:stretch>
            <a:fillRect/>
          </a:stretch>
        </p:blipFill>
        <p:spPr>
          <a:xfrm>
            <a:off x="113365" y="979714"/>
            <a:ext cx="12116423" cy="5791200"/>
          </a:xfrm>
          <a:prstGeom prst="rect">
            <a:avLst/>
          </a:prstGeom>
        </p:spPr>
      </p:pic>
    </p:spTree>
    <p:extLst>
      <p:ext uri="{BB962C8B-B14F-4D97-AF65-F5344CB8AC3E}">
        <p14:creationId xmlns:p14="http://schemas.microsoft.com/office/powerpoint/2010/main" val="11879577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Narrow" panose="020B0606020202030204" pitchFamily="34" charset="0"/>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07886"/>
          </a:xfrm>
          <a:prstGeom prst="rect">
            <a:avLst/>
          </a:prstGeom>
          <a:noFill/>
        </p:spPr>
        <p:txBody>
          <a:bodyPr wrap="square" rtlCol="0">
            <a:spAutoFit/>
          </a:bodyPr>
          <a:lstStyle/>
          <a:p>
            <a:r>
              <a:rPr lang="en-US" sz="4000" cap="all">
                <a:solidFill>
                  <a:schemeClr val="bg1"/>
                </a:solidFill>
                <a:latin typeface="Impact" panose="020B0806030902050204" pitchFamily="34" charset="0"/>
              </a:rPr>
              <a:t>Targeted Efforts to drive Improvements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TextBox 3">
            <a:extLst>
              <a:ext uri="{FF2B5EF4-FFF2-40B4-BE49-F238E27FC236}">
                <a16:creationId xmlns:a16="http://schemas.microsoft.com/office/drawing/2014/main" id="{2D41F7DA-9379-1D30-6FED-F07EE7E76E64}"/>
              </a:ext>
            </a:extLst>
          </p:cNvPr>
          <p:cNvSpPr txBox="1"/>
          <p:nvPr/>
        </p:nvSpPr>
        <p:spPr>
          <a:xfrm>
            <a:off x="-206081" y="1134497"/>
            <a:ext cx="5969755" cy="4649626"/>
          </a:xfrm>
          <a:prstGeom prst="rect">
            <a:avLst/>
          </a:prstGeom>
        </p:spPr>
        <p:txBody>
          <a:bodyPr vert="horz" lIns="91440" tIns="45720" rIns="91440" bIns="45720" rtlCol="0" anchor="t">
            <a:noAutofit/>
          </a:bodyPr>
          <a:lstStyle/>
          <a:p>
            <a:pPr marL="914400" lvl="1" indent="-228600" defTabSz="914400">
              <a:lnSpc>
                <a:spcPct val="90000"/>
              </a:lnSpc>
              <a:spcAft>
                <a:spcPts val="600"/>
              </a:spcAft>
              <a:buFont typeface="Arial" panose="020B0604020202020204" pitchFamily="34" charset="0"/>
              <a:buChar char="•"/>
              <a:defRPr/>
            </a:pPr>
            <a:r>
              <a:rPr kumimoji="0" lang="en-US" sz="2000" i="0" u="none" strike="noStrike" kern="0" cap="none" spc="0" normalizeH="0" baseline="0" noProof="0">
                <a:ln>
                  <a:noFill/>
                </a:ln>
                <a:effectLst/>
                <a:uLnTx/>
                <a:uFillTx/>
                <a:latin typeface="Arial Narrow"/>
              </a:rPr>
              <a:t>Freshman </a:t>
            </a:r>
            <a:r>
              <a:rPr lang="en-US" sz="2000" kern="0">
                <a:latin typeface="Arial Narrow"/>
              </a:rPr>
              <a:t>Induction and Seminar </a:t>
            </a:r>
            <a:endParaRPr kumimoji="0" lang="en-US" sz="2000" i="0" u="none" strike="noStrike" kern="0" cap="none" spc="0" normalizeH="0" baseline="0" noProof="0">
              <a:ln>
                <a:noFill/>
              </a:ln>
              <a:effectLst/>
              <a:uLnTx/>
              <a:uFillTx/>
              <a:latin typeface="Arial Narrow"/>
            </a:endParaRPr>
          </a:p>
          <a:p>
            <a:pPr marL="914400" lvl="1" indent="-228600" defTabSz="914400">
              <a:lnSpc>
                <a:spcPct val="90000"/>
              </a:lnSpc>
              <a:spcAft>
                <a:spcPts val="600"/>
              </a:spcAft>
              <a:buFont typeface="Arial" panose="020B0604020202020204" pitchFamily="34" charset="0"/>
              <a:buChar char="•"/>
              <a:defRPr/>
            </a:pPr>
            <a:r>
              <a:rPr lang="en-US" sz="2000" kern="0">
                <a:latin typeface="Arial Narrow"/>
              </a:rPr>
              <a:t>Graduation Support Team </a:t>
            </a:r>
          </a:p>
          <a:p>
            <a:pPr marL="914400" lvl="1" indent="-228600" defTabSz="914400">
              <a:lnSpc>
                <a:spcPct val="90000"/>
              </a:lnSpc>
              <a:spcAft>
                <a:spcPts val="600"/>
              </a:spcAft>
              <a:buFont typeface="Arial" panose="020B0604020202020204" pitchFamily="34" charset="0"/>
              <a:buChar char="•"/>
              <a:defRPr/>
            </a:pPr>
            <a:r>
              <a:rPr lang="en-US" sz="2000" kern="0">
                <a:latin typeface="Arial Narrow"/>
              </a:rPr>
              <a:t>Strategic Scheduling</a:t>
            </a:r>
            <a:endParaRPr lang="en-US"/>
          </a:p>
          <a:p>
            <a:pPr marL="914400" marR="0" lvl="1" indent="-228600" defTabSz="91440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i="0" u="none" strike="noStrike" kern="0" cap="none" spc="0" normalizeH="0" baseline="0" noProof="0">
                <a:ln>
                  <a:noFill/>
                </a:ln>
                <a:effectLst/>
                <a:uLnTx/>
                <a:uFillTx/>
                <a:latin typeface="Arial Narrow"/>
              </a:rPr>
              <a:t>Alignment of Resources/ Personnel </a:t>
            </a:r>
            <a:endParaRPr lang="en-US" sz="2000" i="0" u="none" strike="noStrike" kern="0" cap="none" spc="0" normalizeH="0" baseline="0" noProof="0">
              <a:ln>
                <a:noFill/>
              </a:ln>
              <a:effectLst/>
              <a:uLnTx/>
              <a:uFillTx/>
              <a:latin typeface="Arial Narrow"/>
            </a:endParaRPr>
          </a:p>
          <a:p>
            <a:pPr marL="914400" marR="0" lvl="1" indent="-228600" defTabSz="91440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i="0" u="none" strike="noStrike" kern="0" cap="none" spc="0" normalizeH="0" baseline="0" noProof="0">
                <a:ln>
                  <a:noFill/>
                </a:ln>
                <a:effectLst/>
                <a:uLnTx/>
                <a:uFillTx/>
                <a:latin typeface="Arial Narrow"/>
              </a:rPr>
              <a:t>Cohort </a:t>
            </a:r>
            <a:r>
              <a:rPr lang="en-US" sz="2000" kern="0">
                <a:latin typeface="Arial Narrow"/>
              </a:rPr>
              <a:t>T</a:t>
            </a:r>
            <a:r>
              <a:rPr kumimoji="0" lang="en-US" sz="2000" i="0" u="none" strike="noStrike" kern="0" cap="none" spc="0" normalizeH="0" baseline="0" noProof="0">
                <a:ln>
                  <a:noFill/>
                </a:ln>
                <a:effectLst/>
                <a:uLnTx/>
                <a:uFillTx/>
                <a:latin typeface="Arial Narrow"/>
              </a:rPr>
              <a:t>racking</a:t>
            </a:r>
            <a:endParaRPr lang="en-US" sz="2000" i="0" u="none" strike="noStrike" kern="0" cap="none" spc="0" normalizeH="0" baseline="0" noProof="0">
              <a:ln>
                <a:noFill/>
              </a:ln>
              <a:effectLst/>
              <a:uLnTx/>
              <a:uFillTx/>
              <a:latin typeface="Arial Narrow"/>
            </a:endParaRPr>
          </a:p>
          <a:p>
            <a:pPr marL="914400" marR="0" lvl="1" indent="-228600" defTabSz="91440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i="0" u="none" strike="noStrike" kern="0" cap="none" spc="0" normalizeH="0" baseline="0" noProof="0">
                <a:ln>
                  <a:noFill/>
                </a:ln>
                <a:effectLst/>
                <a:uLnTx/>
                <a:uFillTx/>
                <a:latin typeface="Arial Narrow"/>
              </a:rPr>
              <a:t>Transcript Auditing</a:t>
            </a:r>
            <a:endParaRPr lang="en-US" sz="2000" i="0" u="none" strike="noStrike" kern="0" cap="none" spc="0" normalizeH="0" baseline="0" noProof="0">
              <a:ln>
                <a:noFill/>
              </a:ln>
              <a:effectLst/>
              <a:uLnTx/>
              <a:uFillTx/>
              <a:latin typeface="Arial Narrow"/>
            </a:endParaRPr>
          </a:p>
          <a:p>
            <a:pPr marL="914400" marR="0" lvl="1" indent="-228600" defTabSz="914400" eaLnBrk="1" fontAlgn="auto" latinLnBrk="0" hangingPunct="1">
              <a:lnSpc>
                <a:spcPct val="90000"/>
              </a:lnSpc>
              <a:spcBef>
                <a:spcPts val="0"/>
              </a:spcBef>
              <a:spcAft>
                <a:spcPts val="600"/>
              </a:spcAft>
              <a:buClrTx/>
              <a:buSzTx/>
              <a:buFont typeface="Arial" panose="020B0604020202020204" pitchFamily="34" charset="0"/>
              <a:buChar char="•"/>
              <a:tabLst/>
              <a:defRPr/>
            </a:pPr>
            <a:r>
              <a:rPr lang="en-US" sz="2000" kern="0">
                <a:latin typeface="Arial Narrow"/>
              </a:rPr>
              <a:t>Identifying </a:t>
            </a:r>
            <a:r>
              <a:rPr kumimoji="0" lang="en-US" sz="2000" i="0" u="none" strike="noStrike" kern="0" cap="none" spc="0" normalizeH="0" baseline="0" noProof="0">
                <a:ln>
                  <a:noFill/>
                </a:ln>
                <a:effectLst/>
                <a:uLnTx/>
                <a:uFillTx/>
                <a:latin typeface="Arial Narrow"/>
              </a:rPr>
              <a:t>Roles and Responsibilities of Support Personnel </a:t>
            </a:r>
            <a:endParaRPr lang="en-US" sz="2000" i="0" u="none" strike="noStrike" kern="0" cap="none" spc="0" normalizeH="0" baseline="0" noProof="0">
              <a:ln>
                <a:noFill/>
              </a:ln>
              <a:effectLst/>
              <a:uLnTx/>
              <a:uFillTx/>
              <a:latin typeface="Arial Narrow"/>
            </a:endParaRPr>
          </a:p>
          <a:p>
            <a:pPr marL="914400" marR="0" lvl="1" indent="-228600" defTabSz="91440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i="0" u="none" strike="noStrike" kern="0" cap="none" spc="0" normalizeH="0" baseline="0" noProof="0">
                <a:ln>
                  <a:noFill/>
                </a:ln>
                <a:effectLst/>
                <a:uLnTx/>
                <a:uFillTx/>
                <a:latin typeface="Arial Narrow"/>
              </a:rPr>
              <a:t>Implementing Student </a:t>
            </a:r>
            <a:r>
              <a:rPr lang="en-US" sz="2000" kern="0">
                <a:latin typeface="Arial Narrow"/>
              </a:rPr>
              <a:t>E</a:t>
            </a:r>
            <a:r>
              <a:rPr kumimoji="0" lang="en-US" sz="2000" i="0" u="none" strike="noStrike" kern="0" cap="none" spc="0" normalizeH="0" baseline="0" noProof="0">
                <a:ln>
                  <a:noFill/>
                </a:ln>
                <a:effectLst/>
                <a:uLnTx/>
                <a:uFillTx/>
                <a:latin typeface="Arial Narrow"/>
              </a:rPr>
              <a:t>ngagement Strategies</a:t>
            </a:r>
            <a:endParaRPr lang="en-US" sz="2000" i="0" u="none" strike="noStrike" kern="0" cap="none" spc="0" normalizeH="0" baseline="0" noProof="0">
              <a:ln>
                <a:noFill/>
              </a:ln>
              <a:effectLst/>
              <a:uLnTx/>
              <a:uFillTx/>
              <a:latin typeface="Arial Narrow"/>
            </a:endParaRPr>
          </a:p>
          <a:p>
            <a:pPr marL="914400" marR="0" lvl="1" indent="-228600" defTabSz="91440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i="0" u="none" strike="noStrike" kern="0" cap="none" spc="0" normalizeH="0" baseline="0" noProof="0">
                <a:ln>
                  <a:noFill/>
                </a:ln>
                <a:effectLst/>
                <a:uLnTx/>
                <a:uFillTx/>
                <a:latin typeface="Arial Narrow"/>
              </a:rPr>
              <a:t>Individual Graduation Plans</a:t>
            </a:r>
            <a:endParaRPr lang="en-US" sz="2000" i="0" u="none" strike="noStrike" kern="0" cap="none" spc="0" normalizeH="0" baseline="0" noProof="0">
              <a:ln>
                <a:noFill/>
              </a:ln>
              <a:effectLst/>
              <a:uLnTx/>
              <a:uFillTx/>
              <a:latin typeface="Arial Narrow"/>
            </a:endParaRPr>
          </a:p>
          <a:p>
            <a:pPr marL="914400" marR="0" lvl="1" indent="-228600" defTabSz="91440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i="0" u="none" strike="noStrike" kern="0" cap="none" spc="0" normalizeH="0" baseline="0" noProof="0">
                <a:ln>
                  <a:noFill/>
                </a:ln>
                <a:effectLst/>
                <a:uLnTx/>
                <a:uFillTx/>
                <a:latin typeface="Arial Narrow"/>
              </a:rPr>
              <a:t>Leveraging Use of Technology (Infinite Campus)</a:t>
            </a:r>
            <a:endParaRPr lang="en-US" sz="2000" i="0" u="none" strike="noStrike" kern="0" cap="none" spc="0" normalizeH="0" baseline="0" noProof="0">
              <a:ln>
                <a:noFill/>
              </a:ln>
              <a:effectLst/>
              <a:uLnTx/>
              <a:uFillTx/>
              <a:latin typeface="Arial Narrow"/>
            </a:endParaRPr>
          </a:p>
          <a:p>
            <a:pPr marL="914400" marR="0" lvl="1" indent="-228600" defTabSz="91440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i="0" u="none" strike="noStrike" kern="0" cap="none" spc="0" normalizeH="0" baseline="0" noProof="0">
                <a:ln>
                  <a:noFill/>
                </a:ln>
                <a:effectLst/>
                <a:uLnTx/>
                <a:uFillTx/>
                <a:latin typeface="Arial Narrow"/>
              </a:rPr>
              <a:t>4ME Framework</a:t>
            </a:r>
            <a:endParaRPr lang="en-US" sz="2000" i="0" u="none" strike="noStrike" kern="0" cap="none" spc="0" normalizeH="0" baseline="0" noProof="0">
              <a:ln>
                <a:noFill/>
              </a:ln>
              <a:effectLst/>
              <a:uLnTx/>
              <a:uFillTx/>
              <a:latin typeface="Arial Narrow"/>
            </a:endParaRPr>
          </a:p>
          <a:p>
            <a:pPr marL="1371600" lvl="2" indent="-228600" defTabSz="914400">
              <a:lnSpc>
                <a:spcPct val="90000"/>
              </a:lnSpc>
              <a:spcAft>
                <a:spcPts val="600"/>
              </a:spcAft>
              <a:buFont typeface="Wingdings" panose="020B0604020202020204" pitchFamily="34" charset="0"/>
              <a:buChar char="§"/>
              <a:defRPr/>
            </a:pPr>
            <a:r>
              <a:rPr lang="en-US" sz="2000" kern="0">
                <a:latin typeface="Arial Narrow"/>
              </a:rPr>
              <a:t>Programming</a:t>
            </a:r>
            <a:endParaRPr lang="en-US" sz="2000" kern="0">
              <a:latin typeface="Arial Narrow" panose="020B0606020202030204" pitchFamily="34" charset="0"/>
            </a:endParaRPr>
          </a:p>
          <a:p>
            <a:pPr marL="1828800" lvl="3" indent="-228600" defTabSz="914400">
              <a:lnSpc>
                <a:spcPct val="90000"/>
              </a:lnSpc>
              <a:spcAft>
                <a:spcPts val="600"/>
              </a:spcAft>
              <a:buFont typeface="Arial" panose="020B0604020202020204" pitchFamily="34" charset="0"/>
              <a:buChar char="•"/>
              <a:defRPr/>
            </a:pPr>
            <a:r>
              <a:rPr lang="en-US" sz="2000" kern="0">
                <a:latin typeface="Arial Narrow"/>
              </a:rPr>
              <a:t>GEAR Up</a:t>
            </a:r>
            <a:endParaRPr lang="en-US" sz="2000" i="0" u="none" strike="noStrike" kern="0" cap="none" spc="0" normalizeH="0" baseline="0" noProof="0">
              <a:ln>
                <a:noFill/>
              </a:ln>
              <a:effectLst/>
              <a:uLnTx/>
              <a:uFillTx/>
              <a:latin typeface="Arial Narrow" panose="020B0606020202030204" pitchFamily="34" charset="0"/>
            </a:endParaRPr>
          </a:p>
          <a:p>
            <a:pPr marL="1828800" lvl="3" indent="-228600" defTabSz="914400">
              <a:lnSpc>
                <a:spcPct val="90000"/>
              </a:lnSpc>
              <a:spcAft>
                <a:spcPts val="600"/>
              </a:spcAft>
              <a:buFont typeface="Arial" panose="020B0604020202020204" pitchFamily="34" charset="0"/>
              <a:buChar char="•"/>
              <a:defRPr/>
            </a:pPr>
            <a:r>
              <a:rPr lang="en-US" sz="2000" kern="0">
                <a:latin typeface="Arial Narrow"/>
              </a:rPr>
              <a:t>Hutchings College and Career </a:t>
            </a:r>
            <a:endParaRPr lang="en-US" sz="2000" kern="0">
              <a:latin typeface="Arial Narrow" panose="020B0606020202030204" pitchFamily="34" charset="0"/>
            </a:endParaRPr>
          </a:p>
          <a:p>
            <a:pPr marL="1828800" lvl="3" indent="-228600" defTabSz="914400">
              <a:lnSpc>
                <a:spcPct val="90000"/>
              </a:lnSpc>
              <a:spcAft>
                <a:spcPts val="600"/>
              </a:spcAft>
              <a:buFont typeface="Arial" panose="020B0604020202020204" pitchFamily="34" charset="0"/>
              <a:buChar char="•"/>
              <a:defRPr/>
            </a:pPr>
            <a:r>
              <a:rPr lang="en-US" sz="2000" kern="0" err="1">
                <a:latin typeface="Arial Narrow"/>
              </a:rPr>
              <a:t>Youthbuild</a:t>
            </a:r>
            <a:r>
              <a:rPr lang="en-US" sz="2000" kern="0">
                <a:latin typeface="Arial Narrow"/>
              </a:rPr>
              <a:t> </a:t>
            </a:r>
            <a:endParaRPr lang="en-US" sz="2000" kern="0">
              <a:latin typeface="Arial Narrow" panose="020B0606020202030204" pitchFamily="34" charset="0"/>
            </a:endParaRPr>
          </a:p>
          <a:p>
            <a:pPr marL="914400" lvl="1" indent="-228600" defTabSz="914400">
              <a:lnSpc>
                <a:spcPct val="90000"/>
              </a:lnSpc>
              <a:spcAft>
                <a:spcPts val="600"/>
              </a:spcAft>
              <a:buFont typeface="Arial" panose="020B0604020202020204" pitchFamily="34" charset="0"/>
              <a:buChar char="•"/>
              <a:defRPr/>
            </a:pPr>
            <a:endParaRPr lang="en-US" sz="2000" kern="0">
              <a:latin typeface="Arial Narrow" panose="020B0606020202030204" pitchFamily="34" charset="0"/>
            </a:endParaRPr>
          </a:p>
        </p:txBody>
      </p:sp>
      <p:sp>
        <p:nvSpPr>
          <p:cNvPr id="5" name="Slide Number Placeholder 4">
            <a:extLst>
              <a:ext uri="{FF2B5EF4-FFF2-40B4-BE49-F238E27FC236}">
                <a16:creationId xmlns:a16="http://schemas.microsoft.com/office/drawing/2014/main" id="{F275D2F0-E30A-5C67-120E-E98868401418}"/>
              </a:ext>
            </a:extLst>
          </p:cNvPr>
          <p:cNvSpPr>
            <a:spLocks noGrp="1"/>
          </p:cNvSpPr>
          <p:nvPr>
            <p:ph type="sldNum" sz="quarter" idx="12"/>
          </p:nvPr>
        </p:nvSpPr>
        <p:spPr/>
        <p:txBody>
          <a:bodyPr/>
          <a:lstStyle/>
          <a:p>
            <a:fld id="{28E6F07D-F62F-4C3B-A21E-2367E9A39921}" type="slidenum">
              <a:rPr lang="en-US" smtClean="0"/>
              <a:t>22</a:t>
            </a:fld>
            <a:endParaRPr lang="en-US"/>
          </a:p>
        </p:txBody>
      </p:sp>
      <p:pic>
        <p:nvPicPr>
          <p:cNvPr id="6" name="Picture 5">
            <a:extLst>
              <a:ext uri="{FF2B5EF4-FFF2-40B4-BE49-F238E27FC236}">
                <a16:creationId xmlns:a16="http://schemas.microsoft.com/office/drawing/2014/main" id="{21FA3DC7-7E52-39FD-8F9E-12A45882D7A3}"/>
              </a:ext>
            </a:extLst>
          </p:cNvPr>
          <p:cNvPicPr>
            <a:picLocks noChangeAspect="1"/>
          </p:cNvPicPr>
          <p:nvPr/>
        </p:nvPicPr>
        <p:blipFill>
          <a:blip r:embed="rId4"/>
          <a:srcRect l="-4368" t="496" r="4368" b="24573"/>
          <a:stretch>
            <a:fillRect/>
          </a:stretch>
        </p:blipFill>
        <p:spPr>
          <a:xfrm>
            <a:off x="5738682" y="1151056"/>
            <a:ext cx="5615118" cy="4989198"/>
          </a:xfrm>
          <a:prstGeom prst="rect">
            <a:avLst/>
          </a:prstGeom>
        </p:spPr>
      </p:pic>
    </p:spTree>
    <p:extLst>
      <p:ext uri="{BB962C8B-B14F-4D97-AF65-F5344CB8AC3E}">
        <p14:creationId xmlns:p14="http://schemas.microsoft.com/office/powerpoint/2010/main" val="32305384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D1069-27A7-BFB5-02A1-FC916C09AA9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CE9066C-7022-58EC-ADC7-F7BB1051A0E8}"/>
              </a:ext>
            </a:extLst>
          </p:cNvPr>
          <p:cNvSpPr>
            <a:spLocks noGrp="1"/>
          </p:cNvSpPr>
          <p:nvPr>
            <p:ph idx="1"/>
          </p:nvPr>
        </p:nvSpPr>
        <p:spPr>
          <a:xfrm>
            <a:off x="311340" y="1025966"/>
            <a:ext cx="8576628" cy="5430005"/>
          </a:xfrm>
        </p:spPr>
        <p:txBody>
          <a:bodyPr vert="horz" lIns="91440" tIns="45720" rIns="91440" bIns="45720" numCol="2" rtlCol="0" anchor="t">
            <a:noAutofit/>
          </a:bodyPr>
          <a:lstStyle/>
          <a:p>
            <a:pPr>
              <a:lnSpc>
                <a:spcPct val="100000"/>
              </a:lnSpc>
              <a:buFont typeface="Wingdings" panose="05000000000000000000" pitchFamily="2" charset="2"/>
              <a:buChar char="Ø"/>
            </a:pPr>
            <a:r>
              <a:rPr lang="en-US" sz="1800">
                <a:latin typeface="Arial Narrow"/>
              </a:rPr>
              <a:t>Continue to articulate goals for high school graduation aligned to the district’s vision and mission.</a:t>
            </a:r>
          </a:p>
          <a:p>
            <a:pPr>
              <a:lnSpc>
                <a:spcPct val="100000"/>
              </a:lnSpc>
              <a:buFont typeface="Wingdings" panose="05000000000000000000" pitchFamily="2" charset="2"/>
              <a:buChar char="Ø"/>
            </a:pPr>
            <a:r>
              <a:rPr lang="en-US" sz="1800">
                <a:latin typeface="Arial Narrow"/>
              </a:rPr>
              <a:t>Lead teams to develop a schoolwide process for supporting and monitoring students to ensure high school graduation for all, including subgroups.</a:t>
            </a:r>
          </a:p>
          <a:p>
            <a:pPr>
              <a:lnSpc>
                <a:spcPct val="100000"/>
              </a:lnSpc>
              <a:buFont typeface="Wingdings" panose="05000000000000000000" pitchFamily="2" charset="2"/>
              <a:buChar char="Ø"/>
            </a:pPr>
            <a:r>
              <a:rPr lang="en-US" sz="1800">
                <a:latin typeface="Arial Narrow"/>
              </a:rPr>
              <a:t>Establish expectations for faculty and staff, including, but not limited to, collecting and analyzing graduation rate data, utilizing an early warning system, monitoring student progress, providing supports for all students, implementing evidence-based practices, and communicating success and challenges to families.</a:t>
            </a:r>
          </a:p>
          <a:p>
            <a:pPr>
              <a:lnSpc>
                <a:spcPct val="100000"/>
              </a:lnSpc>
              <a:buFont typeface="Wingdings" panose="05000000000000000000" pitchFamily="2" charset="2"/>
              <a:buChar char="Ø"/>
            </a:pPr>
            <a:r>
              <a:rPr lang="en-US" sz="1800">
                <a:latin typeface="Arial Narrow"/>
              </a:rPr>
              <a:t>Foster a districtwide culture focused on using data that supports student learning, high school graduation, and college and career success.</a:t>
            </a:r>
          </a:p>
          <a:p>
            <a:pPr>
              <a:lnSpc>
                <a:spcPct val="100000"/>
              </a:lnSpc>
              <a:buFont typeface="Wingdings" panose="05000000000000000000" pitchFamily="2" charset="2"/>
              <a:buChar char="Ø"/>
            </a:pPr>
            <a:r>
              <a:rPr lang="en-US" sz="1800">
                <a:latin typeface="Arial Narrow"/>
              </a:rPr>
              <a:t>Cross-train team members in a way that allows the school-based team to be up-to-date with data and interventions.</a:t>
            </a:r>
          </a:p>
          <a:p>
            <a:pPr>
              <a:lnSpc>
                <a:spcPct val="100000"/>
              </a:lnSpc>
              <a:buFont typeface="Wingdings" panose="05000000000000000000" pitchFamily="2" charset="2"/>
              <a:buChar char="Ø"/>
            </a:pPr>
            <a:r>
              <a:rPr lang="en-US" sz="1800">
                <a:latin typeface="Arial Narrow"/>
              </a:rPr>
              <a:t>Implement structures supporting eighth-grade and twelfth-grade students with transitioning from middle school and high school, respectively.</a:t>
            </a:r>
          </a:p>
          <a:p>
            <a:pPr>
              <a:lnSpc>
                <a:spcPct val="100000"/>
              </a:lnSpc>
              <a:buFont typeface="Wingdings" panose="05000000000000000000" pitchFamily="2" charset="2"/>
              <a:buChar char="Ø"/>
            </a:pPr>
            <a:r>
              <a:rPr lang="en-US" sz="1800">
                <a:latin typeface="Arial Narrow"/>
              </a:rPr>
              <a:t>Develop, implement, monitor, and adjust individual student graduation plans.</a:t>
            </a:r>
          </a:p>
          <a:p>
            <a:pPr>
              <a:lnSpc>
                <a:spcPct val="100000"/>
              </a:lnSpc>
              <a:buFont typeface="Wingdings" panose="05000000000000000000" pitchFamily="2" charset="2"/>
              <a:buChar char="Ø"/>
            </a:pPr>
            <a:r>
              <a:rPr lang="en-US" sz="1800">
                <a:latin typeface="Arial Narrow"/>
              </a:rPr>
              <a:t>Continue to expand and engage students in college and career courses-early!</a:t>
            </a:r>
            <a:endParaRPr lang="en-US" sz="1600">
              <a:latin typeface="Arial Narrow"/>
            </a:endParaRPr>
          </a:p>
        </p:txBody>
      </p:sp>
      <p:pic>
        <p:nvPicPr>
          <p:cNvPr id="6" name="Picture 5">
            <a:extLst>
              <a:ext uri="{FF2B5EF4-FFF2-40B4-BE49-F238E27FC236}">
                <a16:creationId xmlns:a16="http://schemas.microsoft.com/office/drawing/2014/main" id="{56D83679-D1C9-6C17-F12B-1439D9887121}"/>
              </a:ext>
            </a:extLst>
          </p:cNvPr>
          <p:cNvPicPr>
            <a:picLocks noChangeAspect="1"/>
          </p:cNvPicPr>
          <p:nvPr/>
        </p:nvPicPr>
        <p:blipFill rotWithShape="1">
          <a:blip r:embed="rId3">
            <a:biLevel thresh="75000"/>
            <a:extLst>
              <a:ext uri="{BEBA8EAE-BF5A-486C-A8C5-ECC9F3942E4B}">
                <a14:imgProps xmlns:a14="http://schemas.microsoft.com/office/drawing/2010/main">
                  <a14:imgLayer r:embed="rId4">
                    <a14:imgEffect>
                      <a14:backgroundRemoval t="2648" b="93557" l="43755" r="96701">
                        <a14:foregroundMark x1="70778" y1="6796" x2="70778" y2="6796"/>
                        <a14:foregroundMark x1="71563" y1="2824" x2="71563" y2="2824"/>
                        <a14:foregroundMark x1="96779" y1="14387" x2="96779" y2="14387"/>
                        <a14:foregroundMark x1="91673" y1="87026" x2="91673" y2="87026"/>
                        <a14:foregroundMark x1="78397" y1="89497" x2="78397" y2="89497"/>
                        <a14:foregroundMark x1="70071" y1="89585" x2="70071" y2="89585"/>
                        <a14:foregroundMark x1="77141" y1="93557" x2="77141" y2="93557"/>
                        <a14:foregroundMark x1="58445" y1="50132" x2="58445" y2="50132"/>
                      </a14:backgroundRemoval>
                    </a14:imgEffect>
                    <a14:imgEffect>
                      <a14:saturation sat="0"/>
                    </a14:imgEffect>
                  </a14:imgLayer>
                </a14:imgProps>
              </a:ext>
            </a:extLst>
          </a:blip>
          <a:srcRect l="37699" b="2606"/>
          <a:stretch/>
        </p:blipFill>
        <p:spPr>
          <a:xfrm>
            <a:off x="7982712" y="943669"/>
            <a:ext cx="4209288" cy="5914331"/>
          </a:xfrm>
          <a:prstGeom prst="rect">
            <a:avLst/>
          </a:prstGeom>
        </p:spPr>
      </p:pic>
      <p:sp>
        <p:nvSpPr>
          <p:cNvPr id="8" name="Title 7">
            <a:extLst>
              <a:ext uri="{FF2B5EF4-FFF2-40B4-BE49-F238E27FC236}">
                <a16:creationId xmlns:a16="http://schemas.microsoft.com/office/drawing/2014/main" id="{E194B745-7390-9EB8-6A2A-4E11DF69AF98}"/>
              </a:ext>
            </a:extLst>
          </p:cNvPr>
          <p:cNvSpPr>
            <a:spLocks noGrp="1"/>
          </p:cNvSpPr>
          <p:nvPr>
            <p:ph type="title"/>
          </p:nvPr>
        </p:nvSpPr>
        <p:spPr>
          <a:xfrm>
            <a:off x="0" y="115131"/>
            <a:ext cx="12192000" cy="687387"/>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sz="3600" i="0" u="none" strike="noStrike" kern="1200" cap="all" spc="0" normalizeH="0" noProof="0">
                <a:ln>
                  <a:noFill/>
                </a:ln>
                <a:solidFill>
                  <a:prstClr val="white"/>
                </a:solidFill>
                <a:effectLst/>
                <a:uLnTx/>
                <a:uFillTx/>
                <a:latin typeface="Impact" panose="020B0806030902050204" pitchFamily="34" charset="0"/>
              </a:rPr>
              <a:t>Operation graduation 2026: WHAT’S NEXT?</a:t>
            </a:r>
          </a:p>
        </p:txBody>
      </p:sp>
      <p:pic>
        <p:nvPicPr>
          <p:cNvPr id="9" name="Picture 8">
            <a:extLst>
              <a:ext uri="{FF2B5EF4-FFF2-40B4-BE49-F238E27FC236}">
                <a16:creationId xmlns:a16="http://schemas.microsoft.com/office/drawing/2014/main" id="{5747861F-694D-160A-32AF-B2CD8FA82837}"/>
              </a:ext>
            </a:extLst>
          </p:cNvPr>
          <p:cNvPicPr>
            <a:picLocks noChangeAspect="1"/>
          </p:cNvPicPr>
          <p:nvPr/>
        </p:nvPicPr>
        <p:blipFill>
          <a:blip r:embed="rId5"/>
          <a:stretch>
            <a:fillRect/>
          </a:stretch>
        </p:blipFill>
        <p:spPr>
          <a:xfrm>
            <a:off x="10801992" y="-108317"/>
            <a:ext cx="1390008" cy="1390008"/>
          </a:xfrm>
          <a:prstGeom prst="rect">
            <a:avLst/>
          </a:prstGeom>
        </p:spPr>
      </p:pic>
      <p:sp>
        <p:nvSpPr>
          <p:cNvPr id="13" name="TextBox 12">
            <a:extLst>
              <a:ext uri="{FF2B5EF4-FFF2-40B4-BE49-F238E27FC236}">
                <a16:creationId xmlns:a16="http://schemas.microsoft.com/office/drawing/2014/main" id="{55492F96-F260-C005-8397-831106A23C50}"/>
              </a:ext>
            </a:extLst>
          </p:cNvPr>
          <p:cNvSpPr txBox="1"/>
          <p:nvPr/>
        </p:nvSpPr>
        <p:spPr>
          <a:xfrm>
            <a:off x="8887968" y="4968299"/>
            <a:ext cx="2992692" cy="1569660"/>
          </a:xfrm>
          <a:prstGeom prst="rect">
            <a:avLst/>
          </a:prstGeom>
          <a:noFill/>
        </p:spPr>
        <p:txBody>
          <a:bodyPr wrap="square" rtlCol="0">
            <a:spAutoFit/>
          </a:bodyPr>
          <a:lstStyle/>
          <a:p>
            <a:pPr algn="ctr"/>
            <a:r>
              <a:rPr lang="en-US" sz="2400">
                <a:solidFill>
                  <a:schemeClr val="bg1"/>
                </a:solidFill>
                <a:effectLst>
                  <a:outerShdw blurRad="38100" dist="38100" dir="2700000" algn="tl">
                    <a:srgbClr val="000000">
                      <a:alpha val="43137"/>
                    </a:srgbClr>
                  </a:outerShdw>
                </a:effectLst>
                <a:latin typeface="Impact" panose="020B0806030902050204" pitchFamily="34" charset="0"/>
              </a:rPr>
              <a:t>Built by Bibb: </a:t>
            </a:r>
          </a:p>
          <a:p>
            <a:pPr algn="ctr"/>
            <a:r>
              <a:rPr lang="en-US" sz="2400">
                <a:solidFill>
                  <a:schemeClr val="accent4"/>
                </a:solidFill>
                <a:latin typeface="Impact" panose="020B0806030902050204" pitchFamily="34" charset="0"/>
              </a:rPr>
              <a:t>Empowered to Learn, Lead, Innovate and Serve</a:t>
            </a:r>
          </a:p>
        </p:txBody>
      </p:sp>
      <p:sp>
        <p:nvSpPr>
          <p:cNvPr id="2" name="Slide Number Placeholder 1">
            <a:extLst>
              <a:ext uri="{FF2B5EF4-FFF2-40B4-BE49-F238E27FC236}">
                <a16:creationId xmlns:a16="http://schemas.microsoft.com/office/drawing/2014/main" id="{7891BC49-F618-A24B-F0E4-DF0A078E28DB}"/>
              </a:ext>
            </a:extLst>
          </p:cNvPr>
          <p:cNvSpPr>
            <a:spLocks noGrp="1"/>
          </p:cNvSpPr>
          <p:nvPr>
            <p:ph type="sldNum" sz="quarter" idx="12"/>
          </p:nvPr>
        </p:nvSpPr>
        <p:spPr/>
        <p:txBody>
          <a:bodyPr/>
          <a:lstStyle/>
          <a:p>
            <a:fld id="{28E6F07D-F62F-4C3B-A21E-2367E9A39921}" type="slidenum">
              <a:rPr lang="en-US" smtClean="0"/>
              <a:t>23</a:t>
            </a:fld>
            <a:endParaRPr lang="en-US"/>
          </a:p>
        </p:txBody>
      </p:sp>
    </p:spTree>
    <p:extLst>
      <p:ext uri="{BB962C8B-B14F-4D97-AF65-F5344CB8AC3E}">
        <p14:creationId xmlns:p14="http://schemas.microsoft.com/office/powerpoint/2010/main" val="29258753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Narrow" panose="020B0606020202030204" pitchFamily="34" charset="0"/>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Q&amp;A</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yellow question mark in a bubble&#10;&#10;Description automatically generated with low confidence">
            <a:extLst>
              <a:ext uri="{FF2B5EF4-FFF2-40B4-BE49-F238E27FC236}">
                <a16:creationId xmlns:a16="http://schemas.microsoft.com/office/drawing/2014/main" id="{33C66EF9-7B98-2577-311D-497AF00CBBCC}"/>
              </a:ext>
            </a:extLst>
          </p:cNvPr>
          <p:cNvPicPr>
            <a:picLocks noChangeAspect="1"/>
          </p:cNvPicPr>
          <p:nvPr/>
        </p:nvPicPr>
        <p:blipFill rotWithShape="1">
          <a:blip r:embed="rId4">
            <a:extLst>
              <a:ext uri="{28A0092B-C50C-407E-A947-70E740481C1C}">
                <a14:useLocalDpi xmlns:a14="http://schemas.microsoft.com/office/drawing/2010/main" val="0"/>
              </a:ext>
            </a:extLst>
          </a:blip>
          <a:srcRect l="14859" t="14088" r="17703" b="9357"/>
          <a:stretch/>
        </p:blipFill>
        <p:spPr>
          <a:xfrm>
            <a:off x="3049589" y="1624338"/>
            <a:ext cx="5688021" cy="4565178"/>
          </a:xfrm>
          <a:prstGeom prst="rect">
            <a:avLst/>
          </a:prstGeom>
        </p:spPr>
      </p:pic>
      <p:sp>
        <p:nvSpPr>
          <p:cNvPr id="5" name="Slide Number Placeholder 4">
            <a:extLst>
              <a:ext uri="{FF2B5EF4-FFF2-40B4-BE49-F238E27FC236}">
                <a16:creationId xmlns:a16="http://schemas.microsoft.com/office/drawing/2014/main" id="{53EFA68F-6557-D7C0-E755-4EBDB6DC0EE8}"/>
              </a:ext>
            </a:extLst>
          </p:cNvPr>
          <p:cNvSpPr>
            <a:spLocks noGrp="1"/>
          </p:cNvSpPr>
          <p:nvPr>
            <p:ph type="sldNum" sz="quarter" idx="12"/>
          </p:nvPr>
        </p:nvSpPr>
        <p:spPr/>
        <p:txBody>
          <a:bodyPr/>
          <a:lstStyle/>
          <a:p>
            <a:fld id="{28E6F07D-F62F-4C3B-A21E-2367E9A39921}" type="slidenum">
              <a:rPr lang="en-US" smtClean="0"/>
              <a:t>24</a:t>
            </a:fld>
            <a:endParaRPr lang="en-US"/>
          </a:p>
        </p:txBody>
      </p:sp>
    </p:spTree>
    <p:extLst>
      <p:ext uri="{BB962C8B-B14F-4D97-AF65-F5344CB8AC3E}">
        <p14:creationId xmlns:p14="http://schemas.microsoft.com/office/powerpoint/2010/main" val="220464308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6</TotalTime>
  <Words>968</Words>
  <Application>Microsoft Office PowerPoint</Application>
  <PresentationFormat>Widescreen</PresentationFormat>
  <Paragraphs>168</Paragraphs>
  <Slides>24</Slides>
  <Notes>24</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24</vt:i4>
      </vt:variant>
    </vt:vector>
  </HeadingPairs>
  <TitlesOfParts>
    <vt:vector size="38" baseType="lpstr">
      <vt:lpstr>Arial</vt:lpstr>
      <vt:lpstr>Arial Narrow</vt:lpstr>
      <vt:lpstr>Avenir Next LT Pro</vt:lpstr>
      <vt:lpstr>Calibri</vt:lpstr>
      <vt:lpstr>Calibri Light</vt:lpstr>
      <vt:lpstr>Cambria</vt:lpstr>
      <vt:lpstr>Impact</vt:lpstr>
      <vt:lpstr>Montserrat</vt:lpstr>
      <vt:lpstr>Trade Gothic Next</vt:lpstr>
      <vt:lpstr>Trade Gothic Next Cond</vt:lpstr>
      <vt:lpstr>Trade Gothic Next HvyCd</vt:lpstr>
      <vt:lpstr>Wingdings</vt:lpstr>
      <vt:lpstr>Office Theme</vt:lpstr>
      <vt:lpstr>1_Office Theme</vt:lpstr>
      <vt:lpstr>PowerPoint Presentation</vt:lpstr>
      <vt:lpstr>OUR MISSION</vt:lpstr>
      <vt:lpstr>OUR GUIDING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Operation graduation 2026: WHAT’S NEXT?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Lovett, Katika</dc:creator>
  <cp:lastModifiedBy>Bailey, Daphne</cp:lastModifiedBy>
  <cp:revision>6</cp:revision>
  <cp:lastPrinted>2024-10-14T13:25:52Z</cp:lastPrinted>
  <dcterms:created xsi:type="dcterms:W3CDTF">2023-05-01T16:02:45Z</dcterms:created>
  <dcterms:modified xsi:type="dcterms:W3CDTF">2025-10-08T14:33:06Z</dcterms:modified>
</cp:coreProperties>
</file>