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ags/tag5.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ags/tag6.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6.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xml" ContentType="application/vnd.openxmlformats-officedocument.themeOverr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2.xml" ContentType="application/vnd.openxmlformats-officedocument.themeOverr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7.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3.xml" ContentType="application/vnd.openxmlformats-officedocument.themeOverr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4.xml" ContentType="application/vnd.openxmlformats-officedocument.themeOverr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tags/tag7.xml" ContentType="application/vnd.openxmlformats-officedocument.presentationml.tags+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1.xml" ContentType="application/vnd.openxmlformats-officedocument.drawingml.chartshapes+xml"/>
  <Override PartName="/ppt/tags/tag8.xml" ContentType="application/vnd.openxmlformats-officedocument.presentationml.tags+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2.xml" ContentType="application/vnd.openxmlformats-officedocument.drawingml.chartshapes+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045" r:id="rId2"/>
    <p:sldMasterId id="2147484062" r:id="rId3"/>
    <p:sldMasterId id="2147484088" r:id="rId4"/>
    <p:sldMasterId id="2147484111" r:id="rId5"/>
  </p:sldMasterIdLst>
  <p:notesMasterIdLst>
    <p:notesMasterId r:id="rId39"/>
  </p:notesMasterIdLst>
  <p:handoutMasterIdLst>
    <p:handoutMasterId r:id="rId40"/>
  </p:handoutMasterIdLst>
  <p:sldIdLst>
    <p:sldId id="292" r:id="rId6"/>
    <p:sldId id="298" r:id="rId7"/>
    <p:sldId id="297" r:id="rId8"/>
    <p:sldId id="287" r:id="rId9"/>
    <p:sldId id="2147347636" r:id="rId10"/>
    <p:sldId id="2147347637" r:id="rId11"/>
    <p:sldId id="8055" r:id="rId12"/>
    <p:sldId id="702" r:id="rId13"/>
    <p:sldId id="692" r:id="rId14"/>
    <p:sldId id="8045" r:id="rId15"/>
    <p:sldId id="2147347618" r:id="rId16"/>
    <p:sldId id="2147347619" r:id="rId17"/>
    <p:sldId id="8014" r:id="rId18"/>
    <p:sldId id="261" r:id="rId19"/>
    <p:sldId id="2147347621" r:id="rId20"/>
    <p:sldId id="2147347622" r:id="rId21"/>
    <p:sldId id="8084" r:id="rId22"/>
    <p:sldId id="2147347630" r:id="rId23"/>
    <p:sldId id="8056" r:id="rId24"/>
    <p:sldId id="8058" r:id="rId25"/>
    <p:sldId id="8060" r:id="rId26"/>
    <p:sldId id="8082" r:id="rId27"/>
    <p:sldId id="8063" r:id="rId28"/>
    <p:sldId id="8083" r:id="rId29"/>
    <p:sldId id="8065" r:id="rId30"/>
    <p:sldId id="8068" r:id="rId31"/>
    <p:sldId id="8071" r:id="rId32"/>
    <p:sldId id="2147347634" r:id="rId33"/>
    <p:sldId id="1456" r:id="rId34"/>
    <p:sldId id="405" r:id="rId35"/>
    <p:sldId id="2147347613" r:id="rId36"/>
    <p:sldId id="338" r:id="rId37"/>
    <p:sldId id="295" r:id="rId38"/>
  </p:sldIdLst>
  <p:sldSz cx="12192000" cy="6858000"/>
  <p:notesSz cx="7010400" cy="9296400"/>
  <p:custDataLst>
    <p:tags r:id="rId41"/>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79" userDrawn="1">
          <p15:clr>
            <a:srgbClr val="A4A3A4"/>
          </p15:clr>
        </p15:guide>
        <p15:guide id="3" orient="horz" pos="600" userDrawn="1">
          <p15:clr>
            <a:srgbClr val="A4A3A4"/>
          </p15:clr>
        </p15:guide>
        <p15:guide id="9" pos="6216" userDrawn="1">
          <p15:clr>
            <a:srgbClr val="A4A3A4"/>
          </p15:clr>
        </p15:guide>
        <p15:guide id="10" pos="1488" userDrawn="1">
          <p15:clr>
            <a:srgbClr val="A4A3A4"/>
          </p15:clr>
        </p15:guide>
        <p15:guide id="23" orient="horz" pos="816" userDrawn="1">
          <p15:clr>
            <a:srgbClr val="A4A3A4"/>
          </p15:clr>
        </p15:guide>
        <p15:guide id="24" orient="horz" pos="1008" userDrawn="1">
          <p15:clr>
            <a:srgbClr val="A4A3A4"/>
          </p15:clr>
        </p15:guide>
        <p15:guide id="25" pos="6360"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16C85E-F286-56DC-BADD-B40B06A12189}" name="Kayla Reese" initials="KR" userId="S::kayla_reese@gallup.com::ffd1c225-e83e-4c59-89b3-b86d8926b5f2" providerId="AD"/>
  <p188:author id="{7E797B78-092B-A68E-BEBF-64FFCBB6B1E9}" name="Alison Wilder" initials="AW" userId="S::Alison_Wilder@gallup.com::75ef39dd-39c0-428c-8075-c2c5e959c5a8" providerId="AD"/>
  <p188:author id="{DABFA793-7DB8-3104-0D37-14B7446A4255}" name="Trish Heine" initials="TH" userId="S::trish_heine@gallup.com::0825fc46-0631-43da-b408-ca936c8809ea" providerId="AD"/>
  <p188:author id="{4687D2A2-4E1E-9FA5-DD32-DDC824E957DF}" name="Samantha Allemang" initials="SA" userId="S::samantha_allemang@gallup.com::43912f7a-5a99-4e56-8013-03cac96e0958" providerId="AD"/>
  <p188:author id="{A78303AF-55A7-EB43-0029-43EB3EDF9D67}" name="Rachel Morrow" initials="RM" userId="S::Rachel_Morrow@gallup.com::12fd346c-ec65-4d3d-befd-6fb37607c3c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Rachel Meter" initials="RM" lastIdx="10" clrIdx="6">
    <p:extLst>
      <p:ext uri="{19B8F6BF-5375-455C-9EA6-DF929625EA0E}">
        <p15:presenceInfo xmlns:p15="http://schemas.microsoft.com/office/powerpoint/2012/main" userId="S::Rachel_Meter@gallup.com::12fd346c-ec65-4d3d-befd-6fb37607c3ce" providerId="AD"/>
      </p:ext>
    </p:extLst>
  </p:cmAuthor>
  <p:cmAuthor id="1" name="Microsoft Office User" initials="Office" lastIdx="1" clrIdx="0"/>
  <p:cmAuthor id="8" name="Trish Heine" initials="TH" lastIdx="4" clrIdx="7">
    <p:extLst>
      <p:ext uri="{19B8F6BF-5375-455C-9EA6-DF929625EA0E}">
        <p15:presenceInfo xmlns:p15="http://schemas.microsoft.com/office/powerpoint/2012/main" userId="S::trish_heine@gallup.com::0825fc46-0631-43da-b408-ca936c8809ea" providerId="AD"/>
      </p:ext>
    </p:extLst>
  </p:cmAuthor>
  <p:cmAuthor id="2" name="Ellie Stutzman" initials="ES" lastIdx="3" clrIdx="1">
    <p:extLst>
      <p:ext uri="{19B8F6BF-5375-455C-9EA6-DF929625EA0E}">
        <p15:presenceInfo xmlns:p15="http://schemas.microsoft.com/office/powerpoint/2012/main" userId="S::ellie_stutzman@gallup.com::a8c55c0e-ecb0-4a22-a713-c9b2627c9124" providerId="AD"/>
      </p:ext>
    </p:extLst>
  </p:cmAuthor>
  <p:cmAuthor id="9" name="Anne Schulte" initials="AS" lastIdx="6" clrIdx="8">
    <p:extLst>
      <p:ext uri="{19B8F6BF-5375-455C-9EA6-DF929625EA0E}">
        <p15:presenceInfo xmlns:p15="http://schemas.microsoft.com/office/powerpoint/2012/main" userId="S::Anne_Schulte@gallup.com::7aafaa60-9412-45cc-bf8f-822ca50e0680" providerId="AD"/>
      </p:ext>
    </p:extLst>
  </p:cmAuthor>
  <p:cmAuthor id="3" name="Harms, Rett" initials="HR" lastIdx="23" clrIdx="2">
    <p:extLst>
      <p:ext uri="{19B8F6BF-5375-455C-9EA6-DF929625EA0E}">
        <p15:presenceInfo xmlns:p15="http://schemas.microsoft.com/office/powerpoint/2012/main" userId="S-1-5-21-2101819216-1804018624-262303683-29191" providerId="AD"/>
      </p:ext>
    </p:extLst>
  </p:cmAuthor>
  <p:cmAuthor id="10" name="Samantha Allemang" initials="SA" lastIdx="3" clrIdx="9">
    <p:extLst>
      <p:ext uri="{19B8F6BF-5375-455C-9EA6-DF929625EA0E}">
        <p15:presenceInfo xmlns:p15="http://schemas.microsoft.com/office/powerpoint/2012/main" userId="S::samantha_allemang@gallup.com::43912f7a-5a99-4e56-8013-03cac96e0958" providerId="AD"/>
      </p:ext>
    </p:extLst>
  </p:cmAuthor>
  <p:cmAuthor id="4" name="Kylie Noojin" initials="KN" lastIdx="131" clrIdx="3">
    <p:extLst>
      <p:ext uri="{19B8F6BF-5375-455C-9EA6-DF929625EA0E}">
        <p15:presenceInfo xmlns:p15="http://schemas.microsoft.com/office/powerpoint/2012/main" userId="S::kylie_noojin@gallup.com::6a83ac5e-7eb8-4180-8381-6155c1652ec2" providerId="AD"/>
      </p:ext>
    </p:extLst>
  </p:cmAuthor>
  <p:cmAuthor id="5" name="Jen Fletcher" initials="JF" lastIdx="42" clrIdx="4">
    <p:extLst>
      <p:ext uri="{19B8F6BF-5375-455C-9EA6-DF929625EA0E}">
        <p15:presenceInfo xmlns:p15="http://schemas.microsoft.com/office/powerpoint/2012/main" userId="S::Jen_Fletcher@gallup.com::136c6fe4-1c40-4dba-9c7b-a29cab824ed4" providerId="AD"/>
      </p:ext>
    </p:extLst>
  </p:cmAuthor>
  <p:cmAuthor id="6" name="Jennifer Watanabe" initials="JW" lastIdx="97" clrIdx="5">
    <p:extLst>
      <p:ext uri="{19B8F6BF-5375-455C-9EA6-DF929625EA0E}">
        <p15:presenceInfo xmlns:p15="http://schemas.microsoft.com/office/powerpoint/2012/main" userId="S::Jennifer_Watanabe@gallup.com::5a916cd8-f713-40b1-abea-89754642a66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C300"/>
    <a:srgbClr val="009D4F"/>
    <a:srgbClr val="3A8861"/>
    <a:srgbClr val="F2F2F2"/>
    <a:srgbClr val="612651"/>
    <a:srgbClr val="BBA5B5"/>
    <a:srgbClr val="16C64F"/>
    <a:srgbClr val="000000"/>
    <a:srgbClr val="888B8D"/>
    <a:srgbClr val="FEEA8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CB3965-D2CD-4A89-845C-6E6E00F04E2A}" v="9" dt="2023-07-17T21:51:39.0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001" autoAdjust="0"/>
    <p:restoredTop sz="96327" autoAdjust="0"/>
  </p:normalViewPr>
  <p:slideViewPr>
    <p:cSldViewPr snapToGrid="0">
      <p:cViewPr varScale="1">
        <p:scale>
          <a:sx n="86" d="100"/>
          <a:sy n="86" d="100"/>
        </p:scale>
        <p:origin x="926" y="48"/>
      </p:cViewPr>
      <p:guideLst>
        <p:guide orient="horz" pos="179"/>
        <p:guide orient="horz" pos="600"/>
        <p:guide pos="6216"/>
        <p:guide pos="1488"/>
        <p:guide orient="horz" pos="816"/>
        <p:guide orient="horz" pos="1008"/>
        <p:guide pos="6360"/>
      </p:guideLst>
    </p:cSldViewPr>
  </p:slideViewPr>
  <p:outlineViewPr>
    <p:cViewPr>
      <p:scale>
        <a:sx n="33" d="100"/>
        <a:sy n="33" d="100"/>
      </p:scale>
      <p:origin x="0" y="-4112"/>
    </p:cViewPr>
  </p:outlineViewPr>
  <p:notesTextViewPr>
    <p:cViewPr>
      <p:scale>
        <a:sx n="45" d="100"/>
        <a:sy n="45" d="100"/>
      </p:scale>
      <p:origin x="0" y="0"/>
    </p:cViewPr>
  </p:notesTextViewPr>
  <p:sorterViewPr>
    <p:cViewPr>
      <p:scale>
        <a:sx n="200" d="100"/>
        <a:sy n="200" d="100"/>
      </p:scale>
      <p:origin x="0" y="-37003"/>
    </p:cViewPr>
  </p:sorterViewPr>
  <p:notesViewPr>
    <p:cSldViewPr snapToGrid="0">
      <p:cViewPr varScale="1">
        <p:scale>
          <a:sx n="84" d="100"/>
          <a:sy n="84" d="100"/>
        </p:scale>
        <p:origin x="3792"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commentAuthors" Target="commentAuthors.xml"/><Relationship Id="rId47"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vett, Katika" userId="f620913a-5078-4dd7-98e1-525786881964" providerId="ADAL" clId="{3CCB3965-D2CD-4A89-845C-6E6E00F04E2A}"/>
    <pc:docChg chg="undo redo custSel addSld delSld modSld">
      <pc:chgData name="Lovett, Katika" userId="f620913a-5078-4dd7-98e1-525786881964" providerId="ADAL" clId="{3CCB3965-D2CD-4A89-845C-6E6E00F04E2A}" dt="2023-07-18T20:10:11.168" v="1437" actId="1582"/>
      <pc:docMkLst>
        <pc:docMk/>
      </pc:docMkLst>
      <pc:sldChg chg="del">
        <pc:chgData name="Lovett, Katika" userId="f620913a-5078-4dd7-98e1-525786881964" providerId="ADAL" clId="{3CCB3965-D2CD-4A89-845C-6E6E00F04E2A}" dt="2023-07-18T19:41:02.237" v="527" actId="47"/>
        <pc:sldMkLst>
          <pc:docMk/>
          <pc:sldMk cId="491385488" sldId="256"/>
        </pc:sldMkLst>
      </pc:sldChg>
      <pc:sldChg chg="modSp add mod setBg">
        <pc:chgData name="Lovett, Katika" userId="f620913a-5078-4dd7-98e1-525786881964" providerId="ADAL" clId="{3CCB3965-D2CD-4A89-845C-6E6E00F04E2A}" dt="2023-07-18T19:57:47.961" v="1268" actId="20577"/>
        <pc:sldMkLst>
          <pc:docMk/>
          <pc:sldMk cId="2700827501" sldId="287"/>
        </pc:sldMkLst>
        <pc:spChg chg="mod">
          <ac:chgData name="Lovett, Katika" userId="f620913a-5078-4dd7-98e1-525786881964" providerId="ADAL" clId="{3CCB3965-D2CD-4A89-845C-6E6E00F04E2A}" dt="2023-07-18T19:57:47.961" v="1268" actId="20577"/>
          <ac:spMkLst>
            <pc:docMk/>
            <pc:sldMk cId="2700827501" sldId="287"/>
            <ac:spMk id="3" creationId="{54145A6C-CB48-C89C-3D8A-4CE1FC0E317F}"/>
          </ac:spMkLst>
        </pc:spChg>
        <pc:spChg chg="mod">
          <ac:chgData name="Lovett, Katika" userId="f620913a-5078-4dd7-98e1-525786881964" providerId="ADAL" clId="{3CCB3965-D2CD-4A89-845C-6E6E00F04E2A}" dt="2023-07-18T19:45:00.039" v="809" actId="20577"/>
          <ac:spMkLst>
            <pc:docMk/>
            <pc:sldMk cId="2700827501" sldId="287"/>
            <ac:spMk id="9" creationId="{5D26AB5F-2E5D-B4AC-1EB2-17846C0D548B}"/>
          </ac:spMkLst>
        </pc:spChg>
      </pc:sldChg>
      <pc:sldChg chg="modSp add mod">
        <pc:chgData name="Lovett, Katika" userId="f620913a-5078-4dd7-98e1-525786881964" providerId="ADAL" clId="{3CCB3965-D2CD-4A89-845C-6E6E00F04E2A}" dt="2023-07-18T20:03:03.102" v="1283" actId="1076"/>
        <pc:sldMkLst>
          <pc:docMk/>
          <pc:sldMk cId="2554398938" sldId="292"/>
        </pc:sldMkLst>
        <pc:spChg chg="mod">
          <ac:chgData name="Lovett, Katika" userId="f620913a-5078-4dd7-98e1-525786881964" providerId="ADAL" clId="{3CCB3965-D2CD-4A89-845C-6E6E00F04E2A}" dt="2023-07-18T20:03:03.102" v="1283" actId="1076"/>
          <ac:spMkLst>
            <pc:docMk/>
            <pc:sldMk cId="2554398938" sldId="292"/>
            <ac:spMk id="5" creationId="{EF4D4CC4-05C4-2D82-C2B7-CB8680E70154}"/>
          </ac:spMkLst>
        </pc:spChg>
        <pc:spChg chg="mod">
          <ac:chgData name="Lovett, Katika" userId="f620913a-5078-4dd7-98e1-525786881964" providerId="ADAL" clId="{3CCB3965-D2CD-4A89-845C-6E6E00F04E2A}" dt="2023-07-18T19:44:38.450" v="796" actId="20577"/>
          <ac:spMkLst>
            <pc:docMk/>
            <pc:sldMk cId="2554398938" sldId="292"/>
            <ac:spMk id="6" creationId="{025D126C-8D9C-F3D1-9113-4BA6EBA51D3F}"/>
          </ac:spMkLst>
        </pc:spChg>
        <pc:spChg chg="mod">
          <ac:chgData name="Lovett, Katika" userId="f620913a-5078-4dd7-98e1-525786881964" providerId="ADAL" clId="{3CCB3965-D2CD-4A89-845C-6E6E00F04E2A}" dt="2023-07-18T19:44:32.885" v="782" actId="20577"/>
          <ac:spMkLst>
            <pc:docMk/>
            <pc:sldMk cId="2554398938" sldId="292"/>
            <ac:spMk id="7" creationId="{93FBA676-AED3-5BE3-8DCA-C7D33605989E}"/>
          </ac:spMkLst>
        </pc:spChg>
        <pc:picChg chg="mod">
          <ac:chgData name="Lovett, Katika" userId="f620913a-5078-4dd7-98e1-525786881964" providerId="ADAL" clId="{3CCB3965-D2CD-4A89-845C-6E6E00F04E2A}" dt="2023-07-18T20:03:00.535" v="1282" actId="1076"/>
          <ac:picMkLst>
            <pc:docMk/>
            <pc:sldMk cId="2554398938" sldId="292"/>
            <ac:picMk id="12" creationId="{E332E05E-66FE-312C-D4E3-25A2BDBB1437}"/>
          </ac:picMkLst>
        </pc:picChg>
        <pc:cxnChg chg="mod">
          <ac:chgData name="Lovett, Katika" userId="f620913a-5078-4dd7-98e1-525786881964" providerId="ADAL" clId="{3CCB3965-D2CD-4A89-845C-6E6E00F04E2A}" dt="2023-07-18T19:58:58.525" v="1271" actId="208"/>
          <ac:cxnSpMkLst>
            <pc:docMk/>
            <pc:sldMk cId="2554398938" sldId="292"/>
            <ac:cxnSpMk id="8" creationId="{2D2FAECE-1C38-2009-7B3C-27CF527D05E3}"/>
          </ac:cxnSpMkLst>
        </pc:cxnChg>
      </pc:sldChg>
      <pc:sldChg chg="add setBg">
        <pc:chgData name="Lovett, Katika" userId="f620913a-5078-4dd7-98e1-525786881964" providerId="ADAL" clId="{3CCB3965-D2CD-4A89-845C-6E6E00F04E2A}" dt="2023-07-18T20:05:55.116" v="1284"/>
        <pc:sldMkLst>
          <pc:docMk/>
          <pc:sldMk cId="2204643085" sldId="295"/>
        </pc:sldMkLst>
      </pc:sldChg>
      <pc:sldChg chg="modSp add mod">
        <pc:chgData name="Lovett, Katika" userId="f620913a-5078-4dd7-98e1-525786881964" providerId="ADAL" clId="{3CCB3965-D2CD-4A89-845C-6E6E00F04E2A}" dt="2023-07-18T19:48:10.653" v="844" actId="1076"/>
        <pc:sldMkLst>
          <pc:docMk/>
          <pc:sldMk cId="3574420939" sldId="297"/>
        </pc:sldMkLst>
        <pc:spChg chg="mod">
          <ac:chgData name="Lovett, Katika" userId="f620913a-5078-4dd7-98e1-525786881964" providerId="ADAL" clId="{3CCB3965-D2CD-4A89-845C-6E6E00F04E2A}" dt="2023-07-18T19:46:29.903" v="828" actId="1076"/>
          <ac:spMkLst>
            <pc:docMk/>
            <pc:sldMk cId="3574420939" sldId="297"/>
            <ac:spMk id="2" creationId="{D53C1FAA-3F56-E474-2891-A0DE4460C7BF}"/>
          </ac:spMkLst>
        </pc:spChg>
        <pc:spChg chg="mod">
          <ac:chgData name="Lovett, Katika" userId="f620913a-5078-4dd7-98e1-525786881964" providerId="ADAL" clId="{3CCB3965-D2CD-4A89-845C-6E6E00F04E2A}" dt="2023-07-18T19:46:24.894" v="827" actId="1076"/>
          <ac:spMkLst>
            <pc:docMk/>
            <pc:sldMk cId="3574420939" sldId="297"/>
            <ac:spMk id="4" creationId="{DFF555DE-DB6B-5E33-732B-D0DF28E9043A}"/>
          </ac:spMkLst>
        </pc:spChg>
        <pc:spChg chg="mod">
          <ac:chgData name="Lovett, Katika" userId="f620913a-5078-4dd7-98e1-525786881964" providerId="ADAL" clId="{3CCB3965-D2CD-4A89-845C-6E6E00F04E2A}" dt="2023-07-18T19:47:58.437" v="842" actId="207"/>
          <ac:spMkLst>
            <pc:docMk/>
            <pc:sldMk cId="3574420939" sldId="297"/>
            <ac:spMk id="8" creationId="{42657D71-AE76-97AA-DA0E-D3CD3078A36F}"/>
          </ac:spMkLst>
        </pc:spChg>
        <pc:spChg chg="mod">
          <ac:chgData name="Lovett, Katika" userId="f620913a-5078-4dd7-98e1-525786881964" providerId="ADAL" clId="{3CCB3965-D2CD-4A89-845C-6E6E00F04E2A}" dt="2023-07-18T19:46:38.994" v="830" actId="1076"/>
          <ac:spMkLst>
            <pc:docMk/>
            <pc:sldMk cId="3574420939" sldId="297"/>
            <ac:spMk id="9" creationId="{80F9BBDF-2C80-DD54-83B7-9F2B4A0F367A}"/>
          </ac:spMkLst>
        </pc:spChg>
        <pc:spChg chg="mod">
          <ac:chgData name="Lovett, Katika" userId="f620913a-5078-4dd7-98e1-525786881964" providerId="ADAL" clId="{3CCB3965-D2CD-4A89-845C-6E6E00F04E2A}" dt="2023-07-18T19:46:34.143" v="829" actId="1076"/>
          <ac:spMkLst>
            <pc:docMk/>
            <pc:sldMk cId="3574420939" sldId="297"/>
            <ac:spMk id="10" creationId="{22C7A1F4-E378-CECE-21D4-1DF1B81A8468}"/>
          </ac:spMkLst>
        </pc:spChg>
        <pc:spChg chg="mod">
          <ac:chgData name="Lovett, Katika" userId="f620913a-5078-4dd7-98e1-525786881964" providerId="ADAL" clId="{3CCB3965-D2CD-4A89-845C-6E6E00F04E2A}" dt="2023-07-18T19:48:10.653" v="844" actId="1076"/>
          <ac:spMkLst>
            <pc:docMk/>
            <pc:sldMk cId="3574420939" sldId="297"/>
            <ac:spMk id="12" creationId="{C44A67C5-BB2D-D4CE-A2B2-3C8E11B6C1A4}"/>
          </ac:spMkLst>
        </pc:spChg>
        <pc:picChg chg="mod">
          <ac:chgData name="Lovett, Katika" userId="f620913a-5078-4dd7-98e1-525786881964" providerId="ADAL" clId="{3CCB3965-D2CD-4A89-845C-6E6E00F04E2A}" dt="2023-07-18T19:47:38.341" v="838" actId="1076"/>
          <ac:picMkLst>
            <pc:docMk/>
            <pc:sldMk cId="3574420939" sldId="297"/>
            <ac:picMk id="5" creationId="{7501B1D4-D9B4-D654-5FC3-928AE1A8D3EA}"/>
          </ac:picMkLst>
        </pc:picChg>
        <pc:picChg chg="mod">
          <ac:chgData name="Lovett, Katika" userId="f620913a-5078-4dd7-98e1-525786881964" providerId="ADAL" clId="{3CCB3965-D2CD-4A89-845C-6E6E00F04E2A}" dt="2023-07-18T19:47:32.428" v="837" actId="1076"/>
          <ac:picMkLst>
            <pc:docMk/>
            <pc:sldMk cId="3574420939" sldId="297"/>
            <ac:picMk id="7" creationId="{F98A7FA9-2814-F59A-7F38-37B487986AAF}"/>
          </ac:picMkLst>
        </pc:picChg>
        <pc:cxnChg chg="mod">
          <ac:chgData name="Lovett, Katika" userId="f620913a-5078-4dd7-98e1-525786881964" providerId="ADAL" clId="{3CCB3965-D2CD-4A89-845C-6E6E00F04E2A}" dt="2023-07-18T19:48:05.806" v="843" actId="1076"/>
          <ac:cxnSpMkLst>
            <pc:docMk/>
            <pc:sldMk cId="3574420939" sldId="297"/>
            <ac:cxnSpMk id="14" creationId="{428808E4-1EC9-EB48-37AA-4B66D2CAE58C}"/>
          </ac:cxnSpMkLst>
        </pc:cxnChg>
      </pc:sldChg>
      <pc:sldChg chg="addSp delSp add del setBg delDesignElem">
        <pc:chgData name="Lovett, Katika" userId="f620913a-5078-4dd7-98e1-525786881964" providerId="ADAL" clId="{3CCB3965-D2CD-4A89-845C-6E6E00F04E2A}" dt="2023-07-18T19:48:45.042" v="848"/>
        <pc:sldMkLst>
          <pc:docMk/>
          <pc:sldMk cId="1150285099" sldId="298"/>
        </pc:sldMkLst>
        <pc:spChg chg="add del">
          <ac:chgData name="Lovett, Katika" userId="f620913a-5078-4dd7-98e1-525786881964" providerId="ADAL" clId="{3CCB3965-D2CD-4A89-845C-6E6E00F04E2A}" dt="2023-07-18T19:48:45.027" v="847"/>
          <ac:spMkLst>
            <pc:docMk/>
            <pc:sldMk cId="1150285099" sldId="298"/>
            <ac:spMk id="7" creationId="{7C913803-547A-1650-D6A9-7DBE29DF1179}"/>
          </ac:spMkLst>
        </pc:spChg>
        <pc:spChg chg="add del">
          <ac:chgData name="Lovett, Katika" userId="f620913a-5078-4dd7-98e1-525786881964" providerId="ADAL" clId="{3CCB3965-D2CD-4A89-845C-6E6E00F04E2A}" dt="2023-07-18T19:48:45.027" v="847"/>
          <ac:spMkLst>
            <pc:docMk/>
            <pc:sldMk cId="1150285099" sldId="298"/>
            <ac:spMk id="13" creationId="{9AA72BD9-2C5A-4EDC-931F-5AA08EACA0F3}"/>
          </ac:spMkLst>
        </pc:spChg>
        <pc:spChg chg="add del">
          <ac:chgData name="Lovett, Katika" userId="f620913a-5078-4dd7-98e1-525786881964" providerId="ADAL" clId="{3CCB3965-D2CD-4A89-845C-6E6E00F04E2A}" dt="2023-07-18T19:48:45.027" v="847"/>
          <ac:spMkLst>
            <pc:docMk/>
            <pc:sldMk cId="1150285099" sldId="298"/>
            <ac:spMk id="15" creationId="{DD3981AC-7B61-4947-BCF3-F7AA7FA385B9}"/>
          </ac:spMkLst>
        </pc:spChg>
        <pc:spChg chg="add del">
          <ac:chgData name="Lovett, Katika" userId="f620913a-5078-4dd7-98e1-525786881964" providerId="ADAL" clId="{3CCB3965-D2CD-4A89-845C-6E6E00F04E2A}" dt="2023-07-18T19:48:45.027" v="847"/>
          <ac:spMkLst>
            <pc:docMk/>
            <pc:sldMk cId="1150285099" sldId="298"/>
            <ac:spMk id="17" creationId="{55D4142C-5077-457F-A6AD-3FECFDB39685}"/>
          </ac:spMkLst>
        </pc:spChg>
        <pc:spChg chg="add del">
          <ac:chgData name="Lovett, Katika" userId="f620913a-5078-4dd7-98e1-525786881964" providerId="ADAL" clId="{3CCB3965-D2CD-4A89-845C-6E6E00F04E2A}" dt="2023-07-18T19:48:45.027" v="847"/>
          <ac:spMkLst>
            <pc:docMk/>
            <pc:sldMk cId="1150285099" sldId="298"/>
            <ac:spMk id="19" creationId="{7A5F0580-5EE9-419F-96EE-B6529EF6E7D0}"/>
          </ac:spMkLst>
        </pc:spChg>
      </pc:sldChg>
      <pc:sldChg chg="del">
        <pc:chgData name="Lovett, Katika" userId="f620913a-5078-4dd7-98e1-525786881964" providerId="ADAL" clId="{3CCB3965-D2CD-4A89-845C-6E6E00F04E2A}" dt="2023-07-18T20:06:05.308" v="1285" actId="47"/>
        <pc:sldMkLst>
          <pc:docMk/>
          <pc:sldMk cId="1820677293" sldId="374"/>
        </pc:sldMkLst>
      </pc:sldChg>
      <pc:sldChg chg="del">
        <pc:chgData name="Lovett, Katika" userId="f620913a-5078-4dd7-98e1-525786881964" providerId="ADAL" clId="{3CCB3965-D2CD-4A89-845C-6E6E00F04E2A}" dt="2023-07-18T20:06:15.495" v="1286" actId="47"/>
        <pc:sldMkLst>
          <pc:docMk/>
          <pc:sldMk cId="1374801009" sldId="1120"/>
        </pc:sldMkLst>
      </pc:sldChg>
      <pc:sldChg chg="modSp mod">
        <pc:chgData name="Lovett, Katika" userId="f620913a-5078-4dd7-98e1-525786881964" providerId="ADAL" clId="{3CCB3965-D2CD-4A89-845C-6E6E00F04E2A}" dt="2023-07-18T20:09:08.409" v="1432" actId="207"/>
        <pc:sldMkLst>
          <pc:docMk/>
          <pc:sldMk cId="1297549245" sldId="2147347613"/>
        </pc:sldMkLst>
        <pc:spChg chg="mod">
          <ac:chgData name="Lovett, Katika" userId="f620913a-5078-4dd7-98e1-525786881964" providerId="ADAL" clId="{3CCB3965-D2CD-4A89-845C-6E6E00F04E2A}" dt="2023-07-18T20:09:08.409" v="1432" actId="207"/>
          <ac:spMkLst>
            <pc:docMk/>
            <pc:sldMk cId="1297549245" sldId="2147347613"/>
            <ac:spMk id="8" creationId="{CDB539B0-E4AF-F1EB-143F-A34EBAFC1544}"/>
          </ac:spMkLst>
        </pc:spChg>
      </pc:sldChg>
      <pc:sldChg chg="modSp mod">
        <pc:chgData name="Lovett, Katika" userId="f620913a-5078-4dd7-98e1-525786881964" providerId="ADAL" clId="{3CCB3965-D2CD-4A89-845C-6E6E00F04E2A}" dt="2023-07-18T20:06:31.071" v="1292" actId="20577"/>
        <pc:sldMkLst>
          <pc:docMk/>
          <pc:sldMk cId="3444565860" sldId="2147347634"/>
        </pc:sldMkLst>
        <pc:spChg chg="mod">
          <ac:chgData name="Lovett, Katika" userId="f620913a-5078-4dd7-98e1-525786881964" providerId="ADAL" clId="{3CCB3965-D2CD-4A89-845C-6E6E00F04E2A}" dt="2023-07-18T20:06:31.071" v="1292" actId="20577"/>
          <ac:spMkLst>
            <pc:docMk/>
            <pc:sldMk cId="3444565860" sldId="2147347634"/>
            <ac:spMk id="4" creationId="{A379CE2C-8272-42A9-9277-6E907286686E}"/>
          </ac:spMkLst>
        </pc:spChg>
      </pc:sldChg>
      <pc:sldChg chg="del">
        <pc:chgData name="Lovett, Katika" userId="f620913a-5078-4dd7-98e1-525786881964" providerId="ADAL" clId="{3CCB3965-D2CD-4A89-845C-6E6E00F04E2A}" dt="2023-07-18T19:53:22.528" v="1132" actId="47"/>
        <pc:sldMkLst>
          <pc:docMk/>
          <pc:sldMk cId="1553014419" sldId="2147347635"/>
        </pc:sldMkLst>
      </pc:sldChg>
      <pc:sldChg chg="addSp modSp new mod modClrScheme chgLayout">
        <pc:chgData name="Lovett, Katika" userId="f620913a-5078-4dd7-98e1-525786881964" providerId="ADAL" clId="{3CCB3965-D2CD-4A89-845C-6E6E00F04E2A}" dt="2023-07-18T20:10:11.168" v="1437" actId="1582"/>
        <pc:sldMkLst>
          <pc:docMk/>
          <pc:sldMk cId="1713248594" sldId="2147347636"/>
        </pc:sldMkLst>
        <pc:spChg chg="mod ord">
          <ac:chgData name="Lovett, Katika" userId="f620913a-5078-4dd7-98e1-525786881964" providerId="ADAL" clId="{3CCB3965-D2CD-4A89-845C-6E6E00F04E2A}" dt="2023-07-18T20:09:53.208" v="1436" actId="403"/>
          <ac:spMkLst>
            <pc:docMk/>
            <pc:sldMk cId="1713248594" sldId="2147347636"/>
            <ac:spMk id="2" creationId="{FC48460E-F3B3-990C-2382-F5D8D2660823}"/>
          </ac:spMkLst>
        </pc:spChg>
        <pc:spChg chg="mod">
          <ac:chgData name="Lovett, Katika" userId="f620913a-5078-4dd7-98e1-525786881964" providerId="ADAL" clId="{3CCB3965-D2CD-4A89-845C-6E6E00F04E2A}" dt="2023-07-18T20:10:11.168" v="1437" actId="1582"/>
          <ac:spMkLst>
            <pc:docMk/>
            <pc:sldMk cId="1713248594" sldId="2147347636"/>
            <ac:spMk id="3" creationId="{2F415797-3F85-A437-97C4-E4CDDA92B5C2}"/>
          </ac:spMkLst>
        </pc:spChg>
        <pc:spChg chg="mod">
          <ac:chgData name="Lovett, Katika" userId="f620913a-5078-4dd7-98e1-525786881964" providerId="ADAL" clId="{3CCB3965-D2CD-4A89-845C-6E6E00F04E2A}" dt="2023-07-18T19:39:45.499" v="518" actId="26606"/>
          <ac:spMkLst>
            <pc:docMk/>
            <pc:sldMk cId="1713248594" sldId="2147347636"/>
            <ac:spMk id="4" creationId="{A511FE90-5443-E15D-3C15-4CE396F5C49B}"/>
          </ac:spMkLst>
        </pc:spChg>
        <pc:picChg chg="add mod ord">
          <ac:chgData name="Lovett, Katika" userId="f620913a-5078-4dd7-98e1-525786881964" providerId="ADAL" clId="{3CCB3965-D2CD-4A89-845C-6E6E00F04E2A}" dt="2023-07-18T19:39:45.499" v="518" actId="26606"/>
          <ac:picMkLst>
            <pc:docMk/>
            <pc:sldMk cId="1713248594" sldId="2147347636"/>
            <ac:picMk id="6" creationId="{D53ED73F-5210-814F-E6AA-6ED114866A87}"/>
          </ac:picMkLst>
        </pc:picChg>
      </pc:sldChg>
      <pc:sldChg chg="new del">
        <pc:chgData name="Lovett, Katika" userId="f620913a-5078-4dd7-98e1-525786881964" providerId="ADAL" clId="{3CCB3965-D2CD-4A89-845C-6E6E00F04E2A}" dt="2023-07-17T22:00:35.612" v="368" actId="680"/>
        <pc:sldMkLst>
          <pc:docMk/>
          <pc:sldMk cId="511380499" sldId="2147347637"/>
        </pc:sldMkLst>
      </pc:sldChg>
      <pc:sldChg chg="addSp modSp new mod">
        <pc:chgData name="Lovett, Katika" userId="f620913a-5078-4dd7-98e1-525786881964" providerId="ADAL" clId="{3CCB3965-D2CD-4A89-845C-6E6E00F04E2A}" dt="2023-07-18T12:54:27.511" v="514" actId="14861"/>
        <pc:sldMkLst>
          <pc:docMk/>
          <pc:sldMk cId="4081420794" sldId="2147347637"/>
        </pc:sldMkLst>
        <pc:spChg chg="mod">
          <ac:chgData name="Lovett, Katika" userId="f620913a-5078-4dd7-98e1-525786881964" providerId="ADAL" clId="{3CCB3965-D2CD-4A89-845C-6E6E00F04E2A}" dt="2023-07-18T12:50:53.762" v="501" actId="1076"/>
          <ac:spMkLst>
            <pc:docMk/>
            <pc:sldMk cId="4081420794" sldId="2147347637"/>
            <ac:spMk id="2" creationId="{85161C1A-CCF1-9543-640E-256DF78B9F6C}"/>
          </ac:spMkLst>
        </pc:spChg>
        <pc:spChg chg="mod">
          <ac:chgData name="Lovett, Katika" userId="f620913a-5078-4dd7-98e1-525786881964" providerId="ADAL" clId="{3CCB3965-D2CD-4A89-845C-6E6E00F04E2A}" dt="2023-07-18T12:54:02.586" v="511" actId="20577"/>
          <ac:spMkLst>
            <pc:docMk/>
            <pc:sldMk cId="4081420794" sldId="2147347637"/>
            <ac:spMk id="3" creationId="{199250DC-E317-F9C9-C05D-BBB98565205A}"/>
          </ac:spMkLst>
        </pc:spChg>
        <pc:picChg chg="add mod">
          <ac:chgData name="Lovett, Katika" userId="f620913a-5078-4dd7-98e1-525786881964" providerId="ADAL" clId="{3CCB3965-D2CD-4A89-845C-6E6E00F04E2A}" dt="2023-07-18T12:54:27.511" v="514" actId="14861"/>
          <ac:picMkLst>
            <pc:docMk/>
            <pc:sldMk cId="4081420794" sldId="2147347637"/>
            <ac:picMk id="1026" creationId="{6FB315D0-AC0F-5381-8EEF-E1DE72E889E1}"/>
          </ac:picMkLst>
        </pc:picChg>
      </pc:sldChg>
      <pc:sldMasterChg chg="delSldLayout">
        <pc:chgData name="Lovett, Katika" userId="f620913a-5078-4dd7-98e1-525786881964" providerId="ADAL" clId="{3CCB3965-D2CD-4A89-845C-6E6E00F04E2A}" dt="2023-07-18T20:06:15.495" v="1286" actId="47"/>
        <pc:sldMasterMkLst>
          <pc:docMk/>
          <pc:sldMasterMk cId="0" sldId="2147483648"/>
        </pc:sldMasterMkLst>
        <pc:sldLayoutChg chg="del">
          <pc:chgData name="Lovett, Katika" userId="f620913a-5078-4dd7-98e1-525786881964" providerId="ADAL" clId="{3CCB3965-D2CD-4A89-845C-6E6E00F04E2A}" dt="2023-07-18T20:06:15.495" v="1286" actId="47"/>
          <pc:sldLayoutMkLst>
            <pc:docMk/>
            <pc:sldMasterMk cId="0" sldId="2147483648"/>
            <pc:sldLayoutMk cId="1217388256" sldId="2147484104"/>
          </pc:sldLayoutMkLst>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5.xml"/><Relationship Id="rId1" Type="http://schemas.microsoft.com/office/2011/relationships/chartStyle" Target="style15.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6.xml"/><Relationship Id="rId1" Type="http://schemas.microsoft.com/office/2011/relationships/chartStyle" Target="style16.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1.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2.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6684432289375"/>
          <c:y val="1.2327345650703833E-2"/>
          <c:w val="0.91533566267512501"/>
          <c:h val="0.98767274915483005"/>
        </c:manualLayout>
      </c:layout>
      <c:doughnutChart>
        <c:varyColors val="1"/>
        <c:ser>
          <c:idx val="0"/>
          <c:order val="0"/>
          <c:tx>
            <c:strRef>
              <c:f>Sheet1!$B$1</c:f>
              <c:strCache>
                <c:ptCount val="1"/>
                <c:pt idx="0">
                  <c:v>2020</c:v>
                </c:pt>
              </c:strCache>
            </c:strRef>
          </c:tx>
          <c:spPr>
            <a:ln w="12700"/>
          </c:spPr>
          <c:dPt>
            <c:idx val="0"/>
            <c:bubble3D val="0"/>
            <c:spPr>
              <a:solidFill>
                <a:schemeClr val="bg1">
                  <a:alpha val="0"/>
                </a:schemeClr>
              </a:solidFill>
              <a:ln w="12700">
                <a:noFill/>
              </a:ln>
              <a:effectLst/>
            </c:spPr>
            <c:extLst>
              <c:ext xmlns:c16="http://schemas.microsoft.com/office/drawing/2014/chart" uri="{C3380CC4-5D6E-409C-BE32-E72D297353CC}">
                <c16:uniqueId val="{00000001-9CB3-AC46-8B11-58D062A23431}"/>
              </c:ext>
            </c:extLst>
          </c:dPt>
          <c:dPt>
            <c:idx val="1"/>
            <c:bubble3D val="0"/>
            <c:spPr>
              <a:solidFill>
                <a:schemeClr val="accent4"/>
              </a:solidFill>
              <a:ln w="22225">
                <a:solidFill>
                  <a:schemeClr val="lt1"/>
                </a:solidFill>
              </a:ln>
              <a:effectLst/>
            </c:spPr>
            <c:extLst>
              <c:ext xmlns:c16="http://schemas.microsoft.com/office/drawing/2014/chart" uri="{C3380CC4-5D6E-409C-BE32-E72D297353CC}">
                <c16:uniqueId val="{00000003-9CB3-AC46-8B11-58D062A23431}"/>
              </c:ext>
            </c:extLst>
          </c:dPt>
          <c:dPt>
            <c:idx val="2"/>
            <c:bubble3D val="0"/>
            <c:spPr>
              <a:solidFill>
                <a:schemeClr val="accent3"/>
              </a:solidFill>
              <a:ln w="22225">
                <a:solidFill>
                  <a:schemeClr val="lt1"/>
                </a:solidFill>
              </a:ln>
              <a:effectLst/>
            </c:spPr>
            <c:extLst>
              <c:ext xmlns:c16="http://schemas.microsoft.com/office/drawing/2014/chart" uri="{C3380CC4-5D6E-409C-BE32-E72D297353CC}">
                <c16:uniqueId val="{00000005-9CB3-AC46-8B11-58D062A23431}"/>
              </c:ext>
            </c:extLst>
          </c:dPt>
          <c:cat>
            <c:strRef>
              <c:f>Sheet1!$A$2:$A$5</c:f>
              <c:strCache>
                <c:ptCount val="3"/>
                <c:pt idx="0">
                  <c:v>blank</c:v>
                </c:pt>
                <c:pt idx="1">
                  <c:v>Not Engaged</c:v>
                </c:pt>
                <c:pt idx="2">
                  <c:v>Actively Disengaged</c:v>
                </c:pt>
              </c:strCache>
            </c:strRef>
          </c:cat>
          <c:val>
            <c:numRef>
              <c:f>Sheet1!$B$2:$B$5</c:f>
              <c:numCache>
                <c:formatCode>General</c:formatCode>
                <c:ptCount val="4"/>
                <c:pt idx="0">
                  <c:v>5</c:v>
                </c:pt>
                <c:pt idx="1">
                  <c:v>4.04</c:v>
                </c:pt>
                <c:pt idx="2">
                  <c:v>0.96</c:v>
                </c:pt>
              </c:numCache>
            </c:numRef>
          </c:val>
          <c:extLst>
            <c:ext xmlns:c16="http://schemas.microsoft.com/office/drawing/2014/chart" uri="{C3380CC4-5D6E-409C-BE32-E72D297353CC}">
              <c16:uniqueId val="{00000006-9CB3-AC46-8B11-58D062A23431}"/>
            </c:ext>
          </c:extLst>
        </c:ser>
        <c:dLbls>
          <c:showLegendKey val="0"/>
          <c:showVal val="0"/>
          <c:showCatName val="0"/>
          <c:showSerName val="0"/>
          <c:showPercent val="0"/>
          <c:showBubbleSize val="0"/>
          <c:showLeaderLines val="0"/>
        </c:dLbls>
        <c:firstSliceAng val="9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267935111555659"/>
          <c:y val="3.7076345100861906E-2"/>
          <c:w val="0.86732064888444338"/>
          <c:h val="0.65627031285002368"/>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5-0071-D442-9DEA-5864DF61E4A3}"/>
              </c:ext>
            </c:extLst>
          </c:dPt>
          <c:dPt>
            <c:idx val="1"/>
            <c:invertIfNegative val="0"/>
            <c:bubble3D val="0"/>
            <c:spPr>
              <a:solidFill>
                <a:srgbClr val="002169"/>
              </a:solidFill>
              <a:ln>
                <a:noFill/>
              </a:ln>
              <a:effectLst/>
            </c:spPr>
            <c:extLst>
              <c:ext xmlns:c16="http://schemas.microsoft.com/office/drawing/2014/chart" uri="{C3380CC4-5D6E-409C-BE32-E72D297353CC}">
                <c16:uniqueId val="{00000004-0071-D442-9DEA-5864DF61E4A3}"/>
              </c:ext>
            </c:extLst>
          </c:dPt>
          <c:dPt>
            <c:idx val="2"/>
            <c:invertIfNegative val="0"/>
            <c:bubble3D val="0"/>
            <c:spPr>
              <a:solidFill>
                <a:srgbClr val="238DC1"/>
              </a:solidFill>
              <a:ln>
                <a:noFill/>
              </a:ln>
              <a:effectLst/>
            </c:spPr>
            <c:extLst>
              <c:ext xmlns:c16="http://schemas.microsoft.com/office/drawing/2014/chart" uri="{C3380CC4-5D6E-409C-BE32-E72D297353CC}">
                <c16:uniqueId val="{00000005-6828-AC4A-A847-CEC99448FA86}"/>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0071-D442-9DEA-5864DF61E4A3}"/>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4-0071-D442-9DEA-5864DF61E4A3}"/>
                </c:ext>
              </c:extLst>
            </c:dLbl>
            <c:dLbl>
              <c:idx val="2"/>
              <c:layout>
                <c:manualLayout>
                  <c:x val="0"/>
                  <c:y val="0.11652822862192461"/>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28-AC4A-A847-CEC99448FA8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Gallup Education - Kindergarten Through 12th Grade Organization Level Database (50th Percentile)</c:v>
                </c:pt>
                <c:pt idx="1">
                  <c:v>Gallup Overall Organization Level Database (50th Percentile)</c:v>
                </c:pt>
                <c:pt idx="2">
                  <c:v>BCSD Overall</c:v>
                </c:pt>
              </c:strCache>
            </c:strRef>
          </c:cat>
          <c:val>
            <c:numRef>
              <c:f>Sheet1!$B$2:$B$4</c:f>
              <c:numCache>
                <c:formatCode>General</c:formatCode>
                <c:ptCount val="3"/>
                <c:pt idx="0" formatCode="0.00">
                  <c:v>3.98</c:v>
                </c:pt>
                <c:pt idx="1">
                  <c:v>3.95</c:v>
                </c:pt>
                <c:pt idx="2">
                  <c:v>4.04</c:v>
                </c:pt>
              </c:numCache>
            </c:numRef>
          </c:val>
          <c:extLst>
            <c:ext xmlns:c16="http://schemas.microsoft.com/office/drawing/2014/chart" uri="{C3380CC4-5D6E-409C-BE32-E72D297353CC}">
              <c16:uniqueId val="{00000000-0071-D442-9DEA-5864DF61E4A3}"/>
            </c:ext>
          </c:extLst>
        </c:ser>
        <c:dLbls>
          <c:dLblPos val="inEnd"/>
          <c:showLegendKey val="0"/>
          <c:showVal val="1"/>
          <c:showCatName val="0"/>
          <c:showSerName val="0"/>
          <c:showPercent val="0"/>
          <c:showBubbleSize val="0"/>
        </c:dLbls>
        <c:gapWidth val="209"/>
        <c:overlap val="-19"/>
        <c:axId val="1886900895"/>
        <c:axId val="1821498575"/>
      </c:barChart>
      <c:catAx>
        <c:axId val="1886900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821498575"/>
        <c:crosses val="autoZero"/>
        <c:auto val="1"/>
        <c:lblAlgn val="ctr"/>
        <c:lblOffset val="100"/>
        <c:noMultiLvlLbl val="0"/>
      </c:catAx>
      <c:valAx>
        <c:axId val="1821498575"/>
        <c:scaling>
          <c:orientation val="minMax"/>
          <c:max val="5"/>
          <c:min val="1"/>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1886900895"/>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3058171876059961E-2"/>
          <c:y val="6.3378956985972512E-2"/>
          <c:w val="0.89032129101792212"/>
          <c:h val="0.63685125136602228"/>
        </c:manualLayout>
      </c:layout>
      <c:barChart>
        <c:barDir val="col"/>
        <c:grouping val="clustered"/>
        <c:varyColors val="0"/>
        <c:ser>
          <c:idx val="0"/>
          <c:order val="0"/>
          <c:tx>
            <c:strRef>
              <c:f>Sheet1!$B$1</c:f>
              <c:strCache>
                <c:ptCount val="1"/>
                <c:pt idx="0">
                  <c:v>Average</c:v>
                </c:pt>
              </c:strCache>
            </c:strRef>
          </c:tx>
          <c:spPr>
            <a:solidFill>
              <a:schemeClr val="accent4"/>
            </a:solidFill>
            <a:ln>
              <a:noFill/>
            </a:ln>
            <a:effectLst/>
          </c:spPr>
          <c:invertIfNegative val="0"/>
          <c:dPt>
            <c:idx val="0"/>
            <c:invertIfNegative val="0"/>
            <c:bubble3D val="0"/>
            <c:spPr>
              <a:solidFill>
                <a:schemeClr val="accent4"/>
              </a:solidFill>
              <a:ln>
                <a:noFill/>
              </a:ln>
              <a:effectLst/>
            </c:spPr>
            <c:extLst>
              <c:ext xmlns:c16="http://schemas.microsoft.com/office/drawing/2014/chart" uri="{C3380CC4-5D6E-409C-BE32-E72D297353CC}">
                <c16:uniqueId val="{00000003-B181-BB4F-86FC-67E45A76DCEF}"/>
              </c:ext>
            </c:extLst>
          </c:dPt>
          <c:dPt>
            <c:idx val="1"/>
            <c:invertIfNegative val="0"/>
            <c:bubble3D val="0"/>
            <c:spPr>
              <a:solidFill>
                <a:srgbClr val="002169"/>
              </a:solidFill>
              <a:ln>
                <a:noFill/>
              </a:ln>
              <a:effectLst/>
            </c:spPr>
            <c:extLst>
              <c:ext xmlns:c16="http://schemas.microsoft.com/office/drawing/2014/chart" uri="{C3380CC4-5D6E-409C-BE32-E72D297353CC}">
                <c16:uniqueId val="{00000000-C64C-A948-999D-E7BE78EDFF33}"/>
              </c:ext>
            </c:extLst>
          </c:dPt>
          <c:dPt>
            <c:idx val="2"/>
            <c:invertIfNegative val="0"/>
            <c:bubble3D val="0"/>
            <c:spPr>
              <a:solidFill>
                <a:srgbClr val="238DC1"/>
              </a:solidFill>
              <a:ln>
                <a:noFill/>
              </a:ln>
              <a:effectLst/>
            </c:spPr>
            <c:extLst>
              <c:ext xmlns:c16="http://schemas.microsoft.com/office/drawing/2014/chart" uri="{C3380CC4-5D6E-409C-BE32-E72D297353CC}">
                <c16:uniqueId val="{00000005-D2E5-C24C-9E54-FAEB07C39FB2}"/>
              </c:ext>
            </c:extLst>
          </c:dPt>
          <c:dLbls>
            <c:dLbl>
              <c:idx val="2"/>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extLst>
                <c:ext xmlns:c16="http://schemas.microsoft.com/office/drawing/2014/chart" uri="{C3380CC4-5D6E-409C-BE32-E72D297353CC}">
                  <c16:uniqueId val="{00000005-D2E5-C24C-9E54-FAEB07C39FB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Gallup Education - Kindergarten 
Through 12th Grade </c:v>
                </c:pt>
                <c:pt idx="1">
                  <c:v>Gallup Overall</c:v>
                </c:pt>
                <c:pt idx="2">
                  <c:v>BCSD Overall</c:v>
                </c:pt>
              </c:strCache>
            </c:strRef>
          </c:cat>
          <c:val>
            <c:numRef>
              <c:f>Sheet1!$B$2:$B$4</c:f>
              <c:numCache>
                <c:formatCode>General</c:formatCode>
                <c:ptCount val="3"/>
                <c:pt idx="0">
                  <c:v>77</c:v>
                </c:pt>
                <c:pt idx="1">
                  <c:v>82</c:v>
                </c:pt>
                <c:pt idx="2">
                  <c:v>72</c:v>
                </c:pt>
              </c:numCache>
            </c:numRef>
          </c:val>
          <c:extLst>
            <c:ext xmlns:c16="http://schemas.microsoft.com/office/drawing/2014/chart" uri="{C3380CC4-5D6E-409C-BE32-E72D297353CC}">
              <c16:uniqueId val="{00000000-0071-D442-9DEA-5864DF61E4A3}"/>
            </c:ext>
          </c:extLst>
        </c:ser>
        <c:dLbls>
          <c:showLegendKey val="0"/>
          <c:showVal val="0"/>
          <c:showCatName val="0"/>
          <c:showSerName val="0"/>
          <c:showPercent val="0"/>
          <c:showBubbleSize val="0"/>
        </c:dLbls>
        <c:gapWidth val="192"/>
        <c:overlap val="29"/>
        <c:axId val="1886900895"/>
        <c:axId val="1821498575"/>
      </c:barChart>
      <c:catAx>
        <c:axId val="18869008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solidFill>
                <a:latin typeface="+mn-lt"/>
                <a:ea typeface="+mn-ea"/>
                <a:cs typeface="+mn-cs"/>
              </a:defRPr>
            </a:pPr>
            <a:endParaRPr lang="en-US"/>
          </a:p>
        </c:txPr>
        <c:crossAx val="1821498575"/>
        <c:crosses val="autoZero"/>
        <c:auto val="1"/>
        <c:lblAlgn val="ctr"/>
        <c:lblOffset val="100"/>
        <c:noMultiLvlLbl val="0"/>
      </c:catAx>
      <c:valAx>
        <c:axId val="1821498575"/>
        <c:scaling>
          <c:orientation val="minMax"/>
          <c:max val="100"/>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2"/>
                </a:solidFill>
                <a:latin typeface="+mn-lt"/>
                <a:ea typeface="+mn-ea"/>
                <a:cs typeface="+mn-cs"/>
              </a:defRPr>
            </a:pPr>
            <a:endParaRPr lang="en-US"/>
          </a:p>
        </c:txPr>
        <c:crossAx val="1886900895"/>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Series 1</c:v>
                </c:pt>
              </c:strCache>
            </c:strRef>
          </c:tx>
          <c:spPr>
            <a:solidFill>
              <a:srgbClr val="005750"/>
            </a:solidFill>
            <a:ln w="19050">
              <a:solidFill>
                <a:schemeClr val="bg1"/>
              </a:solidFill>
            </a:ln>
            <a:effectLst/>
          </c:spPr>
          <c:invertIfNegative val="0"/>
          <c:cat>
            <c:strRef>
              <c:f>Sheet1!$A$2</c:f>
              <c:strCache>
                <c:ptCount val="1"/>
                <c:pt idx="0">
                  <c:v>Category 1</c:v>
                </c:pt>
              </c:strCache>
            </c:strRef>
          </c:cat>
          <c:val>
            <c:numRef>
              <c:f>Sheet1!$B$2</c:f>
              <c:numCache>
                <c:formatCode>General</c:formatCode>
                <c:ptCount val="1"/>
                <c:pt idx="0">
                  <c:v>45</c:v>
                </c:pt>
              </c:numCache>
            </c:numRef>
          </c:val>
          <c:extLst>
            <c:ext xmlns:c16="http://schemas.microsoft.com/office/drawing/2014/chart" uri="{C3380CC4-5D6E-409C-BE32-E72D297353CC}">
              <c16:uniqueId val="{00000000-E55F-B84B-B682-C5AB70BB62BF}"/>
            </c:ext>
          </c:extLst>
        </c:ser>
        <c:ser>
          <c:idx val="1"/>
          <c:order val="1"/>
          <c:tx>
            <c:strRef>
              <c:f>Sheet1!$C$1</c:f>
              <c:strCache>
                <c:ptCount val="1"/>
                <c:pt idx="0">
                  <c:v>Series 2</c:v>
                </c:pt>
              </c:strCache>
            </c:strRef>
          </c:tx>
          <c:spPr>
            <a:solidFill>
              <a:srgbClr val="F4C55C"/>
            </a:solidFill>
            <a:ln w="19050">
              <a:solidFill>
                <a:schemeClr val="bg1"/>
              </a:solidFill>
            </a:ln>
            <a:effectLst/>
          </c:spPr>
          <c:invertIfNegative val="0"/>
          <c:cat>
            <c:strRef>
              <c:f>Sheet1!$A$2</c:f>
              <c:strCache>
                <c:ptCount val="1"/>
                <c:pt idx="0">
                  <c:v>Category 1</c:v>
                </c:pt>
              </c:strCache>
            </c:strRef>
          </c:cat>
          <c:val>
            <c:numRef>
              <c:f>Sheet1!$C$2</c:f>
              <c:numCache>
                <c:formatCode>General</c:formatCode>
                <c:ptCount val="1"/>
                <c:pt idx="0">
                  <c:v>44</c:v>
                </c:pt>
              </c:numCache>
            </c:numRef>
          </c:val>
          <c:extLst>
            <c:ext xmlns:c16="http://schemas.microsoft.com/office/drawing/2014/chart" uri="{C3380CC4-5D6E-409C-BE32-E72D297353CC}">
              <c16:uniqueId val="{00000001-E55F-B84B-B682-C5AB70BB62BF}"/>
            </c:ext>
          </c:extLst>
        </c:ser>
        <c:ser>
          <c:idx val="2"/>
          <c:order val="2"/>
          <c:tx>
            <c:strRef>
              <c:f>Sheet1!$D$1</c:f>
              <c:strCache>
                <c:ptCount val="1"/>
                <c:pt idx="0">
                  <c:v>Series 3</c:v>
                </c:pt>
              </c:strCache>
            </c:strRef>
          </c:tx>
          <c:spPr>
            <a:solidFill>
              <a:srgbClr val="B2292E"/>
            </a:solidFill>
            <a:ln w="19050">
              <a:solidFill>
                <a:schemeClr val="bg1"/>
              </a:solidFill>
            </a:ln>
            <a:effectLst/>
          </c:spPr>
          <c:invertIfNegative val="0"/>
          <c:cat>
            <c:strRef>
              <c:f>Sheet1!$A$2</c:f>
              <c:strCache>
                <c:ptCount val="1"/>
                <c:pt idx="0">
                  <c:v>Category 1</c:v>
                </c:pt>
              </c:strCache>
            </c:strRef>
          </c:cat>
          <c:val>
            <c:numRef>
              <c:f>Sheet1!$D$2</c:f>
              <c:numCache>
                <c:formatCode>General</c:formatCode>
                <c:ptCount val="1"/>
                <c:pt idx="0">
                  <c:v>11</c:v>
                </c:pt>
              </c:numCache>
            </c:numRef>
          </c:val>
          <c:extLst>
            <c:ext xmlns:c16="http://schemas.microsoft.com/office/drawing/2014/chart" uri="{C3380CC4-5D6E-409C-BE32-E72D297353CC}">
              <c16:uniqueId val="{00000002-E55F-B84B-B682-C5AB70BB62BF}"/>
            </c:ext>
          </c:extLst>
        </c:ser>
        <c:dLbls>
          <c:showLegendKey val="0"/>
          <c:showVal val="0"/>
          <c:showCatName val="0"/>
          <c:showSerName val="0"/>
          <c:showPercent val="0"/>
          <c:showBubbleSize val="0"/>
        </c:dLbls>
        <c:gapWidth val="150"/>
        <c:overlap val="100"/>
        <c:axId val="579551872"/>
        <c:axId val="579063600"/>
      </c:barChart>
      <c:catAx>
        <c:axId val="579551872"/>
        <c:scaling>
          <c:orientation val="minMax"/>
        </c:scaling>
        <c:delete val="1"/>
        <c:axPos val="l"/>
        <c:numFmt formatCode="General" sourceLinked="1"/>
        <c:majorTickMark val="none"/>
        <c:minorTickMark val="none"/>
        <c:tickLblPos val="nextTo"/>
        <c:crossAx val="579063600"/>
        <c:crosses val="autoZero"/>
        <c:auto val="1"/>
        <c:lblAlgn val="ctr"/>
        <c:lblOffset val="100"/>
        <c:noMultiLvlLbl val="0"/>
      </c:catAx>
      <c:valAx>
        <c:axId val="579063600"/>
        <c:scaling>
          <c:orientation val="minMax"/>
        </c:scaling>
        <c:delete val="1"/>
        <c:axPos val="b"/>
        <c:numFmt formatCode="0%" sourceLinked="1"/>
        <c:majorTickMark val="none"/>
        <c:minorTickMark val="none"/>
        <c:tickLblPos val="nextTo"/>
        <c:crossAx val="579551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1.1935730236434256E-2"/>
          <c:y val="0.11846412156776283"/>
          <c:w val="0.97287334037174034"/>
          <c:h val="0.76307175686447437"/>
        </c:manualLayout>
      </c:layout>
      <c:barChart>
        <c:barDir val="bar"/>
        <c:grouping val="percentStacked"/>
        <c:varyColors val="0"/>
        <c:ser>
          <c:idx val="0"/>
          <c:order val="0"/>
          <c:tx>
            <c:strRef>
              <c:f>Sheet1!$B$1</c:f>
              <c:strCache>
                <c:ptCount val="1"/>
                <c:pt idx="0">
                  <c:v>Series 1</c:v>
                </c:pt>
              </c:strCache>
            </c:strRef>
          </c:tx>
          <c:spPr>
            <a:solidFill>
              <a:srgbClr val="005750"/>
            </a:solidFill>
            <a:ln w="19050">
              <a:solidFill>
                <a:schemeClr val="bg1"/>
              </a:solidFill>
            </a:ln>
            <a:effectLst/>
          </c:spPr>
          <c:invertIfNegative val="0"/>
          <c:cat>
            <c:strRef>
              <c:f>Sheet1!$A$2</c:f>
              <c:strCache>
                <c:ptCount val="1"/>
                <c:pt idx="0">
                  <c:v>Category 1</c:v>
                </c:pt>
              </c:strCache>
            </c:strRef>
          </c:cat>
          <c:val>
            <c:numRef>
              <c:f>Sheet1!$B$2</c:f>
              <c:numCache>
                <c:formatCode>General</c:formatCode>
                <c:ptCount val="1"/>
                <c:pt idx="0">
                  <c:v>33</c:v>
                </c:pt>
              </c:numCache>
            </c:numRef>
          </c:val>
          <c:extLst>
            <c:ext xmlns:c16="http://schemas.microsoft.com/office/drawing/2014/chart" uri="{C3380CC4-5D6E-409C-BE32-E72D297353CC}">
              <c16:uniqueId val="{00000000-09BB-4D47-B91C-12A7151139E5}"/>
            </c:ext>
          </c:extLst>
        </c:ser>
        <c:ser>
          <c:idx val="1"/>
          <c:order val="1"/>
          <c:tx>
            <c:strRef>
              <c:f>Sheet1!$C$1</c:f>
              <c:strCache>
                <c:ptCount val="1"/>
                <c:pt idx="0">
                  <c:v>Series 2</c:v>
                </c:pt>
              </c:strCache>
            </c:strRef>
          </c:tx>
          <c:spPr>
            <a:solidFill>
              <a:srgbClr val="F4C55C"/>
            </a:solidFill>
            <a:ln w="19050">
              <a:solidFill>
                <a:schemeClr val="bg1"/>
              </a:solidFill>
            </a:ln>
            <a:effectLst/>
          </c:spPr>
          <c:invertIfNegative val="0"/>
          <c:cat>
            <c:strRef>
              <c:f>Sheet1!$A$2</c:f>
              <c:strCache>
                <c:ptCount val="1"/>
                <c:pt idx="0">
                  <c:v>Category 1</c:v>
                </c:pt>
              </c:strCache>
            </c:strRef>
          </c:cat>
          <c:val>
            <c:numRef>
              <c:f>Sheet1!$C$2</c:f>
              <c:numCache>
                <c:formatCode>General</c:formatCode>
                <c:ptCount val="1"/>
                <c:pt idx="0">
                  <c:v>51</c:v>
                </c:pt>
              </c:numCache>
            </c:numRef>
          </c:val>
          <c:extLst>
            <c:ext xmlns:c16="http://schemas.microsoft.com/office/drawing/2014/chart" uri="{C3380CC4-5D6E-409C-BE32-E72D297353CC}">
              <c16:uniqueId val="{00000001-09BB-4D47-B91C-12A7151139E5}"/>
            </c:ext>
          </c:extLst>
        </c:ser>
        <c:ser>
          <c:idx val="2"/>
          <c:order val="2"/>
          <c:tx>
            <c:strRef>
              <c:f>Sheet1!$D$1</c:f>
              <c:strCache>
                <c:ptCount val="1"/>
                <c:pt idx="0">
                  <c:v>Series 3</c:v>
                </c:pt>
              </c:strCache>
            </c:strRef>
          </c:tx>
          <c:spPr>
            <a:solidFill>
              <a:srgbClr val="B2292E"/>
            </a:solidFill>
            <a:ln w="19050">
              <a:solidFill>
                <a:schemeClr val="bg1"/>
              </a:solidFill>
            </a:ln>
            <a:effectLst/>
          </c:spPr>
          <c:invertIfNegative val="0"/>
          <c:cat>
            <c:strRef>
              <c:f>Sheet1!$A$2</c:f>
              <c:strCache>
                <c:ptCount val="1"/>
                <c:pt idx="0">
                  <c:v>Category 1</c:v>
                </c:pt>
              </c:strCache>
            </c:strRef>
          </c:cat>
          <c:val>
            <c:numRef>
              <c:f>Sheet1!$D$2</c:f>
              <c:numCache>
                <c:formatCode>General</c:formatCode>
                <c:ptCount val="1"/>
                <c:pt idx="0">
                  <c:v>16</c:v>
                </c:pt>
              </c:numCache>
            </c:numRef>
          </c:val>
          <c:extLst>
            <c:ext xmlns:c16="http://schemas.microsoft.com/office/drawing/2014/chart" uri="{C3380CC4-5D6E-409C-BE32-E72D297353CC}">
              <c16:uniqueId val="{00000002-09BB-4D47-B91C-12A7151139E5}"/>
            </c:ext>
          </c:extLst>
        </c:ser>
        <c:dLbls>
          <c:showLegendKey val="0"/>
          <c:showVal val="0"/>
          <c:showCatName val="0"/>
          <c:showSerName val="0"/>
          <c:showPercent val="0"/>
          <c:showBubbleSize val="0"/>
        </c:dLbls>
        <c:gapWidth val="150"/>
        <c:overlap val="100"/>
        <c:axId val="579551872"/>
        <c:axId val="579063600"/>
      </c:barChart>
      <c:catAx>
        <c:axId val="579551872"/>
        <c:scaling>
          <c:orientation val="minMax"/>
        </c:scaling>
        <c:delete val="1"/>
        <c:axPos val="l"/>
        <c:numFmt formatCode="General" sourceLinked="1"/>
        <c:majorTickMark val="none"/>
        <c:minorTickMark val="none"/>
        <c:tickLblPos val="nextTo"/>
        <c:crossAx val="579063600"/>
        <c:crosses val="autoZero"/>
        <c:auto val="1"/>
        <c:lblAlgn val="ctr"/>
        <c:lblOffset val="100"/>
        <c:noMultiLvlLbl val="0"/>
      </c:catAx>
      <c:valAx>
        <c:axId val="579063600"/>
        <c:scaling>
          <c:orientation val="minMax"/>
        </c:scaling>
        <c:delete val="1"/>
        <c:axPos val="b"/>
        <c:numFmt formatCode="0%" sourceLinked="1"/>
        <c:majorTickMark val="none"/>
        <c:minorTickMark val="none"/>
        <c:tickLblPos val="nextTo"/>
        <c:crossAx val="579551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9F17-A942-9BBF-A749F9907EB1}"/>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9F17-A942-9BBF-A749F9907EB1}"/>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F17-A942-9BBF-A749F9907EB1}"/>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F17-A942-9BBF-A749F9907EB1}"/>
              </c:ext>
            </c:extLst>
          </c:dPt>
          <c:cat>
            <c:strRef>
              <c:f>Sheet1!$A$2:$A$3</c:f>
              <c:strCache>
                <c:ptCount val="2"/>
                <c:pt idx="0">
                  <c:v>Global Workforce</c:v>
                </c:pt>
                <c:pt idx="1">
                  <c:v>b</c:v>
                </c:pt>
              </c:strCache>
            </c:strRef>
          </c:cat>
          <c:val>
            <c:numRef>
              <c:f>Sheet1!$B$2:$B$3</c:f>
              <c:numCache>
                <c:formatCode>General</c:formatCode>
                <c:ptCount val="2"/>
                <c:pt idx="0">
                  <c:v>22</c:v>
                </c:pt>
                <c:pt idx="1">
                  <c:v>78</c:v>
                </c:pt>
              </c:numCache>
            </c:numRef>
          </c:val>
          <c:extLst>
            <c:ext xmlns:c16="http://schemas.microsoft.com/office/drawing/2014/chart" uri="{C3380CC4-5D6E-409C-BE32-E72D297353CC}">
              <c16:uniqueId val="{00000008-9F17-A942-9BBF-A749F9907EB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07E3-1E4C-968A-743071BB1209}"/>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07E3-1E4C-968A-743071BB120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7E3-1E4C-968A-743071BB120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07E3-1E4C-968A-743071BB1209}"/>
              </c:ext>
            </c:extLst>
          </c:dPt>
          <c:cat>
            <c:strRef>
              <c:f>Sheet1!$A$2:$A$5</c:f>
              <c:strCache>
                <c:ptCount val="2"/>
                <c:pt idx="0">
                  <c:v>US Workforce</c:v>
                </c:pt>
                <c:pt idx="1">
                  <c:v>b</c:v>
                </c:pt>
              </c:strCache>
            </c:strRef>
          </c:cat>
          <c:val>
            <c:numRef>
              <c:f>Sheet1!$B$2:$B$5</c:f>
              <c:numCache>
                <c:formatCode>General</c:formatCode>
                <c:ptCount val="4"/>
                <c:pt idx="0">
                  <c:v>36</c:v>
                </c:pt>
                <c:pt idx="1">
                  <c:v>64</c:v>
                </c:pt>
              </c:numCache>
            </c:numRef>
          </c:val>
          <c:extLst>
            <c:ext xmlns:c16="http://schemas.microsoft.com/office/drawing/2014/chart" uri="{C3380CC4-5D6E-409C-BE32-E72D297353CC}">
              <c16:uniqueId val="{00000008-07E3-1E4C-968A-743071BB120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F603-6C4B-9382-1ABBEC57330B}"/>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F603-6C4B-9382-1ABBEC57330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603-6C4B-9382-1ABBEC57330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603-6C4B-9382-1ABBEC57330B}"/>
              </c:ext>
            </c:extLst>
          </c:dPt>
          <c:cat>
            <c:strRef>
              <c:f>Sheet1!$A$2:$A$5</c:f>
              <c:strCache>
                <c:ptCount val="2"/>
                <c:pt idx="0">
                  <c:v>BCSD</c:v>
                </c:pt>
                <c:pt idx="1">
                  <c:v>b</c:v>
                </c:pt>
              </c:strCache>
            </c:strRef>
          </c:cat>
          <c:val>
            <c:numRef>
              <c:f>Sheet1!$B$2:$B$5</c:f>
              <c:numCache>
                <c:formatCode>General</c:formatCode>
                <c:ptCount val="4"/>
                <c:pt idx="0">
                  <c:v>48</c:v>
                </c:pt>
                <c:pt idx="1">
                  <c:v>52</c:v>
                </c:pt>
              </c:numCache>
            </c:numRef>
          </c:val>
          <c:extLst>
            <c:ext xmlns:c16="http://schemas.microsoft.com/office/drawing/2014/chart" uri="{C3380CC4-5D6E-409C-BE32-E72D297353CC}">
              <c16:uniqueId val="{00000008-F603-6C4B-9382-1ABBEC57330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5A23-5F43-937C-D7972D1519F9}"/>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5A23-5F43-937C-D7972D1519F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5A23-5F43-937C-D7972D1519F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A23-5F43-937C-D7972D1519F9}"/>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c:ext xmlns:c16="http://schemas.microsoft.com/office/drawing/2014/chart" uri="{C3380CC4-5D6E-409C-BE32-E72D297353CC}">
              <c16:uniqueId val="{00000008-5A23-5F43-937C-D7972D1519F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4"/>
              </a:solidFill>
              <a:ln w="19050">
                <a:solidFill>
                  <a:schemeClr val="lt1"/>
                </a:solidFill>
              </a:ln>
              <a:effectLst/>
            </c:spPr>
            <c:extLst>
              <c:ext xmlns:c16="http://schemas.microsoft.com/office/drawing/2014/chart" uri="{C3380CC4-5D6E-409C-BE32-E72D297353CC}">
                <c16:uniqueId val="{00000001-25F7-314B-B109-6ECE11E17CB7}"/>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25F7-314B-B109-6ECE11E17CB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5F7-314B-B109-6ECE11E17CB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5F7-314B-B109-6ECE11E17CB7}"/>
              </c:ext>
            </c:extLst>
          </c:dPt>
          <c:cat>
            <c:strRef>
              <c:f>Sheet1!$A$2:$A$3</c:f>
              <c:strCache>
                <c:ptCount val="2"/>
                <c:pt idx="0">
                  <c:v>a</c:v>
                </c:pt>
                <c:pt idx="1">
                  <c:v>b</c:v>
                </c:pt>
              </c:strCache>
            </c:strRef>
          </c:cat>
          <c:val>
            <c:numRef>
              <c:f>Sheet1!$B$2:$B$3</c:f>
              <c:numCache>
                <c:formatCode>General</c:formatCode>
                <c:ptCount val="2"/>
                <c:pt idx="0">
                  <c:v>71</c:v>
                </c:pt>
                <c:pt idx="1">
                  <c:v>29</c:v>
                </c:pt>
              </c:numCache>
            </c:numRef>
          </c:val>
          <c:extLst>
            <c:ext xmlns:c16="http://schemas.microsoft.com/office/drawing/2014/chart" uri="{C3380CC4-5D6E-409C-BE32-E72D297353CC}">
              <c16:uniqueId val="{00000008-25F7-314B-B109-6ECE11E17CB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9.7980810238833219E-2"/>
          <c:w val="1"/>
          <c:h val="0.90201918976116691"/>
        </c:manualLayout>
      </c:layout>
      <c:barChart>
        <c:barDir val="bar"/>
        <c:grouping val="percentStacked"/>
        <c:varyColors val="0"/>
        <c:ser>
          <c:idx val="0"/>
          <c:order val="0"/>
          <c:tx>
            <c:strRef>
              <c:f>Sheet1!$B$1</c:f>
              <c:strCache>
                <c:ptCount val="1"/>
                <c:pt idx="0">
                  <c:v>%1</c:v>
                </c:pt>
              </c:strCache>
            </c:strRef>
          </c:tx>
          <c:spPr>
            <a:solidFill>
              <a:srgbClr val="B2292E"/>
            </a:solidFill>
            <a:ln w="15875">
              <a:solidFill>
                <a:srgbClr val="FFFFFF"/>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12A4-C141-B9CF-353B8CA53F8A}"/>
                </c:ext>
              </c:extLst>
            </c:dLbl>
            <c:dLbl>
              <c:idx val="1"/>
              <c:delete val="1"/>
              <c:extLst>
                <c:ext xmlns:c15="http://schemas.microsoft.com/office/drawing/2012/chart" uri="{CE6537A1-D6FC-4f65-9D91-7224C49458BB}"/>
                <c:ext xmlns:c16="http://schemas.microsoft.com/office/drawing/2014/chart" uri="{C3380CC4-5D6E-409C-BE32-E72D297353CC}">
                  <c16:uniqueId val="{00000001-12A4-C141-B9CF-353B8CA53F8A}"/>
                </c:ext>
              </c:extLst>
            </c:dLbl>
            <c:dLbl>
              <c:idx val="2"/>
              <c:delete val="1"/>
              <c:extLst>
                <c:ext xmlns:c15="http://schemas.microsoft.com/office/drawing/2012/chart" uri="{CE6537A1-D6FC-4f65-9D91-7224C49458BB}"/>
                <c:ext xmlns:c16="http://schemas.microsoft.com/office/drawing/2014/chart" uri="{C3380CC4-5D6E-409C-BE32-E72D297353CC}">
                  <c16:uniqueId val="{00000002-12A4-C141-B9CF-353B8CA53F8A}"/>
                </c:ext>
              </c:extLst>
            </c:dLbl>
            <c:dLbl>
              <c:idx val="4"/>
              <c:delete val="1"/>
              <c:extLst>
                <c:ext xmlns:c15="http://schemas.microsoft.com/office/drawing/2012/chart" uri="{CE6537A1-D6FC-4f65-9D91-7224C49458BB}"/>
                <c:ext xmlns:c16="http://schemas.microsoft.com/office/drawing/2014/chart" uri="{C3380CC4-5D6E-409C-BE32-E72D297353CC}">
                  <c16:uniqueId val="{00000003-12A4-C141-B9CF-353B8CA53F8A}"/>
                </c:ext>
              </c:extLst>
            </c:dLbl>
            <c:dLbl>
              <c:idx val="5"/>
              <c:delete val="1"/>
              <c:extLst>
                <c:ext xmlns:c15="http://schemas.microsoft.com/office/drawing/2012/chart" uri="{CE6537A1-D6FC-4f65-9D91-7224C49458BB}"/>
                <c:ext xmlns:c16="http://schemas.microsoft.com/office/drawing/2014/chart" uri="{C3380CC4-5D6E-409C-BE32-E72D297353CC}">
                  <c16:uniqueId val="{00000007-1B27-44C7-B3C6-27C600F4CDE2}"/>
                </c:ext>
              </c:extLst>
            </c:dLbl>
            <c:dLbl>
              <c:idx val="7"/>
              <c:delete val="1"/>
              <c:extLst>
                <c:ext xmlns:c15="http://schemas.microsoft.com/office/drawing/2012/chart" uri="{CE6537A1-D6FC-4f65-9D91-7224C49458BB}"/>
                <c:ext xmlns:c16="http://schemas.microsoft.com/office/drawing/2014/chart" uri="{C3380CC4-5D6E-409C-BE32-E72D297353CC}">
                  <c16:uniqueId val="{00000004-5D69-3E40-AC03-081C88C5E800}"/>
                </c:ext>
              </c:extLst>
            </c:dLbl>
            <c:dLbl>
              <c:idx val="8"/>
              <c:delete val="1"/>
              <c:extLst>
                <c:ext xmlns:c15="http://schemas.microsoft.com/office/drawing/2012/chart" uri="{CE6537A1-D6FC-4f65-9D91-7224C49458BB}"/>
                <c:ext xmlns:c16="http://schemas.microsoft.com/office/drawing/2014/chart" uri="{C3380CC4-5D6E-409C-BE32-E72D297353CC}">
                  <c16:uniqueId val="{00000004-12A4-C141-B9CF-353B8CA53F8A}"/>
                </c:ext>
              </c:extLst>
            </c:dLbl>
            <c:dLbl>
              <c:idx val="1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2A4-C141-B9CF-353B8CA53F8A}"/>
                </c:ext>
              </c:extLst>
            </c:dLbl>
            <c:dLbl>
              <c:idx val="11"/>
              <c:delete val="1"/>
              <c:extLst>
                <c:ext xmlns:c15="http://schemas.microsoft.com/office/drawing/2012/chart" uri="{CE6537A1-D6FC-4f65-9D91-7224C49458BB}"/>
                <c:ext xmlns:c16="http://schemas.microsoft.com/office/drawing/2014/chart" uri="{C3380CC4-5D6E-409C-BE32-E72D297353CC}">
                  <c16:uniqueId val="{00000006-12A4-C141-B9CF-353B8CA53F8A}"/>
                </c:ext>
              </c:extLst>
            </c:dLbl>
            <c:dLbl>
              <c:idx val="12"/>
              <c:delete val="1"/>
              <c:extLst>
                <c:ext xmlns:c15="http://schemas.microsoft.com/office/drawing/2012/chart" uri="{CE6537A1-D6FC-4f65-9D91-7224C49458BB}"/>
                <c:ext xmlns:c16="http://schemas.microsoft.com/office/drawing/2014/chart" uri="{C3380CC4-5D6E-409C-BE32-E72D297353CC}">
                  <c16:uniqueId val="{00000007-12A4-C141-B9CF-353B8CA53F8A}"/>
                </c:ext>
              </c:extLst>
            </c:dLbl>
            <c:spPr>
              <a:noFill/>
              <a:ln>
                <a:noFill/>
              </a:ln>
              <a:effectLst/>
            </c:spPr>
            <c:txPr>
              <a:bodyPr rot="0" spcFirstLastPara="1" vertOverflow="ellipsis" vert="horz" wrap="square" anchor="ctr" anchorCtr="1"/>
              <a:lstStyle/>
              <a:p>
                <a:pPr>
                  <a:defRPr sz="105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Q01</c:v>
                </c:pt>
                <c:pt idx="1">
                  <c:v>Q02</c:v>
                </c:pt>
                <c:pt idx="2">
                  <c:v>Q03</c:v>
                </c:pt>
                <c:pt idx="3">
                  <c:v>Q04</c:v>
                </c:pt>
                <c:pt idx="4">
                  <c:v>Q05</c:v>
                </c:pt>
                <c:pt idx="5">
                  <c:v>Q06</c:v>
                </c:pt>
                <c:pt idx="6">
                  <c:v>Q07</c:v>
                </c:pt>
                <c:pt idx="7">
                  <c:v>Q08</c:v>
                </c:pt>
                <c:pt idx="8">
                  <c:v>Q09</c:v>
                </c:pt>
                <c:pt idx="9">
                  <c:v>Q10</c:v>
                </c:pt>
                <c:pt idx="10">
                  <c:v>Q11</c:v>
                </c:pt>
                <c:pt idx="11">
                  <c:v>Q12</c:v>
                </c:pt>
                <c:pt idx="12">
                  <c:v>Q00</c:v>
                </c:pt>
              </c:strCache>
            </c:strRef>
          </c:cat>
          <c:val>
            <c:numRef>
              <c:f>Sheet1!$B$2:$B$14</c:f>
              <c:numCache>
                <c:formatCode>General</c:formatCode>
                <c:ptCount val="13"/>
                <c:pt idx="0">
                  <c:v>0</c:v>
                </c:pt>
                <c:pt idx="1">
                  <c:v>2</c:v>
                </c:pt>
                <c:pt idx="2">
                  <c:v>2</c:v>
                </c:pt>
                <c:pt idx="3">
                  <c:v>13</c:v>
                </c:pt>
                <c:pt idx="4">
                  <c:v>3</c:v>
                </c:pt>
                <c:pt idx="5">
                  <c:v>3</c:v>
                </c:pt>
                <c:pt idx="6">
                  <c:v>7</c:v>
                </c:pt>
                <c:pt idx="7">
                  <c:v>3</c:v>
                </c:pt>
                <c:pt idx="8">
                  <c:v>2</c:v>
                </c:pt>
                <c:pt idx="9">
                  <c:v>18</c:v>
                </c:pt>
                <c:pt idx="10">
                  <c:v>7</c:v>
                </c:pt>
                <c:pt idx="11">
                  <c:v>4</c:v>
                </c:pt>
                <c:pt idx="12">
                  <c:v>3</c:v>
                </c:pt>
              </c:numCache>
            </c:numRef>
          </c:val>
          <c:extLst>
            <c:ext xmlns:c16="http://schemas.microsoft.com/office/drawing/2014/chart" uri="{C3380CC4-5D6E-409C-BE32-E72D297353CC}">
              <c16:uniqueId val="{00000008-12A4-C141-B9CF-353B8CA53F8A}"/>
            </c:ext>
          </c:extLst>
        </c:ser>
        <c:ser>
          <c:idx val="1"/>
          <c:order val="1"/>
          <c:tx>
            <c:strRef>
              <c:f>Sheet1!$C$1</c:f>
              <c:strCache>
                <c:ptCount val="1"/>
                <c:pt idx="0">
                  <c:v>%2</c:v>
                </c:pt>
              </c:strCache>
            </c:strRef>
          </c:tx>
          <c:spPr>
            <a:solidFill>
              <a:srgbClr val="DA6927"/>
            </a:solidFill>
            <a:ln w="15875">
              <a:solidFill>
                <a:srgbClr val="FFFFFF"/>
              </a:solid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9-12A4-C141-B9CF-353B8CA53F8A}"/>
                </c:ext>
              </c:extLst>
            </c:dLbl>
            <c:dLbl>
              <c:idx val="1"/>
              <c:delete val="1"/>
              <c:extLst>
                <c:ext xmlns:c15="http://schemas.microsoft.com/office/drawing/2012/chart" uri="{CE6537A1-D6FC-4f65-9D91-7224C49458BB}"/>
                <c:ext xmlns:c16="http://schemas.microsoft.com/office/drawing/2014/chart" uri="{C3380CC4-5D6E-409C-BE32-E72D297353CC}">
                  <c16:uniqueId val="{00000008-1B27-44C7-B3C6-27C600F4CDE2}"/>
                </c:ext>
              </c:extLst>
            </c:dLbl>
            <c:dLbl>
              <c:idx val="4"/>
              <c:delete val="1"/>
              <c:extLst>
                <c:ext xmlns:c15="http://schemas.microsoft.com/office/drawing/2012/chart" uri="{CE6537A1-D6FC-4f65-9D91-7224C49458BB}"/>
                <c:ext xmlns:c16="http://schemas.microsoft.com/office/drawing/2014/chart" uri="{C3380CC4-5D6E-409C-BE32-E72D297353CC}">
                  <c16:uniqueId val="{0000000A-12A4-C141-B9CF-353B8CA53F8A}"/>
                </c:ext>
              </c:extLst>
            </c:dLbl>
            <c:dLbl>
              <c:idx val="7"/>
              <c:delete val="1"/>
              <c:extLst>
                <c:ext xmlns:c15="http://schemas.microsoft.com/office/drawing/2012/chart" uri="{CE6537A1-D6FC-4f65-9D91-7224C49458BB}"/>
                <c:ext xmlns:c16="http://schemas.microsoft.com/office/drawing/2014/chart" uri="{C3380CC4-5D6E-409C-BE32-E72D297353CC}">
                  <c16:uniqueId val="{00000006-1B27-44C7-B3C6-27C600F4CDE2}"/>
                </c:ext>
              </c:extLst>
            </c:dLbl>
            <c:dLbl>
              <c:idx val="8"/>
              <c:delete val="1"/>
              <c:extLst>
                <c:ext xmlns:c15="http://schemas.microsoft.com/office/drawing/2012/chart" uri="{CE6537A1-D6FC-4f65-9D91-7224C49458BB}"/>
                <c:ext xmlns:c16="http://schemas.microsoft.com/office/drawing/2014/chart" uri="{C3380CC4-5D6E-409C-BE32-E72D297353CC}">
                  <c16:uniqueId val="{00000005-1B27-44C7-B3C6-27C600F4CDE2}"/>
                </c:ext>
              </c:extLst>
            </c:dLbl>
            <c:dLbl>
              <c:idx val="11"/>
              <c:delete val="1"/>
              <c:extLst>
                <c:ext xmlns:c15="http://schemas.microsoft.com/office/drawing/2012/chart" uri="{CE6537A1-D6FC-4f65-9D91-7224C49458BB}"/>
                <c:ext xmlns:c16="http://schemas.microsoft.com/office/drawing/2014/chart" uri="{C3380CC4-5D6E-409C-BE32-E72D297353CC}">
                  <c16:uniqueId val="{00000004-1B27-44C7-B3C6-27C600F4CDE2}"/>
                </c:ext>
              </c:extLst>
            </c:dLbl>
            <c:dLbl>
              <c:idx val="12"/>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2A4-C141-B9CF-353B8CA53F8A}"/>
                </c:ext>
              </c:extLst>
            </c:dLbl>
            <c:spPr>
              <a:noFill/>
              <a:ln>
                <a:noFill/>
              </a:ln>
              <a:effectLst>
                <a:softEdge rad="723900"/>
              </a:effectLst>
            </c:spPr>
            <c:txPr>
              <a:bodyPr rot="0" spcFirstLastPara="1" vertOverflow="ellipsis" vert="horz" wrap="square" anchor="ctr" anchorCtr="1"/>
              <a:lstStyle/>
              <a:p>
                <a:pPr>
                  <a:defRPr sz="1050" b="1" i="0" u="none" strike="noStrike" kern="1200" baseline="0">
                    <a:solidFill>
                      <a:srgbClr val="000000"/>
                    </a:solidFill>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Q01</c:v>
                </c:pt>
                <c:pt idx="1">
                  <c:v>Q02</c:v>
                </c:pt>
                <c:pt idx="2">
                  <c:v>Q03</c:v>
                </c:pt>
                <c:pt idx="3">
                  <c:v>Q04</c:v>
                </c:pt>
                <c:pt idx="4">
                  <c:v>Q05</c:v>
                </c:pt>
                <c:pt idx="5">
                  <c:v>Q06</c:v>
                </c:pt>
                <c:pt idx="6">
                  <c:v>Q07</c:v>
                </c:pt>
                <c:pt idx="7">
                  <c:v>Q08</c:v>
                </c:pt>
                <c:pt idx="8">
                  <c:v>Q09</c:v>
                </c:pt>
                <c:pt idx="9">
                  <c:v>Q10</c:v>
                </c:pt>
                <c:pt idx="10">
                  <c:v>Q11</c:v>
                </c:pt>
                <c:pt idx="11">
                  <c:v>Q12</c:v>
                </c:pt>
                <c:pt idx="12">
                  <c:v>Q00</c:v>
                </c:pt>
              </c:strCache>
            </c:strRef>
          </c:cat>
          <c:val>
            <c:numRef>
              <c:f>Sheet1!$C$2:$C$14</c:f>
              <c:numCache>
                <c:formatCode>General</c:formatCode>
                <c:ptCount val="13"/>
                <c:pt idx="0">
                  <c:v>1</c:v>
                </c:pt>
                <c:pt idx="1">
                  <c:v>4</c:v>
                </c:pt>
                <c:pt idx="2">
                  <c:v>6</c:v>
                </c:pt>
                <c:pt idx="3">
                  <c:v>10</c:v>
                </c:pt>
                <c:pt idx="4">
                  <c:v>3</c:v>
                </c:pt>
                <c:pt idx="5">
                  <c:v>5</c:v>
                </c:pt>
                <c:pt idx="6">
                  <c:v>8</c:v>
                </c:pt>
                <c:pt idx="7">
                  <c:v>4</c:v>
                </c:pt>
                <c:pt idx="8">
                  <c:v>4</c:v>
                </c:pt>
                <c:pt idx="9">
                  <c:v>10</c:v>
                </c:pt>
                <c:pt idx="10">
                  <c:v>6</c:v>
                </c:pt>
                <c:pt idx="11">
                  <c:v>4</c:v>
                </c:pt>
                <c:pt idx="12">
                  <c:v>6</c:v>
                </c:pt>
              </c:numCache>
            </c:numRef>
          </c:val>
          <c:extLst>
            <c:ext xmlns:c16="http://schemas.microsoft.com/office/drawing/2014/chart" uri="{C3380CC4-5D6E-409C-BE32-E72D297353CC}">
              <c16:uniqueId val="{0000000C-12A4-C141-B9CF-353B8CA53F8A}"/>
            </c:ext>
          </c:extLst>
        </c:ser>
        <c:ser>
          <c:idx val="2"/>
          <c:order val="2"/>
          <c:tx>
            <c:strRef>
              <c:f>Sheet1!$D$1</c:f>
              <c:strCache>
                <c:ptCount val="1"/>
                <c:pt idx="0">
                  <c:v>%3</c:v>
                </c:pt>
              </c:strCache>
            </c:strRef>
          </c:tx>
          <c:spPr>
            <a:solidFill>
              <a:srgbClr val="F1D09F"/>
            </a:solidFill>
            <a:ln w="15875">
              <a:solidFill>
                <a:srgbClr val="FFFFFF"/>
              </a:solidFill>
            </a:ln>
            <a:effectLst/>
          </c:spPr>
          <c:invertIfNegative val="0"/>
          <c:dPt>
            <c:idx val="9"/>
            <c:invertIfNegative val="0"/>
            <c:bubble3D val="0"/>
            <c:spPr>
              <a:solidFill>
                <a:srgbClr val="F1D09F"/>
              </a:solidFill>
              <a:ln w="15875">
                <a:solidFill>
                  <a:srgbClr val="FFFFFF"/>
                </a:solidFill>
              </a:ln>
              <a:effectLst/>
            </c:spPr>
            <c:extLst>
              <c:ext xmlns:c16="http://schemas.microsoft.com/office/drawing/2014/chart" uri="{C3380CC4-5D6E-409C-BE32-E72D297353CC}">
                <c16:uniqueId val="{0000000E-12A4-C141-B9CF-353B8CA53F8A}"/>
              </c:ext>
            </c:extLst>
          </c:dPt>
          <c:dLbls>
            <c:dLbl>
              <c:idx val="12"/>
              <c:showLegendKey val="0"/>
              <c:showVal val="1"/>
              <c:showCatName val="0"/>
              <c:showSerName val="0"/>
              <c:showPercent val="0"/>
              <c:showBubbleSize val="0"/>
              <c:extLst>
                <c:ext xmlns:c15="http://schemas.microsoft.com/office/drawing/2012/chart" uri="{CE6537A1-D6FC-4f65-9D91-7224C49458BB}">
                  <c15:layout>
                    <c:manualLayout>
                      <c:w val="6.3008720930232548E-2"/>
                      <c:h val="3.2795448626243291E-2"/>
                    </c:manualLayout>
                  </c15:layout>
                </c:ext>
                <c:ext xmlns:c16="http://schemas.microsoft.com/office/drawing/2014/chart" uri="{C3380CC4-5D6E-409C-BE32-E72D297353CC}">
                  <c16:uniqueId val="{0000000F-12A4-C141-B9CF-353B8CA53F8A}"/>
                </c:ext>
              </c:extLst>
            </c:dLbl>
            <c:spPr>
              <a:noFill/>
              <a:ln>
                <a:noFill/>
              </a:ln>
              <a:effectLst/>
            </c:spPr>
            <c:txPr>
              <a:bodyPr rot="0" spcFirstLastPara="1" vertOverflow="ellipsis" vert="horz" wrap="square" anchor="ctr" anchorCtr="1"/>
              <a:lstStyle/>
              <a:p>
                <a:pPr>
                  <a:defRPr sz="1050" b="1" i="0" u="none" strike="noStrike" kern="1200" baseline="0">
                    <a:solidFill>
                      <a:srgbClr val="000000"/>
                    </a:solidFill>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Q01</c:v>
                </c:pt>
                <c:pt idx="1">
                  <c:v>Q02</c:v>
                </c:pt>
                <c:pt idx="2">
                  <c:v>Q03</c:v>
                </c:pt>
                <c:pt idx="3">
                  <c:v>Q04</c:v>
                </c:pt>
                <c:pt idx="4">
                  <c:v>Q05</c:v>
                </c:pt>
                <c:pt idx="5">
                  <c:v>Q06</c:v>
                </c:pt>
                <c:pt idx="6">
                  <c:v>Q07</c:v>
                </c:pt>
                <c:pt idx="7">
                  <c:v>Q08</c:v>
                </c:pt>
                <c:pt idx="8">
                  <c:v>Q09</c:v>
                </c:pt>
                <c:pt idx="9">
                  <c:v>Q10</c:v>
                </c:pt>
                <c:pt idx="10">
                  <c:v>Q11</c:v>
                </c:pt>
                <c:pt idx="11">
                  <c:v>Q12</c:v>
                </c:pt>
                <c:pt idx="12">
                  <c:v>Q00</c:v>
                </c:pt>
              </c:strCache>
            </c:strRef>
          </c:cat>
          <c:val>
            <c:numRef>
              <c:f>Sheet1!$D$2:$D$14</c:f>
              <c:numCache>
                <c:formatCode>General</c:formatCode>
                <c:ptCount val="13"/>
                <c:pt idx="0">
                  <c:v>8</c:v>
                </c:pt>
                <c:pt idx="1">
                  <c:v>14</c:v>
                </c:pt>
                <c:pt idx="2">
                  <c:v>15</c:v>
                </c:pt>
                <c:pt idx="3">
                  <c:v>17</c:v>
                </c:pt>
                <c:pt idx="4">
                  <c:v>11</c:v>
                </c:pt>
                <c:pt idx="5">
                  <c:v>13</c:v>
                </c:pt>
                <c:pt idx="6">
                  <c:v>20</c:v>
                </c:pt>
                <c:pt idx="7">
                  <c:v>15</c:v>
                </c:pt>
                <c:pt idx="8">
                  <c:v>16</c:v>
                </c:pt>
                <c:pt idx="9">
                  <c:v>17</c:v>
                </c:pt>
                <c:pt idx="10">
                  <c:v>15</c:v>
                </c:pt>
                <c:pt idx="11">
                  <c:v>15</c:v>
                </c:pt>
                <c:pt idx="12">
                  <c:v>22</c:v>
                </c:pt>
              </c:numCache>
            </c:numRef>
          </c:val>
          <c:extLst>
            <c:ext xmlns:c16="http://schemas.microsoft.com/office/drawing/2014/chart" uri="{C3380CC4-5D6E-409C-BE32-E72D297353CC}">
              <c16:uniqueId val="{00000010-12A4-C141-B9CF-353B8CA53F8A}"/>
            </c:ext>
          </c:extLst>
        </c:ser>
        <c:ser>
          <c:idx val="3"/>
          <c:order val="3"/>
          <c:tx>
            <c:strRef>
              <c:f>Sheet1!$E$1</c:f>
              <c:strCache>
                <c:ptCount val="1"/>
                <c:pt idx="0">
                  <c:v>%4</c:v>
                </c:pt>
              </c:strCache>
            </c:strRef>
          </c:tx>
          <c:spPr>
            <a:solidFill>
              <a:srgbClr val="009382"/>
            </a:solidFill>
            <a:ln w="15875">
              <a:solidFill>
                <a:srgbClr val="FFFFFF"/>
              </a:solidFill>
            </a:ln>
            <a:effectLst/>
          </c:spPr>
          <c:invertIfNegative val="0"/>
          <c:dLbls>
            <c:spPr>
              <a:noFill/>
              <a:ln>
                <a:noFill/>
              </a:ln>
              <a:effectLst/>
            </c:spPr>
            <c:txPr>
              <a:bodyPr rot="0" spcFirstLastPara="1" vertOverflow="ellipsis" vert="horz" wrap="square" anchor="ctr" anchorCtr="1"/>
              <a:lstStyle/>
              <a:p>
                <a:pPr>
                  <a:defRPr sz="1050" b="1" i="0" u="none" strike="noStrike" kern="1200" baseline="0">
                    <a:solidFill>
                      <a:srgbClr val="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Q01</c:v>
                </c:pt>
                <c:pt idx="1">
                  <c:v>Q02</c:v>
                </c:pt>
                <c:pt idx="2">
                  <c:v>Q03</c:v>
                </c:pt>
                <c:pt idx="3">
                  <c:v>Q04</c:v>
                </c:pt>
                <c:pt idx="4">
                  <c:v>Q05</c:v>
                </c:pt>
                <c:pt idx="5">
                  <c:v>Q06</c:v>
                </c:pt>
                <c:pt idx="6">
                  <c:v>Q07</c:v>
                </c:pt>
                <c:pt idx="7">
                  <c:v>Q08</c:v>
                </c:pt>
                <c:pt idx="8">
                  <c:v>Q09</c:v>
                </c:pt>
                <c:pt idx="9">
                  <c:v>Q10</c:v>
                </c:pt>
                <c:pt idx="10">
                  <c:v>Q11</c:v>
                </c:pt>
                <c:pt idx="11">
                  <c:v>Q12</c:v>
                </c:pt>
                <c:pt idx="12">
                  <c:v>Q00</c:v>
                </c:pt>
              </c:strCache>
            </c:strRef>
          </c:cat>
          <c:val>
            <c:numRef>
              <c:f>Sheet1!$E$2:$E$14</c:f>
              <c:numCache>
                <c:formatCode>General</c:formatCode>
                <c:ptCount val="13"/>
                <c:pt idx="0">
                  <c:v>26</c:v>
                </c:pt>
                <c:pt idx="1">
                  <c:v>33</c:v>
                </c:pt>
                <c:pt idx="2">
                  <c:v>33</c:v>
                </c:pt>
                <c:pt idx="3">
                  <c:v>24</c:v>
                </c:pt>
                <c:pt idx="4">
                  <c:v>24</c:v>
                </c:pt>
                <c:pt idx="5">
                  <c:v>27</c:v>
                </c:pt>
                <c:pt idx="6">
                  <c:v>30</c:v>
                </c:pt>
                <c:pt idx="7">
                  <c:v>32</c:v>
                </c:pt>
                <c:pt idx="8">
                  <c:v>36</c:v>
                </c:pt>
                <c:pt idx="9">
                  <c:v>22</c:v>
                </c:pt>
                <c:pt idx="10">
                  <c:v>28</c:v>
                </c:pt>
                <c:pt idx="11">
                  <c:v>29</c:v>
                </c:pt>
                <c:pt idx="12">
                  <c:v>39</c:v>
                </c:pt>
              </c:numCache>
            </c:numRef>
          </c:val>
          <c:extLst>
            <c:ext xmlns:c16="http://schemas.microsoft.com/office/drawing/2014/chart" uri="{C3380CC4-5D6E-409C-BE32-E72D297353CC}">
              <c16:uniqueId val="{00000011-12A4-C141-B9CF-353B8CA53F8A}"/>
            </c:ext>
          </c:extLst>
        </c:ser>
        <c:ser>
          <c:idx val="4"/>
          <c:order val="4"/>
          <c:tx>
            <c:strRef>
              <c:f>Sheet1!$F$1</c:f>
              <c:strCache>
                <c:ptCount val="1"/>
                <c:pt idx="0">
                  <c:v>%5</c:v>
                </c:pt>
              </c:strCache>
            </c:strRef>
          </c:tx>
          <c:spPr>
            <a:solidFill>
              <a:srgbClr val="005750"/>
            </a:solidFill>
            <a:ln w="15875">
              <a:solidFill>
                <a:srgbClr val="FFFFFF"/>
              </a:solidFill>
            </a:ln>
            <a:effectLst/>
          </c:spPr>
          <c:invertIfNegative val="0"/>
          <c:dPt>
            <c:idx val="11"/>
            <c:invertIfNegative val="0"/>
            <c:bubble3D val="0"/>
            <c:spPr>
              <a:solidFill>
                <a:srgbClr val="005750"/>
              </a:solidFill>
              <a:ln w="15875">
                <a:solidFill>
                  <a:srgbClr val="FFFFFF"/>
                </a:solidFill>
              </a:ln>
              <a:effectLst/>
            </c:spPr>
            <c:extLst>
              <c:ext xmlns:c16="http://schemas.microsoft.com/office/drawing/2014/chart" uri="{C3380CC4-5D6E-409C-BE32-E72D297353CC}">
                <c16:uniqueId val="{00000013-12A4-C141-B9CF-353B8CA53F8A}"/>
              </c:ext>
            </c:extLst>
          </c:dPt>
          <c:dLbls>
            <c:dLbl>
              <c:idx val="12"/>
              <c:tx>
                <c:rich>
                  <a:bodyPr/>
                  <a:lstStyle/>
                  <a:p>
                    <a:fld id="{8A98E8E3-4B8A-7249-9DFF-51B6A1110A45}" type="VALUE">
                      <a:rPr lang="en-US">
                        <a:solidFill>
                          <a:schemeClr val="bg1"/>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6897-8F41-B850-84F2EB4CAB3C}"/>
                </c:ext>
              </c:extLst>
            </c:dLbl>
            <c:spPr>
              <a:noFill/>
              <a:ln>
                <a:noFill/>
              </a:ln>
              <a:effectLst/>
            </c:spPr>
            <c:txPr>
              <a:bodyPr rot="0" spcFirstLastPara="1" vertOverflow="ellipsis" vert="horz" wrap="square" anchor="ctr" anchorCtr="1"/>
              <a:lstStyle/>
              <a:p>
                <a:pPr>
                  <a:defRPr sz="1050" b="1" i="0" u="none" strike="noStrike" kern="1200" baseline="0">
                    <a:solidFill>
                      <a:schemeClr val="bg1"/>
                    </a:solidFill>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Q01</c:v>
                </c:pt>
                <c:pt idx="1">
                  <c:v>Q02</c:v>
                </c:pt>
                <c:pt idx="2">
                  <c:v>Q03</c:v>
                </c:pt>
                <c:pt idx="3">
                  <c:v>Q04</c:v>
                </c:pt>
                <c:pt idx="4">
                  <c:v>Q05</c:v>
                </c:pt>
                <c:pt idx="5">
                  <c:v>Q06</c:v>
                </c:pt>
                <c:pt idx="6">
                  <c:v>Q07</c:v>
                </c:pt>
                <c:pt idx="7">
                  <c:v>Q08</c:v>
                </c:pt>
                <c:pt idx="8">
                  <c:v>Q09</c:v>
                </c:pt>
                <c:pt idx="9">
                  <c:v>Q10</c:v>
                </c:pt>
                <c:pt idx="10">
                  <c:v>Q11</c:v>
                </c:pt>
                <c:pt idx="11">
                  <c:v>Q12</c:v>
                </c:pt>
                <c:pt idx="12">
                  <c:v>Q00</c:v>
                </c:pt>
              </c:strCache>
            </c:strRef>
          </c:cat>
          <c:val>
            <c:numRef>
              <c:f>Sheet1!$F$2:$F$14</c:f>
              <c:numCache>
                <c:formatCode>General</c:formatCode>
                <c:ptCount val="13"/>
                <c:pt idx="0">
                  <c:v>63</c:v>
                </c:pt>
                <c:pt idx="1">
                  <c:v>47</c:v>
                </c:pt>
                <c:pt idx="2">
                  <c:v>44</c:v>
                </c:pt>
                <c:pt idx="3">
                  <c:v>36</c:v>
                </c:pt>
                <c:pt idx="4">
                  <c:v>59</c:v>
                </c:pt>
                <c:pt idx="5">
                  <c:v>51</c:v>
                </c:pt>
                <c:pt idx="6">
                  <c:v>35</c:v>
                </c:pt>
                <c:pt idx="7">
                  <c:v>47</c:v>
                </c:pt>
                <c:pt idx="8">
                  <c:v>42</c:v>
                </c:pt>
                <c:pt idx="9">
                  <c:v>33</c:v>
                </c:pt>
                <c:pt idx="10">
                  <c:v>44</c:v>
                </c:pt>
                <c:pt idx="11">
                  <c:v>49</c:v>
                </c:pt>
                <c:pt idx="12">
                  <c:v>31</c:v>
                </c:pt>
              </c:numCache>
            </c:numRef>
          </c:val>
          <c:extLst>
            <c:ext xmlns:c16="http://schemas.microsoft.com/office/drawing/2014/chart" uri="{C3380CC4-5D6E-409C-BE32-E72D297353CC}">
              <c16:uniqueId val="{00000014-12A4-C141-B9CF-353B8CA53F8A}"/>
            </c:ext>
          </c:extLst>
        </c:ser>
        <c:dLbls>
          <c:showLegendKey val="0"/>
          <c:showVal val="0"/>
          <c:showCatName val="0"/>
          <c:showSerName val="0"/>
          <c:showPercent val="0"/>
          <c:showBubbleSize val="0"/>
        </c:dLbls>
        <c:gapWidth val="27"/>
        <c:overlap val="100"/>
        <c:axId val="415638768"/>
        <c:axId val="415640448"/>
      </c:barChart>
      <c:catAx>
        <c:axId val="415638768"/>
        <c:scaling>
          <c:orientation val="minMax"/>
        </c:scaling>
        <c:delete val="1"/>
        <c:axPos val="l"/>
        <c:numFmt formatCode="General" sourceLinked="1"/>
        <c:majorTickMark val="none"/>
        <c:minorTickMark val="none"/>
        <c:tickLblPos val="nextTo"/>
        <c:crossAx val="415640448"/>
        <c:crosses val="autoZero"/>
        <c:auto val="1"/>
        <c:lblAlgn val="ctr"/>
        <c:lblOffset val="100"/>
        <c:noMultiLvlLbl val="0"/>
      </c:catAx>
      <c:valAx>
        <c:axId val="415640448"/>
        <c:scaling>
          <c:orientation val="minMax"/>
        </c:scaling>
        <c:delete val="1"/>
        <c:axPos val="b"/>
        <c:numFmt formatCode="0%" sourceLinked="1"/>
        <c:majorTickMark val="none"/>
        <c:minorTickMark val="none"/>
        <c:tickLblPos val="nextTo"/>
        <c:crossAx val="415638768"/>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050" b="0" i="0" u="none" strike="noStrike" kern="1200" baseline="0">
                <a:solidFill>
                  <a:srgbClr val="000000"/>
                </a:solidFill>
                <a:latin typeface="+mn-lt"/>
                <a:ea typeface="+mn-ea"/>
                <a:cs typeface="+mn-cs"/>
              </a:defRPr>
            </a:pPr>
            <a:endParaRPr lang="en-US"/>
          </a:p>
        </c:txPr>
      </c:legendEntry>
      <c:legendEntry>
        <c:idx val="1"/>
        <c:txPr>
          <a:bodyPr rot="0" spcFirstLastPara="1" vertOverflow="ellipsis" vert="horz" wrap="square" anchor="ctr" anchorCtr="1"/>
          <a:lstStyle/>
          <a:p>
            <a:pPr>
              <a:defRPr sz="1050" b="0" i="0" u="none" strike="noStrike" kern="1200" baseline="0">
                <a:solidFill>
                  <a:srgbClr val="000000"/>
                </a:solidFill>
                <a:latin typeface="+mn-lt"/>
                <a:ea typeface="+mn-ea"/>
                <a:cs typeface="+mn-cs"/>
              </a:defRPr>
            </a:pPr>
            <a:endParaRPr lang="en-US"/>
          </a:p>
        </c:txPr>
      </c:legendEntry>
      <c:legendEntry>
        <c:idx val="2"/>
        <c:txPr>
          <a:bodyPr rot="0" spcFirstLastPara="1" vertOverflow="ellipsis" vert="horz" wrap="square" anchor="ctr" anchorCtr="1"/>
          <a:lstStyle/>
          <a:p>
            <a:pPr>
              <a:defRPr sz="1050" b="0" i="0" u="none" strike="noStrike" kern="1200" baseline="0">
                <a:solidFill>
                  <a:srgbClr val="000000"/>
                </a:solidFill>
                <a:latin typeface="+mn-lt"/>
                <a:ea typeface="+mn-ea"/>
                <a:cs typeface="+mn-cs"/>
              </a:defRPr>
            </a:pPr>
            <a:endParaRPr lang="en-US"/>
          </a:p>
        </c:txPr>
      </c:legendEntry>
      <c:legendEntry>
        <c:idx val="3"/>
        <c:txPr>
          <a:bodyPr rot="0" spcFirstLastPara="1" vertOverflow="ellipsis" vert="horz" wrap="square" anchor="ctr" anchorCtr="1"/>
          <a:lstStyle/>
          <a:p>
            <a:pPr>
              <a:defRPr sz="1050" b="0" i="0" u="none" strike="noStrike" kern="1200" baseline="0">
                <a:solidFill>
                  <a:srgbClr val="000000"/>
                </a:solidFill>
                <a:latin typeface="+mn-lt"/>
                <a:ea typeface="+mn-ea"/>
                <a:cs typeface="+mn-cs"/>
              </a:defRPr>
            </a:pPr>
            <a:endParaRPr lang="en-US"/>
          </a:p>
        </c:txPr>
      </c:legendEntry>
      <c:legendEntry>
        <c:idx val="4"/>
        <c:txPr>
          <a:bodyPr rot="0" spcFirstLastPara="1" vertOverflow="ellipsis" vert="horz" wrap="square" anchor="ctr" anchorCtr="1"/>
          <a:lstStyle/>
          <a:p>
            <a:pPr>
              <a:defRPr sz="1050" b="0" i="0" u="none" strike="noStrike" kern="1200" baseline="0">
                <a:solidFill>
                  <a:srgbClr val="000000"/>
                </a:solidFill>
                <a:latin typeface="+mn-lt"/>
                <a:ea typeface="+mn-ea"/>
                <a:cs typeface="+mn-cs"/>
              </a:defRPr>
            </a:pPr>
            <a:endParaRPr lang="en-US"/>
          </a:p>
        </c:txPr>
      </c:legendEntry>
      <c:layout>
        <c:manualLayout>
          <c:xMode val="edge"/>
          <c:yMode val="edge"/>
          <c:x val="0.16906437540137742"/>
          <c:y val="2.0059758595778673E-2"/>
          <c:w val="0.65119720087694055"/>
          <c:h val="5.5013972826904463E-2"/>
        </c:manualLayout>
      </c:layout>
      <c:overlay val="0"/>
      <c:spPr>
        <a:noFill/>
        <a:ln>
          <a:noFill/>
        </a:ln>
        <a:effectLst/>
      </c:spPr>
      <c:txPr>
        <a:bodyPr rot="0" spcFirstLastPara="1" vertOverflow="ellipsis" vert="horz" wrap="square" anchor="ctr" anchorCtr="1"/>
        <a:lstStyle/>
        <a:p>
          <a:pPr>
            <a:defRPr sz="1050" b="0" i="0" u="none" strike="noStrike" kern="1200" baseline="0">
              <a:solidFill>
                <a:srgbClr val="000000"/>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100"/>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042053029282765E-3"/>
          <c:y val="0.25501507753510966"/>
          <c:w val="0.98783489811626413"/>
          <c:h val="0.74498492246489034"/>
        </c:manualLayout>
      </c:layout>
      <c:barChart>
        <c:barDir val="bar"/>
        <c:grouping val="percentStacked"/>
        <c:varyColors val="0"/>
        <c:ser>
          <c:idx val="0"/>
          <c:order val="0"/>
          <c:tx>
            <c:strRef>
              <c:f>Sheet1!$B$1</c:f>
              <c:strCache>
                <c:ptCount val="1"/>
                <c:pt idx="0">
                  <c:v>%1</c:v>
                </c:pt>
              </c:strCache>
            </c:strRef>
          </c:tx>
          <c:spPr>
            <a:solidFill>
              <a:srgbClr val="B2292E"/>
            </a:solidFill>
            <a:ln w="15875">
              <a:solidFill>
                <a:srgbClr val="FFFFFF"/>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4AF-4101-BFAF-FEF97F7BB680}"/>
                </c:ext>
              </c:extLst>
            </c:dLbl>
            <c:dLbl>
              <c:idx val="1"/>
              <c:delete val="1"/>
              <c:extLst>
                <c:ext xmlns:c15="http://schemas.microsoft.com/office/drawing/2012/chart" uri="{CE6537A1-D6FC-4f65-9D91-7224C49458BB}"/>
                <c:ext xmlns:c16="http://schemas.microsoft.com/office/drawing/2014/chart" uri="{C3380CC4-5D6E-409C-BE32-E72D297353CC}">
                  <c16:uniqueId val="{00000004-344D-4B54-9824-6FBE2B1C3136}"/>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The leadership of my organization is creating a future I want to be part of.</c:v>
                </c:pt>
                <c:pt idx="1">
                  <c:v>I feel like a valued member of my team.</c:v>
                </c:pt>
              </c:strCache>
            </c:strRef>
          </c:cat>
          <c:val>
            <c:numRef>
              <c:f>Sheet1!$B$2:$B$3</c:f>
              <c:numCache>
                <c:formatCode>General</c:formatCode>
                <c:ptCount val="2"/>
                <c:pt idx="0">
                  <c:v>6</c:v>
                </c:pt>
                <c:pt idx="1">
                  <c:v>4</c:v>
                </c:pt>
              </c:numCache>
            </c:numRef>
          </c:val>
          <c:extLst>
            <c:ext xmlns:c16="http://schemas.microsoft.com/office/drawing/2014/chart" uri="{C3380CC4-5D6E-409C-BE32-E72D297353CC}">
              <c16:uniqueId val="{00000006-C516-914C-95DF-563A8AD3DEB8}"/>
            </c:ext>
          </c:extLst>
        </c:ser>
        <c:ser>
          <c:idx val="1"/>
          <c:order val="1"/>
          <c:tx>
            <c:strRef>
              <c:f>Sheet1!$C$1</c:f>
              <c:strCache>
                <c:ptCount val="1"/>
                <c:pt idx="0">
                  <c:v>%2</c:v>
                </c:pt>
              </c:strCache>
            </c:strRef>
          </c:tx>
          <c:spPr>
            <a:solidFill>
              <a:srgbClr val="DA6927"/>
            </a:solidFill>
            <a:ln w="15875">
              <a:solidFill>
                <a:srgbClr val="FFFFFF"/>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The leadership of my organization is creating a future I want to be part of.</c:v>
                </c:pt>
                <c:pt idx="1">
                  <c:v>I feel like a valued member of my team.</c:v>
                </c:pt>
              </c:strCache>
            </c:strRef>
          </c:cat>
          <c:val>
            <c:numRef>
              <c:f>Sheet1!$C$2:$C$3</c:f>
              <c:numCache>
                <c:formatCode>General</c:formatCode>
                <c:ptCount val="2"/>
                <c:pt idx="0">
                  <c:v>6</c:v>
                </c:pt>
                <c:pt idx="1">
                  <c:v>6</c:v>
                </c:pt>
              </c:numCache>
            </c:numRef>
          </c:val>
          <c:extLst>
            <c:ext xmlns:c16="http://schemas.microsoft.com/office/drawing/2014/chart" uri="{C3380CC4-5D6E-409C-BE32-E72D297353CC}">
              <c16:uniqueId val="{0000000A-C516-914C-95DF-563A8AD3DEB8}"/>
            </c:ext>
          </c:extLst>
        </c:ser>
        <c:ser>
          <c:idx val="2"/>
          <c:order val="2"/>
          <c:tx>
            <c:strRef>
              <c:f>Sheet1!$D$1</c:f>
              <c:strCache>
                <c:ptCount val="1"/>
                <c:pt idx="0">
                  <c:v>%3</c:v>
                </c:pt>
              </c:strCache>
            </c:strRef>
          </c:tx>
          <c:spPr>
            <a:solidFill>
              <a:srgbClr val="F1D09F"/>
            </a:solidFill>
            <a:ln w="15875">
              <a:solidFill>
                <a:srgbClr val="FFFFFF"/>
              </a:solidFill>
            </a:ln>
            <a:effectLst/>
          </c:spPr>
          <c:invertIfNegative val="0"/>
          <c:dPt>
            <c:idx val="9"/>
            <c:invertIfNegative val="0"/>
            <c:bubble3D val="0"/>
            <c:spPr>
              <a:solidFill>
                <a:srgbClr val="F1D09F"/>
              </a:solidFill>
              <a:ln w="15875">
                <a:solidFill>
                  <a:srgbClr val="FFFFFF"/>
                </a:solidFill>
              </a:ln>
              <a:effectLst/>
            </c:spPr>
            <c:extLst>
              <c:ext xmlns:c16="http://schemas.microsoft.com/office/drawing/2014/chart" uri="{C3380CC4-5D6E-409C-BE32-E72D297353CC}">
                <c16:uniqueId val="{0000000C-C516-914C-95DF-563A8AD3DEB8}"/>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The leadership of my organization is creating a future I want to be part of.</c:v>
                </c:pt>
                <c:pt idx="1">
                  <c:v>I feel like a valued member of my team.</c:v>
                </c:pt>
              </c:strCache>
            </c:strRef>
          </c:cat>
          <c:val>
            <c:numRef>
              <c:f>Sheet1!$D$2:$D$3</c:f>
              <c:numCache>
                <c:formatCode>General</c:formatCode>
                <c:ptCount val="2"/>
                <c:pt idx="0">
                  <c:v>17</c:v>
                </c:pt>
                <c:pt idx="1">
                  <c:v>15</c:v>
                </c:pt>
              </c:numCache>
            </c:numRef>
          </c:val>
          <c:extLst>
            <c:ext xmlns:c16="http://schemas.microsoft.com/office/drawing/2014/chart" uri="{C3380CC4-5D6E-409C-BE32-E72D297353CC}">
              <c16:uniqueId val="{0000000E-C516-914C-95DF-563A8AD3DEB8}"/>
            </c:ext>
          </c:extLst>
        </c:ser>
        <c:ser>
          <c:idx val="3"/>
          <c:order val="3"/>
          <c:tx>
            <c:strRef>
              <c:f>Sheet1!$E$1</c:f>
              <c:strCache>
                <c:ptCount val="1"/>
                <c:pt idx="0">
                  <c:v>%4</c:v>
                </c:pt>
              </c:strCache>
            </c:strRef>
          </c:tx>
          <c:spPr>
            <a:solidFill>
              <a:srgbClr val="009382"/>
            </a:solidFill>
            <a:ln w="15875">
              <a:solidFill>
                <a:srgbClr val="FFFFFF"/>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0000"/>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The leadership of my organization is creating a future I want to be part of.</c:v>
                </c:pt>
                <c:pt idx="1">
                  <c:v>I feel like a valued member of my team.</c:v>
                </c:pt>
              </c:strCache>
            </c:strRef>
          </c:cat>
          <c:val>
            <c:numRef>
              <c:f>Sheet1!$E$2:$E$3</c:f>
              <c:numCache>
                <c:formatCode>General</c:formatCode>
                <c:ptCount val="2"/>
                <c:pt idx="0">
                  <c:v>30</c:v>
                </c:pt>
                <c:pt idx="1">
                  <c:v>29</c:v>
                </c:pt>
              </c:numCache>
            </c:numRef>
          </c:val>
          <c:extLst>
            <c:ext xmlns:c16="http://schemas.microsoft.com/office/drawing/2014/chart" uri="{C3380CC4-5D6E-409C-BE32-E72D297353CC}">
              <c16:uniqueId val="{0000000F-C516-914C-95DF-563A8AD3DEB8}"/>
            </c:ext>
          </c:extLst>
        </c:ser>
        <c:ser>
          <c:idx val="4"/>
          <c:order val="4"/>
          <c:tx>
            <c:strRef>
              <c:f>Sheet1!$F$1</c:f>
              <c:strCache>
                <c:ptCount val="1"/>
                <c:pt idx="0">
                  <c:v>%5</c:v>
                </c:pt>
              </c:strCache>
            </c:strRef>
          </c:tx>
          <c:spPr>
            <a:solidFill>
              <a:srgbClr val="005750"/>
            </a:solidFill>
            <a:ln w="15875">
              <a:solidFill>
                <a:srgbClr val="FFFFFF"/>
              </a:solidFill>
            </a:ln>
            <a:effectLst/>
          </c:spPr>
          <c:invertIfNegative val="0"/>
          <c:dPt>
            <c:idx val="11"/>
            <c:invertIfNegative val="0"/>
            <c:bubble3D val="0"/>
            <c:spPr>
              <a:solidFill>
                <a:srgbClr val="005750"/>
              </a:solidFill>
              <a:ln w="15875">
                <a:solidFill>
                  <a:srgbClr val="FFFFFF"/>
                </a:solidFill>
              </a:ln>
              <a:effectLst/>
            </c:spPr>
            <c:extLst>
              <c:ext xmlns:c16="http://schemas.microsoft.com/office/drawing/2014/chart" uri="{C3380CC4-5D6E-409C-BE32-E72D297353CC}">
                <c16:uniqueId val="{00000011-C516-914C-95DF-563A8AD3DEB8}"/>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The leadership of my organization is creating a future I want to be part of.</c:v>
                </c:pt>
                <c:pt idx="1">
                  <c:v>I feel like a valued member of my team.</c:v>
                </c:pt>
              </c:strCache>
            </c:strRef>
          </c:cat>
          <c:val>
            <c:numRef>
              <c:f>Sheet1!$F$2:$F$3</c:f>
              <c:numCache>
                <c:formatCode>General</c:formatCode>
                <c:ptCount val="2"/>
                <c:pt idx="0">
                  <c:v>42</c:v>
                </c:pt>
                <c:pt idx="1">
                  <c:v>45</c:v>
                </c:pt>
              </c:numCache>
            </c:numRef>
          </c:val>
          <c:extLst>
            <c:ext xmlns:c16="http://schemas.microsoft.com/office/drawing/2014/chart" uri="{C3380CC4-5D6E-409C-BE32-E72D297353CC}">
              <c16:uniqueId val="{00000012-C516-914C-95DF-563A8AD3DEB8}"/>
            </c:ext>
          </c:extLst>
        </c:ser>
        <c:dLbls>
          <c:dLblPos val="ctr"/>
          <c:showLegendKey val="0"/>
          <c:showVal val="1"/>
          <c:showCatName val="0"/>
          <c:showSerName val="0"/>
          <c:showPercent val="0"/>
          <c:showBubbleSize val="0"/>
        </c:dLbls>
        <c:gapWidth val="101"/>
        <c:overlap val="100"/>
        <c:axId val="415638768"/>
        <c:axId val="415640448"/>
      </c:barChart>
      <c:catAx>
        <c:axId val="415638768"/>
        <c:scaling>
          <c:orientation val="minMax"/>
        </c:scaling>
        <c:delete val="1"/>
        <c:axPos val="l"/>
        <c:numFmt formatCode="General" sourceLinked="1"/>
        <c:majorTickMark val="none"/>
        <c:minorTickMark val="none"/>
        <c:tickLblPos val="nextTo"/>
        <c:crossAx val="415640448"/>
        <c:crosses val="autoZero"/>
        <c:auto val="1"/>
        <c:lblAlgn val="ctr"/>
        <c:lblOffset val="100"/>
        <c:noMultiLvlLbl val="0"/>
      </c:catAx>
      <c:valAx>
        <c:axId val="415640448"/>
        <c:scaling>
          <c:orientation val="minMax"/>
        </c:scaling>
        <c:delete val="1"/>
        <c:axPos val="b"/>
        <c:numFmt formatCode="0%" sourceLinked="1"/>
        <c:majorTickMark val="none"/>
        <c:minorTickMark val="none"/>
        <c:tickLblPos val="nextTo"/>
        <c:crossAx val="415638768"/>
        <c:crosses val="autoZero"/>
        <c:crossBetween val="between"/>
      </c:valAx>
      <c:spPr>
        <a:noFill/>
        <a:ln>
          <a:noFill/>
        </a:ln>
        <a:effectLst/>
      </c:spPr>
    </c:plotArea>
    <c:legend>
      <c:legendPos val="t"/>
      <c:layout>
        <c:manualLayout>
          <c:xMode val="edge"/>
          <c:yMode val="edge"/>
          <c:x val="0"/>
          <c:y val="4.6263858987587954E-2"/>
          <c:w val="0.96144455624779845"/>
          <c:h val="0.16121815800534389"/>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100"/>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459041304047526E-2"/>
          <c:y val="0.15914193295518511"/>
          <c:w val="0.78811012110328316"/>
          <c:h val="0.6448004497168236"/>
        </c:manualLayout>
      </c:layout>
      <c:barChart>
        <c:barDir val="col"/>
        <c:grouping val="percentStacked"/>
        <c:varyColors val="0"/>
        <c:ser>
          <c:idx val="0"/>
          <c:order val="0"/>
          <c:tx>
            <c:strRef>
              <c:f>Sheet1!$B$1</c:f>
              <c:strCache>
                <c:ptCount val="1"/>
                <c:pt idx="0">
                  <c:v>Actively Disengaged</c:v>
                </c:pt>
              </c:strCache>
            </c:strRef>
          </c:tx>
          <c:spPr>
            <a:solidFill>
              <a:srgbClr val="B2292E"/>
            </a:solidFill>
            <a:ln w="22225">
              <a:solidFill>
                <a:schemeClr val="bg1"/>
              </a:solidFill>
            </a:ln>
            <a:effectLst/>
          </c:spPr>
          <c:invertIfNegative val="0"/>
          <c:dPt>
            <c:idx val="2"/>
            <c:invertIfNegative val="0"/>
            <c:bubble3D val="0"/>
            <c:spPr>
              <a:solidFill>
                <a:srgbClr val="B2292E"/>
              </a:solidFill>
              <a:ln w="22225">
                <a:solidFill>
                  <a:schemeClr val="bg1"/>
                </a:solidFill>
              </a:ln>
              <a:effectLst/>
            </c:spPr>
            <c:extLst>
              <c:ext xmlns:c16="http://schemas.microsoft.com/office/drawing/2014/chart" uri="{C3380CC4-5D6E-409C-BE32-E72D297353CC}">
                <c16:uniqueId val="{00000000-BF2E-4011-BE01-AB39DDC12479}"/>
              </c:ext>
            </c:extLst>
          </c:dPt>
          <c:dPt>
            <c:idx val="3"/>
            <c:invertIfNegative val="0"/>
            <c:bubble3D val="0"/>
            <c:extLst>
              <c:ext xmlns:c16="http://schemas.microsoft.com/office/drawing/2014/chart" uri="{C3380CC4-5D6E-409C-BE32-E72D297353CC}">
                <c16:uniqueId val="{00000001-BF2E-4011-BE01-AB39DDC12479}"/>
              </c:ext>
            </c:extLst>
          </c:dPt>
          <c:dPt>
            <c:idx val="4"/>
            <c:invertIfNegative val="0"/>
            <c:bubble3D val="0"/>
            <c:extLst>
              <c:ext xmlns:c16="http://schemas.microsoft.com/office/drawing/2014/chart" uri="{C3380CC4-5D6E-409C-BE32-E72D297353CC}">
                <c16:uniqueId val="{00000002-BF2E-4011-BE01-AB39DDC12479}"/>
              </c:ext>
            </c:extLst>
          </c:dPt>
          <c:dLbls>
            <c:dLbl>
              <c:idx val="3"/>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6.8050584529463845E-2"/>
                      <c:h val="3.2989687266227904E-2"/>
                    </c:manualLayout>
                  </c15:layout>
                </c:ext>
                <c:ext xmlns:c16="http://schemas.microsoft.com/office/drawing/2014/chart" uri="{C3380CC4-5D6E-409C-BE32-E72D297353CC}">
                  <c16:uniqueId val="{00000001-BF2E-4011-BE01-AB39DDC12479}"/>
                </c:ext>
              </c:extLst>
            </c:dLbl>
            <c:dLbl>
              <c:idx val="4"/>
              <c:delete val="1"/>
              <c:extLst>
                <c:ext xmlns:c15="http://schemas.microsoft.com/office/drawing/2012/chart" uri="{CE6537A1-D6FC-4f65-9D91-7224C49458BB}"/>
                <c:ext xmlns:c16="http://schemas.microsoft.com/office/drawing/2014/chart" uri="{C3380CC4-5D6E-409C-BE32-E72D297353CC}">
                  <c16:uniqueId val="{00000002-BF2E-4011-BE01-AB39DDC12479}"/>
                </c:ext>
              </c:extLst>
            </c:dLbl>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F2E-4011-BE01-AB39DDC12479}"/>
                </c:ext>
              </c:extLst>
            </c:dLbl>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BCSD Overall</c:v>
                </c:pt>
                <c:pt idx="1">
                  <c:v>Elementary</c:v>
                </c:pt>
                <c:pt idx="2">
                  <c:v>Middle</c:v>
                </c:pt>
                <c:pt idx="3">
                  <c:v>High</c:v>
                </c:pt>
              </c:strCache>
            </c:strRef>
          </c:cat>
          <c:val>
            <c:numRef>
              <c:f>Sheet1!$B$2:$B$5</c:f>
              <c:numCache>
                <c:formatCode>0%</c:formatCode>
                <c:ptCount val="4"/>
                <c:pt idx="0">
                  <c:v>0.09</c:v>
                </c:pt>
                <c:pt idx="1">
                  <c:v>0.08</c:v>
                </c:pt>
                <c:pt idx="2">
                  <c:v>0.11</c:v>
                </c:pt>
                <c:pt idx="3">
                  <c:v>0.09</c:v>
                </c:pt>
              </c:numCache>
            </c:numRef>
          </c:val>
          <c:extLst>
            <c:ext xmlns:c16="http://schemas.microsoft.com/office/drawing/2014/chart" uri="{C3380CC4-5D6E-409C-BE32-E72D297353CC}">
              <c16:uniqueId val="{00000004-BF2E-4011-BE01-AB39DDC12479}"/>
            </c:ext>
          </c:extLst>
        </c:ser>
        <c:ser>
          <c:idx val="1"/>
          <c:order val="1"/>
          <c:tx>
            <c:strRef>
              <c:f>Sheet1!$C$1</c:f>
              <c:strCache>
                <c:ptCount val="1"/>
                <c:pt idx="0">
                  <c:v>Not Engaged</c:v>
                </c:pt>
              </c:strCache>
            </c:strRef>
          </c:tx>
          <c:spPr>
            <a:solidFill>
              <a:srgbClr val="F4C55C"/>
            </a:solidFill>
            <a:ln w="22225">
              <a:solidFill>
                <a:schemeClr val="bg1"/>
              </a:solidFill>
            </a:ln>
            <a:effectLst/>
          </c:spPr>
          <c:invertIfNegative val="0"/>
          <c:dPt>
            <c:idx val="2"/>
            <c:invertIfNegative val="0"/>
            <c:bubble3D val="0"/>
            <c:spPr>
              <a:solidFill>
                <a:srgbClr val="F4C55C"/>
              </a:solidFill>
              <a:ln w="22225">
                <a:solidFill>
                  <a:schemeClr val="bg1"/>
                </a:solidFill>
              </a:ln>
              <a:effectLst/>
            </c:spPr>
            <c:extLst>
              <c:ext xmlns:c16="http://schemas.microsoft.com/office/drawing/2014/chart" uri="{C3380CC4-5D6E-409C-BE32-E72D297353CC}">
                <c16:uniqueId val="{00000006-BF2E-4011-BE01-AB39DDC12479}"/>
              </c:ext>
            </c:extLst>
          </c:dPt>
          <c:dPt>
            <c:idx val="3"/>
            <c:invertIfNegative val="0"/>
            <c:bubble3D val="0"/>
            <c:extLst>
              <c:ext xmlns:c16="http://schemas.microsoft.com/office/drawing/2014/chart" uri="{C3380CC4-5D6E-409C-BE32-E72D297353CC}">
                <c16:uniqueId val="{00000008-BF2E-4011-BE01-AB39DDC12479}"/>
              </c:ext>
            </c:extLst>
          </c:dPt>
          <c:dPt>
            <c:idx val="4"/>
            <c:invertIfNegative val="0"/>
            <c:bubble3D val="0"/>
            <c:extLst>
              <c:ext xmlns:c16="http://schemas.microsoft.com/office/drawing/2014/chart" uri="{C3380CC4-5D6E-409C-BE32-E72D297353CC}">
                <c16:uniqueId val="{0000000A-BF2E-4011-BE01-AB39DDC12479}"/>
              </c:ext>
            </c:extLst>
          </c:dPt>
          <c:dPt>
            <c:idx val="5"/>
            <c:invertIfNegative val="0"/>
            <c:bubble3D val="0"/>
            <c:extLst>
              <c:ext xmlns:c16="http://schemas.microsoft.com/office/drawing/2014/chart" uri="{C3380CC4-5D6E-409C-BE32-E72D297353CC}">
                <c16:uniqueId val="{0000000C-BF2E-4011-BE01-AB39DDC12479}"/>
              </c:ext>
            </c:extLst>
          </c:dPt>
          <c:dLbls>
            <c:dLbl>
              <c:idx val="4"/>
              <c:delete val="1"/>
              <c:extLst>
                <c:ext xmlns:c15="http://schemas.microsoft.com/office/drawing/2012/chart" uri="{CE6537A1-D6FC-4f65-9D91-7224C49458BB}"/>
                <c:ext xmlns:c16="http://schemas.microsoft.com/office/drawing/2014/chart" uri="{C3380CC4-5D6E-409C-BE32-E72D297353CC}">
                  <c16:uniqueId val="{0000000A-BF2E-4011-BE01-AB39DDC12479}"/>
                </c:ext>
              </c:extLst>
            </c:dLbl>
            <c:dLbl>
              <c:idx val="5"/>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F2E-4011-BE01-AB39DDC12479}"/>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BCSD Overall</c:v>
                </c:pt>
                <c:pt idx="1">
                  <c:v>Elementary</c:v>
                </c:pt>
                <c:pt idx="2">
                  <c:v>Middle</c:v>
                </c:pt>
                <c:pt idx="3">
                  <c:v>High</c:v>
                </c:pt>
              </c:strCache>
            </c:strRef>
          </c:cat>
          <c:val>
            <c:numRef>
              <c:f>Sheet1!$C$2:$C$5</c:f>
              <c:numCache>
                <c:formatCode>0%</c:formatCode>
                <c:ptCount val="4"/>
                <c:pt idx="0">
                  <c:v>0.41</c:v>
                </c:pt>
                <c:pt idx="1">
                  <c:v>0.43</c:v>
                </c:pt>
                <c:pt idx="2">
                  <c:v>0.42</c:v>
                </c:pt>
                <c:pt idx="3">
                  <c:v>0.41</c:v>
                </c:pt>
              </c:numCache>
            </c:numRef>
          </c:val>
          <c:extLst>
            <c:ext xmlns:c16="http://schemas.microsoft.com/office/drawing/2014/chart" uri="{C3380CC4-5D6E-409C-BE32-E72D297353CC}">
              <c16:uniqueId val="{0000000D-BF2E-4011-BE01-AB39DDC12479}"/>
            </c:ext>
          </c:extLst>
        </c:ser>
        <c:ser>
          <c:idx val="2"/>
          <c:order val="2"/>
          <c:tx>
            <c:strRef>
              <c:f>Sheet1!$D$1</c:f>
              <c:strCache>
                <c:ptCount val="1"/>
                <c:pt idx="0">
                  <c:v>Engaged</c:v>
                </c:pt>
              </c:strCache>
            </c:strRef>
          </c:tx>
          <c:spPr>
            <a:solidFill>
              <a:srgbClr val="005750"/>
            </a:solidFill>
            <a:ln w="22225">
              <a:solidFill>
                <a:schemeClr val="bg1"/>
              </a:solid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BCSD Overall</c:v>
                </c:pt>
                <c:pt idx="1">
                  <c:v>Elementary</c:v>
                </c:pt>
                <c:pt idx="2">
                  <c:v>Middle</c:v>
                </c:pt>
                <c:pt idx="3">
                  <c:v>High</c:v>
                </c:pt>
              </c:strCache>
            </c:strRef>
          </c:cat>
          <c:val>
            <c:numRef>
              <c:f>Sheet1!$D$2:$D$5</c:f>
              <c:numCache>
                <c:formatCode>0%</c:formatCode>
                <c:ptCount val="4"/>
                <c:pt idx="0">
                  <c:v>0.5</c:v>
                </c:pt>
                <c:pt idx="1">
                  <c:v>0.49</c:v>
                </c:pt>
                <c:pt idx="2">
                  <c:v>0.47</c:v>
                </c:pt>
                <c:pt idx="3">
                  <c:v>0.5</c:v>
                </c:pt>
              </c:numCache>
            </c:numRef>
          </c:val>
          <c:extLst>
            <c:ext xmlns:c16="http://schemas.microsoft.com/office/drawing/2014/chart" uri="{C3380CC4-5D6E-409C-BE32-E72D297353CC}">
              <c16:uniqueId val="{0000000E-BF2E-4011-BE01-AB39DDC12479}"/>
            </c:ext>
          </c:extLst>
        </c:ser>
        <c:dLbls>
          <c:showLegendKey val="0"/>
          <c:showVal val="0"/>
          <c:showCatName val="0"/>
          <c:showSerName val="0"/>
          <c:showPercent val="0"/>
          <c:showBubbleSize val="0"/>
        </c:dLbls>
        <c:gapWidth val="304"/>
        <c:overlap val="100"/>
        <c:axId val="1542501152"/>
        <c:axId val="1542491904"/>
      </c:barChart>
      <c:catAx>
        <c:axId val="1542501152"/>
        <c:scaling>
          <c:orientation val="minMax"/>
        </c:scaling>
        <c:delete val="0"/>
        <c:axPos val="b"/>
        <c:numFmt formatCode="General" sourceLinked="1"/>
        <c:majorTickMark val="none"/>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1542491904"/>
        <c:crosses val="autoZero"/>
        <c:auto val="1"/>
        <c:lblAlgn val="ctr"/>
        <c:lblOffset val="100"/>
        <c:noMultiLvlLbl val="0"/>
      </c:catAx>
      <c:valAx>
        <c:axId val="1542491904"/>
        <c:scaling>
          <c:orientation val="minMax"/>
          <c:max val="1"/>
          <c:min val="0"/>
        </c:scaling>
        <c:delete val="0"/>
        <c:axPos val="l"/>
        <c:numFmt formatCode="0%" sourceLinked="1"/>
        <c:majorTickMark val="none"/>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1200" b="1" i="0" u="none" strike="noStrike" kern="1200" baseline="0">
                <a:solidFill>
                  <a:schemeClr val="tx2"/>
                </a:solidFill>
                <a:latin typeface="+mn-lt"/>
                <a:ea typeface="+mn-ea"/>
                <a:cs typeface="+mn-cs"/>
              </a:defRPr>
            </a:pPr>
            <a:endParaRPr lang="en-US"/>
          </a:p>
        </c:txPr>
        <c:crossAx val="1542501152"/>
        <c:crosses val="autoZero"/>
        <c:crossBetween val="between"/>
        <c:majorUnit val="0.2"/>
      </c:valAx>
      <c:spPr>
        <a:noFill/>
        <a:ln>
          <a:noFill/>
        </a:ln>
        <a:effectLst/>
      </c:spPr>
    </c:plotArea>
    <c:legend>
      <c:legendPos val="r"/>
      <c:layout>
        <c:manualLayout>
          <c:xMode val="edge"/>
          <c:yMode val="edge"/>
          <c:x val="0.86156913287340053"/>
          <c:y val="0.2699742325890413"/>
          <c:w val="0.13843086369536098"/>
          <c:h val="0.4092522791437009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b="1">
          <a:solidFill>
            <a:schemeClr val="tx1"/>
          </a:solidFill>
          <a:latin typeface="+mn-lt"/>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042053029282765E-3"/>
          <c:y val="0.24401062684592717"/>
          <c:w val="0.98783489811626413"/>
          <c:h val="0.70111209941274077"/>
        </c:manualLayout>
      </c:layout>
      <c:barChart>
        <c:barDir val="bar"/>
        <c:grouping val="percentStacked"/>
        <c:varyColors val="0"/>
        <c:ser>
          <c:idx val="0"/>
          <c:order val="0"/>
          <c:tx>
            <c:strRef>
              <c:f>Sheet1!$B$1</c:f>
              <c:strCache>
                <c:ptCount val="1"/>
                <c:pt idx="0">
                  <c:v>%1</c:v>
                </c:pt>
              </c:strCache>
            </c:strRef>
          </c:tx>
          <c:spPr>
            <a:solidFill>
              <a:srgbClr val="B2292E"/>
            </a:solidFill>
            <a:ln w="15875">
              <a:solidFill>
                <a:srgbClr val="FFFFFF"/>
              </a:solidFill>
            </a:ln>
            <a:effectLst/>
          </c:spPr>
          <c:invertIfNegative val="0"/>
          <c:dPt>
            <c:idx val="2"/>
            <c:invertIfNegative val="0"/>
            <c:bubble3D val="0"/>
            <c:spPr>
              <a:pattFill prst="ltDnDiag">
                <a:fgClr>
                  <a:srgbClr val="54575A"/>
                </a:fgClr>
                <a:bgClr>
                  <a:srgbClr val="888B8D">
                    <a:lumMod val="20000"/>
                    <a:lumOff val="80000"/>
                  </a:srgbClr>
                </a:bgClr>
              </a:pattFill>
              <a:ln w="15875">
                <a:solidFill>
                  <a:srgbClr val="FFFFFF"/>
                </a:solidFill>
              </a:ln>
              <a:effectLst/>
            </c:spPr>
            <c:extLst>
              <c:ext xmlns:c16="http://schemas.microsoft.com/office/drawing/2014/chart" uri="{C3380CC4-5D6E-409C-BE32-E72D297353CC}">
                <c16:uniqueId val="{00000006-9D8B-2143-A5DF-9E4A4DB4982D}"/>
              </c:ext>
            </c:extLst>
          </c:dPt>
          <c:dLbls>
            <c:dLbl>
              <c:idx val="1"/>
              <c:delete val="1"/>
              <c:extLst>
                <c:ext xmlns:c15="http://schemas.microsoft.com/office/drawing/2012/chart" uri="{CE6537A1-D6FC-4f65-9D91-7224C49458BB}"/>
                <c:ext xmlns:c16="http://schemas.microsoft.com/office/drawing/2014/chart" uri="{C3380CC4-5D6E-409C-BE32-E72D297353CC}">
                  <c16:uniqueId val="{00000008-D77E-4AE8-A56D-FDA7CDCF1FC8}"/>
                </c:ext>
              </c:extLst>
            </c:dLbl>
            <c:dLbl>
              <c:idx val="2"/>
              <c:delete val="1"/>
              <c:extLst>
                <c:ext xmlns:c15="http://schemas.microsoft.com/office/drawing/2012/chart" uri="{CE6537A1-D6FC-4f65-9D91-7224C49458BB}"/>
                <c:ext xmlns:c16="http://schemas.microsoft.com/office/drawing/2014/chart" uri="{C3380CC4-5D6E-409C-BE32-E72D297353CC}">
                  <c16:uniqueId val="{00000006-9D8B-2143-A5DF-9E4A4DB4982D}"/>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Executives</c:v>
                </c:pt>
              </c:strCache>
            </c:strRef>
          </c:cat>
          <c:val>
            <c:numRef>
              <c:f>Sheet1!$B$2:$B$4</c:f>
              <c:numCache>
                <c:formatCode>General</c:formatCode>
                <c:ptCount val="3"/>
                <c:pt idx="0">
                  <c:v>6</c:v>
                </c:pt>
                <c:pt idx="1">
                  <c:v>2</c:v>
                </c:pt>
                <c:pt idx="2">
                  <c:v>0</c:v>
                </c:pt>
              </c:numCache>
            </c:numRef>
          </c:val>
          <c:extLst>
            <c:ext xmlns:c16="http://schemas.microsoft.com/office/drawing/2014/chart" uri="{C3380CC4-5D6E-409C-BE32-E72D297353CC}">
              <c16:uniqueId val="{00000000-CAFB-664B-9361-B8C832517430}"/>
            </c:ext>
          </c:extLst>
        </c:ser>
        <c:ser>
          <c:idx val="1"/>
          <c:order val="1"/>
          <c:tx>
            <c:strRef>
              <c:f>Sheet1!$C$1</c:f>
              <c:strCache>
                <c:ptCount val="1"/>
                <c:pt idx="0">
                  <c:v>%2</c:v>
                </c:pt>
              </c:strCache>
            </c:strRef>
          </c:tx>
          <c:spPr>
            <a:solidFill>
              <a:srgbClr val="DA6927"/>
            </a:solidFill>
            <a:ln w="15875">
              <a:solidFill>
                <a:srgbClr val="FFFFFF"/>
              </a:solidFill>
            </a:ln>
            <a:effectLst/>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7-D77E-4AE8-A56D-FDA7CDCF1FC8}"/>
                </c:ext>
              </c:extLst>
            </c:dLbl>
            <c:dLbl>
              <c:idx val="2"/>
              <c:delete val="1"/>
              <c:extLst>
                <c:ext xmlns:c15="http://schemas.microsoft.com/office/drawing/2012/chart" uri="{CE6537A1-D6FC-4f65-9D91-7224C49458BB}"/>
                <c:ext xmlns:c16="http://schemas.microsoft.com/office/drawing/2014/chart" uri="{C3380CC4-5D6E-409C-BE32-E72D297353CC}">
                  <c16:uniqueId val="{00000006-D77E-4AE8-A56D-FDA7CDCF1FC8}"/>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Executives</c:v>
                </c:pt>
              </c:strCache>
            </c:strRef>
          </c:cat>
          <c:val>
            <c:numRef>
              <c:f>Sheet1!$C$2:$C$4</c:f>
              <c:numCache>
                <c:formatCode>General</c:formatCode>
                <c:ptCount val="3"/>
                <c:pt idx="0">
                  <c:v>6</c:v>
                </c:pt>
                <c:pt idx="1">
                  <c:v>2</c:v>
                </c:pt>
                <c:pt idx="2">
                  <c:v>0</c:v>
                </c:pt>
              </c:numCache>
            </c:numRef>
          </c:val>
          <c:extLst>
            <c:ext xmlns:c16="http://schemas.microsoft.com/office/drawing/2014/chart" uri="{C3380CC4-5D6E-409C-BE32-E72D297353CC}">
              <c16:uniqueId val="{00000001-CAFB-664B-9361-B8C832517430}"/>
            </c:ext>
          </c:extLst>
        </c:ser>
        <c:ser>
          <c:idx val="2"/>
          <c:order val="2"/>
          <c:tx>
            <c:strRef>
              <c:f>Sheet1!$D$1</c:f>
              <c:strCache>
                <c:ptCount val="1"/>
                <c:pt idx="0">
                  <c:v>%3</c:v>
                </c:pt>
              </c:strCache>
            </c:strRef>
          </c:tx>
          <c:spPr>
            <a:solidFill>
              <a:srgbClr val="F1D09F"/>
            </a:solidFill>
            <a:ln w="15875">
              <a:solidFill>
                <a:srgbClr val="FFFFFF"/>
              </a:solidFill>
            </a:ln>
            <a:effectLst/>
          </c:spPr>
          <c:invertIfNegative val="0"/>
          <c:dPt>
            <c:idx val="9"/>
            <c:invertIfNegative val="0"/>
            <c:bubble3D val="0"/>
            <c:spPr>
              <a:solidFill>
                <a:srgbClr val="F1D09F"/>
              </a:solidFill>
              <a:ln w="15875">
                <a:solidFill>
                  <a:srgbClr val="FFFFFF"/>
                </a:solidFill>
              </a:ln>
              <a:effectLst/>
            </c:spPr>
            <c:extLst>
              <c:ext xmlns:c16="http://schemas.microsoft.com/office/drawing/2014/chart" uri="{C3380CC4-5D6E-409C-BE32-E72D297353CC}">
                <c16:uniqueId val="{00000003-CAFB-664B-9361-B8C83251743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Executives</c:v>
                </c:pt>
              </c:strCache>
            </c:strRef>
          </c:cat>
          <c:val>
            <c:numRef>
              <c:f>Sheet1!$D$2:$D$4</c:f>
              <c:numCache>
                <c:formatCode>General</c:formatCode>
                <c:ptCount val="3"/>
                <c:pt idx="0">
                  <c:v>17</c:v>
                </c:pt>
                <c:pt idx="1">
                  <c:v>7</c:v>
                </c:pt>
                <c:pt idx="2">
                  <c:v>8</c:v>
                </c:pt>
              </c:numCache>
            </c:numRef>
          </c:val>
          <c:extLst>
            <c:ext xmlns:c16="http://schemas.microsoft.com/office/drawing/2014/chart" uri="{C3380CC4-5D6E-409C-BE32-E72D297353CC}">
              <c16:uniqueId val="{00000004-CAFB-664B-9361-B8C832517430}"/>
            </c:ext>
          </c:extLst>
        </c:ser>
        <c:ser>
          <c:idx val="3"/>
          <c:order val="3"/>
          <c:tx>
            <c:strRef>
              <c:f>Sheet1!$E$1</c:f>
              <c:strCache>
                <c:ptCount val="1"/>
                <c:pt idx="0">
                  <c:v>%4</c:v>
                </c:pt>
              </c:strCache>
            </c:strRef>
          </c:tx>
          <c:spPr>
            <a:solidFill>
              <a:srgbClr val="009382"/>
            </a:solidFill>
            <a:ln w="15875">
              <a:solidFill>
                <a:srgbClr val="FFFFFF"/>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Executives</c:v>
                </c:pt>
              </c:strCache>
            </c:strRef>
          </c:cat>
          <c:val>
            <c:numRef>
              <c:f>Sheet1!$E$2:$E$4</c:f>
              <c:numCache>
                <c:formatCode>General</c:formatCode>
                <c:ptCount val="3"/>
                <c:pt idx="0">
                  <c:v>33</c:v>
                </c:pt>
                <c:pt idx="1">
                  <c:v>40</c:v>
                </c:pt>
                <c:pt idx="2">
                  <c:v>33</c:v>
                </c:pt>
              </c:numCache>
            </c:numRef>
          </c:val>
          <c:extLst>
            <c:ext xmlns:c16="http://schemas.microsoft.com/office/drawing/2014/chart" uri="{C3380CC4-5D6E-409C-BE32-E72D297353CC}">
              <c16:uniqueId val="{00000005-CAFB-664B-9361-B8C832517430}"/>
            </c:ext>
          </c:extLst>
        </c:ser>
        <c:ser>
          <c:idx val="4"/>
          <c:order val="4"/>
          <c:tx>
            <c:strRef>
              <c:f>Sheet1!$F$1</c:f>
              <c:strCache>
                <c:ptCount val="1"/>
                <c:pt idx="0">
                  <c:v>%5</c:v>
                </c:pt>
              </c:strCache>
            </c:strRef>
          </c:tx>
          <c:spPr>
            <a:solidFill>
              <a:srgbClr val="005750"/>
            </a:solidFill>
            <a:ln w="15875">
              <a:solidFill>
                <a:srgbClr val="FFFFFF"/>
              </a:solidFill>
            </a:ln>
            <a:effectLst/>
          </c:spPr>
          <c:invertIfNegative val="0"/>
          <c:dPt>
            <c:idx val="11"/>
            <c:invertIfNegative val="0"/>
            <c:bubble3D val="0"/>
            <c:spPr>
              <a:solidFill>
                <a:srgbClr val="005750"/>
              </a:solidFill>
              <a:ln w="15875">
                <a:solidFill>
                  <a:srgbClr val="FFFFFF"/>
                </a:solidFill>
              </a:ln>
              <a:effectLst/>
            </c:spPr>
            <c:extLst>
              <c:ext xmlns:c16="http://schemas.microsoft.com/office/drawing/2014/chart" uri="{C3380CC4-5D6E-409C-BE32-E72D297353CC}">
                <c16:uniqueId val="{00000007-CAFB-664B-9361-B8C83251743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Executives</c:v>
                </c:pt>
              </c:strCache>
            </c:strRef>
          </c:cat>
          <c:val>
            <c:numRef>
              <c:f>Sheet1!$F$2:$F$4</c:f>
              <c:numCache>
                <c:formatCode>General</c:formatCode>
                <c:ptCount val="3"/>
                <c:pt idx="0">
                  <c:v>39</c:v>
                </c:pt>
                <c:pt idx="1">
                  <c:v>49</c:v>
                </c:pt>
                <c:pt idx="2">
                  <c:v>58</c:v>
                </c:pt>
              </c:numCache>
            </c:numRef>
          </c:val>
          <c:extLst>
            <c:ext xmlns:c16="http://schemas.microsoft.com/office/drawing/2014/chart" uri="{C3380CC4-5D6E-409C-BE32-E72D297353CC}">
              <c16:uniqueId val="{00000008-CAFB-664B-9361-B8C832517430}"/>
            </c:ext>
          </c:extLst>
        </c:ser>
        <c:dLbls>
          <c:dLblPos val="ctr"/>
          <c:showLegendKey val="0"/>
          <c:showVal val="1"/>
          <c:showCatName val="0"/>
          <c:showSerName val="0"/>
          <c:showPercent val="0"/>
          <c:showBubbleSize val="0"/>
        </c:dLbls>
        <c:gapWidth val="57"/>
        <c:overlap val="100"/>
        <c:axId val="415638768"/>
        <c:axId val="415640448"/>
      </c:barChart>
      <c:catAx>
        <c:axId val="415638768"/>
        <c:scaling>
          <c:orientation val="minMax"/>
        </c:scaling>
        <c:delete val="1"/>
        <c:axPos val="l"/>
        <c:numFmt formatCode="General" sourceLinked="1"/>
        <c:majorTickMark val="none"/>
        <c:minorTickMark val="none"/>
        <c:tickLblPos val="nextTo"/>
        <c:crossAx val="415640448"/>
        <c:crosses val="autoZero"/>
        <c:auto val="1"/>
        <c:lblAlgn val="ctr"/>
        <c:lblOffset val="100"/>
        <c:noMultiLvlLbl val="0"/>
      </c:catAx>
      <c:valAx>
        <c:axId val="415640448"/>
        <c:scaling>
          <c:orientation val="minMax"/>
        </c:scaling>
        <c:delete val="1"/>
        <c:axPos val="b"/>
        <c:numFmt formatCode="0%" sourceLinked="1"/>
        <c:majorTickMark val="none"/>
        <c:minorTickMark val="none"/>
        <c:tickLblPos val="nextTo"/>
        <c:crossAx val="415638768"/>
        <c:crosses val="autoZero"/>
        <c:crossBetween val="between"/>
      </c:valAx>
      <c:spPr>
        <a:noFill/>
        <a:ln>
          <a:noFill/>
        </a:ln>
        <a:effectLst/>
      </c:spPr>
    </c:plotArea>
    <c:plotVisOnly val="1"/>
    <c:dispBlanksAs val="gap"/>
    <c:showDLblsOverMax val="0"/>
    <c:extLst/>
  </c:chart>
  <c:spPr>
    <a:noFill/>
    <a:ln>
      <a:noFill/>
    </a:ln>
    <a:effectLst/>
  </c:spPr>
  <c:txPr>
    <a:bodyPr/>
    <a:lstStyle/>
    <a:p>
      <a:pPr>
        <a:defRPr sz="1100"/>
      </a:pPr>
      <a:endParaRPr lang="en-US"/>
    </a:p>
  </c:txPr>
  <c:externalData r:id="rId4">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042053029282765E-3"/>
          <c:y val="0.30805268709068162"/>
          <c:w val="0.98783489811626413"/>
          <c:h val="0.68905846328818265"/>
        </c:manualLayout>
      </c:layout>
      <c:barChart>
        <c:barDir val="bar"/>
        <c:grouping val="percentStacked"/>
        <c:varyColors val="0"/>
        <c:ser>
          <c:idx val="0"/>
          <c:order val="0"/>
          <c:tx>
            <c:strRef>
              <c:f>Sheet1!$B$1</c:f>
              <c:strCache>
                <c:ptCount val="1"/>
                <c:pt idx="0">
                  <c:v>%1</c:v>
                </c:pt>
              </c:strCache>
            </c:strRef>
          </c:tx>
          <c:spPr>
            <a:solidFill>
              <a:srgbClr val="B2292E"/>
            </a:solidFill>
            <a:ln w="15875">
              <a:solidFill>
                <a:srgbClr val="FFFFFF"/>
              </a:solidFill>
            </a:ln>
            <a:effectLst/>
          </c:spPr>
          <c:invertIfNegative val="0"/>
          <c:dPt>
            <c:idx val="2"/>
            <c:invertIfNegative val="0"/>
            <c:bubble3D val="0"/>
            <c:spPr>
              <a:pattFill prst="ltDnDiag">
                <a:fgClr>
                  <a:srgbClr val="54575A"/>
                </a:fgClr>
                <a:bgClr>
                  <a:srgbClr val="888B8D">
                    <a:lumMod val="20000"/>
                    <a:lumOff val="80000"/>
                  </a:srgbClr>
                </a:bgClr>
              </a:pattFill>
              <a:ln w="15875">
                <a:solidFill>
                  <a:srgbClr val="FFFFFF"/>
                </a:solidFill>
              </a:ln>
              <a:effectLst/>
            </c:spPr>
            <c:extLst>
              <c:ext xmlns:c16="http://schemas.microsoft.com/office/drawing/2014/chart" uri="{C3380CC4-5D6E-409C-BE32-E72D297353CC}">
                <c16:uniqueId val="{0000000C-29BD-B148-A87F-131CE35B90D3}"/>
              </c:ext>
            </c:extLst>
          </c:dPt>
          <c:dLbls>
            <c:delete val="1"/>
          </c:dLbls>
          <c:cat>
            <c:strRef>
              <c:f>Sheet1!$A$2:$A$4</c:f>
              <c:strCache>
                <c:ptCount val="3"/>
                <c:pt idx="0">
                  <c:v>General Staff</c:v>
                </c:pt>
                <c:pt idx="1">
                  <c:v>Principals &amp; Directors</c:v>
                </c:pt>
                <c:pt idx="2">
                  <c:v>Executive Cabinet</c:v>
                </c:pt>
              </c:strCache>
            </c:strRef>
          </c:cat>
          <c:val>
            <c:numRef>
              <c:f>Sheet1!$B$2:$B$4</c:f>
              <c:numCache>
                <c:formatCode>General</c:formatCode>
                <c:ptCount val="3"/>
                <c:pt idx="0">
                  <c:v>4</c:v>
                </c:pt>
                <c:pt idx="1">
                  <c:v>2</c:v>
                </c:pt>
                <c:pt idx="2">
                  <c:v>0</c:v>
                </c:pt>
              </c:numCache>
            </c:numRef>
          </c:val>
          <c:extLst>
            <c:ext xmlns:c16="http://schemas.microsoft.com/office/drawing/2014/chart" uri="{C3380CC4-5D6E-409C-BE32-E72D297353CC}">
              <c16:uniqueId val="{00000000-29BD-B148-A87F-131CE35B90D3}"/>
            </c:ext>
          </c:extLst>
        </c:ser>
        <c:ser>
          <c:idx val="1"/>
          <c:order val="1"/>
          <c:tx>
            <c:strRef>
              <c:f>Sheet1!$C$1</c:f>
              <c:strCache>
                <c:ptCount val="1"/>
                <c:pt idx="0">
                  <c:v>%2</c:v>
                </c:pt>
              </c:strCache>
            </c:strRef>
          </c:tx>
          <c:spPr>
            <a:solidFill>
              <a:srgbClr val="DA6927"/>
            </a:solidFill>
            <a:ln w="15875">
              <a:solidFill>
                <a:srgbClr val="FFFFFF"/>
              </a:solidFill>
            </a:ln>
            <a:effectLst/>
          </c:spPr>
          <c:invertIfNegative val="0"/>
          <c:dLbls>
            <c:dLbl>
              <c:idx val="2"/>
              <c:delete val="1"/>
              <c:extLst>
                <c:ext xmlns:c15="http://schemas.microsoft.com/office/drawing/2012/chart" uri="{CE6537A1-D6FC-4f65-9D91-7224C49458BB}"/>
                <c:ext xmlns:c16="http://schemas.microsoft.com/office/drawing/2014/chart" uri="{C3380CC4-5D6E-409C-BE32-E72D297353CC}">
                  <c16:uniqueId val="{00000006-E4AC-4497-B461-04E7B45132F4}"/>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 Cabinet</c:v>
                </c:pt>
              </c:strCache>
            </c:strRef>
          </c:cat>
          <c:val>
            <c:numRef>
              <c:f>Sheet1!$C$2:$C$4</c:f>
              <c:numCache>
                <c:formatCode>General</c:formatCode>
                <c:ptCount val="3"/>
                <c:pt idx="0">
                  <c:v>6</c:v>
                </c:pt>
                <c:pt idx="1">
                  <c:v>5</c:v>
                </c:pt>
                <c:pt idx="2">
                  <c:v>3</c:v>
                </c:pt>
              </c:numCache>
            </c:numRef>
          </c:val>
          <c:extLst>
            <c:ext xmlns:c16="http://schemas.microsoft.com/office/drawing/2014/chart" uri="{C3380CC4-5D6E-409C-BE32-E72D297353CC}">
              <c16:uniqueId val="{00000002-29BD-B148-A87F-131CE35B90D3}"/>
            </c:ext>
          </c:extLst>
        </c:ser>
        <c:ser>
          <c:idx val="2"/>
          <c:order val="2"/>
          <c:tx>
            <c:strRef>
              <c:f>Sheet1!$D$1</c:f>
              <c:strCache>
                <c:ptCount val="1"/>
                <c:pt idx="0">
                  <c:v>%3</c:v>
                </c:pt>
              </c:strCache>
            </c:strRef>
          </c:tx>
          <c:spPr>
            <a:solidFill>
              <a:srgbClr val="F1D09F"/>
            </a:solidFill>
            <a:ln w="15875">
              <a:solidFill>
                <a:srgbClr val="FFFFFF"/>
              </a:solidFill>
            </a:ln>
            <a:effectLst/>
          </c:spPr>
          <c:invertIfNegative val="0"/>
          <c:dPt>
            <c:idx val="9"/>
            <c:invertIfNegative val="0"/>
            <c:bubble3D val="0"/>
            <c:spPr>
              <a:solidFill>
                <a:srgbClr val="F1D09F"/>
              </a:solidFill>
              <a:ln w="15875">
                <a:solidFill>
                  <a:srgbClr val="FFFFFF"/>
                </a:solidFill>
              </a:ln>
              <a:effectLst/>
            </c:spPr>
            <c:extLst>
              <c:ext xmlns:c16="http://schemas.microsoft.com/office/drawing/2014/chart" uri="{C3380CC4-5D6E-409C-BE32-E72D297353CC}">
                <c16:uniqueId val="{00000004-29BD-B148-A87F-131CE35B90D3}"/>
              </c:ext>
            </c:extLst>
          </c:dPt>
          <c:dLbls>
            <c:dLbl>
              <c:idx val="2"/>
              <c:delete val="1"/>
              <c:extLst>
                <c:ext xmlns:c15="http://schemas.microsoft.com/office/drawing/2012/chart" uri="{CE6537A1-D6FC-4f65-9D91-7224C49458BB}"/>
                <c:ext xmlns:c16="http://schemas.microsoft.com/office/drawing/2014/chart" uri="{C3380CC4-5D6E-409C-BE32-E72D297353CC}">
                  <c16:uniqueId val="{00000006-0915-DE4B-8695-D70CDEF7F660}"/>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 Cabinet</c:v>
                </c:pt>
              </c:strCache>
            </c:strRef>
          </c:cat>
          <c:val>
            <c:numRef>
              <c:f>Sheet1!$D$2:$D$4</c:f>
              <c:numCache>
                <c:formatCode>General</c:formatCode>
                <c:ptCount val="3"/>
                <c:pt idx="0">
                  <c:v>15</c:v>
                </c:pt>
                <c:pt idx="1">
                  <c:v>5</c:v>
                </c:pt>
                <c:pt idx="2">
                  <c:v>3</c:v>
                </c:pt>
              </c:numCache>
            </c:numRef>
          </c:val>
          <c:extLst>
            <c:ext xmlns:c16="http://schemas.microsoft.com/office/drawing/2014/chart" uri="{C3380CC4-5D6E-409C-BE32-E72D297353CC}">
              <c16:uniqueId val="{00000006-29BD-B148-A87F-131CE35B90D3}"/>
            </c:ext>
          </c:extLst>
        </c:ser>
        <c:ser>
          <c:idx val="3"/>
          <c:order val="3"/>
          <c:tx>
            <c:strRef>
              <c:f>Sheet1!$E$1</c:f>
              <c:strCache>
                <c:ptCount val="1"/>
                <c:pt idx="0">
                  <c:v>%4</c:v>
                </c:pt>
              </c:strCache>
            </c:strRef>
          </c:tx>
          <c:spPr>
            <a:solidFill>
              <a:srgbClr val="009382"/>
            </a:solidFill>
            <a:ln w="15875">
              <a:solidFill>
                <a:srgbClr val="FFFFFF"/>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 Cabinet</c:v>
                </c:pt>
              </c:strCache>
            </c:strRef>
          </c:cat>
          <c:val>
            <c:numRef>
              <c:f>Sheet1!$E$2:$E$4</c:f>
              <c:numCache>
                <c:formatCode>General</c:formatCode>
                <c:ptCount val="3"/>
                <c:pt idx="0">
                  <c:v>32</c:v>
                </c:pt>
                <c:pt idx="1">
                  <c:v>36</c:v>
                </c:pt>
                <c:pt idx="2">
                  <c:v>25</c:v>
                </c:pt>
              </c:numCache>
            </c:numRef>
          </c:val>
          <c:extLst>
            <c:ext xmlns:c16="http://schemas.microsoft.com/office/drawing/2014/chart" uri="{C3380CC4-5D6E-409C-BE32-E72D297353CC}">
              <c16:uniqueId val="{00000007-29BD-B148-A87F-131CE35B90D3}"/>
            </c:ext>
          </c:extLst>
        </c:ser>
        <c:ser>
          <c:idx val="4"/>
          <c:order val="4"/>
          <c:tx>
            <c:strRef>
              <c:f>Sheet1!$F$1</c:f>
              <c:strCache>
                <c:ptCount val="1"/>
                <c:pt idx="0">
                  <c:v>%5</c:v>
                </c:pt>
              </c:strCache>
            </c:strRef>
          </c:tx>
          <c:spPr>
            <a:solidFill>
              <a:srgbClr val="005750"/>
            </a:solidFill>
            <a:ln w="15875">
              <a:solidFill>
                <a:srgbClr val="FFFFFF"/>
              </a:solidFill>
            </a:ln>
            <a:effectLst/>
          </c:spPr>
          <c:invertIfNegative val="0"/>
          <c:dPt>
            <c:idx val="11"/>
            <c:invertIfNegative val="0"/>
            <c:bubble3D val="0"/>
            <c:spPr>
              <a:solidFill>
                <a:srgbClr val="005750"/>
              </a:solidFill>
              <a:ln w="15875">
                <a:solidFill>
                  <a:srgbClr val="FFFFFF"/>
                </a:solidFill>
              </a:ln>
              <a:effectLst/>
            </c:spPr>
            <c:extLst>
              <c:ext xmlns:c16="http://schemas.microsoft.com/office/drawing/2014/chart" uri="{C3380CC4-5D6E-409C-BE32-E72D297353CC}">
                <c16:uniqueId val="{00000009-29BD-B148-A87F-131CE35B90D3}"/>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General Staff</c:v>
                </c:pt>
                <c:pt idx="1">
                  <c:v>Principals &amp; Directors</c:v>
                </c:pt>
                <c:pt idx="2">
                  <c:v>Executive Cabinet</c:v>
                </c:pt>
              </c:strCache>
            </c:strRef>
          </c:cat>
          <c:val>
            <c:numRef>
              <c:f>Sheet1!$F$2:$F$4</c:f>
              <c:numCache>
                <c:formatCode>General</c:formatCode>
                <c:ptCount val="3"/>
                <c:pt idx="0">
                  <c:v>44</c:v>
                </c:pt>
                <c:pt idx="1">
                  <c:v>52</c:v>
                </c:pt>
                <c:pt idx="2">
                  <c:v>69</c:v>
                </c:pt>
              </c:numCache>
            </c:numRef>
          </c:val>
          <c:extLst>
            <c:ext xmlns:c16="http://schemas.microsoft.com/office/drawing/2014/chart" uri="{C3380CC4-5D6E-409C-BE32-E72D297353CC}">
              <c16:uniqueId val="{0000000A-29BD-B148-A87F-131CE35B90D3}"/>
            </c:ext>
          </c:extLst>
        </c:ser>
        <c:dLbls>
          <c:dLblPos val="ctr"/>
          <c:showLegendKey val="0"/>
          <c:showVal val="1"/>
          <c:showCatName val="0"/>
          <c:showSerName val="0"/>
          <c:showPercent val="0"/>
          <c:showBubbleSize val="0"/>
        </c:dLbls>
        <c:gapWidth val="57"/>
        <c:overlap val="100"/>
        <c:axId val="415638768"/>
        <c:axId val="415640448"/>
      </c:barChart>
      <c:catAx>
        <c:axId val="415638768"/>
        <c:scaling>
          <c:orientation val="minMax"/>
        </c:scaling>
        <c:delete val="1"/>
        <c:axPos val="l"/>
        <c:numFmt formatCode="General" sourceLinked="1"/>
        <c:majorTickMark val="none"/>
        <c:minorTickMark val="none"/>
        <c:tickLblPos val="nextTo"/>
        <c:crossAx val="415640448"/>
        <c:crosses val="autoZero"/>
        <c:auto val="1"/>
        <c:lblAlgn val="ctr"/>
        <c:lblOffset val="100"/>
        <c:noMultiLvlLbl val="0"/>
      </c:catAx>
      <c:valAx>
        <c:axId val="415640448"/>
        <c:scaling>
          <c:orientation val="minMax"/>
        </c:scaling>
        <c:delete val="1"/>
        <c:axPos val="b"/>
        <c:numFmt formatCode="0%" sourceLinked="1"/>
        <c:majorTickMark val="none"/>
        <c:minorTickMark val="none"/>
        <c:tickLblPos val="nextTo"/>
        <c:crossAx val="415638768"/>
        <c:crosses val="autoZero"/>
        <c:crossBetween val="between"/>
      </c:valAx>
      <c:spPr>
        <a:noFill/>
        <a:ln>
          <a:noFill/>
        </a:ln>
        <a:effectLst/>
      </c:spPr>
    </c:plotArea>
    <c:legend>
      <c:legendPos val="t"/>
      <c:layout>
        <c:manualLayout>
          <c:xMode val="edge"/>
          <c:yMode val="edge"/>
          <c:x val="0.15376556190709081"/>
          <c:y val="0.16529165567475487"/>
          <c:w val="0.67289258443162248"/>
          <c:h val="0.1154944157750912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100"/>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BCSD</c:v>
                </c:pt>
              </c:strCache>
            </c:strRef>
          </c:tx>
          <c:spPr>
            <a:ln>
              <a:solidFill>
                <a:schemeClr val="bg1"/>
              </a:solidFill>
            </a:ln>
          </c:spPr>
          <c:dPt>
            <c:idx val="0"/>
            <c:bubble3D val="0"/>
            <c:spPr>
              <a:solidFill>
                <a:srgbClr val="005750"/>
              </a:solidFill>
              <a:ln w="19050">
                <a:solidFill>
                  <a:schemeClr val="bg1"/>
                </a:solidFill>
              </a:ln>
              <a:effectLst/>
            </c:spPr>
            <c:extLst>
              <c:ext xmlns:c16="http://schemas.microsoft.com/office/drawing/2014/chart" uri="{C3380CC4-5D6E-409C-BE32-E72D297353CC}">
                <c16:uniqueId val="{00000001-F08B-8B4D-B797-719419CC05E4}"/>
              </c:ext>
            </c:extLst>
          </c:dPt>
          <c:dPt>
            <c:idx val="1"/>
            <c:bubble3D val="0"/>
            <c:spPr>
              <a:solidFill>
                <a:srgbClr val="F4C55C"/>
              </a:solidFill>
              <a:ln w="19050">
                <a:solidFill>
                  <a:schemeClr val="bg1"/>
                </a:solidFill>
              </a:ln>
              <a:effectLst/>
            </c:spPr>
            <c:extLst>
              <c:ext xmlns:c16="http://schemas.microsoft.com/office/drawing/2014/chart" uri="{C3380CC4-5D6E-409C-BE32-E72D297353CC}">
                <c16:uniqueId val="{00000003-F08B-8B4D-B797-719419CC05E4}"/>
              </c:ext>
            </c:extLst>
          </c:dPt>
          <c:dPt>
            <c:idx val="2"/>
            <c:bubble3D val="0"/>
            <c:spPr>
              <a:solidFill>
                <a:srgbClr val="B2292E"/>
              </a:solidFill>
              <a:ln w="19050">
                <a:solidFill>
                  <a:schemeClr val="bg1"/>
                </a:solidFill>
              </a:ln>
              <a:effectLst/>
            </c:spPr>
            <c:extLst>
              <c:ext xmlns:c16="http://schemas.microsoft.com/office/drawing/2014/chart" uri="{C3380CC4-5D6E-409C-BE32-E72D297353CC}">
                <c16:uniqueId val="{00000005-F08B-8B4D-B797-719419CC05E4}"/>
              </c:ext>
            </c:extLst>
          </c:dPt>
          <c:cat>
            <c:strRef>
              <c:f>Sheet1!$A$2:$A$4</c:f>
              <c:strCache>
                <c:ptCount val="3"/>
                <c:pt idx="0">
                  <c:v>Engaged</c:v>
                </c:pt>
                <c:pt idx="1">
                  <c:v>Not Engaged</c:v>
                </c:pt>
                <c:pt idx="2">
                  <c:v>Actively Disengaged</c:v>
                </c:pt>
              </c:strCache>
            </c:strRef>
          </c:cat>
          <c:val>
            <c:numRef>
              <c:f>Sheet1!$B$2:$B$4</c:f>
              <c:numCache>
                <c:formatCode>0%</c:formatCode>
                <c:ptCount val="3"/>
                <c:pt idx="0">
                  <c:v>0.44</c:v>
                </c:pt>
                <c:pt idx="1">
                  <c:v>0.32</c:v>
                </c:pt>
                <c:pt idx="2">
                  <c:v>0.24</c:v>
                </c:pt>
              </c:numCache>
            </c:numRef>
          </c:val>
          <c:extLst>
            <c:ext xmlns:c16="http://schemas.microsoft.com/office/drawing/2014/chart" uri="{C3380CC4-5D6E-409C-BE32-E72D297353CC}">
              <c16:uniqueId val="{00000006-F08B-8B4D-B797-719419CC05E4}"/>
            </c:ext>
          </c:extLst>
        </c:ser>
        <c:dLbls>
          <c:showLegendKey val="0"/>
          <c:showVal val="0"/>
          <c:showCatName val="0"/>
          <c:showSerName val="0"/>
          <c:showPercent val="0"/>
          <c:showBubbleSize val="0"/>
          <c:showLeaderLines val="1"/>
        </c:dLbls>
        <c:firstSliceAng val="0"/>
        <c:holeSize val="74"/>
      </c:doughnutChart>
      <c:spPr>
        <a:noFill/>
        <a:ln>
          <a:noFill/>
        </a:ln>
        <a:effectLst/>
      </c:spPr>
    </c:plotArea>
    <c:plotVisOnly val="1"/>
    <c:dispBlanksAs val="gap"/>
    <c:showDLblsOverMax val="0"/>
  </c:chart>
  <c:spPr>
    <a:noFill/>
    <a:ln>
      <a:noFill/>
    </a:ln>
    <a:effectLst/>
  </c:spPr>
  <c:txPr>
    <a:bodyPr/>
    <a:lstStyle/>
    <a:p>
      <a:pPr>
        <a:defRPr>
          <a:solidFill>
            <a:schemeClr val="tx1"/>
          </a:solidFill>
          <a:latin typeface="+mn-lt"/>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Palmetto</c:v>
                </c:pt>
              </c:strCache>
            </c:strRef>
          </c:tx>
          <c:spPr>
            <a:ln>
              <a:solidFill>
                <a:schemeClr val="bg1"/>
              </a:solidFill>
            </a:ln>
          </c:spPr>
          <c:dPt>
            <c:idx val="0"/>
            <c:bubble3D val="0"/>
            <c:spPr>
              <a:solidFill>
                <a:srgbClr val="005750"/>
              </a:solidFill>
              <a:ln w="19050">
                <a:solidFill>
                  <a:schemeClr val="bg1"/>
                </a:solidFill>
              </a:ln>
              <a:effectLst/>
            </c:spPr>
            <c:extLst>
              <c:ext xmlns:c16="http://schemas.microsoft.com/office/drawing/2014/chart" uri="{C3380CC4-5D6E-409C-BE32-E72D297353CC}">
                <c16:uniqueId val="{00000001-0782-9A43-8701-8105080BDE46}"/>
              </c:ext>
            </c:extLst>
          </c:dPt>
          <c:dPt>
            <c:idx val="1"/>
            <c:bubble3D val="0"/>
            <c:spPr>
              <a:solidFill>
                <a:srgbClr val="F4C55C"/>
              </a:solidFill>
              <a:ln w="19050">
                <a:solidFill>
                  <a:schemeClr val="bg1"/>
                </a:solidFill>
              </a:ln>
              <a:effectLst/>
            </c:spPr>
            <c:extLst>
              <c:ext xmlns:c16="http://schemas.microsoft.com/office/drawing/2014/chart" uri="{C3380CC4-5D6E-409C-BE32-E72D297353CC}">
                <c16:uniqueId val="{00000003-0782-9A43-8701-8105080BDE46}"/>
              </c:ext>
            </c:extLst>
          </c:dPt>
          <c:dPt>
            <c:idx val="2"/>
            <c:bubble3D val="0"/>
            <c:spPr>
              <a:solidFill>
                <a:srgbClr val="B2292E"/>
              </a:solidFill>
              <a:ln w="19050">
                <a:solidFill>
                  <a:schemeClr val="bg1"/>
                </a:solidFill>
              </a:ln>
              <a:effectLst/>
            </c:spPr>
            <c:extLst>
              <c:ext xmlns:c16="http://schemas.microsoft.com/office/drawing/2014/chart" uri="{C3380CC4-5D6E-409C-BE32-E72D297353CC}">
                <c16:uniqueId val="{00000005-0782-9A43-8701-8105080BDE46}"/>
              </c:ext>
            </c:extLst>
          </c:dPt>
          <c:cat>
            <c:strRef>
              <c:f>Sheet1!$A$2:$A$4</c:f>
              <c:strCache>
                <c:ptCount val="3"/>
                <c:pt idx="0">
                  <c:v>Engaged</c:v>
                </c:pt>
                <c:pt idx="1">
                  <c:v>Not Engaged</c:v>
                </c:pt>
                <c:pt idx="2">
                  <c:v>Actively Disengaged</c:v>
                </c:pt>
              </c:strCache>
            </c:strRef>
          </c:cat>
          <c:val>
            <c:numRef>
              <c:f>Sheet1!$B$2:$B$4</c:f>
              <c:numCache>
                <c:formatCode>0%</c:formatCode>
                <c:ptCount val="3"/>
                <c:pt idx="0">
                  <c:v>0.46</c:v>
                </c:pt>
                <c:pt idx="1">
                  <c:v>0.3</c:v>
                </c:pt>
                <c:pt idx="2">
                  <c:v>0.24</c:v>
                </c:pt>
              </c:numCache>
            </c:numRef>
          </c:val>
          <c:extLst>
            <c:ext xmlns:c16="http://schemas.microsoft.com/office/drawing/2014/chart" uri="{C3380CC4-5D6E-409C-BE32-E72D297353CC}">
              <c16:uniqueId val="{00000006-0782-9A43-8701-8105080BDE46}"/>
            </c:ext>
          </c:extLst>
        </c:ser>
        <c:dLbls>
          <c:showLegendKey val="0"/>
          <c:showVal val="0"/>
          <c:showCatName val="0"/>
          <c:showSerName val="0"/>
          <c:showPercent val="0"/>
          <c:showBubbleSize val="0"/>
          <c:showLeaderLines val="1"/>
        </c:dLbls>
        <c:firstSliceAng val="0"/>
        <c:holeSize val="74"/>
      </c:doughnutChart>
      <c:spPr>
        <a:noFill/>
        <a:ln>
          <a:noFill/>
        </a:ln>
        <a:effectLst/>
      </c:spPr>
    </c:plotArea>
    <c:plotVisOnly val="1"/>
    <c:dispBlanksAs val="gap"/>
    <c:showDLblsOverMax val="0"/>
  </c:chart>
  <c:spPr>
    <a:noFill/>
    <a:ln>
      <a:noFill/>
    </a:ln>
    <a:effectLst/>
  </c:spPr>
  <c:txPr>
    <a:bodyPr/>
    <a:lstStyle/>
    <a:p>
      <a:pPr>
        <a:defRPr>
          <a:solidFill>
            <a:schemeClr val="tx1"/>
          </a:solidFill>
          <a:latin typeface="+mn-lt"/>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67497038533899"/>
          <c:y val="7.5501552670141442E-2"/>
          <c:w val="0.83102375874257084"/>
          <c:h val="0.78317348906461182"/>
        </c:manualLayout>
      </c:layout>
      <c:barChart>
        <c:barDir val="bar"/>
        <c:grouping val="percentStacked"/>
        <c:varyColors val="0"/>
        <c:ser>
          <c:idx val="0"/>
          <c:order val="0"/>
          <c:tx>
            <c:strRef>
              <c:f>Sheet1!$B$1</c:f>
              <c:strCache>
                <c:ptCount val="1"/>
                <c:pt idx="0">
                  <c:v>Engaged</c:v>
                </c:pt>
              </c:strCache>
            </c:strRef>
          </c:tx>
          <c:spPr>
            <a:solidFill>
              <a:srgbClr val="005750"/>
            </a:solidFill>
            <a:ln w="19050">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BCSD Overall</c:v>
                </c:pt>
                <c:pt idx="1">
                  <c:v>Grade 5</c:v>
                </c:pt>
                <c:pt idx="2">
                  <c:v>Grade 6</c:v>
                </c:pt>
                <c:pt idx="3">
                  <c:v>Grade 7</c:v>
                </c:pt>
                <c:pt idx="4">
                  <c:v>Grade 8</c:v>
                </c:pt>
                <c:pt idx="5">
                  <c:v>Grade 9</c:v>
                </c:pt>
                <c:pt idx="6">
                  <c:v>Grade 10</c:v>
                </c:pt>
                <c:pt idx="7">
                  <c:v>Grade 11</c:v>
                </c:pt>
                <c:pt idx="8">
                  <c:v>Grade 12</c:v>
                </c:pt>
              </c:strCache>
            </c:strRef>
          </c:cat>
          <c:val>
            <c:numRef>
              <c:f>Sheet1!$B$2:$B$10</c:f>
              <c:numCache>
                <c:formatCode>0%</c:formatCode>
                <c:ptCount val="9"/>
                <c:pt idx="0">
                  <c:v>0.44</c:v>
                </c:pt>
                <c:pt idx="1">
                  <c:v>0.65</c:v>
                </c:pt>
                <c:pt idx="2">
                  <c:v>0.51</c:v>
                </c:pt>
                <c:pt idx="3">
                  <c:v>0.42</c:v>
                </c:pt>
                <c:pt idx="4">
                  <c:v>0.32</c:v>
                </c:pt>
                <c:pt idx="5">
                  <c:v>0.34</c:v>
                </c:pt>
                <c:pt idx="6">
                  <c:v>0.28000000000000003</c:v>
                </c:pt>
                <c:pt idx="7">
                  <c:v>0.4</c:v>
                </c:pt>
                <c:pt idx="8">
                  <c:v>0.37</c:v>
                </c:pt>
              </c:numCache>
            </c:numRef>
          </c:val>
          <c:extLst>
            <c:ext xmlns:c16="http://schemas.microsoft.com/office/drawing/2014/chart" uri="{C3380CC4-5D6E-409C-BE32-E72D297353CC}">
              <c16:uniqueId val="{00000000-9316-F04C-A752-395AC25DC638}"/>
            </c:ext>
          </c:extLst>
        </c:ser>
        <c:ser>
          <c:idx val="1"/>
          <c:order val="1"/>
          <c:tx>
            <c:strRef>
              <c:f>Sheet1!$C$1</c:f>
              <c:strCache>
                <c:ptCount val="1"/>
                <c:pt idx="0">
                  <c:v>Not Engaged</c:v>
                </c:pt>
              </c:strCache>
            </c:strRef>
          </c:tx>
          <c:spPr>
            <a:solidFill>
              <a:srgbClr val="F4C55C"/>
            </a:solidFill>
            <a:ln w="19050">
              <a:solidFill>
                <a:schemeClr val="bg1"/>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0000"/>
                    </a:solidFill>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BCSD Overall</c:v>
                </c:pt>
                <c:pt idx="1">
                  <c:v>Grade 5</c:v>
                </c:pt>
                <c:pt idx="2">
                  <c:v>Grade 6</c:v>
                </c:pt>
                <c:pt idx="3">
                  <c:v>Grade 7</c:v>
                </c:pt>
                <c:pt idx="4">
                  <c:v>Grade 8</c:v>
                </c:pt>
                <c:pt idx="5">
                  <c:v>Grade 9</c:v>
                </c:pt>
                <c:pt idx="6">
                  <c:v>Grade 10</c:v>
                </c:pt>
                <c:pt idx="7">
                  <c:v>Grade 11</c:v>
                </c:pt>
                <c:pt idx="8">
                  <c:v>Grade 12</c:v>
                </c:pt>
              </c:strCache>
            </c:strRef>
          </c:cat>
          <c:val>
            <c:numRef>
              <c:f>Sheet1!$C$2:$C$10</c:f>
              <c:numCache>
                <c:formatCode>0%</c:formatCode>
                <c:ptCount val="9"/>
                <c:pt idx="0">
                  <c:v>0.32</c:v>
                </c:pt>
                <c:pt idx="1">
                  <c:v>0.23</c:v>
                </c:pt>
                <c:pt idx="2">
                  <c:v>0.31</c:v>
                </c:pt>
                <c:pt idx="3">
                  <c:v>0.33</c:v>
                </c:pt>
                <c:pt idx="4">
                  <c:v>0.38</c:v>
                </c:pt>
                <c:pt idx="5">
                  <c:v>0.38</c:v>
                </c:pt>
                <c:pt idx="6">
                  <c:v>0.36</c:v>
                </c:pt>
                <c:pt idx="7">
                  <c:v>0.33</c:v>
                </c:pt>
                <c:pt idx="8">
                  <c:v>0.3</c:v>
                </c:pt>
              </c:numCache>
            </c:numRef>
          </c:val>
          <c:extLst>
            <c:ext xmlns:c16="http://schemas.microsoft.com/office/drawing/2014/chart" uri="{C3380CC4-5D6E-409C-BE32-E72D297353CC}">
              <c16:uniqueId val="{00000001-9316-F04C-A752-395AC25DC638}"/>
            </c:ext>
          </c:extLst>
        </c:ser>
        <c:ser>
          <c:idx val="2"/>
          <c:order val="2"/>
          <c:tx>
            <c:strRef>
              <c:f>Sheet1!$D$1</c:f>
              <c:strCache>
                <c:ptCount val="1"/>
                <c:pt idx="0">
                  <c:v>Actively Disengaged</c:v>
                </c:pt>
              </c:strCache>
            </c:strRef>
          </c:tx>
          <c:spPr>
            <a:solidFill>
              <a:srgbClr val="B2292E"/>
            </a:solidFill>
            <a:ln w="19050">
              <a:solidFill>
                <a:schemeClr val="bg1"/>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BCSD Overall</c:v>
                </c:pt>
                <c:pt idx="1">
                  <c:v>Grade 5</c:v>
                </c:pt>
                <c:pt idx="2">
                  <c:v>Grade 6</c:v>
                </c:pt>
                <c:pt idx="3">
                  <c:v>Grade 7</c:v>
                </c:pt>
                <c:pt idx="4">
                  <c:v>Grade 8</c:v>
                </c:pt>
                <c:pt idx="5">
                  <c:v>Grade 9</c:v>
                </c:pt>
                <c:pt idx="6">
                  <c:v>Grade 10</c:v>
                </c:pt>
                <c:pt idx="7">
                  <c:v>Grade 11</c:v>
                </c:pt>
                <c:pt idx="8">
                  <c:v>Grade 12</c:v>
                </c:pt>
              </c:strCache>
            </c:strRef>
          </c:cat>
          <c:val>
            <c:numRef>
              <c:f>Sheet1!$D$2:$D$10</c:f>
              <c:numCache>
                <c:formatCode>0%</c:formatCode>
                <c:ptCount val="9"/>
                <c:pt idx="0">
                  <c:v>0.24</c:v>
                </c:pt>
                <c:pt idx="1">
                  <c:v>0.12</c:v>
                </c:pt>
                <c:pt idx="2">
                  <c:v>0.18</c:v>
                </c:pt>
                <c:pt idx="3">
                  <c:v>0.25</c:v>
                </c:pt>
                <c:pt idx="4">
                  <c:v>0.3</c:v>
                </c:pt>
                <c:pt idx="5">
                  <c:v>0.28000000000000003</c:v>
                </c:pt>
                <c:pt idx="6">
                  <c:v>0.36</c:v>
                </c:pt>
                <c:pt idx="7">
                  <c:v>0.27</c:v>
                </c:pt>
                <c:pt idx="8">
                  <c:v>0.33</c:v>
                </c:pt>
              </c:numCache>
            </c:numRef>
          </c:val>
          <c:extLst>
            <c:ext xmlns:c16="http://schemas.microsoft.com/office/drawing/2014/chart" uri="{C3380CC4-5D6E-409C-BE32-E72D297353CC}">
              <c16:uniqueId val="{00000002-9316-F04C-A752-395AC25DC638}"/>
            </c:ext>
          </c:extLst>
        </c:ser>
        <c:dLbls>
          <c:showLegendKey val="0"/>
          <c:showVal val="0"/>
          <c:showCatName val="0"/>
          <c:showSerName val="0"/>
          <c:showPercent val="0"/>
          <c:showBubbleSize val="0"/>
        </c:dLbls>
        <c:gapWidth val="35"/>
        <c:overlap val="100"/>
        <c:axId val="416878800"/>
        <c:axId val="416880480"/>
      </c:barChart>
      <c:catAx>
        <c:axId val="416878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mn-lt"/>
                <a:ea typeface="+mn-ea"/>
                <a:cs typeface="+mn-cs"/>
              </a:defRPr>
            </a:pPr>
            <a:endParaRPr lang="en-US"/>
          </a:p>
        </c:txPr>
        <c:crossAx val="416880480"/>
        <c:crosses val="autoZero"/>
        <c:auto val="1"/>
        <c:lblAlgn val="ctr"/>
        <c:lblOffset val="100"/>
        <c:noMultiLvlLbl val="0"/>
      </c:catAx>
      <c:valAx>
        <c:axId val="416880480"/>
        <c:scaling>
          <c:orientation val="minMax"/>
        </c:scaling>
        <c:delete val="1"/>
        <c:axPos val="b"/>
        <c:numFmt formatCode="0%" sourceLinked="1"/>
        <c:majorTickMark val="none"/>
        <c:minorTickMark val="none"/>
        <c:tickLblPos val="nextTo"/>
        <c:crossAx val="416878800"/>
        <c:crosses val="autoZero"/>
        <c:crossBetween val="between"/>
      </c:valAx>
      <c:spPr>
        <a:noFill/>
        <a:ln>
          <a:noFill/>
        </a:ln>
        <a:effectLst/>
      </c:spPr>
    </c:plotArea>
    <c:legend>
      <c:legendPos val="t"/>
      <c:layout>
        <c:manualLayout>
          <c:xMode val="edge"/>
          <c:yMode val="edge"/>
          <c:x val="0.32174873243749053"/>
          <c:y val="7.1523936677474727E-3"/>
          <c:w val="0.52991622939485206"/>
          <c:h val="6.8354561986162299E-2"/>
        </c:manualLayout>
      </c:layout>
      <c:overlay val="0"/>
      <c:spPr>
        <a:noFill/>
        <a:ln>
          <a:noFill/>
        </a:ln>
        <a:effectLst/>
      </c:spPr>
      <c:txPr>
        <a:bodyPr rot="0" spcFirstLastPara="1" vertOverflow="ellipsis" vert="horz" wrap="square" anchor="ctr" anchorCtr="1"/>
        <a:lstStyle/>
        <a:p>
          <a:pPr>
            <a:defRPr sz="1100" b="0" i="0" u="none" strike="noStrike" kern="1200" baseline="0">
              <a:solidFill>
                <a:srgbClr val="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667497038533899"/>
          <c:y val="9.5003569797332155E-2"/>
          <c:w val="0.81456844468776912"/>
          <c:h val="0.74746197542295867"/>
        </c:manualLayout>
      </c:layout>
      <c:barChart>
        <c:barDir val="bar"/>
        <c:grouping val="percentStacked"/>
        <c:varyColors val="0"/>
        <c:ser>
          <c:idx val="0"/>
          <c:order val="0"/>
          <c:tx>
            <c:strRef>
              <c:f>Sheet1!$B$1</c:f>
              <c:strCache>
                <c:ptCount val="1"/>
                <c:pt idx="0">
                  <c:v>Hopeful</c:v>
                </c:pt>
              </c:strCache>
            </c:strRef>
          </c:tx>
          <c:spPr>
            <a:solidFill>
              <a:srgbClr val="005750"/>
            </a:solidFill>
            <a:ln w="15875">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BCSD Overall</c:v>
                </c:pt>
                <c:pt idx="1">
                  <c:v>Grade 5</c:v>
                </c:pt>
                <c:pt idx="2">
                  <c:v>Grade 6</c:v>
                </c:pt>
                <c:pt idx="3">
                  <c:v>Grade 7</c:v>
                </c:pt>
                <c:pt idx="4">
                  <c:v>Grade 8</c:v>
                </c:pt>
                <c:pt idx="5">
                  <c:v>Grade 9</c:v>
                </c:pt>
                <c:pt idx="6">
                  <c:v>Grade 10</c:v>
                </c:pt>
                <c:pt idx="7">
                  <c:v>Grade 11</c:v>
                </c:pt>
                <c:pt idx="8">
                  <c:v>Grade 12</c:v>
                </c:pt>
              </c:strCache>
            </c:strRef>
          </c:cat>
          <c:val>
            <c:numRef>
              <c:f>Sheet1!$B$2:$B$10</c:f>
              <c:numCache>
                <c:formatCode>0%</c:formatCode>
                <c:ptCount val="9"/>
                <c:pt idx="0">
                  <c:v>0.52</c:v>
                </c:pt>
                <c:pt idx="1">
                  <c:v>0.49</c:v>
                </c:pt>
                <c:pt idx="2">
                  <c:v>0.53</c:v>
                </c:pt>
                <c:pt idx="3">
                  <c:v>0.49</c:v>
                </c:pt>
                <c:pt idx="4">
                  <c:v>0.52</c:v>
                </c:pt>
                <c:pt idx="5">
                  <c:v>0.53</c:v>
                </c:pt>
                <c:pt idx="6">
                  <c:v>0.63</c:v>
                </c:pt>
                <c:pt idx="7">
                  <c:v>0.64</c:v>
                </c:pt>
                <c:pt idx="8">
                  <c:v>0.53</c:v>
                </c:pt>
              </c:numCache>
            </c:numRef>
          </c:val>
          <c:extLst>
            <c:ext xmlns:c16="http://schemas.microsoft.com/office/drawing/2014/chart" uri="{C3380CC4-5D6E-409C-BE32-E72D297353CC}">
              <c16:uniqueId val="{00000000-9316-F04C-A752-395AC25DC638}"/>
            </c:ext>
          </c:extLst>
        </c:ser>
        <c:ser>
          <c:idx val="1"/>
          <c:order val="1"/>
          <c:tx>
            <c:strRef>
              <c:f>Sheet1!$C$1</c:f>
              <c:strCache>
                <c:ptCount val="1"/>
                <c:pt idx="0">
                  <c:v>Stuck</c:v>
                </c:pt>
              </c:strCache>
            </c:strRef>
          </c:tx>
          <c:spPr>
            <a:solidFill>
              <a:srgbClr val="DA6927"/>
            </a:solidFill>
            <a:ln w="15875">
              <a:solidFill>
                <a:schemeClr val="bg1"/>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1"/>
                    </a:solidFill>
                    <a:effectLst/>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BCSD Overall</c:v>
                </c:pt>
                <c:pt idx="1">
                  <c:v>Grade 5</c:v>
                </c:pt>
                <c:pt idx="2">
                  <c:v>Grade 6</c:v>
                </c:pt>
                <c:pt idx="3">
                  <c:v>Grade 7</c:v>
                </c:pt>
                <c:pt idx="4">
                  <c:v>Grade 8</c:v>
                </c:pt>
                <c:pt idx="5">
                  <c:v>Grade 9</c:v>
                </c:pt>
                <c:pt idx="6">
                  <c:v>Grade 10</c:v>
                </c:pt>
                <c:pt idx="7">
                  <c:v>Grade 11</c:v>
                </c:pt>
                <c:pt idx="8">
                  <c:v>Grade 12</c:v>
                </c:pt>
              </c:strCache>
            </c:strRef>
          </c:cat>
          <c:val>
            <c:numRef>
              <c:f>Sheet1!$C$2:$C$10</c:f>
              <c:numCache>
                <c:formatCode>0%</c:formatCode>
                <c:ptCount val="9"/>
                <c:pt idx="0">
                  <c:v>0.36</c:v>
                </c:pt>
                <c:pt idx="1">
                  <c:v>0.34</c:v>
                </c:pt>
                <c:pt idx="2">
                  <c:v>0.28000000000000003</c:v>
                </c:pt>
                <c:pt idx="3">
                  <c:v>0.28000000000000003</c:v>
                </c:pt>
                <c:pt idx="4">
                  <c:v>0.26</c:v>
                </c:pt>
                <c:pt idx="5">
                  <c:v>0.27</c:v>
                </c:pt>
                <c:pt idx="6">
                  <c:v>0.19</c:v>
                </c:pt>
                <c:pt idx="7">
                  <c:v>0.18</c:v>
                </c:pt>
                <c:pt idx="8">
                  <c:v>0.28999999999999998</c:v>
                </c:pt>
              </c:numCache>
            </c:numRef>
          </c:val>
          <c:extLst>
            <c:ext xmlns:c16="http://schemas.microsoft.com/office/drawing/2014/chart" uri="{C3380CC4-5D6E-409C-BE32-E72D297353CC}">
              <c16:uniqueId val="{00000001-9316-F04C-A752-395AC25DC638}"/>
            </c:ext>
          </c:extLst>
        </c:ser>
        <c:ser>
          <c:idx val="2"/>
          <c:order val="2"/>
          <c:tx>
            <c:strRef>
              <c:f>Sheet1!$D$1</c:f>
              <c:strCache>
                <c:ptCount val="1"/>
                <c:pt idx="0">
                  <c:v>Discouraged</c:v>
                </c:pt>
              </c:strCache>
            </c:strRef>
          </c:tx>
          <c:spPr>
            <a:solidFill>
              <a:srgbClr val="B2292E"/>
            </a:solidFill>
            <a:ln w="15875">
              <a:solidFill>
                <a:schemeClr val="bg1"/>
              </a:solidFill>
              <a:miter lim="800000"/>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BCSD Overall</c:v>
                </c:pt>
                <c:pt idx="1">
                  <c:v>Grade 5</c:v>
                </c:pt>
                <c:pt idx="2">
                  <c:v>Grade 6</c:v>
                </c:pt>
                <c:pt idx="3">
                  <c:v>Grade 7</c:v>
                </c:pt>
                <c:pt idx="4">
                  <c:v>Grade 8</c:v>
                </c:pt>
                <c:pt idx="5">
                  <c:v>Grade 9</c:v>
                </c:pt>
                <c:pt idx="6">
                  <c:v>Grade 10</c:v>
                </c:pt>
                <c:pt idx="7">
                  <c:v>Grade 11</c:v>
                </c:pt>
                <c:pt idx="8">
                  <c:v>Grade 12</c:v>
                </c:pt>
              </c:strCache>
            </c:strRef>
          </c:cat>
          <c:val>
            <c:numRef>
              <c:f>Sheet1!$D$2:$D$10</c:f>
              <c:numCache>
                <c:formatCode>0%</c:formatCode>
                <c:ptCount val="9"/>
                <c:pt idx="0">
                  <c:v>0.12</c:v>
                </c:pt>
                <c:pt idx="1">
                  <c:v>0.17</c:v>
                </c:pt>
                <c:pt idx="2">
                  <c:v>0.19</c:v>
                </c:pt>
                <c:pt idx="3">
                  <c:v>0.23</c:v>
                </c:pt>
                <c:pt idx="4">
                  <c:v>0.22</c:v>
                </c:pt>
                <c:pt idx="5">
                  <c:v>0.2</c:v>
                </c:pt>
                <c:pt idx="6">
                  <c:v>0.18</c:v>
                </c:pt>
                <c:pt idx="7">
                  <c:v>0.18</c:v>
                </c:pt>
                <c:pt idx="8">
                  <c:v>0.18</c:v>
                </c:pt>
              </c:numCache>
            </c:numRef>
          </c:val>
          <c:extLst>
            <c:ext xmlns:c16="http://schemas.microsoft.com/office/drawing/2014/chart" uri="{C3380CC4-5D6E-409C-BE32-E72D297353CC}">
              <c16:uniqueId val="{00000002-9316-F04C-A752-395AC25DC638}"/>
            </c:ext>
          </c:extLst>
        </c:ser>
        <c:dLbls>
          <c:showLegendKey val="0"/>
          <c:showVal val="0"/>
          <c:showCatName val="0"/>
          <c:showSerName val="0"/>
          <c:showPercent val="0"/>
          <c:showBubbleSize val="0"/>
        </c:dLbls>
        <c:gapWidth val="35"/>
        <c:overlap val="100"/>
        <c:axId val="416878800"/>
        <c:axId val="416880480"/>
      </c:barChart>
      <c:catAx>
        <c:axId val="4168788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US"/>
          </a:p>
        </c:txPr>
        <c:crossAx val="416880480"/>
        <c:crosses val="autoZero"/>
        <c:auto val="1"/>
        <c:lblAlgn val="ctr"/>
        <c:lblOffset val="100"/>
        <c:noMultiLvlLbl val="0"/>
      </c:catAx>
      <c:valAx>
        <c:axId val="416880480"/>
        <c:scaling>
          <c:orientation val="minMax"/>
        </c:scaling>
        <c:delete val="1"/>
        <c:axPos val="b"/>
        <c:numFmt formatCode="0%" sourceLinked="1"/>
        <c:majorTickMark val="none"/>
        <c:minorTickMark val="none"/>
        <c:tickLblPos val="nextTo"/>
        <c:crossAx val="416878800"/>
        <c:crosses val="autoZero"/>
        <c:crossBetween val="between"/>
      </c:valAx>
      <c:spPr>
        <a:noFill/>
        <a:ln>
          <a:noFill/>
        </a:ln>
        <a:effectLst/>
      </c:spPr>
    </c:plotArea>
    <c:legend>
      <c:legendPos val="b"/>
      <c:layout>
        <c:manualLayout>
          <c:xMode val="edge"/>
          <c:yMode val="edge"/>
          <c:x val="0.36060270901712332"/>
          <c:y val="1.7182452493838804E-2"/>
          <c:w val="0.48593339753995546"/>
          <c:h val="5.0078878491269588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PCS</c:v>
                </c:pt>
              </c:strCache>
            </c:strRef>
          </c:tx>
          <c:spPr>
            <a:ln>
              <a:solidFill>
                <a:schemeClr val="bg1"/>
              </a:solidFill>
            </a:ln>
          </c:spPr>
          <c:dPt>
            <c:idx val="0"/>
            <c:bubble3D val="0"/>
            <c:spPr>
              <a:solidFill>
                <a:srgbClr val="005750"/>
              </a:solidFill>
              <a:ln w="19050">
                <a:solidFill>
                  <a:schemeClr val="bg1"/>
                </a:solidFill>
              </a:ln>
              <a:effectLst/>
            </c:spPr>
            <c:extLst>
              <c:ext xmlns:c16="http://schemas.microsoft.com/office/drawing/2014/chart" uri="{C3380CC4-5D6E-409C-BE32-E72D297353CC}">
                <c16:uniqueId val="{00000001-BF00-5649-BB7B-05699EC2645D}"/>
              </c:ext>
            </c:extLst>
          </c:dPt>
          <c:dPt>
            <c:idx val="1"/>
            <c:bubble3D val="0"/>
            <c:spPr>
              <a:solidFill>
                <a:srgbClr val="DA6927"/>
              </a:solidFill>
              <a:ln w="19050">
                <a:solidFill>
                  <a:schemeClr val="bg1"/>
                </a:solidFill>
              </a:ln>
              <a:effectLst/>
            </c:spPr>
            <c:extLst>
              <c:ext xmlns:c16="http://schemas.microsoft.com/office/drawing/2014/chart" uri="{C3380CC4-5D6E-409C-BE32-E72D297353CC}">
                <c16:uniqueId val="{00000003-BF00-5649-BB7B-05699EC2645D}"/>
              </c:ext>
            </c:extLst>
          </c:dPt>
          <c:dPt>
            <c:idx val="2"/>
            <c:bubble3D val="0"/>
            <c:spPr>
              <a:solidFill>
                <a:srgbClr val="B2292E"/>
              </a:solidFill>
              <a:ln w="19050">
                <a:solidFill>
                  <a:schemeClr val="bg1"/>
                </a:solidFill>
              </a:ln>
              <a:effectLst/>
            </c:spPr>
            <c:extLst>
              <c:ext xmlns:c16="http://schemas.microsoft.com/office/drawing/2014/chart" uri="{C3380CC4-5D6E-409C-BE32-E72D297353CC}">
                <c16:uniqueId val="{00000005-BF00-5649-BB7B-05699EC2645D}"/>
              </c:ext>
            </c:extLst>
          </c:dPt>
          <c:cat>
            <c:strRef>
              <c:f>Sheet1!$A$2:$A$4</c:f>
              <c:strCache>
                <c:ptCount val="3"/>
                <c:pt idx="0">
                  <c:v>Hopeful</c:v>
                </c:pt>
                <c:pt idx="1">
                  <c:v>Stuck</c:v>
                </c:pt>
                <c:pt idx="2">
                  <c:v>Discouraged</c:v>
                </c:pt>
              </c:strCache>
            </c:strRef>
          </c:cat>
          <c:val>
            <c:numRef>
              <c:f>Sheet1!$B$2:$B$4</c:f>
              <c:numCache>
                <c:formatCode>0%</c:formatCode>
                <c:ptCount val="3"/>
                <c:pt idx="0">
                  <c:v>0.36</c:v>
                </c:pt>
                <c:pt idx="1">
                  <c:v>0.31</c:v>
                </c:pt>
                <c:pt idx="2">
                  <c:v>0.33</c:v>
                </c:pt>
              </c:numCache>
            </c:numRef>
          </c:val>
          <c:extLst>
            <c:ext xmlns:c16="http://schemas.microsoft.com/office/drawing/2014/chart" uri="{C3380CC4-5D6E-409C-BE32-E72D297353CC}">
              <c16:uniqueId val="{00000006-BF00-5649-BB7B-05699EC2645D}"/>
            </c:ext>
          </c:extLst>
        </c:ser>
        <c:dLbls>
          <c:showLegendKey val="0"/>
          <c:showVal val="0"/>
          <c:showCatName val="0"/>
          <c:showSerName val="0"/>
          <c:showPercent val="0"/>
          <c:showBubbleSize val="0"/>
          <c:showLeaderLines val="1"/>
        </c:dLbls>
        <c:firstSliceAng val="0"/>
        <c:holeSize val="74"/>
      </c:doughnutChart>
      <c:spPr>
        <a:noFill/>
        <a:ln>
          <a:noFill/>
        </a:ln>
        <a:effectLst/>
      </c:spPr>
    </c:plotArea>
    <c:plotVisOnly val="1"/>
    <c:dispBlanksAs val="gap"/>
    <c:showDLblsOverMax val="0"/>
  </c:chart>
  <c:spPr>
    <a:noFill/>
    <a:ln>
      <a:noFill/>
    </a:ln>
    <a:effectLst/>
  </c:spPr>
  <c:txPr>
    <a:bodyPr/>
    <a:lstStyle/>
    <a:p>
      <a:pPr>
        <a:defRPr>
          <a:solidFill>
            <a:schemeClr val="tx1"/>
          </a:solidFill>
          <a:latin typeface="+mn-lt"/>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Palmetto</c:v>
                </c:pt>
              </c:strCache>
            </c:strRef>
          </c:tx>
          <c:spPr>
            <a:ln>
              <a:solidFill>
                <a:schemeClr val="bg1"/>
              </a:solidFill>
            </a:ln>
          </c:spPr>
          <c:dPt>
            <c:idx val="0"/>
            <c:bubble3D val="0"/>
            <c:spPr>
              <a:solidFill>
                <a:srgbClr val="005750"/>
              </a:solidFill>
              <a:ln w="19050">
                <a:solidFill>
                  <a:schemeClr val="bg1"/>
                </a:solidFill>
              </a:ln>
              <a:effectLst/>
            </c:spPr>
            <c:extLst>
              <c:ext xmlns:c16="http://schemas.microsoft.com/office/drawing/2014/chart" uri="{C3380CC4-5D6E-409C-BE32-E72D297353CC}">
                <c16:uniqueId val="{00000001-65B2-5A41-AC5D-94F8A2654A61}"/>
              </c:ext>
            </c:extLst>
          </c:dPt>
          <c:dPt>
            <c:idx val="1"/>
            <c:bubble3D val="0"/>
            <c:spPr>
              <a:solidFill>
                <a:srgbClr val="DA6927"/>
              </a:solidFill>
              <a:ln w="19050">
                <a:solidFill>
                  <a:schemeClr val="bg1"/>
                </a:solidFill>
              </a:ln>
              <a:effectLst/>
            </c:spPr>
            <c:extLst>
              <c:ext xmlns:c16="http://schemas.microsoft.com/office/drawing/2014/chart" uri="{C3380CC4-5D6E-409C-BE32-E72D297353CC}">
                <c16:uniqueId val="{00000003-65B2-5A41-AC5D-94F8A2654A61}"/>
              </c:ext>
            </c:extLst>
          </c:dPt>
          <c:dPt>
            <c:idx val="2"/>
            <c:bubble3D val="0"/>
            <c:spPr>
              <a:solidFill>
                <a:srgbClr val="B2292E"/>
              </a:solidFill>
              <a:ln w="19050">
                <a:solidFill>
                  <a:schemeClr val="bg1"/>
                </a:solidFill>
              </a:ln>
              <a:effectLst/>
            </c:spPr>
            <c:extLst>
              <c:ext xmlns:c16="http://schemas.microsoft.com/office/drawing/2014/chart" uri="{C3380CC4-5D6E-409C-BE32-E72D297353CC}">
                <c16:uniqueId val="{00000005-65B2-5A41-AC5D-94F8A2654A61}"/>
              </c:ext>
            </c:extLst>
          </c:dPt>
          <c:cat>
            <c:strRef>
              <c:f>Sheet1!$A$2:$A$4</c:f>
              <c:strCache>
                <c:ptCount val="3"/>
                <c:pt idx="0">
                  <c:v>Engaged</c:v>
                </c:pt>
                <c:pt idx="1">
                  <c:v>Not Engaged</c:v>
                </c:pt>
                <c:pt idx="2">
                  <c:v>Actively Disengaged</c:v>
                </c:pt>
              </c:strCache>
            </c:strRef>
          </c:cat>
          <c:val>
            <c:numRef>
              <c:f>Sheet1!$B$2:$B$4</c:f>
              <c:numCache>
                <c:formatCode>0%</c:formatCode>
                <c:ptCount val="3"/>
                <c:pt idx="0">
                  <c:v>0.49</c:v>
                </c:pt>
                <c:pt idx="1">
                  <c:v>0.28999999999999998</c:v>
                </c:pt>
                <c:pt idx="2">
                  <c:v>0.22</c:v>
                </c:pt>
              </c:numCache>
            </c:numRef>
          </c:val>
          <c:extLst>
            <c:ext xmlns:c16="http://schemas.microsoft.com/office/drawing/2014/chart" uri="{C3380CC4-5D6E-409C-BE32-E72D297353CC}">
              <c16:uniqueId val="{00000006-65B2-5A41-AC5D-94F8A2654A61}"/>
            </c:ext>
          </c:extLst>
        </c:ser>
        <c:dLbls>
          <c:showLegendKey val="0"/>
          <c:showVal val="0"/>
          <c:showCatName val="0"/>
          <c:showSerName val="0"/>
          <c:showPercent val="0"/>
          <c:showBubbleSize val="0"/>
          <c:showLeaderLines val="1"/>
        </c:dLbls>
        <c:firstSliceAng val="0"/>
        <c:holeSize val="74"/>
      </c:doughnutChart>
      <c:spPr>
        <a:noFill/>
        <a:ln>
          <a:noFill/>
        </a:ln>
        <a:effectLst/>
      </c:spPr>
    </c:plotArea>
    <c:plotVisOnly val="1"/>
    <c:dispBlanksAs val="gap"/>
    <c:showDLblsOverMax val="0"/>
  </c:chart>
  <c:spPr>
    <a:noFill/>
    <a:ln>
      <a:noFill/>
    </a:ln>
    <a:effectLst/>
  </c:spPr>
  <c:txPr>
    <a:bodyPr/>
    <a:lstStyle/>
    <a:p>
      <a:pPr>
        <a:defRPr>
          <a:solidFill>
            <a:schemeClr val="tx1"/>
          </a:solidFill>
          <a:latin typeface="+mn-lt"/>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0.91017</cdr:y>
    </cdr:from>
    <cdr:to>
      <cdr:x>1</cdr:x>
      <cdr:y>0.97197</cdr:y>
    </cdr:to>
    <cdr:sp macro="" textlink="">
      <cdr:nvSpPr>
        <cdr:cNvPr id="2" name="Footer Placeholder 2">
          <a:extLst xmlns:a="http://schemas.openxmlformats.org/drawingml/2006/main">
            <a:ext uri="{FF2B5EF4-FFF2-40B4-BE49-F238E27FC236}">
              <a16:creationId xmlns:a16="http://schemas.microsoft.com/office/drawing/2014/main" id="{4A04CC10-60CE-1740-9BA6-E67AF4C355AC}"/>
            </a:ext>
          </a:extLst>
        </cdr:cNvPr>
        <cdr:cNvSpPr>
          <a:spLocks xmlns:a="http://schemas.openxmlformats.org/drawingml/2006/main" noGrp="1"/>
        </cdr:cNvSpPr>
      </cdr:nvSpPr>
      <cdr:spPr>
        <a:xfrm xmlns:a="http://schemas.openxmlformats.org/drawingml/2006/main">
          <a:off x="0" y="4639759"/>
          <a:ext cx="10033233" cy="315036"/>
        </a:xfrm>
        <a:prstGeom xmlns:a="http://schemas.openxmlformats.org/drawingml/2006/main" prst="rect">
          <a:avLst/>
        </a:prstGeom>
      </cdr:spPr>
      <cdr:txBody>
        <a:bodyPr xmlns:a="http://schemas.openxmlformats.org/drawingml/2006/main" vert="horz" lIns="91440" tIns="0" rIns="91440" bIns="0" rtlCol="0" anchor="b" anchorCtr="0"/>
        <a:lstStyle xmlns:a="http://schemas.openxmlformats.org/drawingml/2006/main">
          <a:defPPr>
            <a:defRPr lang="en-US"/>
          </a:defPPr>
          <a:lvl1pPr algn="l" rtl="0" fontAlgn="base">
            <a:lnSpc>
              <a:spcPct val="90000"/>
            </a:lnSpc>
            <a:spcBef>
              <a:spcPct val="0"/>
            </a:spcBef>
            <a:spcAft>
              <a:spcPct val="0"/>
            </a:spcAft>
            <a:defRPr sz="800" kern="1200">
              <a:solidFill>
                <a:schemeClr val="tx2"/>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r>
            <a:rPr lang="en-US" dirty="0">
              <a:ea typeface="Arial" charset="0"/>
            </a:rPr>
            <a:t>Note: </a:t>
          </a:r>
          <a:r>
            <a:rPr lang="en-US" dirty="0"/>
            <a:t>Due to rounding, percentages may sum to 100% +/-1%.</a:t>
          </a:r>
          <a:endParaRPr lang="en-US" dirty="0">
            <a:ea typeface="Arial"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0.9382</cdr:y>
    </cdr:from>
    <cdr:to>
      <cdr:x>1</cdr:x>
      <cdr:y>1</cdr:y>
    </cdr:to>
    <cdr:sp macro="" textlink="">
      <cdr:nvSpPr>
        <cdr:cNvPr id="2" name="Footer Placeholder 2">
          <a:extLst xmlns:a="http://schemas.openxmlformats.org/drawingml/2006/main">
            <a:ext uri="{FF2B5EF4-FFF2-40B4-BE49-F238E27FC236}">
              <a16:creationId xmlns:a16="http://schemas.microsoft.com/office/drawing/2014/main" id="{4A04CC10-60CE-1740-9BA6-E67AF4C355AC}"/>
            </a:ext>
          </a:extLst>
        </cdr:cNvPr>
        <cdr:cNvSpPr>
          <a:spLocks xmlns:a="http://schemas.openxmlformats.org/drawingml/2006/main" noGrp="1"/>
        </cdr:cNvSpPr>
      </cdr:nvSpPr>
      <cdr:spPr>
        <a:xfrm xmlns:a="http://schemas.openxmlformats.org/drawingml/2006/main">
          <a:off x="325119" y="5912104"/>
          <a:ext cx="11687557" cy="329184"/>
        </a:xfrm>
        <a:prstGeom xmlns:a="http://schemas.openxmlformats.org/drawingml/2006/main" prst="rect">
          <a:avLst/>
        </a:prstGeom>
      </cdr:spPr>
      <cdr:txBody>
        <a:bodyPr xmlns:a="http://schemas.openxmlformats.org/drawingml/2006/main" vert="horz" lIns="91440" tIns="0" rIns="91440" bIns="0" rtlCol="0" anchor="b" anchorCtr="0"/>
        <a:lstStyle xmlns:a="http://schemas.openxmlformats.org/drawingml/2006/main">
          <a:defPPr>
            <a:defRPr lang="en-US"/>
          </a:defPPr>
          <a:lvl1pPr algn="l" rtl="0" fontAlgn="base">
            <a:lnSpc>
              <a:spcPct val="90000"/>
            </a:lnSpc>
            <a:spcBef>
              <a:spcPct val="0"/>
            </a:spcBef>
            <a:spcAft>
              <a:spcPct val="0"/>
            </a:spcAft>
            <a:defRPr sz="800" kern="1200">
              <a:solidFill>
                <a:schemeClr val="tx2"/>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xmlns:a="http://schemas.openxmlformats.org/drawingml/2006/main">
          <a:r>
            <a:rPr lang="en-US" dirty="0">
              <a:ea typeface="Arial" charset="0"/>
            </a:rPr>
            <a:t>Note: </a:t>
          </a:r>
          <a:r>
            <a:rPr lang="en-US" dirty="0"/>
            <a:t>Due to rounding, percentages may sum to 100% +/-1.</a:t>
          </a:r>
          <a:endParaRPr lang="en-US" dirty="0">
            <a:ea typeface="Arial"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8E20AE77-6706-49F8-8E11-B5B8FB42BA60}" type="datetimeFigureOut">
              <a:rPr lang="en-US" smtClean="0"/>
              <a:t>7/18/2023</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E70EC20C-FE65-474A-AF21-97B9298C9240}" type="slidenum">
              <a:rPr lang="en-US" smtClean="0"/>
              <a:t>‹#›</a:t>
            </a:fld>
            <a:endParaRPr lang="en-US" dirty="0"/>
          </a:p>
        </p:txBody>
      </p:sp>
    </p:spTree>
    <p:extLst>
      <p:ext uri="{BB962C8B-B14F-4D97-AF65-F5344CB8AC3E}">
        <p14:creationId xmlns:p14="http://schemas.microsoft.com/office/powerpoint/2010/main" val="7476942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6" name="Rectangle 4"/>
          <p:cNvSpPr>
            <a:spLocks noGrp="1" noRot="1" noChangeAspect="1" noChangeArrowheads="1" noTextEdit="1"/>
          </p:cNvSpPr>
          <p:nvPr>
            <p:ph type="sldImg" idx="2"/>
          </p:nvPr>
        </p:nvSpPr>
        <p:spPr bwMode="auto">
          <a:xfrm>
            <a:off x="254000" y="228600"/>
            <a:ext cx="6502400" cy="3657600"/>
          </a:xfrm>
          <a:prstGeom prst="rect">
            <a:avLst/>
          </a:prstGeom>
          <a:noFill/>
          <a:ln w="12700">
            <a:solidFill>
              <a:schemeClr val="tx1"/>
            </a:solidFill>
            <a:miter lim="800000"/>
            <a:headEnd/>
            <a:tailEnd/>
          </a:ln>
        </p:spPr>
      </p:sp>
      <p:sp>
        <p:nvSpPr>
          <p:cNvPr id="6149" name="Rectangle 5"/>
          <p:cNvSpPr>
            <a:spLocks noGrp="1" noChangeArrowheads="1"/>
          </p:cNvSpPr>
          <p:nvPr>
            <p:ph type="body" sz="quarter" idx="3"/>
          </p:nvPr>
        </p:nvSpPr>
        <p:spPr bwMode="auto">
          <a:xfrm>
            <a:off x="227076" y="4114800"/>
            <a:ext cx="6556248" cy="46177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151" name="Rectangle 7"/>
          <p:cNvSpPr>
            <a:spLocks noGrp="1" noChangeArrowheads="1"/>
          </p:cNvSpPr>
          <p:nvPr>
            <p:ph type="sldNum" sz="quarter" idx="5"/>
          </p:nvPr>
        </p:nvSpPr>
        <p:spPr bwMode="auto">
          <a:xfrm>
            <a:off x="6324600" y="8957846"/>
            <a:ext cx="685800" cy="338554"/>
          </a:xfrm>
          <a:prstGeom prst="rect">
            <a:avLst/>
          </a:prstGeom>
          <a:noFill/>
          <a:ln w="9525">
            <a:noFill/>
            <a:miter lim="800000"/>
            <a:headEnd/>
            <a:tailEnd/>
          </a:ln>
          <a:effectLst/>
        </p:spPr>
        <p:txBody>
          <a:bodyPr vert="horz" wrap="square" lIns="93177" tIns="91440" rIns="93177" bIns="91440" numCol="1" anchor="ctr" anchorCtr="0" compatLnSpc="1">
            <a:prstTxWarp prst="textNoShape">
              <a:avLst/>
            </a:prstTxWarp>
            <a:noAutofit/>
          </a:bodyPr>
          <a:lstStyle>
            <a:lvl1pPr algn="r">
              <a:defRPr sz="1000">
                <a:latin typeface="Trade Gothic Next HvyCd" panose="020B0906040303020004" pitchFamily="34" charset="0"/>
              </a:defRPr>
            </a:lvl1pPr>
          </a:lstStyle>
          <a:p>
            <a:pPr>
              <a:defRPr/>
            </a:pPr>
            <a:fld id="{26EBEF29-FB55-4911-BE7B-AB980B121A0D}" type="slidenum">
              <a:rPr lang="en-US" smtClean="0"/>
              <a:pPr>
                <a:defRPr/>
              </a:pPr>
              <a:t>‹#›</a:t>
            </a:fld>
            <a:endParaRPr lang="en-US" dirty="0"/>
          </a:p>
        </p:txBody>
      </p:sp>
    </p:spTree>
    <p:extLst>
      <p:ext uri="{BB962C8B-B14F-4D97-AF65-F5344CB8AC3E}">
        <p14:creationId xmlns:p14="http://schemas.microsoft.com/office/powerpoint/2010/main" val="119689562"/>
      </p:ext>
    </p:extLst>
  </p:cSld>
  <p:clrMap bg1="lt1" tx1="dk1" bg2="lt2" tx2="dk2" accent1="accent1" accent2="accent2" accent3="accent3" accent4="accent4" accent5="accent5" accent6="accent6" hlink="hlink" folHlink="folHlink"/>
  <p:notesStyle>
    <a:lvl1pPr algn="l" rtl="0" eaLnBrk="0" fontAlgn="base" hangingPunct="0">
      <a:spcBef>
        <a:spcPts val="0"/>
      </a:spcBef>
      <a:spcAft>
        <a:spcPct val="0"/>
      </a:spcAft>
      <a:defRPr sz="1200" kern="1200">
        <a:solidFill>
          <a:schemeClr val="tx1"/>
        </a:solidFill>
        <a:latin typeface="+mn-lt"/>
        <a:ea typeface="+mn-ea"/>
        <a:cs typeface="Arial" charset="0"/>
      </a:defRPr>
    </a:lvl1pPr>
    <a:lvl2pPr marL="231775" indent="0" algn="l" rtl="0" eaLnBrk="0" fontAlgn="base" hangingPunct="0">
      <a:spcBef>
        <a:spcPts val="0"/>
      </a:spcBef>
      <a:spcAft>
        <a:spcPct val="0"/>
      </a:spcAft>
      <a:defRPr sz="1200" kern="1200">
        <a:solidFill>
          <a:schemeClr val="tx1"/>
        </a:solidFill>
        <a:latin typeface="+mn-lt"/>
        <a:ea typeface="+mn-ea"/>
        <a:cs typeface="Arial" charset="0"/>
      </a:defRPr>
    </a:lvl2pPr>
    <a:lvl3pPr marL="465138" indent="0" algn="l" rtl="0" eaLnBrk="0" fontAlgn="base" hangingPunct="0">
      <a:spcBef>
        <a:spcPts val="0"/>
      </a:spcBef>
      <a:spcAft>
        <a:spcPct val="0"/>
      </a:spcAft>
      <a:defRPr sz="1200" kern="1200">
        <a:solidFill>
          <a:schemeClr val="tx1"/>
        </a:solidFill>
        <a:latin typeface="+mn-lt"/>
        <a:ea typeface="+mn-ea"/>
        <a:cs typeface="Arial" charset="0"/>
      </a:defRPr>
    </a:lvl3pPr>
    <a:lvl4pPr marL="682625" indent="0" algn="l" rtl="0" eaLnBrk="0" fontAlgn="base" hangingPunct="0">
      <a:spcBef>
        <a:spcPts val="0"/>
      </a:spcBef>
      <a:spcAft>
        <a:spcPct val="0"/>
      </a:spcAft>
      <a:defRPr sz="1200" kern="1200">
        <a:solidFill>
          <a:schemeClr val="tx1"/>
        </a:solidFill>
        <a:latin typeface="+mn-lt"/>
        <a:ea typeface="+mn-ea"/>
        <a:cs typeface="Arial" charset="0"/>
      </a:defRPr>
    </a:lvl4pPr>
    <a:lvl5pPr marL="914400" indent="0" algn="l" rtl="0" eaLnBrk="0" fontAlgn="base" hangingPunct="0">
      <a:spcBef>
        <a:spcPts val="0"/>
      </a:spcBef>
      <a:spcAft>
        <a:spcPct val="0"/>
      </a:spcAft>
      <a:defRPr sz="1200" kern="1200">
        <a:solidFill>
          <a:schemeClr val="tx1"/>
        </a:solidFill>
        <a:latin typeface="+mn-lt"/>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4000" y="228600"/>
            <a:ext cx="6502400" cy="36576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Arial" charset="0"/>
              <a:ea typeface="+mn-ea"/>
              <a:cs typeface="Arial" charset="0"/>
            </a:endParaRPr>
          </a:p>
        </p:txBody>
      </p:sp>
      <p:sp>
        <p:nvSpPr>
          <p:cNvPr id="4" name="Slide Number Placeholder 3"/>
          <p:cNvSpPr>
            <a:spLocks noGrp="1"/>
          </p:cNvSpPr>
          <p:nvPr>
            <p:ph type="sldNum" sz="quarter" idx="10"/>
          </p:nvPr>
        </p:nvSpPr>
        <p:spPr/>
        <p:txBody>
          <a:bodyPr/>
          <a:lstStyle/>
          <a:p>
            <a:pPr>
              <a:defRPr/>
            </a:pPr>
            <a:fld id="{26EBEF29-FB55-4911-BE7B-AB980B121A0D}" type="slidenum">
              <a:rPr lang="en-US" smtClean="0"/>
              <a:pPr>
                <a:defRPr/>
              </a:pPr>
              <a:t>8</a:t>
            </a:fld>
            <a:endParaRPr lang="en-US" dirty="0"/>
          </a:p>
        </p:txBody>
      </p:sp>
    </p:spTree>
    <p:extLst>
      <p:ext uri="{BB962C8B-B14F-4D97-AF65-F5344CB8AC3E}">
        <p14:creationId xmlns:p14="http://schemas.microsoft.com/office/powerpoint/2010/main" val="3276454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5588" y="230188"/>
            <a:ext cx="6499225" cy="3656012"/>
          </a:xfrm>
        </p:spPr>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EBEF29-FB55-4911-BE7B-AB980B121A0D}" type="slidenum">
              <a:rPr kumimoji="0" lang="en-US" sz="1000" b="0" i="0" u="none" strike="noStrike" kern="1200" cap="none" spc="0" normalizeH="0" baseline="0" noProof="0" smtClean="0">
                <a:ln>
                  <a:noFill/>
                </a:ln>
                <a:solidFill>
                  <a:srgbClr val="404545"/>
                </a:solidFill>
                <a:effectLst/>
                <a:uLnTx/>
                <a:uFillTx/>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000" b="0" i="0" u="none" strike="noStrike" kern="1200" cap="none" spc="0" normalizeH="0" baseline="0" noProof="0" dirty="0">
              <a:ln>
                <a:noFill/>
              </a:ln>
              <a:solidFill>
                <a:srgbClr val="404545"/>
              </a:solidFill>
              <a:effectLst/>
              <a:uLnTx/>
              <a:uFillTx/>
              <a:ea typeface="+mn-ea"/>
              <a:cs typeface="Arial" charset="0"/>
            </a:endParaRPr>
          </a:p>
        </p:txBody>
      </p:sp>
      <p:sp>
        <p:nvSpPr>
          <p:cNvPr id="5" name="Notes Placeholder 4"/>
          <p:cNvSpPr>
            <a:spLocks noGrp="1"/>
          </p:cNvSpPr>
          <p:nvPr>
            <p:ph type="body" sz="quarter" idx="11"/>
          </p:nvPr>
        </p:nvSpPr>
        <p:spPr/>
        <p:txBody>
          <a:bodyPr/>
          <a:lstStyle/>
          <a:p>
            <a:endParaRPr lang="en-US" dirty="0"/>
          </a:p>
        </p:txBody>
      </p:sp>
    </p:spTree>
    <p:extLst>
      <p:ext uri="{BB962C8B-B14F-4D97-AF65-F5344CB8AC3E}">
        <p14:creationId xmlns:p14="http://schemas.microsoft.com/office/powerpoint/2010/main" val="793710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Stephen</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EBEF29-FB55-4911-BE7B-AB980B121A0D}" type="slidenum">
              <a:rPr kumimoji="0" lang="en-US" sz="1000" b="0" i="0" u="none" strike="noStrike" kern="1200" cap="none" spc="0" normalizeH="0" baseline="0" noProof="0" smtClean="0">
                <a:ln>
                  <a:noFill/>
                </a:ln>
                <a:solidFill>
                  <a:srgbClr val="404545"/>
                </a:solidFill>
                <a:effectLst/>
                <a:uLnTx/>
                <a:uFillTx/>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000" b="0" i="0" u="none" strike="noStrike" kern="1200" cap="none" spc="0" normalizeH="0" baseline="0" noProof="0" dirty="0">
              <a:ln>
                <a:noFill/>
              </a:ln>
              <a:solidFill>
                <a:srgbClr val="404545"/>
              </a:solidFill>
              <a:effectLst/>
              <a:uLnTx/>
              <a:uFillTx/>
              <a:ea typeface="+mn-ea"/>
              <a:cs typeface="Arial" charset="0"/>
            </a:endParaRPr>
          </a:p>
        </p:txBody>
      </p:sp>
    </p:spTree>
    <p:extLst>
      <p:ext uri="{BB962C8B-B14F-4D97-AF65-F5344CB8AC3E}">
        <p14:creationId xmlns:p14="http://schemas.microsoft.com/office/powerpoint/2010/main" val="3384780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3635">
              <a:defRPr/>
            </a:pPr>
            <a:fld id="{26EBEF29-FB55-4911-BE7B-AB980B121A0D}" type="slidenum">
              <a:rPr lang="en-US">
                <a:solidFill>
                  <a:srgbClr val="404545"/>
                </a:solidFill>
              </a:rPr>
              <a:pPr defTabSz="923635">
                <a:defRPr/>
              </a:pPr>
              <a:t>12</a:t>
            </a:fld>
            <a:endParaRPr lang="en-US" dirty="0">
              <a:solidFill>
                <a:srgbClr val="404545"/>
              </a:solidFill>
            </a:endParaRPr>
          </a:p>
        </p:txBody>
      </p:sp>
    </p:spTree>
    <p:extLst>
      <p:ext uri="{BB962C8B-B14F-4D97-AF65-F5344CB8AC3E}">
        <p14:creationId xmlns:p14="http://schemas.microsoft.com/office/powerpoint/2010/main" val="2738252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23635">
              <a:defRPr/>
            </a:pPr>
            <a:fld id="{26EBEF29-FB55-4911-BE7B-AB980B121A0D}" type="slidenum">
              <a:rPr lang="en-US">
                <a:solidFill>
                  <a:srgbClr val="404545"/>
                </a:solidFill>
              </a:rPr>
              <a:pPr defTabSz="923635">
                <a:defRPr/>
              </a:pPr>
              <a:t>15</a:t>
            </a:fld>
            <a:endParaRPr lang="en-US" dirty="0">
              <a:solidFill>
                <a:srgbClr val="404545"/>
              </a:solidFill>
            </a:endParaRPr>
          </a:p>
        </p:txBody>
      </p:sp>
    </p:spTree>
    <p:extLst>
      <p:ext uri="{BB962C8B-B14F-4D97-AF65-F5344CB8AC3E}">
        <p14:creationId xmlns:p14="http://schemas.microsoft.com/office/powerpoint/2010/main" val="245423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26EBEF29-FB55-4911-BE7B-AB980B121A0D}" type="slidenum">
              <a:rPr lang="en-US" smtClean="0"/>
              <a:pPr>
                <a:defRPr/>
              </a:pPr>
              <a:t>18</a:t>
            </a:fld>
            <a:endParaRPr lang="en-US" dirty="0"/>
          </a:p>
        </p:txBody>
      </p:sp>
    </p:spTree>
    <p:extLst>
      <p:ext uri="{BB962C8B-B14F-4D97-AF65-F5344CB8AC3E}">
        <p14:creationId xmlns:p14="http://schemas.microsoft.com/office/powerpoint/2010/main" val="27471077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static_cascade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6EBEF29-FB55-4911-BE7B-AB980B121A0D}" type="slidenum">
              <a:rPr kumimoji="0" lang="en-US" sz="1000" b="0" i="0" u="none" strike="noStrike" kern="1200" cap="none" spc="0" normalizeH="0" baseline="0" noProof="0" smtClean="0">
                <a:ln>
                  <a:noFill/>
                </a:ln>
                <a:solidFill>
                  <a:srgbClr val="404545"/>
                </a:solidFill>
                <a:effectLst/>
                <a:uLnTx/>
                <a:uFillTx/>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sz="1000" b="0" i="0" u="none" strike="noStrike" kern="1200" cap="none" spc="0" normalizeH="0" baseline="0" noProof="0" dirty="0">
              <a:ln>
                <a:noFill/>
              </a:ln>
              <a:solidFill>
                <a:srgbClr val="404545"/>
              </a:solidFill>
              <a:effectLst/>
              <a:uLnTx/>
              <a:uFillTx/>
              <a:ea typeface="+mn-ea"/>
              <a:cs typeface="Arial" charset="0"/>
            </a:endParaRPr>
          </a:p>
        </p:txBody>
      </p:sp>
    </p:spTree>
    <p:extLst>
      <p:ext uri="{BB962C8B-B14F-4D97-AF65-F5344CB8AC3E}">
        <p14:creationId xmlns:p14="http://schemas.microsoft.com/office/powerpoint/2010/main" val="25990955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33</a:t>
            </a:fld>
            <a:endParaRPr lang="en-US"/>
          </a:p>
        </p:txBody>
      </p:sp>
    </p:spTree>
    <p:extLst>
      <p:ext uri="{BB962C8B-B14F-4D97-AF65-F5344CB8AC3E}">
        <p14:creationId xmlns:p14="http://schemas.microsoft.com/office/powerpoint/2010/main" val="8644185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Opening Slide">
    <p:bg>
      <p:bgPr>
        <a:solidFill>
          <a:schemeClr val="tx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4306161" y="2725570"/>
            <a:ext cx="3568700" cy="1397000"/>
          </a:xfrm>
          <a:prstGeom prst="rect">
            <a:avLst/>
          </a:prstGeom>
          <a:noFill/>
          <a:ln>
            <a:noFill/>
          </a:ln>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Option 1: Title Slid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39D2A63-D04D-466A-4294-E05B368BEE68}"/>
              </a:ext>
            </a:extLst>
          </p:cNvPr>
          <p:cNvGrpSpPr/>
          <p:nvPr userDrawn="1"/>
        </p:nvGrpSpPr>
        <p:grpSpPr>
          <a:xfrm>
            <a:off x="2612644" y="2583650"/>
            <a:ext cx="6966713" cy="1156978"/>
            <a:chOff x="3552422" y="2643808"/>
            <a:chExt cx="6966713" cy="1156978"/>
          </a:xfrm>
        </p:grpSpPr>
        <p:pic>
          <p:nvPicPr>
            <p:cNvPr id="2" name="Picture 1"/>
            <p:cNvPicPr>
              <a:picLocks noChangeAspect="1"/>
            </p:cNvPicPr>
            <p:nvPr userDrawn="1"/>
          </p:nvPicPr>
          <p:blipFill rotWithShape="1">
            <a:blip r:embed="rId2">
              <a:extLst>
                <a:ext uri="{28A0092B-C50C-407E-A947-70E740481C1C}">
                  <a14:useLocalDpi xmlns:a14="http://schemas.microsoft.com/office/drawing/2010/main" val="0"/>
                </a:ext>
              </a:extLst>
            </a:blip>
            <a:srcRect l="-188" r="7052"/>
            <a:stretch/>
          </p:blipFill>
          <p:spPr>
            <a:xfrm>
              <a:off x="3552422" y="2959769"/>
              <a:ext cx="2328672" cy="841017"/>
            </a:xfrm>
            <a:prstGeom prst="rect">
              <a:avLst/>
            </a:prstGeom>
            <a:noFill/>
            <a:ln>
              <a:noFill/>
            </a:ln>
          </p:spPr>
        </p:pic>
        <p:pic>
          <p:nvPicPr>
            <p:cNvPr id="3" name="Picture 2">
              <a:extLst>
                <a:ext uri="{FF2B5EF4-FFF2-40B4-BE49-F238E27FC236}">
                  <a16:creationId xmlns:a16="http://schemas.microsoft.com/office/drawing/2014/main" id="{19B3AC59-55E4-9AA8-A3FF-FCCE4F08325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6148137" y="2643808"/>
              <a:ext cx="4370998" cy="1014185"/>
            </a:xfrm>
            <a:prstGeom prst="rect">
              <a:avLst/>
            </a:prstGeom>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Option 2: Title Sl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95CC77-469F-E044-94E9-1C6889CF3916}"/>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1245" t="27326" r="11027" b="28489"/>
          <a:stretch/>
        </p:blipFill>
        <p:spPr>
          <a:xfrm>
            <a:off x="10906124" y="6520564"/>
            <a:ext cx="1085851" cy="241301"/>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tx1"/>
                </a:solidFill>
                <a:latin typeface="Trade Gothic Next HvyCd" panose="020B0906040303020004" pitchFamily="34" charset="0"/>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tx2"/>
                </a:solidFill>
                <a:latin typeface="+mn-lt"/>
                <a:cs typeface="Arial" pitchFamily="34" charset="0"/>
              </a:defRPr>
            </a:lvl1pPr>
          </a:lstStyle>
          <a:p>
            <a:r>
              <a:rPr lang="en-US" dirty="0"/>
              <a:t>SUBTITLE </a:t>
            </a:r>
            <a:r>
              <a:rPr lang="mr-IN" dirty="0"/>
              <a:t>–</a:t>
            </a:r>
            <a:r>
              <a:rPr lang="en-US" dirty="0"/>
              <a:t> ALL CAPS, 1PT TRACKING</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Option 2: Title Slide">
    <p:bg>
      <p:bgPr>
        <a:solidFill>
          <a:schemeClr val="tx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F07B0F-1CD6-A04F-B6E7-10B4FBA49608}"/>
              </a:ext>
            </a:extLst>
          </p:cNvPr>
          <p:cNvPicPr>
            <a:picLocks noChangeAspect="1"/>
          </p:cNvPicPr>
          <p:nvPr userDrawn="1"/>
        </p:nvPicPr>
        <p:blipFill>
          <a:blip r:embed="rId2">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3080" name="Rectangle 8"/>
          <p:cNvSpPr>
            <a:spLocks noGrp="1" noChangeArrowheads="1"/>
          </p:cNvSpPr>
          <p:nvPr userDrawn="1">
            <p:ph type="ctrTitle" hasCustomPrompt="1"/>
          </p:nvPr>
        </p:nvSpPr>
        <p:spPr>
          <a:xfrm>
            <a:off x="616689" y="1148316"/>
            <a:ext cx="10941150" cy="2251691"/>
          </a:xfrm>
          <a:prstGeom prst="rect">
            <a:avLst/>
          </a:prstGeom>
        </p:spPr>
        <p:txBody>
          <a:bodyPr vert="horz" wrap="square" lIns="91440" tIns="45720" rIns="91440" bIns="45720" anchor="b" anchorCtr="0">
            <a:noAutofit/>
          </a:bodyPr>
          <a:lstStyle>
            <a:lvl1pPr algn="ctr">
              <a:lnSpc>
                <a:spcPct val="100000"/>
              </a:lnSpc>
              <a:spcBef>
                <a:spcPts val="0"/>
              </a:spcBef>
              <a:defRPr sz="4400" b="0" cap="none" baseline="0">
                <a:solidFill>
                  <a:schemeClr val="bg1"/>
                </a:solidFill>
                <a:latin typeface="Trade Gothic Next HvyCd" panose="020B0906040303020004" pitchFamily="34" charset="0"/>
              </a:defRPr>
            </a:lvl1pPr>
          </a:lstStyle>
          <a:p>
            <a:r>
              <a:rPr lang="en-US" dirty="0"/>
              <a:t>Main Title Slide</a:t>
            </a:r>
          </a:p>
        </p:txBody>
      </p:sp>
      <p:sp>
        <p:nvSpPr>
          <p:cNvPr id="3081" name="Rectangle 9"/>
          <p:cNvSpPr>
            <a:spLocks noGrp="1" noChangeArrowheads="1"/>
          </p:cNvSpPr>
          <p:nvPr userDrawn="1">
            <p:ph type="subTitle" idx="1" hasCustomPrompt="1"/>
          </p:nvPr>
        </p:nvSpPr>
        <p:spPr>
          <a:xfrm>
            <a:off x="616689" y="3572344"/>
            <a:ext cx="10941150" cy="829535"/>
          </a:xfrm>
          <a:prstGeom prst="rect">
            <a:avLst/>
          </a:prstGeom>
        </p:spPr>
        <p:txBody>
          <a:bodyPr vert="horz" wrap="square" lIns="91440" tIns="45720" rIns="91440" bIns="45720" anchor="t" anchorCtr="0">
            <a:noAutofit/>
          </a:bodyPr>
          <a:lstStyle>
            <a:lvl1pPr marL="0" indent="0" algn="ctr">
              <a:lnSpc>
                <a:spcPct val="100000"/>
              </a:lnSpc>
              <a:spcBef>
                <a:spcPts val="0"/>
              </a:spcBef>
              <a:buFont typeface="Wingdings" pitchFamily="2" charset="2"/>
              <a:buNone/>
              <a:defRPr sz="1600" cap="none" spc="100" baseline="0">
                <a:solidFill>
                  <a:schemeClr val="accent6"/>
                </a:solidFill>
                <a:latin typeface="+mn-lt"/>
                <a:cs typeface="Arial" pitchFamily="34" charset="0"/>
              </a:defRPr>
            </a:lvl1pPr>
          </a:lstStyle>
          <a:p>
            <a:r>
              <a:rPr lang="en-US" dirty="0"/>
              <a:t>SUBTITLE </a:t>
            </a:r>
            <a:r>
              <a:rPr lang="mr-IN" dirty="0"/>
              <a:t>–</a:t>
            </a:r>
            <a:r>
              <a:rPr lang="en-US" dirty="0"/>
              <a:t> ALL CAPS, 1PT TRACKING</a:t>
            </a:r>
          </a:p>
        </p:txBody>
      </p:sp>
      <p:sp>
        <p:nvSpPr>
          <p:cNvPr id="2" name="Rectangle 1"/>
          <p:cNvSpPr/>
          <p:nvPr userDrawn="1"/>
        </p:nvSpPr>
        <p:spPr>
          <a:xfrm>
            <a:off x="0" y="0"/>
            <a:ext cx="12192000" cy="4571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92442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21159"/>
          <a:stretch/>
        </p:blipFill>
        <p:spPr>
          <a:xfrm>
            <a:off x="3518369" y="-4667"/>
            <a:ext cx="8673632"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Trade Gothic Next HvyCd" panose="020B0906040303020004" pitchFamily="34" charset="0"/>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67915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Option 1: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85E5803-0D01-D94F-8B75-64CE25D305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5591331" y="-4667"/>
            <a:ext cx="6600669" cy="6413500"/>
          </a:xfrm>
          <a:prstGeom prst="rect">
            <a:avLst/>
          </a:prstGeom>
        </p:spPr>
      </p:pic>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3724020" y="-4667"/>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449998B9-C735-1542-BE02-B6666839110B}"/>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0" name="Rectangle 8">
            <a:extLst>
              <a:ext uri="{FF2B5EF4-FFF2-40B4-BE49-F238E27FC236}">
                <a16:creationId xmlns:a16="http://schemas.microsoft.com/office/drawing/2014/main" id="{EB7D9395-8F84-0E4F-A980-A4D9252FDC65}"/>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Trade Gothic Next HvyCd" panose="020B0906040303020004" pitchFamily="34" charset="0"/>
              </a:defRPr>
            </a:lvl1pPr>
          </a:lstStyle>
          <a:p>
            <a:r>
              <a:rPr lang="en-US" dirty="0"/>
              <a:t>Click to Insert Title</a:t>
            </a:r>
          </a:p>
        </p:txBody>
      </p:sp>
      <p:sp>
        <p:nvSpPr>
          <p:cNvPr id="11" name="Rectangle 9">
            <a:extLst>
              <a:ext uri="{FF2B5EF4-FFF2-40B4-BE49-F238E27FC236}">
                <a16:creationId xmlns:a16="http://schemas.microsoft.com/office/drawing/2014/main" id="{0A31A22A-9A87-3541-9476-E52DA2CB0994}"/>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76933D53-45C0-034B-A999-0D1AF6D6CCB7}"/>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765714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Option 1: Section Divider">
    <p:spTree>
      <p:nvGrpSpPr>
        <p:cNvPr id="1" name=""/>
        <p:cNvGrpSpPr/>
        <p:nvPr/>
      </p:nvGrpSpPr>
      <p:grpSpPr>
        <a:xfrm>
          <a:off x="0" y="0"/>
          <a:ext cx="0" cy="0"/>
          <a:chOff x="0" y="0"/>
          <a:chExt cx="0" cy="0"/>
        </a:xfrm>
      </p:grpSpPr>
      <p:sp>
        <p:nvSpPr>
          <p:cNvPr id="2" name="Parallelogram 1">
            <a:extLst>
              <a:ext uri="{FF2B5EF4-FFF2-40B4-BE49-F238E27FC236}">
                <a16:creationId xmlns:a16="http://schemas.microsoft.com/office/drawing/2014/main" id="{C4FA14DA-1153-FA47-8CB7-3D75FE51AD15}"/>
              </a:ext>
              <a:ext uri="{C183D7F6-B498-43B3-948B-1728B52AA6E4}">
                <adec:decorative xmlns:adec="http://schemas.microsoft.com/office/drawing/2017/decorative" val="1"/>
              </a:ext>
            </a:extLst>
          </p:cNvPr>
          <p:cNvSpPr/>
          <p:nvPr userDrawn="1"/>
        </p:nvSpPr>
        <p:spPr bwMode="auto">
          <a:xfrm>
            <a:off x="4912152" y="0"/>
            <a:ext cx="2619632" cy="6400800"/>
          </a:xfrm>
          <a:prstGeom prst="parallelogram">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BC9F110-2C80-5842-8F76-B9CDBDEF81D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3"/>
          <a:stretch/>
        </p:blipFill>
        <p:spPr>
          <a:xfrm flipH="1">
            <a:off x="5805680" y="-4667"/>
            <a:ext cx="6386320" cy="6413500"/>
          </a:xfrm>
          <a:prstGeom prst="rect">
            <a:avLst/>
          </a:prstGeom>
        </p:spPr>
      </p:pic>
      <p:cxnSp>
        <p:nvCxnSpPr>
          <p:cNvPr id="15" name="Straight Connector 14">
            <a:extLst>
              <a:ext uri="{FF2B5EF4-FFF2-40B4-BE49-F238E27FC236}">
                <a16:creationId xmlns:a16="http://schemas.microsoft.com/office/drawing/2014/main" id="{31E94920-9127-E545-8E4F-0A1D6021E0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13" name="Rectangle 8">
            <a:extLst>
              <a:ext uri="{FF2B5EF4-FFF2-40B4-BE49-F238E27FC236}">
                <a16:creationId xmlns:a16="http://schemas.microsoft.com/office/drawing/2014/main" id="{A29B0429-38F6-0D41-92F7-5B07E03CBE86}"/>
              </a:ext>
            </a:extLst>
          </p:cNvPr>
          <p:cNvSpPr>
            <a:spLocks noGrp="1" noChangeArrowheads="1"/>
          </p:cNvSpPr>
          <p:nvPr>
            <p:ph type="ctrTitle" hasCustomPrompt="1"/>
          </p:nvPr>
        </p:nvSpPr>
        <p:spPr>
          <a:xfrm>
            <a:off x="0" y="2841554"/>
            <a:ext cx="5591331"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Trade Gothic Next HvyCd" panose="020B0906040303020004" pitchFamily="34" charset="0"/>
              </a:defRPr>
            </a:lvl1pPr>
          </a:lstStyle>
          <a:p>
            <a:r>
              <a:rPr lang="en-US" dirty="0"/>
              <a:t>Click to Insert Title</a:t>
            </a:r>
          </a:p>
        </p:txBody>
      </p:sp>
      <p:sp>
        <p:nvSpPr>
          <p:cNvPr id="14" name="Rectangle 9">
            <a:extLst>
              <a:ext uri="{FF2B5EF4-FFF2-40B4-BE49-F238E27FC236}">
                <a16:creationId xmlns:a16="http://schemas.microsoft.com/office/drawing/2014/main" id="{9A4B9128-D108-7146-8813-47162A03DA6B}"/>
              </a:ext>
            </a:extLst>
          </p:cNvPr>
          <p:cNvSpPr>
            <a:spLocks noGrp="1" noChangeArrowheads="1"/>
          </p:cNvSpPr>
          <p:nvPr>
            <p:ph type="subTitle" idx="1" hasCustomPrompt="1"/>
          </p:nvPr>
        </p:nvSpPr>
        <p:spPr>
          <a:xfrm>
            <a:off x="0" y="3826265"/>
            <a:ext cx="5591331"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5" name="Slide Number Placeholder 4">
            <a:extLst>
              <a:ext uri="{FF2B5EF4-FFF2-40B4-BE49-F238E27FC236}">
                <a16:creationId xmlns:a16="http://schemas.microsoft.com/office/drawing/2014/main" id="{9D20D79E-3C3D-5444-A226-8A5D2858F95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3373797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Option 1: Section Divider">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75449D5-8DFD-974A-9C43-347D20D4C0D8}"/>
              </a:ext>
              <a:ext uri="{C183D7F6-B498-43B3-948B-1728B52AA6E4}">
                <adec:decorative xmlns:adec="http://schemas.microsoft.com/office/drawing/2017/decorative" val="1"/>
              </a:ext>
            </a:extLst>
          </p:cNvPr>
          <p:cNvSpPr/>
          <p:nvPr userDrawn="1"/>
        </p:nvSpPr>
        <p:spPr>
          <a:xfrm>
            <a:off x="-1" y="0"/>
            <a:ext cx="7236823" cy="6478361"/>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D3523F93-E23D-3049-9612-B17EC52AAC5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rot="10800000" flipV="1">
            <a:off x="5374105" y="431074"/>
            <a:ext cx="6817894" cy="5597312"/>
          </a:xfrm>
          <a:prstGeom prst="rect">
            <a:avLst/>
          </a:prstGeom>
        </p:spPr>
      </p:pic>
      <p:sp>
        <p:nvSpPr>
          <p:cNvPr id="8" name="Rectangle 8"/>
          <p:cNvSpPr>
            <a:spLocks noGrp="1" noChangeArrowheads="1"/>
          </p:cNvSpPr>
          <p:nvPr userDrawn="1">
            <p:ph type="ctrTitle" hasCustomPrompt="1"/>
          </p:nvPr>
        </p:nvSpPr>
        <p:spPr>
          <a:xfrm>
            <a:off x="0" y="927463"/>
            <a:ext cx="4873669" cy="707886"/>
          </a:xfrm>
          <a:prstGeom prst="rect">
            <a:avLst/>
          </a:prstGeom>
        </p:spPr>
        <p:txBody>
          <a:bodyPr vert="horz" wrap="square" lIns="548640" tIns="45720" rIns="91440" bIns="45720" anchor="t" anchorCtr="0">
            <a:spAutoFit/>
          </a:bodyPr>
          <a:lstStyle>
            <a:lvl1pPr>
              <a:lnSpc>
                <a:spcPct val="100000"/>
              </a:lnSpc>
              <a:spcBef>
                <a:spcPts val="0"/>
              </a:spcBef>
              <a:defRPr sz="4000" b="0" i="0" cap="none" baseline="0">
                <a:solidFill>
                  <a:schemeClr val="bg1"/>
                </a:solidFill>
                <a:latin typeface="Trade Gothic Next HvyCd" panose="020B0906040303020004" pitchFamily="34" charset="0"/>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2" y="606283"/>
            <a:ext cx="4873672" cy="309305"/>
          </a:xfrm>
          <a:prstGeom prst="rect">
            <a:avLst/>
          </a:prstGeom>
        </p:spPr>
        <p:txBody>
          <a:bodyPr vert="horz" wrap="square" lIns="548640" tIns="45720" rIns="91440" bIns="45720" anchor="t" anchorCtr="0">
            <a:noAutofit/>
          </a:bodyPr>
          <a:lstStyle>
            <a:lvl1pPr marL="0" indent="0">
              <a:lnSpc>
                <a:spcPct val="100000"/>
              </a:lnSpc>
              <a:spcBef>
                <a:spcPts val="0"/>
              </a:spcBef>
              <a:buFont typeface="Wingdings" pitchFamily="2" charset="2"/>
              <a:buNone/>
              <a:defRPr sz="1200" b="0" cap="none" spc="100" baseline="0">
                <a:solidFill>
                  <a:schemeClr val="accent6"/>
                </a:solidFill>
                <a:latin typeface="+mn-lt"/>
                <a:cs typeface="Arial" pitchFamily="34" charset="0"/>
              </a:defRPr>
            </a:lvl1pPr>
          </a:lstStyle>
          <a:p>
            <a:r>
              <a:rPr lang="en-US" dirty="0"/>
              <a:t>LEAD-IN TEXT</a:t>
            </a:r>
          </a:p>
        </p:txBody>
      </p:sp>
      <p:sp>
        <p:nvSpPr>
          <p:cNvPr id="3" name="Rectangle 2">
            <a:extLst>
              <a:ext uri="{FF2B5EF4-FFF2-40B4-BE49-F238E27FC236}">
                <a16:creationId xmlns:a16="http://schemas.microsoft.com/office/drawing/2014/main" id="{368AF4B4-03CD-194B-9F87-A84FE593BF8E}"/>
              </a:ext>
              <a:ext uri="{C183D7F6-B498-43B3-948B-1728B52AA6E4}">
                <adec:decorative xmlns:adec="http://schemas.microsoft.com/office/drawing/2017/decorative" val="1"/>
              </a:ext>
            </a:extLst>
          </p:cNvPr>
          <p:cNvSpPr/>
          <p:nvPr userDrawn="1"/>
        </p:nvSpPr>
        <p:spPr>
          <a:xfrm>
            <a:off x="0" y="927463"/>
            <a:ext cx="182880" cy="653143"/>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a:extLst>
              <a:ext uri="{FF2B5EF4-FFF2-40B4-BE49-F238E27FC236}">
                <a16:creationId xmlns:a16="http://schemas.microsoft.com/office/drawing/2014/main" id="{A6E1EB11-4B66-E44A-B190-1C8D9CD05DA3}"/>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338694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tion 1: Section Divider">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tx1"/>
                </a:solidFill>
                <a:latin typeface="Trade Gothic Next HvyCd" panose="020B0906040303020004" pitchFamily="34" charset="0"/>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tx2"/>
                </a:solidFill>
                <a:latin typeface="+mn-lt"/>
                <a:cs typeface="Arial" pitchFamily="34" charset="0"/>
              </a:defRPr>
            </a:lvl1pPr>
          </a:lstStyle>
          <a:p>
            <a:r>
              <a:rPr lang="en-US" dirty="0"/>
              <a:t>SUBTITLE </a:t>
            </a:r>
            <a:r>
              <a:rPr lang="mr-IN" dirty="0"/>
              <a:t>–</a:t>
            </a:r>
            <a:r>
              <a:rPr lang="en-US" dirty="0"/>
              <a:t> ALL CAPS, TRACKING AT 1 PT  </a:t>
            </a:r>
          </a:p>
        </p:txBody>
      </p:sp>
      <p:sp>
        <p:nvSpPr>
          <p:cNvPr id="7" name="Slide Number Placeholder 6">
            <a:extLst>
              <a:ext uri="{FF2B5EF4-FFF2-40B4-BE49-F238E27FC236}">
                <a16:creationId xmlns:a16="http://schemas.microsoft.com/office/drawing/2014/main" id="{6CC8D905-1967-2A4A-A8B7-AD9D27CEDA64}"/>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cxnSp>
        <p:nvCxnSpPr>
          <p:cNvPr id="6" name="Straight Connector 5">
            <a:extLst>
              <a:ext uri="{FF2B5EF4-FFF2-40B4-BE49-F238E27FC236}">
                <a16:creationId xmlns:a16="http://schemas.microsoft.com/office/drawing/2014/main" id="{367B56DD-B713-4542-BAFE-48FFB6478C98}"/>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Option 1: Section Divider">
    <p:bg>
      <p:bgPr>
        <a:solidFill>
          <a:schemeClr val="tx1"/>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Trade Gothic Next HvyCd" panose="020B0906040303020004" pitchFamily="34" charset="0"/>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accent6"/>
                </a:solidFill>
                <a:latin typeface="+mn-lt"/>
                <a:cs typeface="Arial" pitchFamily="34" charset="0"/>
              </a:defRPr>
            </a:lvl1pPr>
          </a:lstStyle>
          <a:p>
            <a:r>
              <a:rPr lang="en-US" dirty="0"/>
              <a:t>SUBTITLE </a:t>
            </a:r>
            <a:r>
              <a:rPr lang="mr-IN" dirty="0"/>
              <a:t>–</a:t>
            </a:r>
            <a:r>
              <a:rPr lang="en-US" dirty="0"/>
              <a:t> ALL CAPS, TRACKING AT 1 PT  </a:t>
            </a:r>
          </a:p>
        </p:txBody>
      </p:sp>
      <p:sp>
        <p:nvSpPr>
          <p:cNvPr id="4" name="Slide Number Placeholder 3">
            <a:extLst>
              <a:ext uri="{FF2B5EF4-FFF2-40B4-BE49-F238E27FC236}">
                <a16:creationId xmlns:a16="http://schemas.microsoft.com/office/drawing/2014/main" id="{52724771-A539-E843-9675-BD1E23EA16F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cxnSp>
        <p:nvCxnSpPr>
          <p:cNvPr id="7" name="Straight Connector 6">
            <a:extLst>
              <a:ext uri="{FF2B5EF4-FFF2-40B4-BE49-F238E27FC236}">
                <a16:creationId xmlns:a16="http://schemas.microsoft.com/office/drawing/2014/main" id="{E8D21989-9E9A-5D40-90F9-5C0FD5885B32}"/>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Option 1: Section Divider">
    <p:bg>
      <p:bgPr>
        <a:solidFill>
          <a:schemeClr val="tx2"/>
        </a:solidFill>
        <a:effectLst/>
      </p:bgPr>
    </p:bg>
    <p:spTree>
      <p:nvGrpSpPr>
        <p:cNvPr id="1" name=""/>
        <p:cNvGrpSpPr/>
        <p:nvPr/>
      </p:nvGrpSpPr>
      <p:grpSpPr>
        <a:xfrm>
          <a:off x="0" y="0"/>
          <a:ext cx="0" cy="0"/>
          <a:chOff x="0" y="0"/>
          <a:chExt cx="0" cy="0"/>
        </a:xfrm>
      </p:grpSpPr>
      <p:sp>
        <p:nvSpPr>
          <p:cNvPr id="8" name="Rectangle 8"/>
          <p:cNvSpPr>
            <a:spLocks noGrp="1" noChangeArrowheads="1"/>
          </p:cNvSpPr>
          <p:nvPr userDrawn="1">
            <p:ph type="ctrTitle" hasCustomPrompt="1"/>
          </p:nvPr>
        </p:nvSpPr>
        <p:spPr>
          <a:xfrm>
            <a:off x="0" y="2841554"/>
            <a:ext cx="11961876" cy="799112"/>
          </a:xfrm>
          <a:prstGeom prst="rect">
            <a:avLst/>
          </a:prstGeom>
        </p:spPr>
        <p:txBody>
          <a:bodyPr vert="horz" wrap="square" lIns="320040" tIns="45720" rIns="91440" bIns="45720" anchor="b" anchorCtr="0">
            <a:noAutofit/>
          </a:bodyPr>
          <a:lstStyle>
            <a:lvl1pPr>
              <a:lnSpc>
                <a:spcPct val="100000"/>
              </a:lnSpc>
              <a:spcBef>
                <a:spcPts val="0"/>
              </a:spcBef>
              <a:defRPr sz="3600" b="0" cap="none" baseline="0">
                <a:solidFill>
                  <a:schemeClr val="bg1"/>
                </a:solidFill>
                <a:latin typeface="Trade Gothic Next HvyCd" panose="020B0906040303020004" pitchFamily="34" charset="0"/>
              </a:defRPr>
            </a:lvl1pPr>
          </a:lstStyle>
          <a:p>
            <a:r>
              <a:rPr lang="en-US" dirty="0"/>
              <a:t>Click to Insert Title</a:t>
            </a:r>
          </a:p>
        </p:txBody>
      </p:sp>
      <p:sp>
        <p:nvSpPr>
          <p:cNvPr id="17" name="Rectangle 9"/>
          <p:cNvSpPr>
            <a:spLocks noGrp="1" noChangeArrowheads="1"/>
          </p:cNvSpPr>
          <p:nvPr userDrawn="1">
            <p:ph type="subTitle" idx="1" hasCustomPrompt="1"/>
          </p:nvPr>
        </p:nvSpPr>
        <p:spPr>
          <a:xfrm>
            <a:off x="0" y="3826265"/>
            <a:ext cx="11961876" cy="584775"/>
          </a:xfrm>
          <a:prstGeom prst="rect">
            <a:avLst/>
          </a:prstGeom>
        </p:spPr>
        <p:txBody>
          <a:bodyPr vert="horz" wrap="square" lIns="320040" tIns="45720" rIns="91440" bIns="45720" anchor="t" anchorCtr="0">
            <a:noAutofit/>
          </a:bodyPr>
          <a:lstStyle>
            <a:lvl1pPr marL="0" indent="0">
              <a:lnSpc>
                <a:spcPct val="100000"/>
              </a:lnSpc>
              <a:spcBef>
                <a:spcPts val="0"/>
              </a:spcBef>
              <a:buFont typeface="Wingdings" pitchFamily="2" charset="2"/>
              <a:buNone/>
              <a:defRPr sz="1600" b="0" cap="none" spc="100" baseline="0">
                <a:solidFill>
                  <a:schemeClr val="bg1"/>
                </a:solidFill>
                <a:latin typeface="+mn-lt"/>
                <a:cs typeface="Arial" pitchFamily="34" charset="0"/>
              </a:defRPr>
            </a:lvl1pPr>
          </a:lstStyle>
          <a:p>
            <a:r>
              <a:rPr lang="en-US" dirty="0"/>
              <a:t>SUBTITLE </a:t>
            </a:r>
            <a:r>
              <a:rPr lang="mr-IN" dirty="0"/>
              <a:t>–</a:t>
            </a:r>
            <a:r>
              <a:rPr lang="en-US" dirty="0"/>
              <a:t> ALL CAPS, TRACKING AT 1 PT  </a:t>
            </a:r>
          </a:p>
        </p:txBody>
      </p:sp>
      <p:sp>
        <p:nvSpPr>
          <p:cNvPr id="3" name="Slide Number Placeholder 2">
            <a:extLst>
              <a:ext uri="{FF2B5EF4-FFF2-40B4-BE49-F238E27FC236}">
                <a16:creationId xmlns:a16="http://schemas.microsoft.com/office/drawing/2014/main" id="{F4B00D6F-FA39-5349-8346-A38D9F58597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cxnSp>
        <p:nvCxnSpPr>
          <p:cNvPr id="7" name="Straight Connector 6">
            <a:extLst>
              <a:ext uri="{FF2B5EF4-FFF2-40B4-BE49-F238E27FC236}">
                <a16:creationId xmlns:a16="http://schemas.microsoft.com/office/drawing/2014/main" id="{7AFA7756-36D8-3547-AE9B-7F6E49C51D7A}"/>
              </a:ext>
              <a:ext uri="{C183D7F6-B498-43B3-948B-1728B52AA6E4}">
                <adec:decorative xmlns:adec="http://schemas.microsoft.com/office/drawing/2017/decorative" val="1"/>
              </a:ext>
            </a:extLst>
          </p:cNvPr>
          <p:cNvCxnSpPr/>
          <p:nvPr userDrawn="1"/>
        </p:nvCxnSpPr>
        <p:spPr>
          <a:xfrm>
            <a:off x="293919" y="2841554"/>
            <a:ext cx="599609"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wrap="square">
            <a:spAutoFit/>
          </a:bodyPr>
          <a:lstStyle>
            <a:lvl1pPr>
              <a:defRPr>
                <a:latin typeface="Trade Gothic Next HvyCd" panose="020B0906040303020004" pitchFamily="34" charset="0"/>
              </a:defRPr>
            </a:lvl1pPr>
          </a:lstStyle>
          <a:p>
            <a:r>
              <a:rPr lang="en-US" dirty="0"/>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2702D5F6-49AB-FF4F-91A9-ED3D1B4AF6A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1267297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2165607-C18A-7641-B015-00A664DE2905}"/>
              </a:ext>
            </a:extLst>
          </p:cNvPr>
          <p:cNvSpPr>
            <a:spLocks noGrp="1"/>
          </p:cNvSpPr>
          <p:nvPr>
            <p:ph type="title" hasCustomPrompt="1"/>
          </p:nvPr>
        </p:nvSpPr>
        <p:spPr/>
        <p:txBody>
          <a:bodyPr/>
          <a:lstStyle>
            <a:lvl1pPr>
              <a:defRPr>
                <a:latin typeface="Trade Gothic Next HvyCd" panose="020B0906040303020004" pitchFamily="34" charset="0"/>
              </a:defRPr>
            </a:lvl1pPr>
          </a:lstStyle>
          <a:p>
            <a:r>
              <a:rPr lang="en-US" dirty="0"/>
              <a:t>One-line Title</a:t>
            </a:r>
          </a:p>
        </p:txBody>
      </p:sp>
      <p:sp>
        <p:nvSpPr>
          <p:cNvPr id="6" name="Content Placeholder 5"/>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0FE5ED3-5434-6345-BEAA-F9BB7D01E276}"/>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7214143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7" name="Content Placeholder 5">
            <a:extLst>
              <a:ext uri="{FF2B5EF4-FFF2-40B4-BE49-F238E27FC236}">
                <a16:creationId xmlns:a16="http://schemas.microsoft.com/office/drawing/2014/main" id="{C6E31123-1DFF-DC43-87EA-827AB962E49C}"/>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5">
            <a:extLst>
              <a:ext uri="{FF2B5EF4-FFF2-40B4-BE49-F238E27FC236}">
                <a16:creationId xmlns:a16="http://schemas.microsoft.com/office/drawing/2014/main" id="{F359BA17-F764-3C41-A699-6970BFEF6A4A}"/>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4">
            <a:extLst>
              <a:ext uri="{FF2B5EF4-FFF2-40B4-BE49-F238E27FC236}">
                <a16:creationId xmlns:a16="http://schemas.microsoft.com/office/drawing/2014/main" id="{032C159F-EDC1-9145-BEEE-F83D91A2E49A}"/>
              </a:ext>
            </a:extLst>
          </p:cNvPr>
          <p:cNvSpPr>
            <a:spLocks noGrp="1"/>
          </p:cNvSpPr>
          <p:nvPr>
            <p:ph type="title" hasCustomPrompt="1"/>
          </p:nvPr>
        </p:nvSpPr>
        <p:spPr/>
        <p:txBody>
          <a:bodyPr/>
          <a:lstStyle>
            <a:lvl1pPr>
              <a:defRPr>
                <a:latin typeface="Trade Gothic Next HvyCd" panose="020B0906040303020004" pitchFamily="34" charset="0"/>
              </a:defRPr>
            </a:lvl1pPr>
          </a:lstStyle>
          <a:p>
            <a:r>
              <a:rPr lang="en-US" dirty="0"/>
              <a:t>One-line Title</a:t>
            </a:r>
          </a:p>
        </p:txBody>
      </p:sp>
      <p:sp>
        <p:nvSpPr>
          <p:cNvPr id="2" name="Slide Number Placeholder 1">
            <a:extLst>
              <a:ext uri="{FF2B5EF4-FFF2-40B4-BE49-F238E27FC236}">
                <a16:creationId xmlns:a16="http://schemas.microsoft.com/office/drawing/2014/main" id="{24AF275B-F7C5-5E43-BA45-7456E4F15F59}"/>
              </a:ext>
            </a:extLst>
          </p:cNvPr>
          <p:cNvSpPr>
            <a:spLocks noGrp="1"/>
          </p:cNvSpPr>
          <p:nvPr>
            <p:ph type="sldNum" sz="quarter" idx="14"/>
          </p:nvPr>
        </p:nvSpPr>
        <p:spPr/>
        <p:txBody>
          <a:bodyPr/>
          <a:lstStyle/>
          <a:p>
            <a:fld id="{59E3E2AC-ACB3-5544-BE29-32D30D23532C}" type="slidenum">
              <a:rPr lang="en-US" smtClean="0"/>
              <a:pPr/>
              <a:t>‹#›</a:t>
            </a:fld>
            <a:r>
              <a:rPr lang="en-US"/>
              <a:t> </a:t>
            </a:r>
            <a:endParaRPr lang="en-US"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3CB2053-29D0-4243-89CA-858932ABE19B}"/>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11" name="Text Placeholder 6">
            <a:extLst>
              <a:ext uri="{FF2B5EF4-FFF2-40B4-BE49-F238E27FC236}">
                <a16:creationId xmlns:a16="http://schemas.microsoft.com/office/drawing/2014/main" id="{891A4BAA-1D3F-8644-B28B-29EFDBE43A61}"/>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36F12-C583-0446-A585-2B6107D28BD1}"/>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1796264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29CFED-0FDE-A44D-BDE8-A501F73CC00B}"/>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10" name="Text Placeholder 6">
            <a:extLst>
              <a:ext uri="{FF2B5EF4-FFF2-40B4-BE49-F238E27FC236}">
                <a16:creationId xmlns:a16="http://schemas.microsoft.com/office/drawing/2014/main" id="{29BAB64F-4927-EA4E-84F9-40CF1AB2EE6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53F7A23-D618-B34C-A0E5-81ED0926613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C0857C5-7809-8247-AC6E-781F23F6A3BB}"/>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10" name="Text Placeholder 6">
            <a:extLst>
              <a:ext uri="{FF2B5EF4-FFF2-40B4-BE49-F238E27FC236}">
                <a16:creationId xmlns:a16="http://schemas.microsoft.com/office/drawing/2014/main" id="{C35710EB-84AB-2244-980F-D15EB77322E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5F4AFC-25D4-C248-979D-A05502EF4BCE}"/>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55C1C0-5982-0041-83FA-62F703F398D9}"/>
              </a:ext>
            </a:extLst>
          </p:cNvPr>
          <p:cNvSpPr>
            <a:spLocks noGrp="1"/>
          </p:cNvSpPr>
          <p:nvPr>
            <p:ph type="title" hasCustomPrompt="1"/>
          </p:nvPr>
        </p:nvSpPr>
        <p:spPr>
          <a:xfrm>
            <a:off x="0" y="0"/>
            <a:ext cx="12192000" cy="1200329"/>
          </a:xfrm>
        </p:spPr>
        <p:txBody>
          <a:bodyPr bIns="137160"/>
          <a:lstStyle>
            <a:lvl1pPr>
              <a:defRPr>
                <a:latin typeface="Trade Gothic Next HvyCd" panose="020B0906040303020004" pitchFamily="34" charset="0"/>
              </a:defRPr>
            </a:lvl1pPr>
          </a:lstStyle>
          <a:p>
            <a:r>
              <a:rPr lang="en-US" dirty="0"/>
              <a:t>Two-line Title</a:t>
            </a:r>
            <a:br>
              <a:rPr lang="en-US" dirty="0"/>
            </a:br>
            <a:endParaRPr lang="en-US" dirty="0"/>
          </a:p>
        </p:txBody>
      </p:sp>
      <p:sp>
        <p:nvSpPr>
          <p:cNvPr id="9" name="Text Placeholder 6">
            <a:extLst>
              <a:ext uri="{FF2B5EF4-FFF2-40B4-BE49-F238E27FC236}">
                <a16:creationId xmlns:a16="http://schemas.microsoft.com/office/drawing/2014/main" id="{01858BDD-0DB2-C74B-BE7A-4517CFF3ECFB}"/>
              </a:ext>
            </a:extLst>
          </p:cNvPr>
          <p:cNvSpPr>
            <a:spLocks noGrp="1"/>
          </p:cNvSpPr>
          <p:nvPr>
            <p:ph type="body" sz="quarter" idx="13"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1995390F-EEEB-404C-8A7D-A4C4C0F348B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2" name="Title 4">
            <a:extLst>
              <a:ext uri="{FF2B5EF4-FFF2-40B4-BE49-F238E27FC236}">
                <a16:creationId xmlns:a16="http://schemas.microsoft.com/office/drawing/2014/main" id="{C221F951-302B-1740-A47A-C36FFE5BE333}"/>
              </a:ext>
            </a:extLst>
          </p:cNvPr>
          <p:cNvSpPr>
            <a:spLocks noGrp="1"/>
          </p:cNvSpPr>
          <p:nvPr>
            <p:ph type="title" hasCustomPrompt="1"/>
          </p:nvPr>
        </p:nvSpPr>
        <p:spPr>
          <a:xfrm>
            <a:off x="0" y="0"/>
            <a:ext cx="12192000" cy="1200329"/>
          </a:xfrm>
        </p:spPr>
        <p:txBody>
          <a:bodyPr bIns="137160"/>
          <a:lstStyle>
            <a:lvl1pPr>
              <a:defRPr>
                <a:latin typeface="Trade Gothic Next HvyCd" panose="020B0906040303020004" pitchFamily="34" charset="0"/>
              </a:defRPr>
            </a:lvl1pPr>
          </a:lstStyle>
          <a:p>
            <a:r>
              <a:rPr lang="en-US" dirty="0"/>
              <a:t>Two-line Title</a:t>
            </a:r>
            <a:br>
              <a:rPr lang="en-US" dirty="0"/>
            </a:br>
            <a:endParaRPr lang="en-US" dirty="0"/>
          </a:p>
        </p:txBody>
      </p:sp>
      <p:sp>
        <p:nvSpPr>
          <p:cNvPr id="14" name="Text Placeholder 6">
            <a:extLst>
              <a:ext uri="{FF2B5EF4-FFF2-40B4-BE49-F238E27FC236}">
                <a16:creationId xmlns:a16="http://schemas.microsoft.com/office/drawing/2014/main" id="{3944C089-FE01-BB45-8623-D55F5ACF3E09}"/>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939297C-1A32-C346-8876-ACE4D75809A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1" name="Title 4">
            <a:extLst>
              <a:ext uri="{FF2B5EF4-FFF2-40B4-BE49-F238E27FC236}">
                <a16:creationId xmlns:a16="http://schemas.microsoft.com/office/drawing/2014/main" id="{0ADF41DD-0A1D-714D-8BAA-4672F07030B3}"/>
              </a:ext>
            </a:extLst>
          </p:cNvPr>
          <p:cNvSpPr>
            <a:spLocks noGrp="1"/>
          </p:cNvSpPr>
          <p:nvPr>
            <p:ph type="title" hasCustomPrompt="1"/>
          </p:nvPr>
        </p:nvSpPr>
        <p:spPr>
          <a:xfrm>
            <a:off x="0" y="0"/>
            <a:ext cx="12192000" cy="1200329"/>
          </a:xfrm>
        </p:spPr>
        <p:txBody>
          <a:bodyPr bIns="137160"/>
          <a:lstStyle>
            <a:lvl1pPr>
              <a:defRPr>
                <a:latin typeface="Trade Gothic Next HvyCd" panose="020B0906040303020004" pitchFamily="34" charset="0"/>
              </a:defRPr>
            </a:lvl1pPr>
          </a:lstStyle>
          <a:p>
            <a:r>
              <a:rPr lang="en-US" dirty="0"/>
              <a:t>Two-line Title</a:t>
            </a:r>
            <a:br>
              <a:rPr lang="en-US" dirty="0"/>
            </a:br>
            <a:endParaRPr lang="en-US" dirty="0"/>
          </a:p>
        </p:txBody>
      </p:sp>
      <p:sp>
        <p:nvSpPr>
          <p:cNvPr id="13" name="Text Placeholder 6">
            <a:extLst>
              <a:ext uri="{FF2B5EF4-FFF2-40B4-BE49-F238E27FC236}">
                <a16:creationId xmlns:a16="http://schemas.microsoft.com/office/drawing/2014/main" id="{9EFB8FB4-2C27-E044-9C61-DC502097BA6E}"/>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6" name="Content Placeholder 5"/>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180751A-74A5-194C-912F-85908B077B4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dirty="0"/>
              <a:t> </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latin typeface="Trade Gothic Next HvyCd" panose="020B0906040303020004" pitchFamily="34" charset="0"/>
              </a:defRPr>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5" name="Slide Number Placeholder 4">
            <a:extLst>
              <a:ext uri="{FF2B5EF4-FFF2-40B4-BE49-F238E27FC236}">
                <a16:creationId xmlns:a16="http://schemas.microsoft.com/office/drawing/2014/main" id="{1EEA2C90-D1E9-EF43-800C-3632A976FEE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65662656-F68B-3048-9672-86A788FFCAC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0_Custom Layou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E41E16-33B3-124E-912E-23A22640906B}"/>
              </a:ext>
            </a:extLst>
          </p:cNvPr>
          <p:cNvSpPr/>
          <p:nvPr userDrawn="1"/>
        </p:nvSpPr>
        <p:spPr>
          <a:xfrm>
            <a:off x="0" y="1342961"/>
            <a:ext cx="12192000" cy="5089045"/>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Arial"/>
              <a:ea typeface="+mn-ea"/>
              <a:cs typeface="+mn-cs"/>
            </a:endParaRPr>
          </a:p>
        </p:txBody>
      </p:sp>
      <p:sp>
        <p:nvSpPr>
          <p:cNvPr id="2" name="Title 1"/>
          <p:cNvSpPr>
            <a:spLocks noGrp="1"/>
          </p:cNvSpPr>
          <p:nvPr>
            <p:ph type="title" hasCustomPrompt="1"/>
          </p:nvPr>
        </p:nvSpPr>
        <p:spPr/>
        <p:txBody>
          <a:bodyPr/>
          <a:lstStyle>
            <a:lvl1pPr>
              <a:defRPr baseline="0">
                <a:latin typeface="Trade Gothic Next HvyCd" panose="020B0906040303020004" pitchFamily="34" charset="0"/>
              </a:defRPr>
            </a:lvl1pPr>
          </a:lstStyle>
          <a:p>
            <a:r>
              <a:rPr lang="en-US" dirty="0"/>
              <a:t>One-line Title </a:t>
            </a:r>
          </a:p>
        </p:txBody>
      </p:sp>
      <p:sp>
        <p:nvSpPr>
          <p:cNvPr id="3" name="Footer Placeholder 2"/>
          <p:cNvSpPr>
            <a:spLocks noGrp="1"/>
          </p:cNvSpPr>
          <p:nvPr>
            <p:ph type="ftr" sz="quarter" idx="10"/>
          </p:nvPr>
        </p:nvSpPr>
        <p:spPr/>
        <p:txBody>
          <a:bodyPr/>
          <a:lstStyle>
            <a:lvl1pPr>
              <a:defRPr>
                <a:solidFill>
                  <a:schemeClr val="bg1">
                    <a:lumMod val="95000"/>
                  </a:schemeClr>
                </a:solidFill>
              </a:defRPr>
            </a:lvl1p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solidFill>
                  <a:schemeClr val="accent5"/>
                </a:solidFill>
              </a:rPr>
              <a:pPr/>
              <a:t>‹#›</a:t>
            </a:fld>
            <a:r>
              <a:rPr lang="en-US" dirty="0"/>
              <a:t> </a:t>
            </a:r>
          </a:p>
        </p:txBody>
      </p:sp>
      <p:sp>
        <p:nvSpPr>
          <p:cNvPr id="7" name="Text Placeholder 6"/>
          <p:cNvSpPr>
            <a:spLocks noGrp="1"/>
          </p:cNvSpPr>
          <p:nvPr>
            <p:ph type="body" sz="quarter" idx="12" hasCustomPrompt="1"/>
          </p:nvPr>
        </p:nvSpPr>
        <p:spPr>
          <a:xfrm>
            <a:off x="274639" y="724416"/>
            <a:ext cx="5821363" cy="507483"/>
          </a:xfrm>
          <a:prstGeom prst="rect">
            <a:avLst/>
          </a:prstGeom>
        </p:spPr>
        <p:txBody>
          <a:bodyPr/>
          <a:lstStyle>
            <a:lvl1pPr marL="0" indent="0">
              <a:buNone/>
              <a:defRPr sz="1400" baseline="0">
                <a:solidFill>
                  <a:schemeClr val="tx1"/>
                </a:solidFill>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Two-line Subtitle</a:t>
            </a:r>
          </a:p>
        </p:txBody>
      </p:sp>
    </p:spTree>
    <p:extLst>
      <p:ext uri="{BB962C8B-B14F-4D97-AF65-F5344CB8AC3E}">
        <p14:creationId xmlns:p14="http://schemas.microsoft.com/office/powerpoint/2010/main" val="35523095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1A1A1A"/>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677F13D8-47CD-4D25-8B49-6771F1BF0A8A}" type="datetime1">
              <a:rPr lang="en-US" smtClean="0"/>
              <a:t>7/18/2023</a:t>
            </a:fld>
            <a:endParaRPr lang="en-US"/>
          </a:p>
        </p:txBody>
      </p:sp>
      <p:sp>
        <p:nvSpPr>
          <p:cNvPr id="6" name="Holder 6"/>
          <p:cNvSpPr>
            <a:spLocks noGrp="1"/>
          </p:cNvSpPr>
          <p:nvPr>
            <p:ph type="sldNum" sz="quarter" idx="7"/>
          </p:nvPr>
        </p:nvSpPr>
        <p:spPr/>
        <p:txBody>
          <a:bodyPr lIns="0" tIns="0" rIns="0" bIns="0"/>
          <a:lstStyle>
            <a:lvl1pPr>
              <a:defRPr sz="900" b="0" i="0">
                <a:solidFill>
                  <a:srgbClr val="60C250"/>
                </a:solidFill>
                <a:latin typeface="Arial"/>
                <a:cs typeface="Arial"/>
              </a:defRPr>
            </a:lvl1pPr>
          </a:lstStyle>
          <a:p>
            <a:pPr marL="38100">
              <a:lnSpc>
                <a:spcPct val="100000"/>
              </a:lnSpc>
              <a:spcBef>
                <a:spcPts val="25"/>
              </a:spcBef>
            </a:pPr>
            <a:fld id="{81D60167-4931-47E6-BA6A-407CBD079E47}" type="slidenum">
              <a:rPr spc="5" dirty="0"/>
              <a:t>‹#›</a:t>
            </a:fld>
            <a:endParaRPr spc="5" dirty="0"/>
          </a:p>
        </p:txBody>
      </p:sp>
    </p:spTree>
    <p:extLst>
      <p:ext uri="{BB962C8B-B14F-4D97-AF65-F5344CB8AC3E}">
        <p14:creationId xmlns:p14="http://schemas.microsoft.com/office/powerpoint/2010/main" val="877707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Option 1: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43756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Trade Gothic Next HvyCd" panose="020B0906040303020004" pitchFamily="34" charset="0"/>
              </a:defRPr>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28337671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Trade Gothic Next HvyCd" panose="020B0906040303020004" pitchFamily="34" charset="0"/>
              </a:defRPr>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16009583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Trade Gothic Next HvyCd" panose="020B0906040303020004" pitchFamily="34" charset="0"/>
              </a:defRPr>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1080356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Trade Gothic Next HvyCd" panose="020B0906040303020004" pitchFamily="34" charset="0"/>
              </a:defRPr>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
        <p:nvSpPr>
          <p:cNvPr id="6" name="Rectangle 5">
            <a:extLst>
              <a:ext uri="{FF2B5EF4-FFF2-40B4-BE49-F238E27FC236}">
                <a16:creationId xmlns:a16="http://schemas.microsoft.com/office/drawing/2014/main" id="{85EC34FB-ED7A-CA4B-8025-C7DE766A17AB}"/>
              </a:ext>
            </a:extLst>
          </p:cNvPr>
          <p:cNvSpPr/>
          <p:nvPr userDrawn="1"/>
        </p:nvSpPr>
        <p:spPr>
          <a:xfrm>
            <a:off x="534471" y="6414149"/>
            <a:ext cx="4419600" cy="429337"/>
          </a:xfrm>
          <a:prstGeom prst="rect">
            <a:avLst/>
          </a:prstGeom>
          <a:solidFill>
            <a:schemeClr val="tx1"/>
          </a:solidFill>
        </p:spPr>
        <p:txBody>
          <a:bodyPr wrap="none" anchor="ctr" anchorCtr="0">
            <a:noAutofit/>
          </a:bodyPr>
          <a:lstStyle/>
          <a:p>
            <a:pPr eaLnBrk="0" hangingPunct="0"/>
            <a:r>
              <a:rPr lang="en-US" sz="700" dirty="0">
                <a:solidFill>
                  <a:srgbClr val="B2B3B2"/>
                </a:solidFill>
                <a:latin typeface="+mn-lt"/>
              </a:rPr>
              <a:t>Copyright © 1993-1998, 2021 Gallup, Inc. All rights reserved. </a:t>
            </a:r>
          </a:p>
          <a:p>
            <a:pPr eaLnBrk="0" hangingPunct="0"/>
            <a:r>
              <a:rPr lang="en-US" sz="700" dirty="0">
                <a:solidFill>
                  <a:srgbClr val="B2B3B2"/>
                </a:solidFill>
                <a:latin typeface="+mn-lt"/>
              </a:rPr>
              <a:t>The Gallup Q</a:t>
            </a:r>
            <a:r>
              <a:rPr lang="en-US" sz="700" baseline="30000" dirty="0">
                <a:solidFill>
                  <a:srgbClr val="B2B3B2"/>
                </a:solidFill>
                <a:latin typeface="+mn-lt"/>
              </a:rPr>
              <a:t>12®</a:t>
            </a:r>
            <a:r>
              <a:rPr lang="en-US" sz="700" dirty="0">
                <a:solidFill>
                  <a:srgbClr val="B2B3B2"/>
                </a:solidFill>
                <a:latin typeface="+mn-lt"/>
              </a:rPr>
              <a:t> items are Gallup proprietary information and are protected by law. </a:t>
            </a:r>
          </a:p>
          <a:p>
            <a:pPr eaLnBrk="0" hangingPunct="0"/>
            <a:r>
              <a:rPr lang="en-US" sz="700" dirty="0">
                <a:solidFill>
                  <a:srgbClr val="B2B3B2"/>
                </a:solidFill>
                <a:latin typeface="+mn-lt"/>
              </a:rPr>
              <a:t>You may not administer a survey with the Q</a:t>
            </a:r>
            <a:r>
              <a:rPr lang="en-US" sz="700" baseline="30000" dirty="0">
                <a:solidFill>
                  <a:srgbClr val="B2B3B2"/>
                </a:solidFill>
                <a:latin typeface="+mn-lt"/>
              </a:rPr>
              <a:t>12</a:t>
            </a:r>
            <a:r>
              <a:rPr lang="en-US" sz="700" dirty="0">
                <a:solidFill>
                  <a:srgbClr val="B2B3B2"/>
                </a:solidFill>
                <a:latin typeface="+mn-lt"/>
              </a:rPr>
              <a:t> items or reproduce them without written consent from Gallup.</a:t>
            </a:r>
          </a:p>
        </p:txBody>
      </p:sp>
    </p:spTree>
    <p:extLst>
      <p:ext uri="{BB962C8B-B14F-4D97-AF65-F5344CB8AC3E}">
        <p14:creationId xmlns:p14="http://schemas.microsoft.com/office/powerpoint/2010/main" val="21581176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atin typeface="Trade Gothic Next HvyCd" panose="020B0906040303020004" pitchFamily="34" charset="0"/>
              </a:defRPr>
            </a:lvl1pPr>
          </a:lstStyle>
          <a:p>
            <a:r>
              <a:rPr lang="en-US" dirty="0"/>
              <a:t>One-line 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
        <p:nvSpPr>
          <p:cNvPr id="7" name="Text Placeholder 6"/>
          <p:cNvSpPr>
            <a:spLocks noGrp="1"/>
          </p:cNvSpPr>
          <p:nvPr>
            <p:ph type="body" sz="quarter" idx="12" hasCustomPrompt="1"/>
          </p:nvPr>
        </p:nvSpPr>
        <p:spPr>
          <a:xfrm>
            <a:off x="274638" y="837222"/>
            <a:ext cx="11687238" cy="669845"/>
          </a:xfrm>
          <a:prstGeom prst="rect">
            <a:avLst/>
          </a:prstGeom>
        </p:spPr>
        <p:txBody>
          <a:bodyPr lIns="0"/>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Two-line Subtitle </a:t>
            </a:r>
          </a:p>
        </p:txBody>
      </p:sp>
    </p:spTree>
    <p:extLst>
      <p:ext uri="{BB962C8B-B14F-4D97-AF65-F5344CB8AC3E}">
        <p14:creationId xmlns:p14="http://schemas.microsoft.com/office/powerpoint/2010/main" val="14433236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69496"/>
          </a:xfrm>
          <a:prstGeom prst="rect">
            <a:avLst/>
          </a:prstGeom>
        </p:spPr>
        <p:txBody>
          <a:bodyPr/>
          <a:lstStyle>
            <a:lvl1pPr>
              <a:defRPr>
                <a:latin typeface="Trade Gothic Next HvyCd" panose="020B0906040303020004" pitchFamily="34" charset="0"/>
              </a:defRPr>
            </a:lvl1pPr>
          </a:lstStyle>
          <a:p>
            <a:r>
              <a:rPr lang="en-US" dirty="0"/>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988DFF3E-6E21-464D-8EEE-C88B270F767F}"/>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969496"/>
          </a:xfrm>
          <a:prstGeom prst="rect">
            <a:avLst/>
          </a:prstGeom>
        </p:spPr>
        <p:txBody>
          <a:bodyPr/>
          <a:lstStyle>
            <a:lvl1pPr>
              <a:defRPr>
                <a:latin typeface="Trade Gothic Next HvyCd" panose="020B0906040303020004" pitchFamily="34" charset="0"/>
              </a:defRPr>
            </a:lvl1pPr>
          </a:lstStyle>
          <a:p>
            <a:r>
              <a:rPr lang="en-US" dirty="0"/>
              <a:t>One-line Title</a:t>
            </a:r>
          </a:p>
        </p:txBody>
      </p:sp>
      <p:sp>
        <p:nvSpPr>
          <p:cNvPr id="7" name="Content Placeholder 5">
            <a:extLst>
              <a:ext uri="{FF2B5EF4-FFF2-40B4-BE49-F238E27FC236}">
                <a16:creationId xmlns:a16="http://schemas.microsoft.com/office/drawing/2014/main" id="{44DF6867-396E-B84D-B82B-64004F8071C5}"/>
              </a:ext>
            </a:extLst>
          </p:cNvPr>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822C1F11-90DF-0940-A1C9-4F7DD6AD48B0}"/>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969496"/>
          </a:xfrm>
          <a:prstGeom prst="rect">
            <a:avLst/>
          </a:prstGeom>
        </p:spPr>
        <p:txBody>
          <a:bodyPr/>
          <a:lstStyle>
            <a:lvl1pPr>
              <a:defRPr>
                <a:latin typeface="Trade Gothic Next HvyCd" panose="020B0906040303020004" pitchFamily="34" charset="0"/>
              </a:defRPr>
            </a:lvl1pPr>
          </a:lstStyle>
          <a:p>
            <a:r>
              <a:rPr lang="en-US" dirty="0"/>
              <a:t>One-line Title</a:t>
            </a:r>
          </a:p>
        </p:txBody>
      </p:sp>
      <p:sp>
        <p:nvSpPr>
          <p:cNvPr id="9" name="Content Placeholder 5">
            <a:extLst>
              <a:ext uri="{FF2B5EF4-FFF2-40B4-BE49-F238E27FC236}">
                <a16:creationId xmlns:a16="http://schemas.microsoft.com/office/drawing/2014/main" id="{B8ACAA8F-6A62-1E4E-B991-AC3E3C5025EB}"/>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56C645-7A67-CA4F-B941-CBB9B0DF7AA6}"/>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B5F4161D-7C9E-9641-AC28-D10142B63CAC}"/>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a:t> </a:t>
            </a:r>
            <a:endParaRPr lang="en-US" dirty="0"/>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0"/>
            <a:ext cx="12192000" cy="877163"/>
          </a:xfrm>
          <a:prstGeom prst="rect">
            <a:avLst/>
          </a:prstGeom>
        </p:spPr>
        <p:txBody>
          <a:bodyPr bIns="182880"/>
          <a:lstStyle>
            <a:lvl1pPr>
              <a:defRPr baseline="0">
                <a:latin typeface="Trade Gothic Next HvyCd" panose="020B0906040303020004" pitchFamily="34" charset="0"/>
              </a:defRPr>
            </a:lvl1pPr>
          </a:lstStyle>
          <a:p>
            <a:r>
              <a:rPr lang="en-US" dirty="0"/>
              <a:t>One-line Title </a:t>
            </a:r>
          </a:p>
        </p:txBody>
      </p:sp>
      <p:sp>
        <p:nvSpPr>
          <p:cNvPr id="7" name="Text Placeholder 6"/>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557BD384-6A3F-3C4C-AEFA-B9A8CECBEB94}"/>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2FA3060-DEDD-E147-B15C-CBC00BDBD0E8}"/>
              </a:ext>
            </a:extLst>
          </p:cNvPr>
          <p:cNvSpPr>
            <a:spLocks noGrp="1"/>
          </p:cNvSpPr>
          <p:nvPr>
            <p:ph type="title" hasCustomPrompt="1"/>
          </p:nvPr>
        </p:nvSpPr>
        <p:spPr>
          <a:xfrm>
            <a:off x="0" y="0"/>
            <a:ext cx="12192000" cy="877163"/>
          </a:xfrm>
          <a:prstGeom prst="rect">
            <a:avLst/>
          </a:prstGeom>
        </p:spPr>
        <p:txBody>
          <a:bodyPr bIns="182880"/>
          <a:lstStyle>
            <a:lvl1pPr>
              <a:defRPr baseline="0">
                <a:latin typeface="Trade Gothic Next HvyCd" panose="020B0906040303020004" pitchFamily="34" charset="0"/>
              </a:defRPr>
            </a:lvl1pPr>
          </a:lstStyle>
          <a:p>
            <a:r>
              <a:rPr lang="en-US" dirty="0"/>
              <a:t>One-line Title </a:t>
            </a:r>
          </a:p>
        </p:txBody>
      </p:sp>
      <p:sp>
        <p:nvSpPr>
          <p:cNvPr id="10" name="Text Placeholder 6">
            <a:extLst>
              <a:ext uri="{FF2B5EF4-FFF2-40B4-BE49-F238E27FC236}">
                <a16:creationId xmlns:a16="http://schemas.microsoft.com/office/drawing/2014/main" id="{FEE60265-4795-CB42-B022-C57BB0D3EB1B}"/>
              </a:ext>
            </a:extLst>
          </p:cNvPr>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8AB2A09A-C9E8-7447-8EB5-34D58E889843}"/>
              </a:ext>
            </a:extLst>
          </p:cNvPr>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427023BA-B6A4-9C42-B23F-155AEA31ABC6}"/>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298D8DE-A90A-FB48-97CD-70FF64C366B0}"/>
              </a:ext>
            </a:extLst>
          </p:cNvPr>
          <p:cNvSpPr>
            <a:spLocks noGrp="1"/>
          </p:cNvSpPr>
          <p:nvPr>
            <p:ph type="title" hasCustomPrompt="1"/>
          </p:nvPr>
        </p:nvSpPr>
        <p:spPr>
          <a:xfrm>
            <a:off x="0" y="0"/>
            <a:ext cx="12192000" cy="877163"/>
          </a:xfrm>
          <a:prstGeom prst="rect">
            <a:avLst/>
          </a:prstGeom>
        </p:spPr>
        <p:txBody>
          <a:bodyPr bIns="182880"/>
          <a:lstStyle>
            <a:lvl1pPr>
              <a:defRPr baseline="0">
                <a:latin typeface="Trade Gothic Next HvyCd" panose="020B0906040303020004" pitchFamily="34" charset="0"/>
              </a:defRPr>
            </a:lvl1pPr>
          </a:lstStyle>
          <a:p>
            <a:r>
              <a:rPr lang="en-US" dirty="0"/>
              <a:t>One-line Title </a:t>
            </a:r>
          </a:p>
        </p:txBody>
      </p:sp>
      <p:sp>
        <p:nvSpPr>
          <p:cNvPr id="11" name="Text Placeholder 6">
            <a:extLst>
              <a:ext uri="{FF2B5EF4-FFF2-40B4-BE49-F238E27FC236}">
                <a16:creationId xmlns:a16="http://schemas.microsoft.com/office/drawing/2014/main" id="{B5B226CA-41EB-ED41-B899-2B24AA892B4E}"/>
              </a:ext>
            </a:extLst>
          </p:cNvPr>
          <p:cNvSpPr>
            <a:spLocks noGrp="1"/>
          </p:cNvSpPr>
          <p:nvPr>
            <p:ph type="body" sz="quarter" idx="12" hasCustomPrompt="1"/>
          </p:nvPr>
        </p:nvSpPr>
        <p:spPr>
          <a:xfrm>
            <a:off x="0" y="83722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C229A7D7-9514-E44E-9B53-B0934458FEE7}"/>
              </a:ext>
            </a:extLst>
          </p:cNvPr>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a:extLst>
              <a:ext uri="{FF2B5EF4-FFF2-40B4-BE49-F238E27FC236}">
                <a16:creationId xmlns:a16="http://schemas.microsoft.com/office/drawing/2014/main" id="{5048A099-76B7-6B47-8641-4693C79C7BE5}"/>
              </a:ext>
            </a:extLst>
          </p:cNvPr>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BF46E1A2-E9E2-9342-BDA6-EAED585B6D00}"/>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591E548E-5ED1-6545-8853-129865620209}"/>
              </a:ext>
            </a:extLst>
          </p:cNvPr>
          <p:cNvSpPr>
            <a:spLocks noGrp="1"/>
          </p:cNvSpPr>
          <p:nvPr>
            <p:ph type="title" hasCustomPrompt="1"/>
          </p:nvPr>
        </p:nvSpPr>
        <p:spPr>
          <a:xfrm>
            <a:off x="0" y="0"/>
            <a:ext cx="12192000" cy="1200329"/>
          </a:xfrm>
          <a:solidFill>
            <a:schemeClr val="bg1"/>
          </a:solidFill>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15" name="Text Placeholder 6">
            <a:extLst>
              <a:ext uri="{FF2B5EF4-FFF2-40B4-BE49-F238E27FC236}">
                <a16:creationId xmlns:a16="http://schemas.microsoft.com/office/drawing/2014/main" id="{3815B976-6B62-3D4E-8BE8-00148450E9BE}"/>
              </a:ext>
            </a:extLst>
          </p:cNvPr>
          <p:cNvSpPr>
            <a:spLocks noGrp="1"/>
          </p:cNvSpPr>
          <p:nvPr>
            <p:ph type="body" sz="quarter" idx="14"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581788FA-1336-104B-AB28-C9AC58774682}"/>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0E12D0D8-98E8-2149-8F0D-95271B3799A9}"/>
              </a:ext>
            </a:extLst>
          </p:cNvPr>
          <p:cNvSpPr>
            <a:spLocks noGrp="1"/>
          </p:cNvSpPr>
          <p:nvPr>
            <p:ph type="title" hasCustomPrompt="1"/>
          </p:nvPr>
        </p:nvSpPr>
        <p:spPr>
          <a:xfrm>
            <a:off x="0" y="0"/>
            <a:ext cx="12192000" cy="1200329"/>
          </a:xfrm>
          <a:solidFill>
            <a:schemeClr val="bg1"/>
          </a:solidFill>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7" name="Text Placeholder 6">
            <a:extLst>
              <a:ext uri="{FF2B5EF4-FFF2-40B4-BE49-F238E27FC236}">
                <a16:creationId xmlns:a16="http://schemas.microsoft.com/office/drawing/2014/main" id="{4922DBB9-C349-F940-AF03-37E21523633A}"/>
              </a:ext>
            </a:extLst>
          </p:cNvPr>
          <p:cNvSpPr>
            <a:spLocks noGrp="1"/>
          </p:cNvSpPr>
          <p:nvPr>
            <p:ph type="body" sz="quarter" idx="14"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00EE075B-7E43-D449-8BEE-4DE3FDD8AF42}"/>
              </a:ext>
            </a:extLst>
          </p:cNvPr>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a:extLst>
              <a:ext uri="{FF2B5EF4-FFF2-40B4-BE49-F238E27FC236}">
                <a16:creationId xmlns:a16="http://schemas.microsoft.com/office/drawing/2014/main" id="{2742CB32-869D-2747-B138-AE50A6880430}"/>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EF1FC817-B4C9-F14E-A6F0-F412EED5F6B5}"/>
              </a:ext>
            </a:extLst>
          </p:cNvPr>
          <p:cNvSpPr>
            <a:spLocks noGrp="1"/>
          </p:cNvSpPr>
          <p:nvPr>
            <p:ph type="title" hasCustomPrompt="1"/>
          </p:nvPr>
        </p:nvSpPr>
        <p:spPr>
          <a:xfrm>
            <a:off x="0" y="0"/>
            <a:ext cx="12192000" cy="1200329"/>
          </a:xfrm>
          <a:solidFill>
            <a:schemeClr val="bg1"/>
          </a:solidFill>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13" name="Text Placeholder 6">
            <a:extLst>
              <a:ext uri="{FF2B5EF4-FFF2-40B4-BE49-F238E27FC236}">
                <a16:creationId xmlns:a16="http://schemas.microsoft.com/office/drawing/2014/main" id="{5F923A57-A67A-9347-9885-462BE367A8C6}"/>
              </a:ext>
            </a:extLst>
          </p:cNvPr>
          <p:cNvSpPr>
            <a:spLocks noGrp="1"/>
          </p:cNvSpPr>
          <p:nvPr>
            <p:ph type="body" sz="quarter" idx="15"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AC8E8CC3-A639-1D4C-82CA-33E9B4F899BE}"/>
              </a:ext>
            </a:extLst>
          </p:cNvPr>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a:extLst>
              <a:ext uri="{FF2B5EF4-FFF2-40B4-BE49-F238E27FC236}">
                <a16:creationId xmlns:a16="http://schemas.microsoft.com/office/drawing/2014/main" id="{B4EB48CB-299F-CE43-9CB7-58CE27A626ED}"/>
              </a:ext>
            </a:extLst>
          </p:cNvPr>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979F7CA8-51E2-0A4D-8232-3E115D9F266A}"/>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E6898F7-4926-1340-B0E1-85D60A58A5A4}"/>
              </a:ext>
            </a:extLst>
          </p:cNvPr>
          <p:cNvSpPr>
            <a:spLocks noGrp="1"/>
          </p:cNvSpPr>
          <p:nvPr>
            <p:ph type="title" hasCustomPrompt="1"/>
          </p:nvPr>
        </p:nvSpPr>
        <p:spPr>
          <a:xfrm>
            <a:off x="274320" y="274320"/>
            <a:ext cx="11687556" cy="5468558"/>
          </a:xfrm>
          <a:prstGeom prst="rect">
            <a:avLst/>
          </a:prstGeom>
          <a:noFill/>
        </p:spPr>
        <p:txBody>
          <a:bodyPr anchor="ctr">
            <a:normAutofit/>
          </a:bodyPr>
          <a:lstStyle>
            <a:lvl1pPr algn="ctr">
              <a:defRPr sz="4000">
                <a:solidFill>
                  <a:schemeClr val="tx1"/>
                </a:solidFill>
                <a:latin typeface="Trade Gothic Next HvyCd" panose="020B0906040303020004" pitchFamily="34" charset="0"/>
              </a:defRPr>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D9F788B4-1A65-1146-8C38-B3719DA347CB}"/>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6243489-1AF6-404E-89E4-9CFE91AD29F2}"/>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F009762-4263-2D40-B035-F0BA4769B59C}"/>
              </a:ext>
            </a:extLst>
          </p:cNvPr>
          <p:cNvSpPr>
            <a:spLocks noGrp="1"/>
          </p:cNvSpPr>
          <p:nvPr>
            <p:ph type="title"/>
          </p:nvPr>
        </p:nvSpPr>
        <p:spPr/>
        <p:txBody>
          <a:bodyPr/>
          <a:lstStyle>
            <a:lvl1pPr>
              <a:defRPr>
                <a:latin typeface="Trade Gothic Next HvyCd" panose="020B0906040303020004" pitchFamily="34" charset="0"/>
              </a:defRPr>
            </a:lvl1pPr>
          </a:lstStyle>
          <a:p>
            <a:r>
              <a:rPr lang="en-US" dirty="0"/>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FF060897-FF6F-1A4D-BE38-3B6E9422327E}"/>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6AF7F2-1DA3-6146-AF3B-569315852B91}"/>
              </a:ext>
            </a:extLst>
          </p:cNvPr>
          <p:cNvSpPr>
            <a:spLocks noGrp="1"/>
          </p:cNvSpPr>
          <p:nvPr>
            <p:ph type="title" hasCustomPrompt="1"/>
          </p:nvPr>
        </p:nvSpPr>
        <p:spPr/>
        <p:txBody>
          <a:bodyPr/>
          <a:lstStyle>
            <a:lvl1pPr>
              <a:defRPr>
                <a:latin typeface="Trade Gothic Next HvyCd" panose="020B0906040303020004" pitchFamily="34" charset="0"/>
              </a:defRPr>
            </a:lvl1pPr>
          </a:lstStyle>
          <a:p>
            <a:r>
              <a:rPr lang="en-US" dirty="0"/>
              <a:t>One-line Title</a:t>
            </a:r>
          </a:p>
        </p:txBody>
      </p:sp>
      <p:sp>
        <p:nvSpPr>
          <p:cNvPr id="7" name="Content Placeholder 5">
            <a:extLst>
              <a:ext uri="{FF2B5EF4-FFF2-40B4-BE49-F238E27FC236}">
                <a16:creationId xmlns:a16="http://schemas.microsoft.com/office/drawing/2014/main" id="{3927ECF6-2ED8-204F-BFA7-21CD093CBC52}"/>
              </a:ext>
            </a:extLst>
          </p:cNvPr>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A630FE0B-D8D4-FA45-ADA7-12D671BDBDCE}"/>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D392B13-6AEE-B64D-BA34-9A6978498A80}"/>
              </a:ext>
            </a:extLst>
          </p:cNvPr>
          <p:cNvSpPr>
            <a:spLocks noGrp="1"/>
          </p:cNvSpPr>
          <p:nvPr>
            <p:ph type="title" hasCustomPrompt="1"/>
          </p:nvPr>
        </p:nvSpPr>
        <p:spPr/>
        <p:txBody>
          <a:bodyPr/>
          <a:lstStyle>
            <a:lvl1pPr>
              <a:defRPr>
                <a:latin typeface="Trade Gothic Next HvyCd" panose="020B0906040303020004" pitchFamily="34" charset="0"/>
              </a:defRPr>
            </a:lvl1pPr>
          </a:lstStyle>
          <a:p>
            <a:r>
              <a:rPr lang="en-US" dirty="0"/>
              <a:t>One-line Title</a:t>
            </a:r>
          </a:p>
        </p:txBody>
      </p:sp>
      <p:sp>
        <p:nvSpPr>
          <p:cNvPr id="8" name="Content Placeholder 5">
            <a:extLst>
              <a:ext uri="{FF2B5EF4-FFF2-40B4-BE49-F238E27FC236}">
                <a16:creationId xmlns:a16="http://schemas.microsoft.com/office/drawing/2014/main" id="{BF2B6B40-60FC-EA4D-B869-DD9D8CD48217}"/>
              </a:ext>
            </a:extLst>
          </p:cNvPr>
          <p:cNvSpPr>
            <a:spLocks noGrp="1"/>
          </p:cNvSpPr>
          <p:nvPr>
            <p:ph sz="quarter" idx="12" hasCustomPrompt="1"/>
          </p:nvPr>
        </p:nvSpPr>
        <p:spPr>
          <a:xfrm>
            <a:off x="274320" y="1012208"/>
            <a:ext cx="5605619"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5">
            <a:extLst>
              <a:ext uri="{FF2B5EF4-FFF2-40B4-BE49-F238E27FC236}">
                <a16:creationId xmlns:a16="http://schemas.microsoft.com/office/drawing/2014/main" id="{DB80CE8A-1F11-BC49-9F45-AE000C2E8063}"/>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650B538-E70B-244D-8048-697382EA0C92}"/>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CAB7302-E095-B848-BCBA-047C91802D49}"/>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8" name="Text Placeholder 6">
            <a:extLst>
              <a:ext uri="{FF2B5EF4-FFF2-40B4-BE49-F238E27FC236}">
                <a16:creationId xmlns:a16="http://schemas.microsoft.com/office/drawing/2014/main" id="{9B5C6E2D-ECDB-1E44-B32A-D51CB47E8510}"/>
              </a:ext>
            </a:extLst>
          </p:cNvPr>
          <p:cNvSpPr>
            <a:spLocks noGrp="1"/>
          </p:cNvSpPr>
          <p:nvPr>
            <p:ph type="body" sz="quarter" idx="15" hasCustomPrompt="1"/>
          </p:nvPr>
        </p:nvSpPr>
        <p:spPr>
          <a:xfrm>
            <a:off x="0" y="85039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6A9268E8-4F5E-ED4E-AC50-709174EEF235}"/>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1BFAF4E-5C3B-1C4B-ABE8-B952F4F89855}"/>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8" name="Text Placeholder 6">
            <a:extLst>
              <a:ext uri="{FF2B5EF4-FFF2-40B4-BE49-F238E27FC236}">
                <a16:creationId xmlns:a16="http://schemas.microsoft.com/office/drawing/2014/main" id="{358D4111-BC4A-8840-BE97-AADBEA0CFA76}"/>
              </a:ext>
            </a:extLst>
          </p:cNvPr>
          <p:cNvSpPr>
            <a:spLocks noGrp="1"/>
          </p:cNvSpPr>
          <p:nvPr>
            <p:ph type="body" sz="quarter" idx="15" hasCustomPrompt="1"/>
          </p:nvPr>
        </p:nvSpPr>
        <p:spPr>
          <a:xfrm>
            <a:off x="0" y="85039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9" name="Content Placeholder 5">
            <a:extLst>
              <a:ext uri="{FF2B5EF4-FFF2-40B4-BE49-F238E27FC236}">
                <a16:creationId xmlns:a16="http://schemas.microsoft.com/office/drawing/2014/main" id="{53CB0517-8F88-F943-A3D1-AB943A1CD25F}"/>
              </a:ext>
            </a:extLst>
          </p:cNvPr>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B5C1C9DC-0873-024C-8104-7C644B270CC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A743E69B-5042-334B-8990-243202EBAFC0}"/>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10" name="Text Placeholder 6">
            <a:extLst>
              <a:ext uri="{FF2B5EF4-FFF2-40B4-BE49-F238E27FC236}">
                <a16:creationId xmlns:a16="http://schemas.microsoft.com/office/drawing/2014/main" id="{544764E1-2BAA-C749-B729-BF23202E7584}"/>
              </a:ext>
            </a:extLst>
          </p:cNvPr>
          <p:cNvSpPr>
            <a:spLocks noGrp="1"/>
          </p:cNvSpPr>
          <p:nvPr>
            <p:ph type="body" sz="quarter" idx="15" hasCustomPrompt="1"/>
          </p:nvPr>
        </p:nvSpPr>
        <p:spPr>
          <a:xfrm>
            <a:off x="0" y="850392"/>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25A12435-89FE-A74A-8821-E30EDC77C0FD}"/>
              </a:ext>
            </a:extLst>
          </p:cNvPr>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6878142E-90F6-834E-AE3F-0102E2AA1B46}"/>
              </a:ext>
            </a:extLst>
          </p:cNvPr>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BADDEFB5-EEDD-E54D-AC98-EEE6F8D1D357}"/>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BD450F-DDD2-E049-8D7A-F6174C559C0B}"/>
              </a:ext>
            </a:extLst>
          </p:cNvPr>
          <p:cNvSpPr>
            <a:spLocks noGrp="1"/>
          </p:cNvSpPr>
          <p:nvPr>
            <p:ph type="title" hasCustomPrompt="1"/>
          </p:nvPr>
        </p:nvSpPr>
        <p:spPr>
          <a:xfrm>
            <a:off x="0" y="0"/>
            <a:ext cx="12192000" cy="1200329"/>
          </a:xfrm>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12" name="Text Placeholder 6">
            <a:extLst>
              <a:ext uri="{FF2B5EF4-FFF2-40B4-BE49-F238E27FC236}">
                <a16:creationId xmlns:a16="http://schemas.microsoft.com/office/drawing/2014/main" id="{867C9878-B540-AF46-9F93-41A9E4735406}"/>
              </a:ext>
            </a:extLst>
          </p:cNvPr>
          <p:cNvSpPr>
            <a:spLocks noGrp="1"/>
          </p:cNvSpPr>
          <p:nvPr>
            <p:ph type="body" sz="quarter" idx="14"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37CF08E-D712-CC42-AC28-06098B7D101C}"/>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70F9DABA-0164-CD44-A6E1-35DC5CB77085}"/>
              </a:ext>
            </a:extLst>
          </p:cNvPr>
          <p:cNvSpPr>
            <a:spLocks noGrp="1"/>
          </p:cNvSpPr>
          <p:nvPr>
            <p:ph type="title" hasCustomPrompt="1"/>
          </p:nvPr>
        </p:nvSpPr>
        <p:spPr>
          <a:xfrm>
            <a:off x="0" y="0"/>
            <a:ext cx="12192000" cy="1200329"/>
          </a:xfrm>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7" name="Text Placeholder 6">
            <a:extLst>
              <a:ext uri="{FF2B5EF4-FFF2-40B4-BE49-F238E27FC236}">
                <a16:creationId xmlns:a16="http://schemas.microsoft.com/office/drawing/2014/main" id="{9A159A40-8991-4644-932E-A9153C8FBF47}"/>
              </a:ext>
            </a:extLst>
          </p:cNvPr>
          <p:cNvSpPr>
            <a:spLocks noGrp="1"/>
          </p:cNvSpPr>
          <p:nvPr>
            <p:ph type="body" sz="quarter" idx="14"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AB3A6EC4-4FB6-2445-8679-CAC8EA007B90}"/>
              </a:ext>
            </a:extLst>
          </p:cNvPr>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5DB1EA5B-A45E-6E4C-A56E-0C73EA220C81}"/>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3" name="Title 4">
            <a:extLst>
              <a:ext uri="{FF2B5EF4-FFF2-40B4-BE49-F238E27FC236}">
                <a16:creationId xmlns:a16="http://schemas.microsoft.com/office/drawing/2014/main" id="{6062C326-7428-4D4B-A048-9D887D98CB58}"/>
              </a:ext>
            </a:extLst>
          </p:cNvPr>
          <p:cNvSpPr>
            <a:spLocks noGrp="1"/>
          </p:cNvSpPr>
          <p:nvPr>
            <p:ph type="title" hasCustomPrompt="1"/>
          </p:nvPr>
        </p:nvSpPr>
        <p:spPr>
          <a:xfrm>
            <a:off x="0" y="0"/>
            <a:ext cx="12192000" cy="1200329"/>
          </a:xfrm>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12" name="Text Placeholder 6">
            <a:extLst>
              <a:ext uri="{FF2B5EF4-FFF2-40B4-BE49-F238E27FC236}">
                <a16:creationId xmlns:a16="http://schemas.microsoft.com/office/drawing/2014/main" id="{C7C7C139-21E2-1142-B0C9-62EE3E8FCF26}"/>
              </a:ext>
            </a:extLst>
          </p:cNvPr>
          <p:cNvSpPr>
            <a:spLocks noGrp="1"/>
          </p:cNvSpPr>
          <p:nvPr>
            <p:ph type="body" sz="quarter" idx="15" hasCustomPrompt="1"/>
          </p:nvPr>
        </p:nvSpPr>
        <p:spPr>
          <a:xfrm>
            <a:off x="0" y="1225296"/>
            <a:ext cx="12192000" cy="477054"/>
          </a:xfrm>
          <a:prstGeom prst="rect">
            <a:avLst/>
          </a:prstGeom>
          <a:solidFill>
            <a:schemeClr val="bg1"/>
          </a:solidFill>
        </p:spPr>
        <p:txBody>
          <a:bodyPr lIns="274320" bIns="182880">
            <a:spAutoFit/>
          </a:bodyPr>
          <a:lstStyle>
            <a:lvl1pPr marL="0" indent="0">
              <a:buNone/>
              <a:defRPr sz="1600"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9" name="Content Placeholder 5">
            <a:extLst>
              <a:ext uri="{FF2B5EF4-FFF2-40B4-BE49-F238E27FC236}">
                <a16:creationId xmlns:a16="http://schemas.microsoft.com/office/drawing/2014/main" id="{4A7C66E0-1552-FF4E-8A13-B55495856926}"/>
              </a:ext>
            </a:extLst>
          </p:cNvPr>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7">
            <a:extLst>
              <a:ext uri="{FF2B5EF4-FFF2-40B4-BE49-F238E27FC236}">
                <a16:creationId xmlns:a16="http://schemas.microsoft.com/office/drawing/2014/main" id="{6A7EEA6E-4A41-514A-B2A3-2688A4F23A72}"/>
              </a:ext>
            </a:extLst>
          </p:cNvPr>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4"/>
              </a:buClr>
              <a:defRPr>
                <a:solidFill>
                  <a:schemeClr val="tx1"/>
                </a:solidFill>
              </a:defRPr>
            </a:lvl1pPr>
            <a:lvl2pPr marL="685800" indent="-228600">
              <a:spcBef>
                <a:spcPts val="800"/>
              </a:spcBef>
              <a:buClr>
                <a:schemeClr val="accent4"/>
              </a:buClr>
              <a:defRPr>
                <a:solidFill>
                  <a:schemeClr val="tx1"/>
                </a:solidFill>
              </a:defRPr>
            </a:lvl2pPr>
            <a:lvl3pPr>
              <a:spcBef>
                <a:spcPts val="800"/>
              </a:spcBef>
              <a:buClr>
                <a:schemeClr val="accent4"/>
              </a:buClr>
              <a:defRPr>
                <a:solidFill>
                  <a:schemeClr val="tx1"/>
                </a:solidFill>
              </a:defRPr>
            </a:lvl3pPr>
            <a:lvl4pPr>
              <a:spcBef>
                <a:spcPts val="800"/>
              </a:spcBef>
              <a:buClr>
                <a:schemeClr val="accent4"/>
              </a:buClr>
              <a:defRPr>
                <a:solidFill>
                  <a:schemeClr val="tx1"/>
                </a:solidFill>
              </a:defRPr>
            </a:lvl4pPr>
            <a:lvl5pPr>
              <a:spcBef>
                <a:spcPts val="800"/>
              </a:spcBef>
              <a:buClr>
                <a:schemeClr val="accent4"/>
              </a:buCl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D0C75833-207E-7B4E-B0C3-7895D04549A6}"/>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74320" y="274320"/>
            <a:ext cx="11687556" cy="5468558"/>
          </a:xfrm>
          <a:prstGeom prst="rect">
            <a:avLst/>
          </a:prstGeom>
          <a:noFill/>
        </p:spPr>
        <p:txBody>
          <a:bodyPr anchor="ctr">
            <a:normAutofit/>
          </a:bodyPr>
          <a:lstStyle>
            <a:lvl1pPr algn="ctr">
              <a:defRPr sz="4000">
                <a:solidFill>
                  <a:schemeClr val="tx1"/>
                </a:solidFill>
                <a:latin typeface="Trade Gothic Next HvyCd" panose="020B0906040303020004" pitchFamily="34" charset="0"/>
              </a:defRPr>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E4197C5E-E5DB-EF4F-96B7-1D10B280955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9D0AF27-AD90-6446-B795-AEDAE8930350}"/>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6E034B-ECBF-354D-8732-6AAC196DE5B6}"/>
              </a:ext>
            </a:extLst>
          </p:cNvPr>
          <p:cNvSpPr>
            <a:spLocks noGrp="1"/>
          </p:cNvSpPr>
          <p:nvPr>
            <p:ph type="title"/>
          </p:nvPr>
        </p:nvSpPr>
        <p:spPr/>
        <p:txBody>
          <a:bodyPr/>
          <a:lstStyle>
            <a:lvl1pPr>
              <a:defRPr>
                <a:latin typeface="Trade Gothic Next HvyCd" panose="020B0906040303020004" pitchFamily="34" charset="0"/>
              </a:defRPr>
            </a:lvl1pPr>
          </a:lstStyle>
          <a:p>
            <a:r>
              <a:rPr lang="en-US" dirty="0"/>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586AFF6-CB9F-2B49-A8F1-DF1B2C378E7C}"/>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16820204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812999-6A7A-0E49-AD95-1B23A6C3F2F8}"/>
              </a:ext>
            </a:extLst>
          </p:cNvPr>
          <p:cNvSpPr>
            <a:spLocks noGrp="1"/>
          </p:cNvSpPr>
          <p:nvPr>
            <p:ph type="title" hasCustomPrompt="1"/>
          </p:nvPr>
        </p:nvSpPr>
        <p:spPr/>
        <p:txBody>
          <a:bodyPr/>
          <a:lstStyle>
            <a:lvl1pPr>
              <a:defRPr>
                <a:latin typeface="Trade Gothic Next HvyCd" panose="020B0906040303020004" pitchFamily="34" charset="0"/>
              </a:defRPr>
            </a:lvl1pPr>
          </a:lstStyle>
          <a:p>
            <a:r>
              <a:rPr lang="en-US" dirty="0"/>
              <a:t>One-line Title</a:t>
            </a:r>
          </a:p>
        </p:txBody>
      </p:sp>
      <p:sp>
        <p:nvSpPr>
          <p:cNvPr id="6" name="Content Placeholder 5">
            <a:extLst>
              <a:ext uri="{FF2B5EF4-FFF2-40B4-BE49-F238E27FC236}">
                <a16:creationId xmlns:a16="http://schemas.microsoft.com/office/drawing/2014/main" id="{39822441-70E4-9F4E-8843-192793E655C2}"/>
              </a:ext>
            </a:extLst>
          </p:cNvPr>
          <p:cNvSpPr>
            <a:spLocks noGrp="1"/>
          </p:cNvSpPr>
          <p:nvPr>
            <p:ph sz="quarter" idx="12" hasCustomPrompt="1"/>
          </p:nvPr>
        </p:nvSpPr>
        <p:spPr>
          <a:xfrm>
            <a:off x="274638" y="1012208"/>
            <a:ext cx="11687237" cy="481360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282A53B-CCC2-9347-90C0-C67FC4D40C97}"/>
              </a:ext>
              <a:ext uri="{C183D7F6-B498-43B3-948B-1728B52AA6E4}">
                <adec:decorative xmlns:adec="http://schemas.microsoft.com/office/drawing/2017/decorative" val="1"/>
              </a:ext>
            </a:extLst>
          </p:cNvPr>
          <p:cNvSpPr>
            <a:spLocks noGrp="1"/>
          </p:cNvSpPr>
          <p:nvPr>
            <p:ph type="sldNum" sz="quarter" idx="13"/>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36501046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FD30F5A-50F5-0145-9857-25FF3AEB56DA}"/>
              </a:ext>
            </a:extLst>
          </p:cNvPr>
          <p:cNvSpPr>
            <a:spLocks noGrp="1"/>
          </p:cNvSpPr>
          <p:nvPr>
            <p:ph type="title" hasCustomPrompt="1"/>
          </p:nvPr>
        </p:nvSpPr>
        <p:spPr/>
        <p:txBody>
          <a:bodyPr/>
          <a:lstStyle>
            <a:lvl1pPr>
              <a:defRPr>
                <a:latin typeface="Trade Gothic Next HvyCd" panose="020B0906040303020004" pitchFamily="34" charset="0"/>
              </a:defRPr>
            </a:lvl1pPr>
          </a:lstStyle>
          <a:p>
            <a:r>
              <a:rPr lang="en-US" dirty="0"/>
              <a:t>One-line Title</a:t>
            </a:r>
          </a:p>
        </p:txBody>
      </p:sp>
      <p:sp>
        <p:nvSpPr>
          <p:cNvPr id="7" name="Content Placeholder 5">
            <a:extLst>
              <a:ext uri="{FF2B5EF4-FFF2-40B4-BE49-F238E27FC236}">
                <a16:creationId xmlns:a16="http://schemas.microsoft.com/office/drawing/2014/main" id="{CC0E063E-3E76-EA4A-8361-45AB1F833F7B}"/>
              </a:ext>
            </a:extLst>
          </p:cNvPr>
          <p:cNvSpPr>
            <a:spLocks noGrp="1"/>
          </p:cNvSpPr>
          <p:nvPr>
            <p:ph sz="quarter" idx="12" hasCustomPrompt="1"/>
          </p:nvPr>
        </p:nvSpPr>
        <p:spPr>
          <a:xfrm>
            <a:off x="274320" y="1012208"/>
            <a:ext cx="5741470" cy="481360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5">
            <a:extLst>
              <a:ext uri="{FF2B5EF4-FFF2-40B4-BE49-F238E27FC236}">
                <a16:creationId xmlns:a16="http://schemas.microsoft.com/office/drawing/2014/main" id="{078D0563-BF4A-D241-83E5-210E523D74EB}"/>
              </a:ext>
            </a:extLst>
          </p:cNvPr>
          <p:cNvSpPr>
            <a:spLocks noGrp="1"/>
          </p:cNvSpPr>
          <p:nvPr>
            <p:ph sz="quarter" idx="13" hasCustomPrompt="1"/>
          </p:nvPr>
        </p:nvSpPr>
        <p:spPr>
          <a:xfrm>
            <a:off x="6225941" y="1012208"/>
            <a:ext cx="5741470" cy="481360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E9D68558-A733-3747-AF0E-0A4BD519C7F1}"/>
              </a:ext>
              <a:ext uri="{C183D7F6-B498-43B3-948B-1728B52AA6E4}">
                <adec:decorative xmlns:adec="http://schemas.microsoft.com/office/drawing/2017/decorative" val="1"/>
              </a:ext>
            </a:extLst>
          </p:cNvPr>
          <p:cNvSpPr>
            <a:spLocks noGrp="1"/>
          </p:cNvSpPr>
          <p:nvPr>
            <p:ph type="sldNum" sz="quarter" idx="14"/>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33975939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48416859-8EC1-9846-A8EC-99D6AEF1B595}"/>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9" name="Text Placeholder 6">
            <a:extLst>
              <a:ext uri="{FF2B5EF4-FFF2-40B4-BE49-F238E27FC236}">
                <a16:creationId xmlns:a16="http://schemas.microsoft.com/office/drawing/2014/main" id="{CACCB123-68E7-034D-A061-2215F0F09574}"/>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D0969683-4281-A949-80FA-E0D660C5D0C4}"/>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198879437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4C7294E6-94E0-814F-B1D6-8C411C0ACB3F}"/>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10" name="Text Placeholder 6">
            <a:extLst>
              <a:ext uri="{FF2B5EF4-FFF2-40B4-BE49-F238E27FC236}">
                <a16:creationId xmlns:a16="http://schemas.microsoft.com/office/drawing/2014/main" id="{45094F1E-188A-BA41-83C8-0343BA4222E0}"/>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CB0EF2DC-90FD-304C-B15A-AF2FE37D40BC}"/>
              </a:ext>
            </a:extLst>
          </p:cNvPr>
          <p:cNvSpPr>
            <a:spLocks noGrp="1"/>
          </p:cNvSpPr>
          <p:nvPr>
            <p:ph sz="quarter" idx="13" hasCustomPrompt="1"/>
          </p:nvPr>
        </p:nvSpPr>
        <p:spPr>
          <a:xfrm>
            <a:off x="274638" y="1737360"/>
            <a:ext cx="11687175" cy="4088448"/>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6FF062A2-2D0A-1841-909D-3B0DEBFB7878}"/>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1536720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3D53DE49-DAA7-DA4B-BC8B-AB79DB290537}"/>
              </a:ext>
            </a:extLst>
          </p:cNvPr>
          <p:cNvSpPr>
            <a:spLocks noGrp="1"/>
          </p:cNvSpPr>
          <p:nvPr>
            <p:ph type="title" hasCustomPrompt="1"/>
          </p:nvPr>
        </p:nvSpPr>
        <p:spPr>
          <a:xfrm>
            <a:off x="0" y="0"/>
            <a:ext cx="12192000" cy="830997"/>
          </a:xfrm>
        </p:spPr>
        <p:txBody>
          <a:bodyPr bIns="137160"/>
          <a:lstStyle>
            <a:lvl1pPr>
              <a:defRPr>
                <a:latin typeface="Trade Gothic Next HvyCd" panose="020B0906040303020004" pitchFamily="34" charset="0"/>
              </a:defRPr>
            </a:lvl1pPr>
          </a:lstStyle>
          <a:p>
            <a:r>
              <a:rPr lang="en-US" dirty="0"/>
              <a:t>One-line Title</a:t>
            </a:r>
          </a:p>
        </p:txBody>
      </p:sp>
      <p:sp>
        <p:nvSpPr>
          <p:cNvPr id="11" name="Text Placeholder 6">
            <a:extLst>
              <a:ext uri="{FF2B5EF4-FFF2-40B4-BE49-F238E27FC236}">
                <a16:creationId xmlns:a16="http://schemas.microsoft.com/office/drawing/2014/main" id="{76E7728A-AF7E-C04B-BDB5-1A1FA1553336}"/>
              </a:ext>
            </a:extLst>
          </p:cNvPr>
          <p:cNvSpPr>
            <a:spLocks noGrp="1"/>
          </p:cNvSpPr>
          <p:nvPr>
            <p:ph type="body" sz="quarter" idx="15" hasCustomPrompt="1"/>
          </p:nvPr>
        </p:nvSpPr>
        <p:spPr>
          <a:xfrm>
            <a:off x="0" y="850392"/>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9" name="Content Placeholder 5"/>
          <p:cNvSpPr>
            <a:spLocks noGrp="1"/>
          </p:cNvSpPr>
          <p:nvPr>
            <p:ph sz="quarter" idx="13" hasCustomPrompt="1"/>
          </p:nvPr>
        </p:nvSpPr>
        <p:spPr>
          <a:xfrm>
            <a:off x="274639" y="1737360"/>
            <a:ext cx="5743390" cy="4088448"/>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7"/>
          <p:cNvSpPr>
            <a:spLocks noGrp="1"/>
          </p:cNvSpPr>
          <p:nvPr>
            <p:ph sz="quarter" idx="14" hasCustomPrompt="1"/>
          </p:nvPr>
        </p:nvSpPr>
        <p:spPr>
          <a:xfrm>
            <a:off x="6230752" y="1743074"/>
            <a:ext cx="5731061" cy="4082601"/>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2776A0C6-0145-CA41-ABF0-59B9B49E9EB8}"/>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17276291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C6EEAEFC-F683-434B-B7F7-2857B5AAE603}"/>
              </a:ext>
            </a:extLst>
          </p:cNvPr>
          <p:cNvSpPr>
            <a:spLocks noGrp="1"/>
          </p:cNvSpPr>
          <p:nvPr>
            <p:ph type="title" hasCustomPrompt="1"/>
          </p:nvPr>
        </p:nvSpPr>
        <p:spPr>
          <a:xfrm>
            <a:off x="0" y="0"/>
            <a:ext cx="12192000" cy="1200329"/>
          </a:xfrm>
          <a:noFill/>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11" name="Text Placeholder 6">
            <a:extLst>
              <a:ext uri="{FF2B5EF4-FFF2-40B4-BE49-F238E27FC236}">
                <a16:creationId xmlns:a16="http://schemas.microsoft.com/office/drawing/2014/main" id="{284BEA8B-076C-3543-933F-06C822C8BA5A}"/>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CE8E175E-6309-174F-B483-28A2AD728755}"/>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35846589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Title 4">
            <a:extLst>
              <a:ext uri="{FF2B5EF4-FFF2-40B4-BE49-F238E27FC236}">
                <a16:creationId xmlns:a16="http://schemas.microsoft.com/office/drawing/2014/main" id="{CCCB0ADE-1AB8-0943-85B9-495BEF69D068}"/>
              </a:ext>
            </a:extLst>
          </p:cNvPr>
          <p:cNvSpPr>
            <a:spLocks noGrp="1"/>
          </p:cNvSpPr>
          <p:nvPr>
            <p:ph type="title" hasCustomPrompt="1"/>
          </p:nvPr>
        </p:nvSpPr>
        <p:spPr>
          <a:xfrm>
            <a:off x="0" y="0"/>
            <a:ext cx="12192000" cy="1200329"/>
          </a:xfrm>
          <a:noFill/>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10" name="Text Placeholder 6">
            <a:extLst>
              <a:ext uri="{FF2B5EF4-FFF2-40B4-BE49-F238E27FC236}">
                <a16:creationId xmlns:a16="http://schemas.microsoft.com/office/drawing/2014/main" id="{5115B46D-7C5F-0C46-9EBA-E1AB7A5810BE}"/>
              </a:ext>
            </a:extLst>
          </p:cNvPr>
          <p:cNvSpPr>
            <a:spLocks noGrp="1"/>
          </p:cNvSpPr>
          <p:nvPr>
            <p:ph type="body" sz="quarter" idx="14"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9" name="Content Placeholder 5">
            <a:extLst>
              <a:ext uri="{FF2B5EF4-FFF2-40B4-BE49-F238E27FC236}">
                <a16:creationId xmlns:a16="http://schemas.microsoft.com/office/drawing/2014/main" id="{BF47D8E0-865A-F040-80AC-840430351364}"/>
              </a:ext>
            </a:extLst>
          </p:cNvPr>
          <p:cNvSpPr>
            <a:spLocks noGrp="1"/>
          </p:cNvSpPr>
          <p:nvPr>
            <p:ph sz="quarter" idx="13" hasCustomPrompt="1"/>
          </p:nvPr>
        </p:nvSpPr>
        <p:spPr>
          <a:xfrm>
            <a:off x="274638" y="2081178"/>
            <a:ext cx="11687175" cy="374463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79A7E1FF-A9F5-654C-AB2D-4483AE213C8C}"/>
              </a:ext>
              <a:ext uri="{C183D7F6-B498-43B3-948B-1728B52AA6E4}">
                <adec:decorative xmlns:adec="http://schemas.microsoft.com/office/drawing/2017/decorative" val="1"/>
              </a:ext>
            </a:extLst>
          </p:cNvPr>
          <p:cNvSpPr>
            <a:spLocks noGrp="1"/>
          </p:cNvSpPr>
          <p:nvPr>
            <p:ph type="sldNum" sz="quarter" idx="15"/>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153666230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3EAEE692-53D6-0049-84BF-285C4F2C4262}"/>
              </a:ext>
            </a:extLst>
          </p:cNvPr>
          <p:cNvSpPr>
            <a:spLocks noGrp="1"/>
          </p:cNvSpPr>
          <p:nvPr>
            <p:ph type="title" hasCustomPrompt="1"/>
          </p:nvPr>
        </p:nvSpPr>
        <p:spPr>
          <a:xfrm>
            <a:off x="0" y="0"/>
            <a:ext cx="12192000" cy="1200329"/>
          </a:xfrm>
          <a:noFill/>
        </p:spPr>
        <p:txBody>
          <a:bodyPr bIns="137160"/>
          <a:lstStyle>
            <a:lvl1pPr>
              <a:defRPr>
                <a:latin typeface="Trade Gothic Next HvyCd" panose="020B0906040303020004" pitchFamily="34" charset="0"/>
              </a:defRPr>
            </a:lvl1pPr>
          </a:lstStyle>
          <a:p>
            <a:r>
              <a:rPr lang="en-US" kern="0" dirty="0"/>
              <a:t>Two-line Title</a:t>
            </a:r>
            <a:br>
              <a:rPr lang="en-US" kern="0" dirty="0"/>
            </a:br>
            <a:endParaRPr lang="en-US" kern="0" dirty="0"/>
          </a:p>
        </p:txBody>
      </p:sp>
      <p:sp>
        <p:nvSpPr>
          <p:cNvPr id="10" name="Text Placeholder 6">
            <a:extLst>
              <a:ext uri="{FF2B5EF4-FFF2-40B4-BE49-F238E27FC236}">
                <a16:creationId xmlns:a16="http://schemas.microsoft.com/office/drawing/2014/main" id="{5393D71B-9EF0-7746-AAB7-B4A8BAC0B98C}"/>
              </a:ext>
            </a:extLst>
          </p:cNvPr>
          <p:cNvSpPr>
            <a:spLocks noGrp="1"/>
          </p:cNvSpPr>
          <p:nvPr>
            <p:ph type="body" sz="quarter" idx="15" hasCustomPrompt="1"/>
          </p:nvPr>
        </p:nvSpPr>
        <p:spPr>
          <a:xfrm>
            <a:off x="0" y="1225296"/>
            <a:ext cx="12192000" cy="477054"/>
          </a:xfrm>
          <a:prstGeom prst="rect">
            <a:avLst/>
          </a:prstGeom>
          <a:noFill/>
        </p:spPr>
        <p:txBody>
          <a:bodyPr lIns="274320" bIns="182880">
            <a:spAutoFit/>
          </a:bodyPr>
          <a:lstStyle>
            <a:lvl1pPr marL="0" indent="0">
              <a:buNone/>
              <a:defRPr sz="1600"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a:t>
            </a:r>
          </a:p>
        </p:txBody>
      </p:sp>
      <p:sp>
        <p:nvSpPr>
          <p:cNvPr id="8" name="Content Placeholder 5">
            <a:extLst>
              <a:ext uri="{FF2B5EF4-FFF2-40B4-BE49-F238E27FC236}">
                <a16:creationId xmlns:a16="http://schemas.microsoft.com/office/drawing/2014/main" id="{446CA3F6-1CB0-E74A-A418-FC348642A03C}"/>
              </a:ext>
            </a:extLst>
          </p:cNvPr>
          <p:cNvSpPr>
            <a:spLocks noGrp="1"/>
          </p:cNvSpPr>
          <p:nvPr>
            <p:ph sz="quarter" idx="13" hasCustomPrompt="1"/>
          </p:nvPr>
        </p:nvSpPr>
        <p:spPr>
          <a:xfrm>
            <a:off x="274638" y="2081178"/>
            <a:ext cx="5741152" cy="3744630"/>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7">
            <a:extLst>
              <a:ext uri="{FF2B5EF4-FFF2-40B4-BE49-F238E27FC236}">
                <a16:creationId xmlns:a16="http://schemas.microsoft.com/office/drawing/2014/main" id="{B20A2F65-49F7-4E42-9B67-E4EE32486EC1}"/>
              </a:ext>
            </a:extLst>
          </p:cNvPr>
          <p:cNvSpPr>
            <a:spLocks noGrp="1"/>
          </p:cNvSpPr>
          <p:nvPr>
            <p:ph sz="quarter" idx="14" hasCustomPrompt="1"/>
          </p:nvPr>
        </p:nvSpPr>
        <p:spPr>
          <a:xfrm>
            <a:off x="6232991" y="2080636"/>
            <a:ext cx="5746284" cy="3745172"/>
          </a:xfrm>
          <a:prstGeom prst="rect">
            <a:avLst/>
          </a:prstGeom>
        </p:spPr>
        <p:txBody>
          <a:bodyPr lIns="0"/>
          <a:lstStyle>
            <a:lvl1pPr marL="228600" indent="-228600">
              <a:spcBef>
                <a:spcPts val="800"/>
              </a:spcBef>
              <a:buClr>
                <a:schemeClr val="accent6"/>
              </a:buClr>
              <a:defRPr>
                <a:solidFill>
                  <a:schemeClr val="bg1"/>
                </a:solidFill>
              </a:defRPr>
            </a:lvl1pPr>
            <a:lvl2pPr marL="685800" indent="-228600">
              <a:spcBef>
                <a:spcPts val="800"/>
              </a:spcBef>
              <a:buClr>
                <a:schemeClr val="accent6"/>
              </a:buClr>
              <a:defRPr>
                <a:solidFill>
                  <a:schemeClr val="bg1"/>
                </a:solidFill>
              </a:defRPr>
            </a:lvl2pPr>
            <a:lvl3pPr>
              <a:spcBef>
                <a:spcPts val="800"/>
              </a:spcBef>
              <a:buClr>
                <a:schemeClr val="accent6"/>
              </a:buClr>
              <a:defRPr>
                <a:solidFill>
                  <a:schemeClr val="bg1"/>
                </a:solidFill>
              </a:defRPr>
            </a:lvl3pPr>
            <a:lvl4pPr>
              <a:spcBef>
                <a:spcPts val="800"/>
              </a:spcBef>
              <a:buClr>
                <a:schemeClr val="accent6"/>
              </a:buClr>
              <a:defRPr>
                <a:solidFill>
                  <a:schemeClr val="bg1"/>
                </a:solidFill>
              </a:defRPr>
            </a:lvl4pPr>
            <a:lvl5pPr>
              <a:spcBef>
                <a:spcPts val="800"/>
              </a:spcBef>
              <a:buClr>
                <a:schemeClr val="accent6"/>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E616CAB6-9D15-FC42-AD2A-19BF058B1BDA}"/>
              </a:ext>
              <a:ext uri="{C183D7F6-B498-43B3-948B-1728B52AA6E4}">
                <adec:decorative xmlns:adec="http://schemas.microsoft.com/office/drawing/2017/decorative" val="1"/>
              </a:ext>
            </a:extLst>
          </p:cNvPr>
          <p:cNvSpPr>
            <a:spLocks noGrp="1"/>
          </p:cNvSpPr>
          <p:nvPr>
            <p:ph type="sldNum" sz="quarter" idx="16"/>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6528249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274320" y="274320"/>
            <a:ext cx="11687556" cy="5468558"/>
          </a:xfrm>
          <a:prstGeom prst="rect">
            <a:avLst/>
          </a:prstGeom>
        </p:spPr>
        <p:txBody>
          <a:bodyPr anchor="ctr">
            <a:normAutofit/>
          </a:bodyPr>
          <a:lstStyle>
            <a:lvl1pPr algn="ctr">
              <a:defRPr sz="4000">
                <a:solidFill>
                  <a:schemeClr val="bg1"/>
                </a:solidFill>
                <a:latin typeface="Trade Gothic Next HvyCd" panose="020B0906040303020004" pitchFamily="34" charset="0"/>
              </a:defRPr>
            </a:lvl1pPr>
          </a:lstStyle>
          <a:p>
            <a:r>
              <a:rPr lang="en-US" dirty="0"/>
              <a:t>Quote or Callout slide</a:t>
            </a:r>
          </a:p>
        </p:txBody>
      </p:sp>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866873A1-678F-2546-8FD7-6FDFD303B115}"/>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51851795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2" name="Slide Number Placeholder 1">
            <a:extLst>
              <a:ext uri="{FF2B5EF4-FFF2-40B4-BE49-F238E27FC236}">
                <a16:creationId xmlns:a16="http://schemas.microsoft.com/office/drawing/2014/main" id="{D439181E-01F5-7345-8EB7-EA1FFA546D13}"/>
              </a:ext>
              <a:ext uri="{C183D7F6-B498-43B3-948B-1728B52AA6E4}">
                <adec:decorative xmlns:adec="http://schemas.microsoft.com/office/drawing/2017/decorative" val="1"/>
              </a:ext>
            </a:extLst>
          </p:cNvPr>
          <p:cNvSpPr>
            <a:spLocks noGrp="1"/>
          </p:cNvSpPr>
          <p:nvPr>
            <p:ph type="sldNum" sz="quarter" idx="11"/>
          </p:nvPr>
        </p:nvSpPr>
        <p:spPr/>
        <p:txBody>
          <a:bodyPr/>
          <a:lstStyle/>
          <a:p>
            <a:fld id="{59E3E2AC-ACB3-5544-BE29-32D30D23532C}" type="slidenum">
              <a:rPr lang="en-US" smtClean="0"/>
              <a:pPr/>
              <a:t>‹#›</a:t>
            </a:fld>
            <a:r>
              <a:rPr lang="en-US"/>
              <a:t> </a:t>
            </a:r>
            <a:endParaRPr lang="en-US" dirty="0"/>
          </a:p>
        </p:txBody>
      </p:sp>
    </p:spTree>
    <p:extLst>
      <p:ext uri="{BB962C8B-B14F-4D97-AF65-F5344CB8AC3E}">
        <p14:creationId xmlns:p14="http://schemas.microsoft.com/office/powerpoint/2010/main" val="167218939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09759714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04596839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1292064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1213772-5A8E-4CA2-9495-07BA94319129}" type="datetimeFigureOut">
              <a:rPr lang="en-US" smtClean="0"/>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025847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1213772-5A8E-4CA2-9495-07BA94319129}" type="datetimeFigureOut">
              <a:rPr lang="en-US" smtClean="0"/>
              <a:t>7/18/2023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968069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1213772-5A8E-4CA2-9495-07BA94319129}" type="datetimeFigureOut">
              <a:rPr lang="en-US" smtClean="0"/>
              <a:t>7/18/2023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7629019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7/18/2023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2285438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1087906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7/18/2023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023841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50713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1213772-5A8E-4CA2-9495-07BA94319129}" type="datetimeFigureOut">
              <a:rPr lang="en-US" smtClean="0"/>
              <a:t>7/18/2023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1955830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tags" Target="../tags/tag4.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image" Target="../media/image2.png"/><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ags" Target="../tags/tag5.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image" Target="../media/image7.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ags" Target="../tags/tag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image" Target="../media/image7.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12" Type="http://schemas.openxmlformats.org/officeDocument/2006/relationships/theme" Target="../theme/theme5.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11" Type="http://schemas.openxmlformats.org/officeDocument/2006/relationships/slideLayout" Target="../slideLayouts/slideLayout74.xml"/><Relationship Id="rId5" Type="http://schemas.openxmlformats.org/officeDocument/2006/relationships/slideLayout" Target="../slideLayouts/slideLayout68.xml"/><Relationship Id="rId10" Type="http://schemas.openxmlformats.org/officeDocument/2006/relationships/slideLayout" Target="../slideLayouts/slideLayout73.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8A814A6-E9F3-E449-AD56-44FF500D593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7" name="Picture 16">
            <a:extLst>
              <a:ext uri="{FF2B5EF4-FFF2-40B4-BE49-F238E27FC236}">
                <a16:creationId xmlns:a16="http://schemas.microsoft.com/office/drawing/2014/main" id="{7820F2AF-0643-F04C-B41D-78520B7ACF6A}"/>
              </a:ext>
            </a:extLst>
          </p:cNvPr>
          <p:cNvPicPr>
            <a:picLocks noChangeAspect="1"/>
          </p:cNvPicPr>
          <p:nvPr userDrawn="1"/>
        </p:nvPicPr>
        <p:blipFill>
          <a:blip r:embed="rId33">
            <a:extLst>
              <a:ext uri="{28A0092B-C50C-407E-A947-70E740481C1C}">
                <a14:useLocalDpi xmlns:a14="http://schemas.microsoft.com/office/drawing/2010/main" val="0"/>
              </a:ext>
            </a:extLst>
          </a:blip>
          <a:srcRect t="22438" b="22438"/>
          <a:stretch/>
        </p:blipFill>
        <p:spPr>
          <a:xfrm>
            <a:off x="10541787" y="6510042"/>
            <a:ext cx="1418819" cy="263069"/>
          </a:xfrm>
          <a:prstGeom prst="rect">
            <a:avLst/>
          </a:prstGeom>
        </p:spPr>
      </p:pic>
      <p:sp>
        <p:nvSpPr>
          <p:cNvPr id="13" name="Title Placeholder 4">
            <a:extLst>
              <a:ext uri="{FF2B5EF4-FFF2-40B4-BE49-F238E27FC236}">
                <a16:creationId xmlns:a16="http://schemas.microsoft.com/office/drawing/2014/main" id="{F8B2F24D-5DD2-674D-B4EF-B6C318B7E673}"/>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dirty="0"/>
              <a:t>Click to edit Master title style</a:t>
            </a:r>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11" name="Rectangle 10">
            <a:extLst>
              <a:ext uri="{FF2B5EF4-FFF2-40B4-BE49-F238E27FC236}">
                <a16:creationId xmlns:a16="http://schemas.microsoft.com/office/drawing/2014/main" id="{088FA1E4-8B25-3749-97A0-21AAFA572DF7}"/>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dirty="0">
                <a:solidFill>
                  <a:schemeClr val="bg1"/>
                </a:solidFill>
                <a:latin typeface="+mn-lt"/>
              </a:rPr>
              <a:t>Copyright © 2022 Gallup, Inc. All rights reserved.</a:t>
            </a:r>
          </a:p>
        </p:txBody>
      </p:sp>
      <p:sp>
        <p:nvSpPr>
          <p:cNvPr id="2" name="Slide Number Placeholder 1">
            <a:extLs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cxnSp>
        <p:nvCxnSpPr>
          <p:cNvPr id="12" name="Straight Connector 11">
            <a:extLst>
              <a:ext uri="{FF2B5EF4-FFF2-40B4-BE49-F238E27FC236}">
                <a16:creationId xmlns:a16="http://schemas.microsoft.com/office/drawing/2014/main" id="{270E263A-4531-ED42-A31A-A4B12387E848}"/>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3E41C8A-51D9-10AA-8CF4-EF8A15BB2E6C}"/>
              </a:ext>
            </a:extLst>
          </p:cNvPr>
          <p:cNvPicPr>
            <a:picLocks noChangeAspect="1"/>
          </p:cNvPicPr>
          <p:nvPr userDrawn="1"/>
        </p:nvPicPr>
        <p:blipFill>
          <a:blip r:embed="rId34" cstate="print">
            <a:extLst>
              <a:ext uri="{28A0092B-C50C-407E-A947-70E740481C1C}">
                <a14:useLocalDpi xmlns:a14="http://schemas.microsoft.com/office/drawing/2010/main" val="0"/>
              </a:ext>
            </a:extLst>
          </a:blip>
          <a:srcRect l="16" r="16"/>
          <a:stretch/>
        </p:blipFill>
        <p:spPr>
          <a:xfrm>
            <a:off x="9117943" y="6442137"/>
            <a:ext cx="1441627" cy="334605"/>
          </a:xfrm>
          <a:prstGeom prst="rect">
            <a:avLst/>
          </a:prstGeom>
        </p:spPr>
      </p:pic>
    </p:spTree>
    <p:custDataLst>
      <p:tags r:id="rId32"/>
    </p:custDataLst>
  </p:cSld>
  <p:clrMap bg1="lt1" tx1="dk1" bg2="lt2" tx2="dk2" accent1="accent1" accent2="accent2" accent3="accent3" accent4="accent4" accent5="accent5" accent6="accent6" hlink="hlink" folHlink="folHlink"/>
  <p:sldLayoutIdLst>
    <p:sldLayoutId id="2147483719" r:id="rId1"/>
    <p:sldLayoutId id="2147484006" r:id="rId2"/>
    <p:sldLayoutId id="2147484009" r:id="rId3"/>
    <p:sldLayoutId id="2147483995" r:id="rId4"/>
    <p:sldLayoutId id="2147484081" r:id="rId5"/>
    <p:sldLayoutId id="2147484100" r:id="rId6"/>
    <p:sldLayoutId id="2147484087" r:id="rId7"/>
    <p:sldLayoutId id="2147484082" r:id="rId8"/>
    <p:sldLayoutId id="2147483710" r:id="rId9"/>
    <p:sldLayoutId id="2147484007" r:id="rId10"/>
    <p:sldLayoutId id="2147484008" r:id="rId11"/>
    <p:sldLayoutId id="2147484010" r:id="rId12"/>
    <p:sldLayoutId id="2147484011" r:id="rId13"/>
    <p:sldLayoutId id="2147484042" r:id="rId14"/>
    <p:sldLayoutId id="2147484012" r:id="rId15"/>
    <p:sldLayoutId id="2147484013" r:id="rId16"/>
    <p:sldLayoutId id="2147484043" r:id="rId17"/>
    <p:sldLayoutId id="2147484014" r:id="rId18"/>
    <p:sldLayoutId id="2147484015" r:id="rId19"/>
    <p:sldLayoutId id="2147484044" r:id="rId20"/>
    <p:sldLayoutId id="2147484072" r:id="rId21"/>
    <p:sldLayoutId id="2147484077" r:id="rId22"/>
    <p:sldLayoutId id="2147484101" r:id="rId23"/>
    <p:sldLayoutId id="2147484102" r:id="rId24"/>
    <p:sldLayoutId id="2147484105" r:id="rId25"/>
    <p:sldLayoutId id="2147484106" r:id="rId26"/>
    <p:sldLayoutId id="2147484107" r:id="rId27"/>
    <p:sldLayoutId id="2147484108" r:id="rId28"/>
    <p:sldLayoutId id="2147484109" r:id="rId29"/>
    <p:sldLayoutId id="2147484110" r:id="rId30"/>
  </p:sldLayoutIdLst>
  <p:hf hdr="0" ftr="0" dt="0"/>
  <p:txStyles>
    <p:titleStyle>
      <a:lvl1pPr algn="l" rtl="0" eaLnBrk="1" fontAlgn="base" hangingPunct="1">
        <a:spcBef>
          <a:spcPct val="0"/>
        </a:spcBef>
        <a:spcAft>
          <a:spcPct val="0"/>
        </a:spcAft>
        <a:defRPr sz="2400">
          <a:solidFill>
            <a:srgbClr val="000000"/>
          </a:solidFill>
          <a:latin typeface="Trade Gothic Next HvyCd" panose="020B0906040303020004" pitchFamily="34" charset="0"/>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p:titleStyle>
    <p:body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2446888-91C4-DB4A-A0A6-0E531DB7BB59}"/>
              </a:ext>
              <a:ext uri="{C183D7F6-B498-43B3-948B-1728B52AA6E4}">
                <adec:decorative xmlns:adec="http://schemas.microsoft.com/office/drawing/2017/decorative" val="1"/>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sp>
        <p:nvSpPr>
          <p:cNvPr id="12" name="Title Placeholder 4">
            <a:extLst>
              <a:ext uri="{FF2B5EF4-FFF2-40B4-BE49-F238E27FC236}">
                <a16:creationId xmlns:a16="http://schemas.microsoft.com/office/drawing/2014/main" id="{C8291EE2-32B3-AF43-B52C-0E6A58B45C14}"/>
              </a:ext>
            </a:extLst>
          </p:cNvPr>
          <p:cNvSpPr>
            <a:spLocks noGrp="1"/>
          </p:cNvSpPr>
          <p:nvPr>
            <p:ph type="title"/>
          </p:nvPr>
        </p:nvSpPr>
        <p:spPr>
          <a:xfrm>
            <a:off x="0" y="0"/>
            <a:ext cx="12192000" cy="969496"/>
          </a:xfrm>
          <a:prstGeom prst="rect">
            <a:avLst/>
          </a:prstGeom>
          <a:solidFill>
            <a:schemeClr val="bg1"/>
          </a:solidFill>
        </p:spPr>
        <p:txBody>
          <a:bodyPr vert="horz" wrap="square" lIns="274320" tIns="320040" rIns="274320" bIns="274320" rtlCol="0" anchor="t">
            <a:spAutoFit/>
          </a:bodyPr>
          <a:lstStyle/>
          <a:p>
            <a:r>
              <a:rPr lang="en-US" dirty="0"/>
              <a:t>Click to edit Master title style</a:t>
            </a:r>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8" name="Rectangle 7">
            <a:extLst>
              <a:ext uri="{FF2B5EF4-FFF2-40B4-BE49-F238E27FC236}">
                <a16:creationId xmlns:a16="http://schemas.microsoft.com/office/drawing/2014/main" id="{E19FB1D5-699D-0542-828E-751046B7B739}"/>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kern="1200" dirty="0">
                <a:solidFill>
                  <a:schemeClr val="bg1"/>
                </a:solidFill>
                <a:latin typeface="Arial" charset="0"/>
                <a:ea typeface="+mn-ea"/>
                <a:cs typeface="Arial" charset="0"/>
              </a:rPr>
              <a:t>Copyright © 2022 Gallup, Inc. All rights reserved.</a:t>
            </a:r>
          </a:p>
        </p:txBody>
      </p:sp>
      <p:cxnSp>
        <p:nvCxnSpPr>
          <p:cNvPr id="17" name="Straight Connector 16">
            <a:extLst>
              <a:ext uri="{FF2B5EF4-FFF2-40B4-BE49-F238E27FC236}">
                <a16:creationId xmlns:a16="http://schemas.microsoft.com/office/drawing/2014/main" id="{BFE82D55-C695-DE4E-862C-45429856F39F}"/>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8" name="Slide Number Placeholder 1">
            <a:extLst>
              <a:ext uri="{FF2B5EF4-FFF2-40B4-BE49-F238E27FC236}">
                <a16:creationId xmlns:a16="http://schemas.microsoft.com/office/drawing/2014/main" id="{3B719F19-CC30-5542-81DA-0A072D2EAF77}"/>
              </a:ext>
              <a:ext uri="{C183D7F6-B498-43B3-948B-1728B52AA6E4}">
                <adec:decorative xmlns:adec="http://schemas.microsoft.com/office/drawing/2017/decorative" val="1"/>
              </a:ext>
            </a:extLst>
          </p:cNvPr>
          <p:cNvSpPr>
            <a:spLocks noGrp="1"/>
          </p:cNvSpPr>
          <p:nvPr>
            <p:ph type="sldNum" sz="quarter" idx="4"/>
          </p:nvPr>
        </p:nvSpPr>
        <p:spPr>
          <a:xfrm>
            <a:off x="-1" y="6492875"/>
            <a:ext cx="484632"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pic>
        <p:nvPicPr>
          <p:cNvPr id="2" name="Picture 1">
            <a:extLst>
              <a:ext uri="{FF2B5EF4-FFF2-40B4-BE49-F238E27FC236}">
                <a16:creationId xmlns:a16="http://schemas.microsoft.com/office/drawing/2014/main" id="{3C23C340-A2BD-297F-2651-39A12601B282}"/>
              </a:ext>
            </a:extLst>
          </p:cNvPr>
          <p:cNvPicPr>
            <a:picLocks noChangeAspect="1"/>
          </p:cNvPicPr>
          <p:nvPr userDrawn="1"/>
        </p:nvPicPr>
        <p:blipFill>
          <a:blip r:embed="rId14">
            <a:extLst>
              <a:ext uri="{28A0092B-C50C-407E-A947-70E740481C1C}">
                <a14:useLocalDpi xmlns:a14="http://schemas.microsoft.com/office/drawing/2010/main" val="0"/>
              </a:ext>
            </a:extLst>
          </a:blip>
          <a:srcRect t="22438" b="22438"/>
          <a:stretch/>
        </p:blipFill>
        <p:spPr>
          <a:xfrm>
            <a:off x="10541787" y="6510042"/>
            <a:ext cx="1418819" cy="263069"/>
          </a:xfrm>
          <a:prstGeom prst="rect">
            <a:avLst/>
          </a:prstGeom>
        </p:spPr>
      </p:pic>
      <p:pic>
        <p:nvPicPr>
          <p:cNvPr id="3" name="Picture 2">
            <a:extLst>
              <a:ext uri="{FF2B5EF4-FFF2-40B4-BE49-F238E27FC236}">
                <a16:creationId xmlns:a16="http://schemas.microsoft.com/office/drawing/2014/main" id="{477EAEF0-3CD1-B373-2A8A-2FAA4BB856FB}"/>
              </a:ext>
            </a:extLst>
          </p:cNvPr>
          <p:cNvPicPr>
            <a:picLocks noChangeAspect="1"/>
          </p:cNvPicPr>
          <p:nvPr userDrawn="1"/>
        </p:nvPicPr>
        <p:blipFill>
          <a:blip r:embed="rId15" cstate="print">
            <a:extLst>
              <a:ext uri="{28A0092B-C50C-407E-A947-70E740481C1C}">
                <a14:useLocalDpi xmlns:a14="http://schemas.microsoft.com/office/drawing/2010/main" val="0"/>
              </a:ext>
            </a:extLst>
          </a:blip>
          <a:srcRect l="16" r="16"/>
          <a:stretch/>
        </p:blipFill>
        <p:spPr>
          <a:xfrm>
            <a:off x="9117943" y="6442137"/>
            <a:ext cx="1441627" cy="334605"/>
          </a:xfrm>
          <a:prstGeom prst="rect">
            <a:avLst/>
          </a:prstGeom>
        </p:spPr>
      </p:pic>
    </p:spTree>
    <p:custDataLst>
      <p:tags r:id="rId13"/>
    </p:custDataLst>
    <p:extLst>
      <p:ext uri="{BB962C8B-B14F-4D97-AF65-F5344CB8AC3E}">
        <p14:creationId xmlns:p14="http://schemas.microsoft.com/office/powerpoint/2010/main" val="751626976"/>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78" r:id="rId3"/>
    <p:sldLayoutId id="2147484056" r:id="rId4"/>
    <p:sldLayoutId id="2147484057" r:id="rId5"/>
    <p:sldLayoutId id="2147484058" r:id="rId6"/>
    <p:sldLayoutId id="2147484059" r:id="rId7"/>
    <p:sldLayoutId id="2147484060" r:id="rId8"/>
    <p:sldLayoutId id="2147484061" r:id="rId9"/>
    <p:sldLayoutId id="2147484073" r:id="rId10"/>
    <p:sldLayoutId id="2147484076" r:id="rId11"/>
  </p:sldLayoutIdLst>
  <p:hf hdr="0" ftr="0" dt="0"/>
  <p:txStyles>
    <p:titleStyle>
      <a:lvl1pPr algn="l" rtl="0" eaLnBrk="0" fontAlgn="base" hangingPunct="0">
        <a:spcBef>
          <a:spcPct val="0"/>
        </a:spcBef>
        <a:spcAft>
          <a:spcPct val="0"/>
        </a:spcAft>
        <a:defRPr sz="2400">
          <a:solidFill>
            <a:schemeClr val="tx1"/>
          </a:solidFill>
          <a:latin typeface="Trade Gothic Next HvyCd" panose="020B0906040303020004" pitchFamily="34" charset="0"/>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p:titleStyle>
    <p:body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582F057-7680-1E46-ADAA-045168F97E23}"/>
              </a:ext>
            </a:extLst>
          </p:cNvPr>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15" name="Picture 14" descr="Gallup Logo">
            <a:extLst>
              <a:ext uri="{FF2B5EF4-FFF2-40B4-BE49-F238E27FC236}">
                <a16:creationId xmlns:a16="http://schemas.microsoft.com/office/drawing/2014/main" id="{6442155C-2D0A-6548-9A36-68EF58D4C1A3}"/>
              </a:ext>
            </a:extLst>
          </p:cNvPr>
          <p:cNvPicPr>
            <a:picLocks noChangeAspect="1"/>
          </p:cNvPicPr>
          <p:nvPr userDrawn="1"/>
        </p:nvPicPr>
        <p:blipFill>
          <a:blip r:embed="rId14">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9" name="Title Placeholder 4">
            <a:extLst>
              <a:ext uri="{FF2B5EF4-FFF2-40B4-BE49-F238E27FC236}">
                <a16:creationId xmlns:a16="http://schemas.microsoft.com/office/drawing/2014/main" id="{032097E6-115E-2D46-B5D9-08CA48EB866B}"/>
              </a:ext>
            </a:extLst>
          </p:cNvPr>
          <p:cNvSpPr>
            <a:spLocks noGrp="1"/>
          </p:cNvSpPr>
          <p:nvPr>
            <p:ph type="title"/>
          </p:nvPr>
        </p:nvSpPr>
        <p:spPr>
          <a:xfrm>
            <a:off x="0" y="0"/>
            <a:ext cx="12192000" cy="969496"/>
          </a:xfrm>
          <a:prstGeom prst="rect">
            <a:avLst/>
          </a:prstGeom>
          <a:solidFill>
            <a:schemeClr val="bg1"/>
          </a:solidFill>
        </p:spPr>
        <p:txBody>
          <a:bodyPr vert="horz" wrap="square" lIns="274320" tIns="320040" rIns="274320" bIns="274320" rtlCol="0" anchor="t">
            <a:spAutoFit/>
          </a:bodyPr>
          <a:lstStyle/>
          <a:p>
            <a:r>
              <a:rPr lang="en-US" dirty="0"/>
              <a:t>Click to edit Master title style</a:t>
            </a:r>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chemeClr val="tx2"/>
                </a:solidFill>
                <a:latin typeface="+mn-lt"/>
              </a:defRPr>
            </a:lvl1pPr>
          </a:lstStyle>
          <a:p>
            <a:endParaRPr lang="en-US" dirty="0"/>
          </a:p>
        </p:txBody>
      </p:sp>
      <p:sp>
        <p:nvSpPr>
          <p:cNvPr id="8" name="Rectangle 7">
            <a:extLst>
              <a:ext uri="{FF2B5EF4-FFF2-40B4-BE49-F238E27FC236}">
                <a16:creationId xmlns:a16="http://schemas.microsoft.com/office/drawing/2014/main" id="{AF9DC4A5-8A27-8642-8967-63E4D2F486CD}"/>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kern="1200" dirty="0">
                <a:solidFill>
                  <a:schemeClr val="bg1"/>
                </a:solidFill>
                <a:latin typeface="Arial" charset="0"/>
                <a:ea typeface="+mn-ea"/>
                <a:cs typeface="Arial" charset="0"/>
              </a:rPr>
              <a:t>Copyright © 2022 Gallup, Inc. All rights reserved.</a:t>
            </a:r>
          </a:p>
        </p:txBody>
      </p:sp>
      <p:cxnSp>
        <p:nvCxnSpPr>
          <p:cNvPr id="17" name="Straight Connector 16">
            <a:extLst>
              <a:ext uri="{FF2B5EF4-FFF2-40B4-BE49-F238E27FC236}">
                <a16:creationId xmlns:a16="http://schemas.microsoft.com/office/drawing/2014/main" id="{2CC95A95-BB01-0649-A401-C1660A517C36}"/>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6" name="Slide Number Placeholder 1">
            <a:extLst>
              <a:ext uri="{FF2B5EF4-FFF2-40B4-BE49-F238E27FC236}">
                <a16:creationId xmlns:a16="http://schemas.microsoft.com/office/drawing/2014/main" id="{DDA47C86-CFE9-FF49-BEC6-40A24E9177F0}"/>
              </a:ex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spTree>
    <p:custDataLst>
      <p:tags r:id="rId13"/>
    </p:custDataLst>
    <p:extLst>
      <p:ext uri="{BB962C8B-B14F-4D97-AF65-F5344CB8AC3E}">
        <p14:creationId xmlns:p14="http://schemas.microsoft.com/office/powerpoint/2010/main" val="556693602"/>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4" r:id="rId10"/>
    <p:sldLayoutId id="2147484075" r:id="rId11"/>
  </p:sldLayoutIdLst>
  <p:hf hdr="0" ftr="0" dt="0"/>
  <p:txStyles>
    <p:titleStyle>
      <a:lvl1pPr algn="l" rtl="0" eaLnBrk="0" fontAlgn="base" hangingPunct="0">
        <a:spcBef>
          <a:spcPct val="0"/>
        </a:spcBef>
        <a:spcAft>
          <a:spcPct val="0"/>
        </a:spcAft>
        <a:defRPr sz="2400">
          <a:solidFill>
            <a:schemeClr val="tx1"/>
          </a:solidFill>
          <a:latin typeface="Trade Gothic Next HvyCd" panose="020B0906040303020004" pitchFamily="34" charset="0"/>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p:titleStyle>
    <p:body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3" name="Rectangle 2"/>
          <p:cNvSpPr/>
          <p:nvPr userDrawn="1"/>
        </p:nvSpPr>
        <p:spPr>
          <a:xfrm>
            <a:off x="0" y="6400800"/>
            <a:ext cx="12192000" cy="457200"/>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charset="0"/>
            </a:endParaRPr>
          </a:p>
        </p:txBody>
      </p:sp>
      <p:pic>
        <p:nvPicPr>
          <p:cNvPr id="9" name="Picture 8" descr="Gallup Logo">
            <a:extLst>
              <a:ext uri="{FF2B5EF4-FFF2-40B4-BE49-F238E27FC236}">
                <a16:creationId xmlns:a16="http://schemas.microsoft.com/office/drawing/2014/main" id="{B542512C-6276-1349-9034-B67743567F36}"/>
              </a:ext>
            </a:extLst>
          </p:cNvPr>
          <p:cNvPicPr>
            <a:picLocks noChangeAspect="1"/>
          </p:cNvPicPr>
          <p:nvPr userDrawn="1"/>
        </p:nvPicPr>
        <p:blipFill>
          <a:blip r:embed="rId14">
            <a:biLevel thresh="25000"/>
            <a:extLst>
              <a:ext uri="{28A0092B-C50C-407E-A947-70E740481C1C}">
                <a14:useLocalDpi xmlns:a14="http://schemas.microsoft.com/office/drawing/2010/main"/>
              </a:ext>
            </a:extLst>
          </a:blip>
          <a:stretch>
            <a:fillRect/>
          </a:stretch>
        </p:blipFill>
        <p:spPr>
          <a:xfrm>
            <a:off x="10933176" y="6554289"/>
            <a:ext cx="1028700" cy="190500"/>
          </a:xfrm>
          <a:prstGeom prst="rect">
            <a:avLst/>
          </a:prstGeom>
        </p:spPr>
      </p:pic>
      <p:sp>
        <p:nvSpPr>
          <p:cNvPr id="11" name="Title Placeholder 4">
            <a:extLst>
              <a:ext uri="{FF2B5EF4-FFF2-40B4-BE49-F238E27FC236}">
                <a16:creationId xmlns:a16="http://schemas.microsoft.com/office/drawing/2014/main" id="{F16DCD0F-164C-3D44-A6FB-4A2D020398AB}"/>
              </a:ext>
            </a:extLst>
          </p:cNvPr>
          <p:cNvSpPr>
            <a:spLocks noGrp="1"/>
          </p:cNvSpPr>
          <p:nvPr>
            <p:ph type="title"/>
          </p:nvPr>
        </p:nvSpPr>
        <p:spPr>
          <a:xfrm>
            <a:off x="0" y="0"/>
            <a:ext cx="12192000" cy="969496"/>
          </a:xfrm>
          <a:prstGeom prst="rect">
            <a:avLst/>
          </a:prstGeom>
          <a:noFill/>
        </p:spPr>
        <p:txBody>
          <a:bodyPr vert="horz" wrap="square" lIns="274320" tIns="320040" rIns="274320" bIns="274320" rtlCol="0" anchor="t">
            <a:spAutoFit/>
          </a:bodyPr>
          <a:lstStyle/>
          <a:p>
            <a:r>
              <a:rPr lang="en-US" dirty="0"/>
              <a:t>Click to edit Master title style</a:t>
            </a:r>
          </a:p>
        </p:txBody>
      </p:sp>
      <p:sp>
        <p:nvSpPr>
          <p:cNvPr id="10" name="Footer Placeholder 9"/>
          <p:cNvSpPr>
            <a:spLocks noGrp="1"/>
          </p:cNvSpPr>
          <p:nvPr userDrawn="1">
            <p:ph type="ftr" sz="quarter" idx="3"/>
          </p:nvPr>
        </p:nvSpPr>
        <p:spPr>
          <a:xfrm>
            <a:off x="274319" y="5861304"/>
            <a:ext cx="11687557" cy="329184"/>
          </a:xfrm>
          <a:prstGeom prst="rect">
            <a:avLst/>
          </a:prstGeom>
        </p:spPr>
        <p:txBody>
          <a:bodyPr vert="horz" lIns="91440" tIns="0" rIns="91440" bIns="0" rtlCol="0" anchor="b" anchorCtr="0"/>
          <a:lstStyle>
            <a:lvl1pPr algn="l">
              <a:lnSpc>
                <a:spcPct val="90000"/>
              </a:lnSpc>
              <a:defRPr sz="800">
                <a:solidFill>
                  <a:srgbClr val="B2B3B2"/>
                </a:solidFill>
                <a:latin typeface="+mn-lt"/>
              </a:defRPr>
            </a:lvl1pPr>
          </a:lstStyle>
          <a:p>
            <a:endParaRPr lang="en-US" dirty="0"/>
          </a:p>
        </p:txBody>
      </p:sp>
      <p:sp>
        <p:nvSpPr>
          <p:cNvPr id="8" name="Rectangle 7">
            <a:extLst>
              <a:ext uri="{FF2B5EF4-FFF2-40B4-BE49-F238E27FC236}">
                <a16:creationId xmlns:a16="http://schemas.microsoft.com/office/drawing/2014/main" id="{AF9DC4A5-8A27-8642-8967-63E4D2F486CD}"/>
              </a:ext>
            </a:extLst>
          </p:cNvPr>
          <p:cNvSpPr/>
          <p:nvPr userDrawn="1"/>
        </p:nvSpPr>
        <p:spPr>
          <a:xfrm>
            <a:off x="685800" y="6563239"/>
            <a:ext cx="3429000" cy="200055"/>
          </a:xfrm>
          <a:prstGeom prst="rect">
            <a:avLst/>
          </a:prstGeom>
        </p:spPr>
        <p:txBody>
          <a:bodyPr wrap="none" anchor="ctr" anchorCtr="0">
            <a:noAutofit/>
          </a:bodyPr>
          <a:lstStyle/>
          <a:p>
            <a:pPr eaLnBrk="0" hangingPunct="0"/>
            <a:r>
              <a:rPr lang="en-US" sz="700" kern="1200" dirty="0">
                <a:solidFill>
                  <a:schemeClr val="bg1"/>
                </a:solidFill>
                <a:latin typeface="Arial" charset="0"/>
                <a:ea typeface="+mn-ea"/>
                <a:cs typeface="Arial" charset="0"/>
              </a:rPr>
              <a:t>Copyright © 2022 Gallup, Inc. All rights reserved.</a:t>
            </a:r>
          </a:p>
        </p:txBody>
      </p:sp>
      <p:cxnSp>
        <p:nvCxnSpPr>
          <p:cNvPr id="16" name="Straight Connector 15">
            <a:extLst>
              <a:ext uri="{FF2B5EF4-FFF2-40B4-BE49-F238E27FC236}">
                <a16:creationId xmlns:a16="http://schemas.microsoft.com/office/drawing/2014/main" id="{E2E09E5B-AE9C-594B-9389-C7E767CB056E}"/>
              </a:ext>
              <a:ext uri="{C183D7F6-B498-43B3-948B-1728B52AA6E4}">
                <adec:decorative xmlns:adec="http://schemas.microsoft.com/office/drawing/2017/decorative" val="1"/>
              </a:ext>
            </a:extLst>
          </p:cNvPr>
          <p:cNvCxnSpPr>
            <a:cxnSpLocks/>
          </p:cNvCxnSpPr>
          <p:nvPr userDrawn="1"/>
        </p:nvCxnSpPr>
        <p:spPr>
          <a:xfrm flipV="1">
            <a:off x="482591" y="6510528"/>
            <a:ext cx="0" cy="347472"/>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Slide Number Placeholder 1">
            <a:extLst>
              <a:ext uri="{FF2B5EF4-FFF2-40B4-BE49-F238E27FC236}">
                <a16:creationId xmlns:a16="http://schemas.microsoft.com/office/drawing/2014/main" id="{6482DA57-C53F-1143-822E-F462F02A3A27}"/>
              </a:ext>
              <a:ext uri="{C183D7F6-B498-43B3-948B-1728B52AA6E4}">
                <adec:decorative xmlns:adec="http://schemas.microsoft.com/office/drawing/2017/decorative" val="1"/>
              </a:ext>
            </a:extLst>
          </p:cNvPr>
          <p:cNvSpPr>
            <a:spLocks noGrp="1"/>
          </p:cNvSpPr>
          <p:nvPr>
            <p:ph type="sldNum" sz="quarter" idx="4"/>
          </p:nvPr>
        </p:nvSpPr>
        <p:spPr>
          <a:xfrm>
            <a:off x="0" y="6492875"/>
            <a:ext cx="481075" cy="365125"/>
          </a:xfrm>
          <a:prstGeom prst="rect">
            <a:avLst/>
          </a:prstGeom>
        </p:spPr>
        <p:txBody>
          <a:bodyPr vert="horz" lIns="137160" tIns="45720" rIns="91440" bIns="45720" rtlCol="0" anchor="ctr"/>
          <a:lstStyle>
            <a:lvl1pPr algn="ctr">
              <a:defRPr sz="900">
                <a:solidFill>
                  <a:schemeClr val="accent6"/>
                </a:solidFill>
              </a:defRPr>
            </a:lvl1pPr>
          </a:lstStyle>
          <a:p>
            <a:fld id="{59E3E2AC-ACB3-5544-BE29-32D30D23532C}" type="slidenum">
              <a:rPr lang="en-US" smtClean="0"/>
              <a:pPr/>
              <a:t>‹#›</a:t>
            </a:fld>
            <a:r>
              <a:rPr lang="en-US" dirty="0"/>
              <a:t> </a:t>
            </a:r>
          </a:p>
        </p:txBody>
      </p:sp>
    </p:spTree>
    <p:custDataLst>
      <p:tags r:id="rId13"/>
    </p:custDataLst>
    <p:extLst>
      <p:ext uri="{BB962C8B-B14F-4D97-AF65-F5344CB8AC3E}">
        <p14:creationId xmlns:p14="http://schemas.microsoft.com/office/powerpoint/2010/main" val="373840146"/>
      </p:ext>
    </p:extLst>
  </p:cSld>
  <p:clrMap bg1="lt1" tx1="dk1" bg2="lt2" tx2="dk2" accent1="accent1" accent2="accent2" accent3="accent3" accent4="accent4" accent5="accent5" accent6="accent6" hlink="hlink" folHlink="folHlink"/>
  <p:sldLayoutIdLst>
    <p:sldLayoutId id="2147484089" r:id="rId1"/>
    <p:sldLayoutId id="2147484090" r:id="rId2"/>
    <p:sldLayoutId id="2147484091" r:id="rId3"/>
    <p:sldLayoutId id="2147484092" r:id="rId4"/>
    <p:sldLayoutId id="2147484093" r:id="rId5"/>
    <p:sldLayoutId id="2147484094" r:id="rId6"/>
    <p:sldLayoutId id="2147484095" r:id="rId7"/>
    <p:sldLayoutId id="2147484096" r:id="rId8"/>
    <p:sldLayoutId id="2147484097" r:id="rId9"/>
    <p:sldLayoutId id="2147484098" r:id="rId10"/>
    <p:sldLayoutId id="2147484099" r:id="rId11"/>
  </p:sldLayoutIdLst>
  <p:hf hdr="0" ftr="0" dt="0"/>
  <p:txStyles>
    <p:titleStyle>
      <a:lvl1pPr algn="l" rtl="0" eaLnBrk="0" fontAlgn="base" hangingPunct="0">
        <a:spcBef>
          <a:spcPct val="0"/>
        </a:spcBef>
        <a:spcAft>
          <a:spcPct val="0"/>
        </a:spcAft>
        <a:defRPr sz="2400">
          <a:solidFill>
            <a:schemeClr val="bg1"/>
          </a:solidFill>
          <a:latin typeface="Trade Gothic Next HvyCd" panose="020B0906040303020004" pitchFamily="34" charset="0"/>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p:titleStyle>
    <p:body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213772-5A8E-4CA2-9495-07BA94319129}" type="datetimeFigureOut">
              <a:rPr lang="en-US" smtClean="0"/>
              <a:t>7/18/2023</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447229800"/>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65.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4.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chart" Target="../charts/chart3.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15.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image" Target="../media/image23.png"/><Relationship Id="rId1" Type="http://schemas.openxmlformats.org/officeDocument/2006/relationships/slideLayout" Target="../slideLayouts/slideLayout12.xml"/><Relationship Id="rId4" Type="http://schemas.openxmlformats.org/officeDocument/2006/relationships/chart" Target="../charts/chart17.xml"/></Relationships>
</file>

<file path=ppt/slides/_rels/slide22.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slideLayout" Target="../slideLayouts/slideLayout14.xml"/><Relationship Id="rId1" Type="http://schemas.openxmlformats.org/officeDocument/2006/relationships/tags" Target="../tags/tag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slideLayout" Target="../slideLayouts/slideLayout14.xml"/><Relationship Id="rId1" Type="http://schemas.openxmlformats.org/officeDocument/2006/relationships/tags" Target="../tags/tag8.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file:////Users/megan_day/Desktop/Images/GettyImages-1160694068.jpg" TargetMode="External"/><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559295" y="1989257"/>
            <a:ext cx="10866268" cy="3293209"/>
          </a:xfrm>
          <a:prstGeom prst="rect">
            <a:avLst/>
          </a:prstGeom>
          <a:noFill/>
        </p:spPr>
        <p:txBody>
          <a:bodyPr wrap="square" rtlCol="0">
            <a:spAutoFit/>
          </a:bodyPr>
          <a:lstStyle/>
          <a:p>
            <a:pPr algn="ctr" defTabSz="914400"/>
            <a:r>
              <a:rPr lang="en-US" sz="6000" b="1" dirty="0">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Building Engagement to Drive Student Achievement:</a:t>
            </a:r>
          </a:p>
          <a:p>
            <a:pPr algn="ctr" defTabSz="914400"/>
            <a:r>
              <a:rPr lang="en-US" sz="4400" b="1" dirty="0">
                <a:solidFill>
                  <a:srgbClr val="FFC000"/>
                </a:solidFill>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FY23 Gallup Implementation </a:t>
            </a:r>
          </a:p>
          <a:p>
            <a:pPr algn="ctr" defTabSz="914400"/>
            <a:r>
              <a:rPr lang="en-US" sz="4400" b="1" dirty="0">
                <a:solidFill>
                  <a:srgbClr val="FFC000"/>
                </a:solidFill>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Summary and Next Steps</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dirty="0">
                <a:solidFill>
                  <a:schemeClr val="bg1"/>
                </a:solidFill>
                <a:latin typeface="Trade Gothic Next HvyCd" panose="020B0906040303020004" pitchFamily="34" charset="0"/>
                <a:cs typeface="Arial" panose="020B0604020202020204" pitchFamily="34" charset="0"/>
              </a:rPr>
              <a:t>Dr. Katika Lovett</a:t>
            </a:r>
          </a:p>
          <a:p>
            <a:r>
              <a:rPr lang="en-US" sz="2400" i="1" dirty="0">
                <a:solidFill>
                  <a:schemeClr val="bg1"/>
                </a:solidFill>
                <a:latin typeface="Trade Gothic Next HvyCd" panose="020B0906040303020004" pitchFamily="34" charset="0"/>
                <a:cs typeface="Arial" panose="020B0604020202020204" pitchFamily="34" charset="0"/>
              </a:rPr>
              <a:t>Chief of Staff</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July 20, 2023</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1572" y="293434"/>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a:solidFill>
              <a:srgbClr val="F4C55C"/>
            </a:solidFill>
          </a:ln>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206450" y="2892055"/>
            <a:ext cx="3874361" cy="1343656"/>
          </a:xfrm>
        </p:spPr>
        <p:txBody>
          <a:bodyPr>
            <a:normAutofit/>
          </a:bodyPr>
          <a:lstStyle/>
          <a:p>
            <a:r>
              <a:rPr lang="en-US" sz="3200"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161478" y="3925292"/>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636669" y="1434488"/>
            <a:ext cx="4213672" cy="4981607"/>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869913" y="181167"/>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8749300" y="1590092"/>
            <a:ext cx="2537343" cy="1024256"/>
          </a:xfrm>
          <a:prstGeom prst="rect">
            <a:avLst/>
          </a:prstGeom>
        </p:spPr>
        <p:txBody>
          <a:bodyPr vert="horz" lIns="91440" tIns="45720" rIns="91440" bIns="45720" rtlCol="0" anchor="b">
            <a:normAutofit fontScale="90000" lnSpcReduction="1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solidFill>
                  <a:srgbClr val="FFC000"/>
                </a:solidFill>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solidFill>
                  <a:srgbClr val="FFC000"/>
                </a:solidFill>
                <a:effectLst>
                  <a:outerShdw blurRad="38100" dist="38100" dir="2700000" algn="tl">
                    <a:srgbClr val="000000">
                      <a:alpha val="43137"/>
                    </a:srgbClr>
                  </a:outerShdw>
                </a:effectLst>
                <a:latin typeface="Trade Gothic Next HvyCd" panose="020B0906040303020004" pitchFamily="34" charset="0"/>
              </a:rPr>
            </a:br>
            <a:r>
              <a:rPr lang="en-US" sz="4000" b="1" dirty="0">
                <a:ln w="0"/>
                <a:solidFill>
                  <a:srgbClr val="FFC000"/>
                </a:solidFill>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solidFill>
                <a:srgbClr val="FFC000"/>
              </a:solidFill>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219697" y="539124"/>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219697" y="117511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tx1"/>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tx1"/>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tx1"/>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55331" y="2445922"/>
            <a:ext cx="3081338" cy="3693319"/>
          </a:xfrm>
          <a:prstGeom prst="rect">
            <a:avLst/>
          </a:prstGeom>
          <a:noFill/>
        </p:spPr>
        <p:txBody>
          <a:bodyPr wrap="square" rtlCol="0">
            <a:spAutoFit/>
          </a:bodyPr>
          <a:lstStyle/>
          <a:p>
            <a:r>
              <a:rPr lang="en-US" dirty="0">
                <a:latin typeface="Trade Gothic Next" panose="020B0503040303020004" pitchFamily="34" charset="0"/>
              </a:rPr>
              <a:t>Each student </a:t>
            </a:r>
          </a:p>
          <a:p>
            <a:r>
              <a:rPr lang="en-US" dirty="0">
                <a:latin typeface="Trade Gothic Next" panose="020B0503040303020004" pitchFamily="34" charset="0"/>
              </a:rPr>
              <a:t>will graduate </a:t>
            </a:r>
            <a:r>
              <a:rPr lang="en-US" b="1" i="1" dirty="0">
                <a:latin typeface="Trade Gothic Next" panose="020B0503040303020004" pitchFamily="34" charset="0"/>
              </a:rPr>
              <a:t>empowered</a:t>
            </a:r>
            <a:r>
              <a:rPr lang="en-US" dirty="0">
                <a:latin typeface="Trade Gothic Next" panose="020B0503040303020004" pitchFamily="34" charset="0"/>
              </a:rPr>
              <a:t> to make a well-informed decision about their next step. They will learn about themselves as they </a:t>
            </a:r>
            <a:r>
              <a:rPr lang="en-US" b="1" i="1" dirty="0">
                <a:latin typeface="Trade Gothic Next" panose="020B0503040303020004" pitchFamily="34" charset="0"/>
              </a:rPr>
              <a:t>engage</a:t>
            </a:r>
            <a:r>
              <a:rPr lang="en-US" dirty="0">
                <a:latin typeface="Trade Gothic Next" panose="020B0503040303020004" pitchFamily="34" charset="0"/>
              </a:rPr>
              <a:t> in rigorous content and gain </a:t>
            </a:r>
            <a:r>
              <a:rPr lang="en-US" b="1" i="1" dirty="0">
                <a:latin typeface="Trade Gothic Next" panose="020B0503040303020004" pitchFamily="34" charset="0"/>
              </a:rPr>
              <a:t>exposure</a:t>
            </a:r>
            <a:r>
              <a:rPr lang="en-US" dirty="0">
                <a:latin typeface="Trade Gothic Next" panose="020B0503040303020004" pitchFamily="34" charset="0"/>
              </a:rPr>
              <a:t> through personalized learning </a:t>
            </a:r>
            <a:r>
              <a:rPr lang="en-US" b="1" i="1" dirty="0">
                <a:latin typeface="Trade Gothic Next" panose="020B0503040303020004" pitchFamily="34" charset="0"/>
              </a:rPr>
              <a:t>experiences</a:t>
            </a:r>
            <a:r>
              <a:rPr lang="en-US" dirty="0">
                <a:latin typeface="Trade Gothic Next" panose="020B0503040303020004" pitchFamily="34" charset="0"/>
              </a:rPr>
              <a:t>, thereby </a:t>
            </a:r>
            <a:r>
              <a:rPr lang="en-US" b="1" i="1" dirty="0">
                <a:latin typeface="Trade Gothic Next" panose="020B0503040303020004" pitchFamily="34" charset="0"/>
              </a:rPr>
              <a:t>enlightening</a:t>
            </a:r>
            <a:r>
              <a:rPr lang="en-US"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369707"/>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40" y="984770"/>
            <a:ext cx="11145230"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dirty="0">
                <a:latin typeface="Arial Narrow"/>
              </a:rPr>
              <a:t>The purpose of this presentation is to provide an overview of our FY23 Engagement Efforts, including Gallup Year One implementation.</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dirty="0">
                <a:latin typeface="Arial Narrow" panose="020B0606020202030204" pitchFamily="34" charset="0"/>
              </a:rPr>
              <a:t>FY23 Engagement Efforts </a:t>
            </a:r>
          </a:p>
          <a:p>
            <a:pPr marL="0" indent="0">
              <a:lnSpc>
                <a:spcPct val="100000"/>
              </a:lnSpc>
              <a:spcBef>
                <a:spcPts val="0"/>
              </a:spcBef>
              <a:buNone/>
            </a:pPr>
            <a:r>
              <a:rPr lang="en-US" dirty="0">
                <a:latin typeface="Arial Narrow" panose="020B0606020202030204" pitchFamily="34" charset="0"/>
              </a:rPr>
              <a:t>Elements of an Engaging Workplace</a:t>
            </a:r>
          </a:p>
          <a:p>
            <a:pPr marL="0" indent="0">
              <a:lnSpc>
                <a:spcPct val="100000"/>
              </a:lnSpc>
              <a:spcBef>
                <a:spcPts val="0"/>
              </a:spcBef>
              <a:buNone/>
            </a:pPr>
            <a:r>
              <a:rPr lang="en-US" dirty="0">
                <a:latin typeface="Arial Narrow" panose="020B0606020202030204" pitchFamily="34" charset="0"/>
              </a:rPr>
              <a:t>State of the Organization (Gallup Survey Results)</a:t>
            </a:r>
          </a:p>
          <a:p>
            <a:pPr marL="0" indent="0">
              <a:lnSpc>
                <a:spcPct val="100000"/>
              </a:lnSpc>
              <a:spcBef>
                <a:spcPts val="0"/>
              </a:spcBef>
              <a:buNone/>
            </a:pPr>
            <a:r>
              <a:rPr lang="en-US" dirty="0">
                <a:latin typeface="Arial Narrow" panose="020B0606020202030204" pitchFamily="34" charset="0"/>
              </a:rPr>
              <a:t>Gallup Student Poll Overview</a:t>
            </a:r>
          </a:p>
          <a:p>
            <a:pPr marL="0" indent="0">
              <a:lnSpc>
                <a:spcPct val="100000"/>
              </a:lnSpc>
              <a:spcBef>
                <a:spcPts val="0"/>
              </a:spcBef>
              <a:buNone/>
            </a:pPr>
            <a:r>
              <a:rPr lang="en-US" dirty="0">
                <a:latin typeface="Arial Narrow" panose="020B0606020202030204" pitchFamily="34" charset="0"/>
              </a:rPr>
              <a:t>Year 2: Building and Sustaining Engagement in BCSD</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dirty="0">
                <a:latin typeface="Arial Narrow" panose="020B0606020202030204" pitchFamily="34" charset="0"/>
              </a:rPr>
              <a:t>As We </a:t>
            </a:r>
            <a:r>
              <a:rPr lang="en-US" sz="2000" b="1" dirty="0">
                <a:latin typeface="Arial Narrow" panose="020B0606020202030204" pitchFamily="34" charset="0"/>
              </a:rPr>
              <a:t>BUILD</a:t>
            </a:r>
            <a:r>
              <a:rPr lang="en-US" sz="2000" dirty="0">
                <a:latin typeface="Arial Narrow" panose="020B0606020202030204" pitchFamily="34" charset="0"/>
              </a:rPr>
              <a:t> stakeholder </a:t>
            </a:r>
            <a:r>
              <a:rPr lang="en-US" dirty="0">
                <a:latin typeface="Arial Narrow" panose="020B0606020202030204" pitchFamily="34" charset="0"/>
              </a:rPr>
              <a:t>e</a:t>
            </a:r>
            <a:r>
              <a:rPr lang="en-US" sz="2000" dirty="0">
                <a:latin typeface="Arial Narrow" panose="020B0606020202030204" pitchFamily="34" charset="0"/>
              </a:rPr>
              <a:t>ngagement of students, parents, staff and community + </a:t>
            </a:r>
            <a:r>
              <a:rPr lang="en-US" sz="2000" b="1" dirty="0">
                <a:latin typeface="Arial Narrow" panose="020B0606020202030204" pitchFamily="34" charset="0"/>
              </a:rPr>
              <a:t>STRENGTHEN</a:t>
            </a:r>
            <a:r>
              <a:rPr lang="en-US" sz="2000" dirty="0">
                <a:latin typeface="Arial Narrow" panose="020B0606020202030204" pitchFamily="34" charset="0"/>
              </a:rPr>
              <a:t> staff </a:t>
            </a:r>
            <a:r>
              <a:rPr lang="en-US" dirty="0">
                <a:latin typeface="Arial Narrow" panose="020B0606020202030204" pitchFamily="34" charset="0"/>
              </a:rPr>
              <a:t>e</a:t>
            </a:r>
            <a:r>
              <a:rPr lang="en-US" sz="2000" dirty="0">
                <a:latin typeface="Arial Narrow" panose="020B0606020202030204" pitchFamily="34" charset="0"/>
              </a:rPr>
              <a:t>ffectiveness to drive teaching and learning, we will </a:t>
            </a:r>
            <a:r>
              <a:rPr lang="en-US" sz="2000" b="1" dirty="0">
                <a:latin typeface="Arial Narrow" panose="020B0606020202030204" pitchFamily="34" charset="0"/>
              </a:rPr>
              <a:t>MAXIMIZE</a:t>
            </a:r>
            <a:r>
              <a:rPr lang="en-US" sz="2000" dirty="0">
                <a:latin typeface="Arial Narrow" panose="020B0606020202030204" pitchFamily="34" charset="0"/>
              </a:rPr>
              <a:t> student </a:t>
            </a:r>
            <a:r>
              <a:rPr lang="en-US" dirty="0">
                <a:latin typeface="Arial Narrow" panose="020B0606020202030204" pitchFamily="34" charset="0"/>
              </a:rPr>
              <a:t>a</a:t>
            </a:r>
            <a:r>
              <a:rPr lang="en-US" sz="2000" dirty="0">
                <a:latin typeface="Arial Narrow" panose="020B0606020202030204" pitchFamily="34" charset="0"/>
              </a:rPr>
              <a:t>chievement.</a:t>
            </a:r>
            <a:endParaRPr lang="en-US" sz="2200" dirty="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standing around a table&#10;&#10;Description automatically generated">
            <a:extLst>
              <a:ext uri="{FF2B5EF4-FFF2-40B4-BE49-F238E27FC236}">
                <a16:creationId xmlns:a16="http://schemas.microsoft.com/office/drawing/2014/main" id="{D53ED73F-5210-814F-E6AA-6ED114866A87}"/>
              </a:ext>
            </a:extLst>
          </p:cNvPr>
          <p:cNvPicPr>
            <a:picLocks noChangeAspect="1"/>
          </p:cNvPicPr>
          <p:nvPr/>
        </p:nvPicPr>
        <p:blipFill rotWithShape="1">
          <a:blip r:embed="rId2">
            <a:extLst>
              <a:ext uri="{28A0092B-C50C-407E-A947-70E740481C1C}">
                <a14:useLocalDpi xmlns:a14="http://schemas.microsoft.com/office/drawing/2010/main" val="0"/>
              </a:ext>
            </a:extLst>
          </a:blip>
          <a:srcRect l="2409" r="10249" b="-2"/>
          <a:stretch/>
        </p:blipFill>
        <p:spPr>
          <a:xfrm>
            <a:off x="274320" y="1012208"/>
            <a:ext cx="5605619" cy="4813600"/>
          </a:xfrm>
          <a:prstGeom prst="rect">
            <a:avLst/>
          </a:prstGeom>
          <a:noFill/>
        </p:spPr>
      </p:pic>
      <p:sp>
        <p:nvSpPr>
          <p:cNvPr id="3" name="Text Placeholder 2">
            <a:extLst>
              <a:ext uri="{FF2B5EF4-FFF2-40B4-BE49-F238E27FC236}">
                <a16:creationId xmlns:a16="http://schemas.microsoft.com/office/drawing/2014/main" id="{2F415797-3F85-A437-97C4-E4CDDA92B5C2}"/>
              </a:ext>
            </a:extLst>
          </p:cNvPr>
          <p:cNvSpPr>
            <a:spLocks noGrp="1"/>
          </p:cNvSpPr>
          <p:nvPr>
            <p:ph sz="quarter" idx="13"/>
          </p:nvPr>
        </p:nvSpPr>
        <p:spPr>
          <a:xfrm>
            <a:off x="6225941" y="1012208"/>
            <a:ext cx="5741470" cy="4813600"/>
          </a:xfrm>
          <a:ln w="57150"/>
        </p:spPr>
        <p:style>
          <a:lnRef idx="2">
            <a:schemeClr val="accent4"/>
          </a:lnRef>
          <a:fillRef idx="1">
            <a:schemeClr val="lt1"/>
          </a:fillRef>
          <a:effectRef idx="0">
            <a:schemeClr val="accent4"/>
          </a:effectRef>
          <a:fontRef idx="minor">
            <a:schemeClr val="dk1"/>
          </a:fontRef>
        </p:style>
        <p:txBody>
          <a:bodyPr>
            <a:normAutofit/>
          </a:bodyPr>
          <a:lstStyle/>
          <a:p>
            <a:pPr marL="0" indent="0" algn="ctr">
              <a:buNone/>
            </a:pPr>
            <a:r>
              <a:rPr lang="en-US" sz="2400" dirty="0">
                <a:effectLst>
                  <a:outerShdw blurRad="38100" dist="38100" dir="2700000" algn="tl">
                    <a:srgbClr val="000000">
                      <a:alpha val="43137"/>
                    </a:srgbClr>
                  </a:outerShdw>
                </a:effectLst>
              </a:rPr>
              <a:t>Community Townhalls</a:t>
            </a:r>
          </a:p>
          <a:p>
            <a:pPr marL="0" indent="0" algn="ctr">
              <a:buNone/>
            </a:pPr>
            <a:r>
              <a:rPr lang="en-US" sz="2400" dirty="0">
                <a:effectLst>
                  <a:outerShdw blurRad="38100" dist="38100" dir="2700000" algn="tl">
                    <a:srgbClr val="000000">
                      <a:alpha val="43137"/>
                    </a:srgbClr>
                  </a:outerShdw>
                </a:effectLst>
              </a:rPr>
              <a:t>Student Advisory</a:t>
            </a:r>
          </a:p>
          <a:p>
            <a:pPr marL="0" indent="0" algn="ctr">
              <a:buNone/>
            </a:pPr>
            <a:r>
              <a:rPr lang="en-US" sz="2400" dirty="0">
                <a:effectLst>
                  <a:outerShdw blurRad="38100" dist="38100" dir="2700000" algn="tl">
                    <a:srgbClr val="000000">
                      <a:alpha val="43137"/>
                    </a:srgbClr>
                  </a:outerShdw>
                </a:effectLst>
              </a:rPr>
              <a:t>Parent Advisory</a:t>
            </a:r>
          </a:p>
          <a:p>
            <a:pPr marL="0" indent="0" algn="ctr">
              <a:buNone/>
            </a:pPr>
            <a:r>
              <a:rPr lang="en-US" sz="2400" dirty="0">
                <a:effectLst>
                  <a:outerShdw blurRad="38100" dist="38100" dir="2700000" algn="tl">
                    <a:srgbClr val="000000">
                      <a:alpha val="43137"/>
                    </a:srgbClr>
                  </a:outerShdw>
                </a:effectLst>
              </a:rPr>
              <a:t>Teacher Advisory</a:t>
            </a:r>
          </a:p>
          <a:p>
            <a:pPr marL="0" indent="0" algn="ctr">
              <a:buNone/>
            </a:pPr>
            <a:r>
              <a:rPr lang="en-US" sz="2400" dirty="0">
                <a:effectLst>
                  <a:outerShdw blurRad="38100" dist="38100" dir="2700000" algn="tl">
                    <a:srgbClr val="000000">
                      <a:alpha val="43137"/>
                    </a:srgbClr>
                  </a:outerShdw>
                </a:effectLst>
              </a:rPr>
              <a:t>Show Up! Campaign</a:t>
            </a:r>
          </a:p>
          <a:p>
            <a:pPr marL="0" indent="0" algn="ctr">
              <a:buNone/>
            </a:pPr>
            <a:r>
              <a:rPr lang="en-US" sz="2400" dirty="0">
                <a:effectLst>
                  <a:outerShdw blurRad="38100" dist="38100" dir="2700000" algn="tl">
                    <a:srgbClr val="000000">
                      <a:alpha val="43137"/>
                    </a:srgbClr>
                  </a:outerShdw>
                </a:effectLst>
              </a:rPr>
              <a:t>+</a:t>
            </a:r>
          </a:p>
          <a:p>
            <a:pPr marL="0" indent="0" algn="ctr">
              <a:buNone/>
            </a:pPr>
            <a:r>
              <a:rPr lang="en-US" sz="2400" dirty="0" err="1">
                <a:effectLst>
                  <a:outerShdw blurRad="38100" dist="38100" dir="2700000" algn="tl">
                    <a:srgbClr val="000000">
                      <a:alpha val="43137"/>
                    </a:srgbClr>
                  </a:outerShdw>
                </a:effectLst>
              </a:rPr>
              <a:t>CliftonStrengths</a:t>
            </a:r>
            <a:endParaRPr lang="en-US" sz="2400" dirty="0">
              <a:effectLst>
                <a:outerShdw blurRad="38100" dist="38100" dir="2700000" algn="tl">
                  <a:srgbClr val="000000">
                    <a:alpha val="43137"/>
                  </a:srgbClr>
                </a:outerShdw>
              </a:effectLst>
            </a:endParaRPr>
          </a:p>
          <a:p>
            <a:pPr marL="0" indent="0" algn="ctr">
              <a:buNone/>
            </a:pPr>
            <a:r>
              <a:rPr lang="en-US" sz="2400" dirty="0">
                <a:effectLst>
                  <a:outerShdw blurRad="38100" dist="38100" dir="2700000" algn="tl">
                    <a:srgbClr val="000000">
                      <a:alpha val="43137"/>
                    </a:srgbClr>
                  </a:outerShdw>
                </a:effectLst>
              </a:rPr>
              <a:t>Gallup Global Strengths Coaching Cohort</a:t>
            </a:r>
          </a:p>
          <a:p>
            <a:pPr marL="0" indent="0" algn="ctr">
              <a:buNone/>
            </a:pPr>
            <a:r>
              <a:rPr lang="en-US" sz="2400" dirty="0">
                <a:effectLst>
                  <a:outerShdw blurRad="38100" dist="38100" dir="2700000" algn="tl">
                    <a:srgbClr val="000000">
                      <a:alpha val="43137"/>
                    </a:srgbClr>
                  </a:outerShdw>
                </a:effectLst>
              </a:rPr>
              <a:t>Employee Engagement Survey</a:t>
            </a:r>
          </a:p>
          <a:p>
            <a:pPr marL="0" indent="0" algn="ctr">
              <a:buNone/>
            </a:pPr>
            <a:r>
              <a:rPr lang="en-US" sz="2400" dirty="0">
                <a:effectLst>
                  <a:outerShdw blurRad="38100" dist="38100" dir="2700000" algn="tl">
                    <a:srgbClr val="000000">
                      <a:alpha val="43137"/>
                    </a:srgbClr>
                  </a:outerShdw>
                </a:effectLst>
              </a:rPr>
              <a:t>Student Poll</a:t>
            </a:r>
          </a:p>
        </p:txBody>
      </p:sp>
      <p:sp>
        <p:nvSpPr>
          <p:cNvPr id="2" name="Title 1">
            <a:extLst>
              <a:ext uri="{FF2B5EF4-FFF2-40B4-BE49-F238E27FC236}">
                <a16:creationId xmlns:a16="http://schemas.microsoft.com/office/drawing/2014/main" id="{FC48460E-F3B3-990C-2382-F5D8D2660823}"/>
              </a:ext>
            </a:extLst>
          </p:cNvPr>
          <p:cNvSpPr>
            <a:spLocks noGrp="1"/>
          </p:cNvSpPr>
          <p:nvPr>
            <p:ph type="title"/>
          </p:nvPr>
        </p:nvSpPr>
        <p:spPr>
          <a:xfrm>
            <a:off x="0" y="0"/>
            <a:ext cx="12192000" cy="969496"/>
          </a:xfrm>
        </p:spPr>
        <p:txBody>
          <a:bodyPr wrap="square" anchor="t">
            <a:noAutofit/>
          </a:bodyPr>
          <a:lstStyle/>
          <a:p>
            <a:r>
              <a:rPr lang="en-US" sz="3200" dirty="0"/>
              <a:t>SY2022-23 Engagement Efforts</a:t>
            </a:r>
          </a:p>
        </p:txBody>
      </p:sp>
      <p:sp>
        <p:nvSpPr>
          <p:cNvPr id="4" name="Slide Number Placeholder 3">
            <a:extLst>
              <a:ext uri="{FF2B5EF4-FFF2-40B4-BE49-F238E27FC236}">
                <a16:creationId xmlns:a16="http://schemas.microsoft.com/office/drawing/2014/main" id="{A511FE90-5443-E15D-3C15-4CE396F5C49B}"/>
              </a:ext>
            </a:extLst>
          </p:cNvPr>
          <p:cNvSpPr>
            <a:spLocks noGrp="1"/>
          </p:cNvSpPr>
          <p:nvPr>
            <p:ph type="sldNum" sz="quarter" idx="14"/>
          </p:nvPr>
        </p:nvSpPr>
        <p:spPr>
          <a:xfrm>
            <a:off x="0" y="6492875"/>
            <a:ext cx="481075" cy="365125"/>
          </a:xfrm>
        </p:spPr>
        <p:txBody>
          <a:bodyPr anchor="ctr">
            <a:normAutofit/>
          </a:bodyPr>
          <a:lstStyle/>
          <a:p>
            <a:pPr>
              <a:spcAft>
                <a:spcPts val="600"/>
              </a:spcAft>
            </a:pPr>
            <a:fld id="{59E3E2AC-ACB3-5544-BE29-32D30D23532C}" type="slidenum">
              <a:rPr lang="en-US" smtClean="0"/>
              <a:pPr>
                <a:spcAft>
                  <a:spcPts val="600"/>
                </a:spcAft>
              </a:pPr>
              <a:t>5</a:t>
            </a:fld>
            <a:r>
              <a:rPr lang="en-US"/>
              <a:t> </a:t>
            </a:r>
          </a:p>
        </p:txBody>
      </p:sp>
    </p:spTree>
    <p:extLst>
      <p:ext uri="{BB962C8B-B14F-4D97-AF65-F5344CB8AC3E}">
        <p14:creationId xmlns:p14="http://schemas.microsoft.com/office/powerpoint/2010/main" val="1713248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61C1A-CCF1-9543-640E-256DF78B9F6C}"/>
              </a:ext>
            </a:extLst>
          </p:cNvPr>
          <p:cNvSpPr>
            <a:spLocks noGrp="1"/>
          </p:cNvSpPr>
          <p:nvPr>
            <p:ph type="title"/>
          </p:nvPr>
        </p:nvSpPr>
        <p:spPr>
          <a:xfrm>
            <a:off x="2667000" y="-2490788"/>
            <a:ext cx="12192000" cy="969496"/>
          </a:xfrm>
        </p:spPr>
        <p:txBody>
          <a:bodyPr/>
          <a:lstStyle/>
          <a:p>
            <a:endParaRPr lang="en-US" dirty="0"/>
          </a:p>
        </p:txBody>
      </p:sp>
      <p:sp>
        <p:nvSpPr>
          <p:cNvPr id="3" name="Content Placeholder 2">
            <a:extLst>
              <a:ext uri="{FF2B5EF4-FFF2-40B4-BE49-F238E27FC236}">
                <a16:creationId xmlns:a16="http://schemas.microsoft.com/office/drawing/2014/main" id="{199250DC-E317-F9C9-C05D-BBB98565205A}"/>
              </a:ext>
            </a:extLst>
          </p:cNvPr>
          <p:cNvSpPr>
            <a:spLocks noGrp="1"/>
          </p:cNvSpPr>
          <p:nvPr>
            <p:ph sz="quarter" idx="12"/>
          </p:nvPr>
        </p:nvSpPr>
        <p:spPr>
          <a:xfrm>
            <a:off x="252381" y="742464"/>
            <a:ext cx="11687237" cy="5373071"/>
          </a:xfrm>
        </p:spPr>
        <p:txBody>
          <a:bodyPr/>
          <a:lstStyle/>
          <a:p>
            <a:pPr marL="0" marR="0" indent="0">
              <a:spcBef>
                <a:spcPts val="0"/>
              </a:spcBef>
              <a:spcAft>
                <a:spcPts val="0"/>
              </a:spcAft>
              <a:buNone/>
            </a:pPr>
            <a:r>
              <a:rPr lang="en-US" sz="1700" dirty="0">
                <a:solidFill>
                  <a:srgbClr val="DA6927"/>
                </a:solidFill>
                <a:effectLst/>
                <a:latin typeface="Arial Narrow" panose="020B0606020202030204" pitchFamily="34" charset="0"/>
                <a:ea typeface="Calibri" panose="020F0502020204030204" pitchFamily="34" charset="0"/>
              </a:rPr>
              <a:t>“I was excited to participate in the training to become a Gallup Global Strengths </a:t>
            </a:r>
          </a:p>
          <a:p>
            <a:pPr marL="0" marR="0" indent="0">
              <a:spcBef>
                <a:spcPts val="0"/>
              </a:spcBef>
              <a:spcAft>
                <a:spcPts val="0"/>
              </a:spcAft>
              <a:buNone/>
            </a:pPr>
            <a:r>
              <a:rPr lang="en-US" sz="1700" dirty="0">
                <a:solidFill>
                  <a:srgbClr val="DA6927"/>
                </a:solidFill>
                <a:effectLst/>
                <a:latin typeface="Arial Narrow" panose="020B0606020202030204" pitchFamily="34" charset="0"/>
                <a:ea typeface="Calibri" panose="020F0502020204030204" pitchFamily="34" charset="0"/>
              </a:rPr>
              <a:t>Coach in order to have a deeper understanding of how to use strengths to continue to </a:t>
            </a:r>
          </a:p>
          <a:p>
            <a:pPr marL="0" marR="0" indent="0">
              <a:spcBef>
                <a:spcPts val="0"/>
              </a:spcBef>
              <a:spcAft>
                <a:spcPts val="0"/>
              </a:spcAft>
              <a:buNone/>
            </a:pPr>
            <a:r>
              <a:rPr lang="en-US" sz="1700" dirty="0">
                <a:solidFill>
                  <a:srgbClr val="DA6927"/>
                </a:solidFill>
                <a:effectLst/>
                <a:latin typeface="Arial Narrow" panose="020B0606020202030204" pitchFamily="34" charset="0"/>
                <a:ea typeface="Calibri" panose="020F0502020204030204" pitchFamily="34" charset="0"/>
              </a:rPr>
              <a:t>build an effective leadership team at my school. When we all appreciate and value the </a:t>
            </a:r>
          </a:p>
          <a:p>
            <a:pPr marL="0" marR="0" indent="0">
              <a:spcBef>
                <a:spcPts val="0"/>
              </a:spcBef>
              <a:spcAft>
                <a:spcPts val="0"/>
              </a:spcAft>
              <a:buNone/>
            </a:pPr>
            <a:r>
              <a:rPr lang="en-US" sz="1700" dirty="0">
                <a:solidFill>
                  <a:srgbClr val="DA6927"/>
                </a:solidFill>
                <a:effectLst/>
                <a:latin typeface="Arial Narrow" panose="020B0606020202030204" pitchFamily="34" charset="0"/>
                <a:ea typeface="Calibri" panose="020F0502020204030204" pitchFamily="34" charset="0"/>
              </a:rPr>
              <a:t>strengths of others, we tend to create stronger teams.” </a:t>
            </a:r>
            <a:r>
              <a:rPr lang="en-US" sz="1700" i="1" dirty="0">
                <a:solidFill>
                  <a:srgbClr val="DA6927"/>
                </a:solidFill>
                <a:latin typeface="Arial Narrow" panose="020B0606020202030204" pitchFamily="34" charset="0"/>
                <a:ea typeface="Calibri" panose="020F0502020204030204" pitchFamily="34" charset="0"/>
              </a:rPr>
              <a:t>Donna </a:t>
            </a:r>
            <a:r>
              <a:rPr lang="en-US" sz="1700" i="1" dirty="0">
                <a:solidFill>
                  <a:srgbClr val="DA6927"/>
                </a:solidFill>
                <a:effectLst/>
                <a:latin typeface="Arial Narrow" panose="020B0606020202030204" pitchFamily="34" charset="0"/>
                <a:ea typeface="Calibri" panose="020F0502020204030204" pitchFamily="34" charset="0"/>
              </a:rPr>
              <a:t>Cline, Heritage Elementary School</a:t>
            </a:r>
          </a:p>
          <a:p>
            <a:pPr marL="0" marR="0">
              <a:spcBef>
                <a:spcPts val="0"/>
              </a:spcBef>
              <a:spcAft>
                <a:spcPts val="0"/>
              </a:spcAft>
            </a:pPr>
            <a:endParaRPr lang="en-US" sz="1700" dirty="0">
              <a:effectLst/>
              <a:latin typeface="Arial Narrow" panose="020B0606020202030204" pitchFamily="34" charset="0"/>
              <a:ea typeface="Calibri" panose="020F0502020204030204" pitchFamily="34" charset="0"/>
            </a:endParaRPr>
          </a:p>
          <a:p>
            <a:pPr marL="0" marR="0" indent="0">
              <a:spcBef>
                <a:spcPts val="0"/>
              </a:spcBef>
              <a:spcAft>
                <a:spcPts val="0"/>
              </a:spcAft>
              <a:buNone/>
            </a:pPr>
            <a:r>
              <a:rPr lang="en-US" sz="1700" dirty="0">
                <a:solidFill>
                  <a:srgbClr val="385723"/>
                </a:solidFill>
                <a:effectLst/>
                <a:latin typeface="Arial Narrow" panose="020B0606020202030204" pitchFamily="34" charset="0"/>
                <a:ea typeface="Calibri" panose="020F0502020204030204" pitchFamily="34" charset="0"/>
              </a:rPr>
              <a:t>“I am grateful for the transformative power of becoming a Gallup Global Strengths Coach and excited to embark on this meaningful journey with my team and district community. By embracing a strengths-based approach, I can tap into the inherent talents and abilities of each individual, fostering a positive and inclusive work environment. Recognizing and nurturing these strengths will not only boost productivity and engagement but also cultivate a sense of fulfillment and well-being among our team members.”</a:t>
            </a:r>
            <a:r>
              <a:rPr lang="en-US" sz="1700" dirty="0">
                <a:latin typeface="Arial Narrow" panose="020B0606020202030204" pitchFamily="34" charset="0"/>
                <a:ea typeface="Calibri" panose="020F0502020204030204" pitchFamily="34" charset="0"/>
              </a:rPr>
              <a:t> </a:t>
            </a:r>
            <a:r>
              <a:rPr lang="en-US" sz="1700" i="1" dirty="0">
                <a:solidFill>
                  <a:srgbClr val="385723"/>
                </a:solidFill>
                <a:effectLst/>
                <a:latin typeface="Arial Narrow" panose="020B0606020202030204" pitchFamily="34" charset="0"/>
                <a:ea typeface="Calibri" panose="020F0502020204030204" pitchFamily="34" charset="0"/>
              </a:rPr>
              <a:t>Cami Rae Hamlin, Springdale Elementary</a:t>
            </a:r>
            <a:endParaRPr lang="en-US" sz="1700" i="1" dirty="0">
              <a:effectLst/>
              <a:latin typeface="Arial Narrow" panose="020B0606020202030204" pitchFamily="34" charset="0"/>
              <a:ea typeface="Calibri" panose="020F0502020204030204" pitchFamily="34" charset="0"/>
            </a:endParaRPr>
          </a:p>
          <a:p>
            <a:pPr marL="0" marR="0">
              <a:spcBef>
                <a:spcPts val="0"/>
              </a:spcBef>
              <a:spcAft>
                <a:spcPts val="0"/>
              </a:spcAft>
            </a:pPr>
            <a:r>
              <a:rPr lang="en-US" sz="1700" dirty="0">
                <a:solidFill>
                  <a:srgbClr val="000000"/>
                </a:solidFill>
                <a:effectLst/>
                <a:latin typeface="Arial Narrow" panose="020B0606020202030204" pitchFamily="34" charset="0"/>
                <a:ea typeface="Calibri" panose="020F0502020204030204" pitchFamily="34" charset="0"/>
              </a:rPr>
              <a:t> </a:t>
            </a:r>
            <a:endParaRPr lang="en-US" sz="1700" dirty="0">
              <a:effectLst/>
              <a:latin typeface="Arial Narrow" panose="020B0606020202030204" pitchFamily="34" charset="0"/>
              <a:ea typeface="Calibri" panose="020F0502020204030204" pitchFamily="34" charset="0"/>
            </a:endParaRPr>
          </a:p>
          <a:p>
            <a:pPr marL="0" marR="0" indent="0">
              <a:spcBef>
                <a:spcPts val="0"/>
              </a:spcBef>
              <a:spcAft>
                <a:spcPts val="0"/>
              </a:spcAft>
              <a:buNone/>
            </a:pPr>
            <a:r>
              <a:rPr lang="en-US" sz="1700" dirty="0">
                <a:solidFill>
                  <a:srgbClr val="C55A11"/>
                </a:solidFill>
                <a:effectLst/>
                <a:latin typeface="Arial Narrow" panose="020B0606020202030204" pitchFamily="34" charset="0"/>
                <a:ea typeface="Calibri" panose="020F0502020204030204" pitchFamily="34" charset="0"/>
              </a:rPr>
              <a:t>“The Gallup Global Strengths Coach training has helped to reshape the way that I look at my staff and has broadened my understanding of how to work best with individuals who have different strengths.  I am now able to see and utilize what each of my Core Team members' strengths are to build a team that is effective and efficient.   In addition, being trained as a coach has helped to sharpen my coaching skills in general and reminds me to ask the right questions when I am coaching staff members.  I am exciting at the direction that our school will be headed in once the entire staff gets an opportunity to take the strengths assessment as we all will be able to work as one cohesive team. “  </a:t>
            </a:r>
            <a:r>
              <a:rPr lang="en-US" sz="1700" i="1" dirty="0">
                <a:solidFill>
                  <a:srgbClr val="C55A11"/>
                </a:solidFill>
                <a:effectLst/>
                <a:latin typeface="Arial Narrow" panose="020B0606020202030204" pitchFamily="34" charset="0"/>
                <a:ea typeface="Calibri" panose="020F0502020204030204" pitchFamily="34" charset="0"/>
              </a:rPr>
              <a:t>Latrina </a:t>
            </a:r>
            <a:r>
              <a:rPr lang="en-US" sz="1700" i="1" dirty="0" err="1">
                <a:solidFill>
                  <a:srgbClr val="C55A11"/>
                </a:solidFill>
                <a:effectLst/>
                <a:latin typeface="Arial Narrow" panose="020B0606020202030204" pitchFamily="34" charset="0"/>
                <a:ea typeface="Calibri" panose="020F0502020204030204" pitchFamily="34" charset="0"/>
              </a:rPr>
              <a:t>Pennamon</a:t>
            </a:r>
            <a:r>
              <a:rPr lang="en-US" sz="1700" i="1" dirty="0">
                <a:solidFill>
                  <a:srgbClr val="C55A11"/>
                </a:solidFill>
                <a:effectLst/>
                <a:latin typeface="Arial Narrow" panose="020B0606020202030204" pitchFamily="34" charset="0"/>
                <a:ea typeface="Calibri" panose="020F0502020204030204" pitchFamily="34" charset="0"/>
              </a:rPr>
              <a:t> Nash, Ballard Hudson Middle School</a:t>
            </a:r>
            <a:endParaRPr lang="en-US" sz="1700" i="1" dirty="0">
              <a:latin typeface="Arial Narrow" panose="020B0606020202030204" pitchFamily="34" charset="0"/>
              <a:ea typeface="Calibri" panose="020F0502020204030204" pitchFamily="34" charset="0"/>
            </a:endParaRPr>
          </a:p>
          <a:p>
            <a:pPr marL="0" marR="0" indent="0">
              <a:spcBef>
                <a:spcPts val="0"/>
              </a:spcBef>
              <a:spcAft>
                <a:spcPts val="0"/>
              </a:spcAft>
              <a:buNone/>
            </a:pPr>
            <a:endParaRPr lang="en-US" sz="1700" dirty="0">
              <a:solidFill>
                <a:srgbClr val="385723"/>
              </a:solidFill>
              <a:effectLst/>
              <a:latin typeface="Arial Narrow" panose="020B0606020202030204" pitchFamily="34" charset="0"/>
              <a:ea typeface="Calibri" panose="020F0502020204030204" pitchFamily="34" charset="0"/>
            </a:endParaRPr>
          </a:p>
          <a:p>
            <a:pPr marL="0" marR="0" indent="0">
              <a:spcBef>
                <a:spcPts val="0"/>
              </a:spcBef>
              <a:spcAft>
                <a:spcPts val="0"/>
              </a:spcAft>
              <a:buNone/>
            </a:pPr>
            <a:r>
              <a:rPr lang="en-US" sz="1700" dirty="0">
                <a:solidFill>
                  <a:srgbClr val="385723"/>
                </a:solidFill>
                <a:effectLst/>
                <a:latin typeface="Arial Narrow" panose="020B0606020202030204" pitchFamily="34" charset="0"/>
                <a:ea typeface="Calibri" panose="020F0502020204030204" pitchFamily="34" charset="0"/>
              </a:rPr>
              <a:t>“Becoming a Gallup Global Strengths Coach has provided me with necessary tools and skill set to leverage a person’s strengths and empower them to become the best version of themselves. Likewise, I am now able to use specific strategies and techniques that will impact not only my leadership team but the entire staff at large through identified talents for self and school success.”  </a:t>
            </a:r>
            <a:endParaRPr lang="en-US" sz="1700" dirty="0">
              <a:effectLst/>
              <a:latin typeface="Arial Narrow" panose="020B0606020202030204" pitchFamily="34" charset="0"/>
              <a:ea typeface="Calibri" panose="020F0502020204030204" pitchFamily="34" charset="0"/>
            </a:endParaRPr>
          </a:p>
          <a:p>
            <a:pPr marL="0" marR="0" indent="0">
              <a:spcBef>
                <a:spcPts val="0"/>
              </a:spcBef>
              <a:spcAft>
                <a:spcPts val="0"/>
              </a:spcAft>
              <a:buNone/>
            </a:pPr>
            <a:r>
              <a:rPr lang="en-US" sz="1700" i="1" dirty="0">
                <a:solidFill>
                  <a:srgbClr val="385723"/>
                </a:solidFill>
                <a:effectLst/>
                <a:latin typeface="Arial Narrow" panose="020B0606020202030204" pitchFamily="34" charset="0"/>
                <a:ea typeface="Calibri" panose="020F0502020204030204" pitchFamily="34" charset="0"/>
              </a:rPr>
              <a:t>LaShonda Gilbert</a:t>
            </a:r>
            <a:r>
              <a:rPr lang="en-US" sz="1700" i="1" dirty="0">
                <a:solidFill>
                  <a:srgbClr val="385723"/>
                </a:solidFill>
                <a:latin typeface="Arial Narrow" panose="020B0606020202030204" pitchFamily="34" charset="0"/>
                <a:ea typeface="Calibri" panose="020F0502020204030204" pitchFamily="34" charset="0"/>
              </a:rPr>
              <a:t>, </a:t>
            </a:r>
            <a:r>
              <a:rPr lang="en-US" sz="1700" i="1" dirty="0">
                <a:solidFill>
                  <a:srgbClr val="385723"/>
                </a:solidFill>
                <a:effectLst/>
                <a:latin typeface="Arial Narrow" panose="020B0606020202030204" pitchFamily="34" charset="0"/>
                <a:ea typeface="Calibri" panose="020F0502020204030204" pitchFamily="34" charset="0"/>
              </a:rPr>
              <a:t>Rosa Taylor Elementary School</a:t>
            </a:r>
            <a:endParaRPr lang="en-US" sz="1700" i="1" dirty="0">
              <a:effectLst/>
              <a:latin typeface="Arial Narrow" panose="020B0606020202030204" pitchFamily="34" charset="0"/>
              <a:ea typeface="Calibri" panose="020F0502020204030204" pitchFamily="34" charset="0"/>
            </a:endParaRPr>
          </a:p>
          <a:p>
            <a:endParaRPr lang="en-US" sz="1700" dirty="0">
              <a:latin typeface="Arial Narrow" panose="020B0606020202030204" pitchFamily="34" charset="0"/>
            </a:endParaRPr>
          </a:p>
        </p:txBody>
      </p:sp>
      <p:sp>
        <p:nvSpPr>
          <p:cNvPr id="4" name="Slide Number Placeholder 3">
            <a:extLst>
              <a:ext uri="{FF2B5EF4-FFF2-40B4-BE49-F238E27FC236}">
                <a16:creationId xmlns:a16="http://schemas.microsoft.com/office/drawing/2014/main" id="{858C43D2-EAAB-627B-3CB4-5A5D8C2B3A77}"/>
              </a:ext>
            </a:extLst>
          </p:cNvPr>
          <p:cNvSpPr>
            <a:spLocks noGrp="1"/>
          </p:cNvSpPr>
          <p:nvPr>
            <p:ph type="sldNum" sz="quarter" idx="13"/>
          </p:nvPr>
        </p:nvSpPr>
        <p:spPr/>
        <p:txBody>
          <a:bodyPr/>
          <a:lstStyle/>
          <a:p>
            <a:fld id="{59E3E2AC-ACB3-5544-BE29-32D30D23532C}" type="slidenum">
              <a:rPr lang="en-US" smtClean="0"/>
              <a:pPr/>
              <a:t>6</a:t>
            </a:fld>
            <a:r>
              <a:rPr lang="en-US"/>
              <a:t> </a:t>
            </a:r>
            <a:endParaRPr lang="en-US" dirty="0"/>
          </a:p>
        </p:txBody>
      </p:sp>
      <p:pic>
        <p:nvPicPr>
          <p:cNvPr id="1026" name="Picture 2" descr="A Letter from the Principal about PCBs – Harry S Truman High School">
            <a:extLst>
              <a:ext uri="{FF2B5EF4-FFF2-40B4-BE49-F238E27FC236}">
                <a16:creationId xmlns:a16="http://schemas.microsoft.com/office/drawing/2014/main" id="{6FB315D0-AC0F-5381-8EEF-E1DE72E889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8944" y="4530"/>
            <a:ext cx="5043055" cy="1379836"/>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420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190347-CE8B-4276-932C-6AE1C448DFE4}"/>
              </a:ext>
            </a:extLst>
          </p:cNvPr>
          <p:cNvSpPr>
            <a:spLocks noGrp="1"/>
          </p:cNvSpPr>
          <p:nvPr>
            <p:ph type="sldNum" sz="quarter" idx="11"/>
          </p:nvPr>
        </p:nvSpPr>
        <p:spPr/>
        <p:txBody>
          <a:bodyPr/>
          <a:lstStyle/>
          <a:p>
            <a:fld id="{59E3E2AC-ACB3-5544-BE29-32D30D23532C}" type="slidenum">
              <a:rPr lang="en-US" smtClean="0"/>
              <a:pPr/>
              <a:t>7</a:t>
            </a:fld>
            <a:r>
              <a:rPr lang="en-US" dirty="0"/>
              <a:t> </a:t>
            </a:r>
          </a:p>
        </p:txBody>
      </p:sp>
      <p:sp>
        <p:nvSpPr>
          <p:cNvPr id="4" name="Title 1">
            <a:extLst>
              <a:ext uri="{FF2B5EF4-FFF2-40B4-BE49-F238E27FC236}">
                <a16:creationId xmlns:a16="http://schemas.microsoft.com/office/drawing/2014/main" id="{A379CE2C-8272-42A9-9277-6E907286686E}"/>
              </a:ext>
            </a:extLst>
          </p:cNvPr>
          <p:cNvSpPr txBox="1">
            <a:spLocks/>
          </p:cNvSpPr>
          <p:nvPr/>
        </p:nvSpPr>
        <p:spPr>
          <a:xfrm>
            <a:off x="457200" y="2923401"/>
            <a:ext cx="11274552" cy="553998"/>
          </a:xfrm>
          <a:prstGeom prst="rect">
            <a:avLst/>
          </a:prstGeom>
        </p:spPr>
        <p:txBody>
          <a:bodyPr vert="horz" lIns="0" tIns="45720" rIns="91440" bIns="45720" rtlCol="0" anchor="ctr">
            <a:normAutofit fontScale="92500" lnSpcReduction="20000"/>
          </a:bodyPr>
          <a:lstStyle>
            <a:lvl1pPr algn="ctr"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a:lstStyle>
          <a:p>
            <a:pPr algn="l"/>
            <a:r>
              <a:rPr lang="en-US" dirty="0">
                <a:latin typeface="Trade Gothic Next HvyCd" panose="020B0906040303020004" pitchFamily="34" charset="0"/>
              </a:rPr>
              <a:t>Elements of an Engaging Workplace</a:t>
            </a:r>
          </a:p>
        </p:txBody>
      </p:sp>
      <p:grpSp>
        <p:nvGrpSpPr>
          <p:cNvPr id="3" name="Group 2">
            <a:extLst>
              <a:ext uri="{FF2B5EF4-FFF2-40B4-BE49-F238E27FC236}">
                <a16:creationId xmlns:a16="http://schemas.microsoft.com/office/drawing/2014/main" id="{E78B44B6-C8BB-E9A8-440C-6206AA23FD12}"/>
              </a:ext>
            </a:extLst>
          </p:cNvPr>
          <p:cNvGrpSpPr/>
          <p:nvPr/>
        </p:nvGrpSpPr>
        <p:grpSpPr>
          <a:xfrm>
            <a:off x="481075" y="2225303"/>
            <a:ext cx="4275887" cy="369332"/>
            <a:chOff x="481075" y="2225303"/>
            <a:chExt cx="4275887" cy="369332"/>
          </a:xfrm>
        </p:grpSpPr>
        <p:sp>
          <p:nvSpPr>
            <p:cNvPr id="6" name="TextBox 5">
              <a:extLst>
                <a:ext uri="{FF2B5EF4-FFF2-40B4-BE49-F238E27FC236}">
                  <a16:creationId xmlns:a16="http://schemas.microsoft.com/office/drawing/2014/main" id="{0494CF9B-7E1A-D10F-824B-41003DFE74BF}"/>
                </a:ext>
              </a:extLst>
            </p:cNvPr>
            <p:cNvSpPr txBox="1"/>
            <p:nvPr/>
          </p:nvSpPr>
          <p:spPr>
            <a:xfrm>
              <a:off x="2640995" y="2225303"/>
              <a:ext cx="2115967" cy="369332"/>
            </a:xfrm>
            <a:prstGeom prst="rect">
              <a:avLst/>
            </a:prstGeom>
            <a:noFill/>
          </p:spPr>
          <p:txBody>
            <a:bodyPr wrap="square" rtlCol="0">
              <a:spAutoFit/>
            </a:bodyPr>
            <a:lstStyle/>
            <a:p>
              <a:r>
                <a:rPr lang="en-US" b="1" spc="150" dirty="0">
                  <a:solidFill>
                    <a:schemeClr val="accent6"/>
                  </a:solidFill>
                  <a:latin typeface="+mn-lt"/>
                </a:rPr>
                <a:t>SECTION 01</a:t>
              </a:r>
            </a:p>
          </p:txBody>
        </p:sp>
        <p:sp>
          <p:nvSpPr>
            <p:cNvPr id="11" name="Rectangle 10">
              <a:extLst>
                <a:ext uri="{FF2B5EF4-FFF2-40B4-BE49-F238E27FC236}">
                  <a16:creationId xmlns:a16="http://schemas.microsoft.com/office/drawing/2014/main" id="{609313DA-2FA9-7DD6-B416-DA58113F1DC9}"/>
                </a:ext>
              </a:extLst>
            </p:cNvPr>
            <p:cNvSpPr/>
            <p:nvPr/>
          </p:nvSpPr>
          <p:spPr>
            <a:xfrm>
              <a:off x="1582759"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ectangle 11">
              <a:extLst>
                <a:ext uri="{FF2B5EF4-FFF2-40B4-BE49-F238E27FC236}">
                  <a16:creationId xmlns:a16="http://schemas.microsoft.com/office/drawing/2014/main" id="{B6EF160C-C4B9-CB17-744A-B7BA9C4D5734}"/>
                </a:ext>
              </a:extLst>
            </p:cNvPr>
            <p:cNvSpPr/>
            <p:nvPr/>
          </p:nvSpPr>
          <p:spPr>
            <a:xfrm>
              <a:off x="481075" y="2225376"/>
              <a:ext cx="339206" cy="339206"/>
            </a:xfrm>
            <a:prstGeom prst="rect">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C72FFE12-AB7E-0386-3C14-D20C3DD0C9FA}"/>
                </a:ext>
              </a:extLst>
            </p:cNvPr>
            <p:cNvSpPr/>
            <p:nvPr/>
          </p:nvSpPr>
          <p:spPr>
            <a:xfrm>
              <a:off x="1031917"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Rectangle 13">
              <a:extLst>
                <a:ext uri="{FF2B5EF4-FFF2-40B4-BE49-F238E27FC236}">
                  <a16:creationId xmlns:a16="http://schemas.microsoft.com/office/drawing/2014/main" id="{2C689DCB-42A0-BCC5-7F08-4D8070A14FAC}"/>
                </a:ext>
              </a:extLst>
            </p:cNvPr>
            <p:cNvSpPr/>
            <p:nvPr/>
          </p:nvSpPr>
          <p:spPr>
            <a:xfrm>
              <a:off x="2133600"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Tree>
    <p:extLst>
      <p:ext uri="{BB962C8B-B14F-4D97-AF65-F5344CB8AC3E}">
        <p14:creationId xmlns:p14="http://schemas.microsoft.com/office/powerpoint/2010/main" val="40035842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Types of Employees</a:t>
            </a:r>
          </a:p>
        </p:txBody>
      </p:sp>
      <p:sp>
        <p:nvSpPr>
          <p:cNvPr id="3" name="Slide Number Placeholder 2"/>
          <p:cNvSpPr>
            <a:spLocks noGrp="1"/>
          </p:cNvSpPr>
          <p:nvPr>
            <p:ph type="sldNum" sz="quarter" idx="11"/>
          </p:nvPr>
        </p:nvSpPr>
        <p:spPr>
          <a:xfrm>
            <a:off x="0" y="6492875"/>
            <a:ext cx="481075" cy="365125"/>
          </a:xfrm>
        </p:spPr>
        <p:txBody>
          <a:bodyPr/>
          <a:lstStyle/>
          <a:p>
            <a:fld id="{3A857C0F-B001-40B5-9A01-32CB6570D7AB}" type="slidenum">
              <a:rPr lang="en-US" smtClean="0"/>
              <a:pPr/>
              <a:t>8</a:t>
            </a:fld>
            <a:endParaRPr lang="en-US" dirty="0"/>
          </a:p>
        </p:txBody>
      </p:sp>
      <p:grpSp>
        <p:nvGrpSpPr>
          <p:cNvPr id="5" name="Group 4">
            <a:extLst>
              <a:ext uri="{FF2B5EF4-FFF2-40B4-BE49-F238E27FC236}">
                <a16:creationId xmlns:a16="http://schemas.microsoft.com/office/drawing/2014/main" id="{DEA778B1-AB45-5236-7DFC-C4989AC3BD51}"/>
              </a:ext>
            </a:extLst>
          </p:cNvPr>
          <p:cNvGrpSpPr/>
          <p:nvPr/>
        </p:nvGrpSpPr>
        <p:grpSpPr>
          <a:xfrm>
            <a:off x="368400" y="1369701"/>
            <a:ext cx="4808511" cy="1257300"/>
            <a:chOff x="368400" y="1369701"/>
            <a:chExt cx="4808511" cy="1257300"/>
          </a:xfrm>
        </p:grpSpPr>
        <p:sp>
          <p:nvSpPr>
            <p:cNvPr id="4" name="TextBox 3"/>
            <p:cNvSpPr txBox="1"/>
            <p:nvPr/>
          </p:nvSpPr>
          <p:spPr>
            <a:xfrm>
              <a:off x="368400" y="1482689"/>
              <a:ext cx="4808511" cy="1038746"/>
            </a:xfrm>
            <a:prstGeom prst="rect">
              <a:avLst/>
            </a:prstGeom>
            <a:noFill/>
          </p:spPr>
          <p:txBody>
            <a:bodyPr wrap="square" lIns="182880" tIns="91440" rtlCol="0" anchor="ctr">
              <a:spAutoFit/>
            </a:bodyPr>
            <a:lstStyle/>
            <a:p>
              <a:pPr>
                <a:spcAft>
                  <a:spcPts val="300"/>
                </a:spcAft>
              </a:pPr>
              <a:r>
                <a:rPr lang="en-US" sz="1400" b="1" spc="100" dirty="0">
                  <a:latin typeface="+mn-lt"/>
                </a:rPr>
                <a:t>ENGAGED</a:t>
              </a:r>
            </a:p>
            <a:p>
              <a:r>
                <a:rPr lang="en-US" sz="1400" dirty="0">
                  <a:latin typeface="+mn-lt"/>
                </a:rPr>
                <a:t>These employees are loyal and psychologically committed to the organization. They are more productive and more likely to stay with their organization. </a:t>
              </a:r>
            </a:p>
          </p:txBody>
        </p:sp>
        <p:cxnSp>
          <p:nvCxnSpPr>
            <p:cNvPr id="11" name="Straight Connector 10">
              <a:extLst>
                <a:ext uri="{FF2B5EF4-FFF2-40B4-BE49-F238E27FC236}">
                  <a16:creationId xmlns:a16="http://schemas.microsoft.com/office/drawing/2014/main" id="{2FF6C803-A46D-3D41-A0DC-E72BE6A36704}"/>
                </a:ext>
              </a:extLst>
            </p:cNvPr>
            <p:cNvCxnSpPr>
              <a:cxnSpLocks/>
            </p:cNvCxnSpPr>
            <p:nvPr/>
          </p:nvCxnSpPr>
          <p:spPr>
            <a:xfrm>
              <a:off x="368401" y="1369701"/>
              <a:ext cx="0" cy="1257300"/>
            </a:xfrm>
            <a:prstGeom prst="line">
              <a:avLst/>
            </a:prstGeom>
            <a:ln w="41275">
              <a:solidFill>
                <a:srgbClr val="005750"/>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C58D5A37-0466-4EA7-BF69-336673E150AD}"/>
              </a:ext>
            </a:extLst>
          </p:cNvPr>
          <p:cNvGrpSpPr/>
          <p:nvPr/>
        </p:nvGrpSpPr>
        <p:grpSpPr>
          <a:xfrm>
            <a:off x="368687" y="3075099"/>
            <a:ext cx="4737885" cy="1257300"/>
            <a:chOff x="368687" y="3075099"/>
            <a:chExt cx="4737885" cy="1257300"/>
          </a:xfrm>
        </p:grpSpPr>
        <p:sp>
          <p:nvSpPr>
            <p:cNvPr id="12" name="TextBox 11"/>
            <p:cNvSpPr txBox="1"/>
            <p:nvPr/>
          </p:nvSpPr>
          <p:spPr>
            <a:xfrm>
              <a:off x="368688" y="3183530"/>
              <a:ext cx="4737884" cy="1038746"/>
            </a:xfrm>
            <a:prstGeom prst="rect">
              <a:avLst/>
            </a:prstGeom>
            <a:noFill/>
          </p:spPr>
          <p:txBody>
            <a:bodyPr wrap="square" lIns="182880" tIns="91440" rtlCol="0" anchor="ctr">
              <a:spAutoFit/>
            </a:bodyPr>
            <a:lstStyle/>
            <a:p>
              <a:pPr>
                <a:spcAft>
                  <a:spcPts val="300"/>
                </a:spcAft>
              </a:pPr>
              <a:r>
                <a:rPr lang="en-US" sz="1400" b="1" spc="100" dirty="0">
                  <a:latin typeface="+mn-lt"/>
                </a:rPr>
                <a:t>NOT ENGAGED</a:t>
              </a:r>
            </a:p>
            <a:p>
              <a:r>
                <a:rPr lang="en-US" sz="1400" dirty="0">
                  <a:latin typeface="+mn-lt"/>
                </a:rPr>
                <a:t>These employees may be productive, but they are not psychologically connected to their company. They are more likely to miss workdays and more likely to leave.</a:t>
              </a:r>
            </a:p>
          </p:txBody>
        </p:sp>
        <p:cxnSp>
          <p:nvCxnSpPr>
            <p:cNvPr id="14" name="Straight Connector 13">
              <a:extLst>
                <a:ext uri="{FF2B5EF4-FFF2-40B4-BE49-F238E27FC236}">
                  <a16:creationId xmlns:a16="http://schemas.microsoft.com/office/drawing/2014/main" id="{B521936F-3891-A648-97AE-A7BD2E7240A7}"/>
                </a:ext>
              </a:extLst>
            </p:cNvPr>
            <p:cNvCxnSpPr>
              <a:cxnSpLocks/>
            </p:cNvCxnSpPr>
            <p:nvPr/>
          </p:nvCxnSpPr>
          <p:spPr>
            <a:xfrm>
              <a:off x="368687" y="3075099"/>
              <a:ext cx="0" cy="1257300"/>
            </a:xfrm>
            <a:prstGeom prst="line">
              <a:avLst/>
            </a:prstGeom>
            <a:ln w="41275">
              <a:solidFill>
                <a:srgbClr val="F4C55C"/>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8E074183-B26D-90EE-7B03-CAB1E5467CF4}"/>
              </a:ext>
            </a:extLst>
          </p:cNvPr>
          <p:cNvGrpSpPr/>
          <p:nvPr/>
        </p:nvGrpSpPr>
        <p:grpSpPr>
          <a:xfrm>
            <a:off x="365699" y="4780496"/>
            <a:ext cx="5064429" cy="1257300"/>
            <a:chOff x="365699" y="4780496"/>
            <a:chExt cx="5064429" cy="1257300"/>
          </a:xfrm>
        </p:grpSpPr>
        <p:sp>
          <p:nvSpPr>
            <p:cNvPr id="15" name="TextBox 14">
              <a:extLst>
                <a:ext uri="{FF2B5EF4-FFF2-40B4-BE49-F238E27FC236}">
                  <a16:creationId xmlns:a16="http://schemas.microsoft.com/office/drawing/2014/main" id="{86FCFE99-D13A-E04A-8765-AF0B6DFB6FA9}"/>
                </a:ext>
              </a:extLst>
            </p:cNvPr>
            <p:cNvSpPr txBox="1"/>
            <p:nvPr/>
          </p:nvSpPr>
          <p:spPr>
            <a:xfrm>
              <a:off x="365699" y="4884371"/>
              <a:ext cx="5064429" cy="1038746"/>
            </a:xfrm>
            <a:prstGeom prst="rect">
              <a:avLst/>
            </a:prstGeom>
            <a:noFill/>
          </p:spPr>
          <p:txBody>
            <a:bodyPr wrap="square" lIns="182880" tIns="91440" rtlCol="0" anchor="ctr">
              <a:spAutoFit/>
            </a:bodyPr>
            <a:lstStyle/>
            <a:p>
              <a:pPr>
                <a:spcAft>
                  <a:spcPts val="300"/>
                </a:spcAft>
              </a:pPr>
              <a:r>
                <a:rPr lang="en-US" sz="1400" b="1" spc="100" dirty="0"/>
                <a:t>ACTIVELY DISENGAGED</a:t>
              </a:r>
            </a:p>
            <a:p>
              <a:r>
                <a:rPr lang="en-US" sz="1400" dirty="0"/>
                <a:t>These employees are physically present but psychologically absent. They are unhappy with their work situation and insist on sharing this unhappiness with their colleagues.</a:t>
              </a:r>
            </a:p>
          </p:txBody>
        </p:sp>
        <p:cxnSp>
          <p:nvCxnSpPr>
            <p:cNvPr id="16" name="Straight Connector 15">
              <a:extLst>
                <a:ext uri="{FF2B5EF4-FFF2-40B4-BE49-F238E27FC236}">
                  <a16:creationId xmlns:a16="http://schemas.microsoft.com/office/drawing/2014/main" id="{F8F6983C-B498-664D-A9AC-A2DD380F11DA}"/>
                </a:ext>
              </a:extLst>
            </p:cNvPr>
            <p:cNvCxnSpPr>
              <a:cxnSpLocks/>
            </p:cNvCxnSpPr>
            <p:nvPr/>
          </p:nvCxnSpPr>
          <p:spPr>
            <a:xfrm>
              <a:off x="365699" y="4780496"/>
              <a:ext cx="0" cy="1257300"/>
            </a:xfrm>
            <a:prstGeom prst="line">
              <a:avLst/>
            </a:prstGeom>
            <a:ln w="41275">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7" name="Picture 6">
            <a:extLst>
              <a:ext uri="{FF2B5EF4-FFF2-40B4-BE49-F238E27FC236}">
                <a16:creationId xmlns:a16="http://schemas.microsoft.com/office/drawing/2014/main" id="{7AAF62B7-084D-C346-BAF0-28CD129F667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5791200" y="0"/>
            <a:ext cx="6400800" cy="6410130"/>
          </a:xfrm>
          <a:prstGeom prst="rect">
            <a:avLst/>
          </a:prstGeom>
        </p:spPr>
      </p:pic>
      <p:cxnSp>
        <p:nvCxnSpPr>
          <p:cNvPr id="9" name="Straight Connector 8">
            <a:extLst>
              <a:ext uri="{FF2B5EF4-FFF2-40B4-BE49-F238E27FC236}">
                <a16:creationId xmlns:a16="http://schemas.microsoft.com/office/drawing/2014/main" id="{EAC1DDD5-A06A-6DC9-1E26-49C11B3AB25F}"/>
              </a:ext>
            </a:extLst>
          </p:cNvPr>
          <p:cNvCxnSpPr/>
          <p:nvPr/>
        </p:nvCxnSpPr>
        <p:spPr>
          <a:xfrm>
            <a:off x="5796279" y="0"/>
            <a:ext cx="0" cy="6400801"/>
          </a:xfrm>
          <a:prstGeom prst="line">
            <a:avLst/>
          </a:prstGeom>
          <a:ln w="952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91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 name="Picture 9" descr="A picture containing text, person, table, indoor&#10;&#10;Description automatically generated">
            <a:extLst>
              <a:ext uri="{FF2B5EF4-FFF2-40B4-BE49-F238E27FC236}">
                <a16:creationId xmlns:a16="http://schemas.microsoft.com/office/drawing/2014/main" id="{6634C8DB-4BB5-C560-C724-CB1A0BA5374F}"/>
              </a:ext>
            </a:extLst>
          </p:cNvPr>
          <p:cNvPicPr>
            <a:picLocks noChangeAspect="1"/>
          </p:cNvPicPr>
          <p:nvPr/>
        </p:nvPicPr>
        <p:blipFill rotWithShape="1">
          <a:blip r:embed="rId3" cstate="print">
            <a:alphaModFix amt="55000"/>
            <a:extLst>
              <a:ext uri="{28A0092B-C50C-407E-A947-70E740481C1C}">
                <a14:useLocalDpi xmlns:a14="http://schemas.microsoft.com/office/drawing/2010/main"/>
              </a:ext>
            </a:extLst>
          </a:blip>
          <a:srcRect l="-10847"/>
          <a:stretch/>
        </p:blipFill>
        <p:spPr>
          <a:xfrm>
            <a:off x="1593274" y="0"/>
            <a:ext cx="10598726" cy="6404128"/>
          </a:xfrm>
          <a:prstGeom prst="rect">
            <a:avLst/>
          </a:prstGeom>
          <a:solidFill>
            <a:srgbClr val="000000"/>
          </a:solidFill>
        </p:spPr>
      </p:pic>
      <p:sp>
        <p:nvSpPr>
          <p:cNvPr id="11" name="Rectangle 10">
            <a:extLst>
              <a:ext uri="{FF2B5EF4-FFF2-40B4-BE49-F238E27FC236}">
                <a16:creationId xmlns:a16="http://schemas.microsoft.com/office/drawing/2014/main" id="{A3A435F4-3AC6-68F6-5859-FEF1700B5AE9}"/>
              </a:ext>
            </a:extLst>
          </p:cNvPr>
          <p:cNvSpPr/>
          <p:nvPr/>
        </p:nvSpPr>
        <p:spPr>
          <a:xfrm rot="16200000">
            <a:off x="1606160" y="-917517"/>
            <a:ext cx="6404124" cy="8239155"/>
          </a:xfrm>
          <a:prstGeom prst="rect">
            <a:avLst/>
          </a:prstGeom>
          <a:gradFill>
            <a:gsLst>
              <a:gs pos="34000">
                <a:srgbClr val="000000">
                  <a:alpha val="47000"/>
                </a:srgbClr>
              </a:gs>
              <a:gs pos="0">
                <a:srgbClr val="000000">
                  <a:alpha val="0"/>
                </a:srgbClr>
              </a:gs>
              <a:gs pos="74000">
                <a:srgbClr val="000000"/>
              </a:gs>
            </a:gsLst>
            <a:lin ang="16200000" scaled="1"/>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solidFill>
                  <a:schemeClr val="bg1"/>
                </a:solidFill>
              </a:rPr>
              <a:t>Engagement Matters</a:t>
            </a:r>
          </a:p>
        </p:txBody>
      </p:sp>
      <p:sp>
        <p:nvSpPr>
          <p:cNvPr id="3" name="Text Placeholder 2">
            <a:extLst>
              <a:ext uri="{FF2B5EF4-FFF2-40B4-BE49-F238E27FC236}">
                <a16:creationId xmlns:a16="http://schemas.microsoft.com/office/drawing/2014/main" id="{BA8548FE-75A3-D54D-8D23-42919945DB19}"/>
              </a:ext>
            </a:extLst>
          </p:cNvPr>
          <p:cNvSpPr>
            <a:spLocks noGrp="1"/>
          </p:cNvSpPr>
          <p:nvPr>
            <p:ph type="body" sz="quarter" idx="15"/>
          </p:nvPr>
        </p:nvSpPr>
        <p:spPr/>
        <p:txBody>
          <a:bodyPr/>
          <a:lstStyle/>
          <a:p>
            <a:r>
              <a:rPr lang="en-US" dirty="0">
                <a:solidFill>
                  <a:schemeClr val="bg1">
                    <a:lumMod val="95000"/>
                  </a:schemeClr>
                </a:solidFill>
              </a:rPr>
              <a:t>There is a strong connection between engagement and bottom-line results.</a:t>
            </a:r>
          </a:p>
        </p:txBody>
      </p:sp>
      <p:sp>
        <p:nvSpPr>
          <p:cNvPr id="35" name="Footer Placeholder 2">
            <a:extLst>
              <a:ext uri="{FF2B5EF4-FFF2-40B4-BE49-F238E27FC236}">
                <a16:creationId xmlns:a16="http://schemas.microsoft.com/office/drawing/2014/main" id="{EE27EA6A-D707-6B4A-BAB3-4147B9EAC7B4}"/>
              </a:ext>
            </a:extLst>
          </p:cNvPr>
          <p:cNvSpPr>
            <a:spLocks noGrp="1"/>
          </p:cNvSpPr>
          <p:nvPr>
            <p:ph type="ftr" sz="quarter" idx="10"/>
          </p:nvPr>
        </p:nvSpPr>
        <p:spPr/>
        <p:txBody>
          <a:bodyPr/>
          <a:lstStyle/>
          <a:p>
            <a:pPr lvl="0"/>
            <a:r>
              <a:rPr lang="en-US" dirty="0">
                <a:solidFill>
                  <a:schemeClr val="bg1"/>
                </a:solidFill>
              </a:rPr>
              <a:t>*In low-turnover organizations</a:t>
            </a:r>
          </a:p>
        </p:txBody>
      </p:sp>
      <p:sp>
        <p:nvSpPr>
          <p:cNvPr id="30" name="Slide Number Placeholder 2"/>
          <p:cNvSpPr>
            <a:spLocks noGrp="1"/>
          </p:cNvSpPr>
          <p:nvPr>
            <p:ph type="sldNum" sz="quarter" idx="16"/>
          </p:nvPr>
        </p:nvSpPr>
        <p:spPr/>
        <p:txBody>
          <a:bodyPr/>
          <a:lstStyle/>
          <a:p>
            <a:pPr lvl="0"/>
            <a:fld id="{82A79751-BEB0-4157-B428-1DA67FF5A62C}" type="slidenum">
              <a:rPr lang="en-US" noProof="0"/>
              <a:pPr lvl="0"/>
              <a:t>9</a:t>
            </a:fld>
            <a:endParaRPr lang="en-US" noProof="0" dirty="0"/>
          </a:p>
        </p:txBody>
      </p:sp>
      <p:sp>
        <p:nvSpPr>
          <p:cNvPr id="18" name="Footer Placeholder 2">
            <a:extLst>
              <a:ext uri="{FF2B5EF4-FFF2-40B4-BE49-F238E27FC236}">
                <a16:creationId xmlns:a16="http://schemas.microsoft.com/office/drawing/2014/main" id="{C76B065E-A6B6-4A1E-8530-CF83A3F2187B}"/>
              </a:ext>
            </a:extLst>
          </p:cNvPr>
          <p:cNvSpPr txBox="1">
            <a:spLocks/>
          </p:cNvSpPr>
          <p:nvPr/>
        </p:nvSpPr>
        <p:spPr>
          <a:xfrm>
            <a:off x="274319" y="6049915"/>
            <a:ext cx="11687557" cy="329184"/>
          </a:xfrm>
          <a:prstGeom prst="rect">
            <a:avLst/>
          </a:prstGeom>
        </p:spPr>
        <p:txBody>
          <a:bodyPr vert="horz" lIns="91440" tIns="0" rIns="91440" bIns="0" rtlCol="0" anchor="b" anchorCtr="0"/>
          <a:lstStyle>
            <a:defPPr>
              <a:defRPr lang="en-US"/>
            </a:defPPr>
            <a:lvl1pPr algn="l" rtl="0" fontAlgn="base">
              <a:lnSpc>
                <a:spcPct val="90000"/>
              </a:lnSpc>
              <a:spcBef>
                <a:spcPct val="0"/>
              </a:spcBef>
              <a:spcAft>
                <a:spcPct val="0"/>
              </a:spcAft>
              <a:defRPr sz="800" kern="1200">
                <a:solidFill>
                  <a:schemeClr val="bg1">
                    <a:lumMod val="95000"/>
                  </a:schemeClr>
                </a:solidFill>
                <a:latin typeface="+mn-lt"/>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dirty="0"/>
              <a:t>Source:  Gallup Analytics</a:t>
            </a:r>
          </a:p>
        </p:txBody>
      </p:sp>
      <p:sp>
        <p:nvSpPr>
          <p:cNvPr id="13" name="Slide Number Placeholder 2">
            <a:extLst>
              <a:ext uri="{FF2B5EF4-FFF2-40B4-BE49-F238E27FC236}">
                <a16:creationId xmlns:a16="http://schemas.microsoft.com/office/drawing/2014/main" id="{77909470-D36A-8D25-19E6-0319260F5C76}"/>
              </a:ext>
            </a:extLst>
          </p:cNvPr>
          <p:cNvSpPr txBox="1">
            <a:spLocks/>
          </p:cNvSpPr>
          <p:nvPr/>
        </p:nvSpPr>
        <p:spPr>
          <a:xfrm>
            <a:off x="0" y="6478361"/>
            <a:ext cx="404875" cy="365125"/>
          </a:xfrm>
          <a:prstGeom prst="rect">
            <a:avLst/>
          </a:prstGeom>
        </p:spPr>
        <p:txBody>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fld id="{82A79751-BEB0-4157-B428-1DA67FF5A62C}" type="slidenum">
              <a:rPr lang="en-US" smtClean="0"/>
              <a:pPr/>
              <a:t>9</a:t>
            </a:fld>
            <a:endParaRPr lang="en-US" dirty="0"/>
          </a:p>
        </p:txBody>
      </p:sp>
      <p:sp>
        <p:nvSpPr>
          <p:cNvPr id="16" name="Rectangle 15">
            <a:extLst>
              <a:ext uri="{FF2B5EF4-FFF2-40B4-BE49-F238E27FC236}">
                <a16:creationId xmlns:a16="http://schemas.microsoft.com/office/drawing/2014/main" id="{0E79D974-38CE-B724-5A82-8FC663208D8D}"/>
              </a:ext>
            </a:extLst>
          </p:cNvPr>
          <p:cNvSpPr/>
          <p:nvPr/>
        </p:nvSpPr>
        <p:spPr>
          <a:xfrm flipH="1">
            <a:off x="5914004" y="6404128"/>
            <a:ext cx="541283" cy="131379"/>
          </a:xfrm>
          <a:prstGeom prst="rect">
            <a:avLst/>
          </a:prstGeom>
          <a:solidFill>
            <a:schemeClr val="tx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9766E13-A0D5-7BF3-2837-57993B1A1FC8}"/>
              </a:ext>
            </a:extLst>
          </p:cNvPr>
          <p:cNvSpPr/>
          <p:nvPr/>
        </p:nvSpPr>
        <p:spPr>
          <a:xfrm>
            <a:off x="710923" y="2057878"/>
            <a:ext cx="2288426" cy="1277273"/>
          </a:xfrm>
          <a:prstGeom prst="rect">
            <a:avLst/>
          </a:prstGeom>
        </p:spPr>
        <p:txBody>
          <a:bodyPr wrap="square">
            <a:spAutoFit/>
          </a:bodyPr>
          <a:lstStyle/>
          <a:p>
            <a:pPr>
              <a:spcAft>
                <a:spcPts val="600"/>
              </a:spcAft>
            </a:pPr>
            <a:r>
              <a:rPr lang="en-US" sz="4400" b="1" dirty="0">
                <a:solidFill>
                  <a:schemeClr val="bg1"/>
                </a:solidFill>
              </a:rPr>
              <a:t>41%</a:t>
            </a:r>
            <a:r>
              <a:rPr lang="en-US" sz="3600" b="1" dirty="0">
                <a:solidFill>
                  <a:schemeClr val="bg1"/>
                </a:solidFill>
              </a:rPr>
              <a:t> </a:t>
            </a:r>
          </a:p>
          <a:p>
            <a:r>
              <a:rPr lang="en-US" sz="1400" b="1" spc="150" dirty="0">
                <a:solidFill>
                  <a:schemeClr val="bg1">
                    <a:lumMod val="95000"/>
                  </a:schemeClr>
                </a:solidFill>
              </a:rPr>
              <a:t>LOWER ABSENTEEISM</a:t>
            </a:r>
            <a:endParaRPr lang="en-US" sz="1400" dirty="0">
              <a:solidFill>
                <a:schemeClr val="bg1">
                  <a:lumMod val="95000"/>
                </a:schemeClr>
              </a:solidFill>
            </a:endParaRPr>
          </a:p>
        </p:txBody>
      </p:sp>
      <p:sp>
        <p:nvSpPr>
          <p:cNvPr id="19" name="Rectangle 18">
            <a:extLst>
              <a:ext uri="{FF2B5EF4-FFF2-40B4-BE49-F238E27FC236}">
                <a16:creationId xmlns:a16="http://schemas.microsoft.com/office/drawing/2014/main" id="{A85A9264-8B37-996C-36E4-607C8F685C0B}"/>
              </a:ext>
            </a:extLst>
          </p:cNvPr>
          <p:cNvSpPr/>
          <p:nvPr/>
        </p:nvSpPr>
        <p:spPr>
          <a:xfrm>
            <a:off x="723535" y="4063883"/>
            <a:ext cx="2051196" cy="1492716"/>
          </a:xfrm>
          <a:prstGeom prst="rect">
            <a:avLst/>
          </a:prstGeom>
        </p:spPr>
        <p:txBody>
          <a:bodyPr wrap="square">
            <a:spAutoFit/>
          </a:bodyPr>
          <a:lstStyle/>
          <a:p>
            <a:pPr>
              <a:spcAft>
                <a:spcPts val="600"/>
              </a:spcAft>
            </a:pPr>
            <a:r>
              <a:rPr lang="en-US" sz="4400" b="1" dirty="0">
                <a:solidFill>
                  <a:schemeClr val="bg1"/>
                </a:solidFill>
                <a:cs typeface="Arial" panose="020B0604020202020204" pitchFamily="34" charset="0"/>
              </a:rPr>
              <a:t>70%</a:t>
            </a:r>
          </a:p>
          <a:p>
            <a:r>
              <a:rPr lang="en-US" sz="1400" b="1" spc="150" dirty="0">
                <a:solidFill>
                  <a:schemeClr val="bg1">
                    <a:lumMod val="95000"/>
                  </a:schemeClr>
                </a:solidFill>
              </a:rPr>
              <a:t>FEWER SAFETY </a:t>
            </a:r>
            <a:br>
              <a:rPr lang="en-US" sz="1400" b="1" spc="150" dirty="0">
                <a:solidFill>
                  <a:schemeClr val="bg1">
                    <a:lumMod val="95000"/>
                  </a:schemeClr>
                </a:solidFill>
              </a:rPr>
            </a:br>
            <a:r>
              <a:rPr lang="en-US" sz="1400" b="1" spc="150" dirty="0">
                <a:solidFill>
                  <a:schemeClr val="bg1">
                    <a:lumMod val="95000"/>
                  </a:schemeClr>
                </a:solidFill>
              </a:rPr>
              <a:t>INCIDENTS</a:t>
            </a:r>
          </a:p>
          <a:p>
            <a:r>
              <a:rPr kumimoji="0" lang="en-US" sz="1200" b="0" i="0" u="none" strike="noStrike" kern="0" cap="none" spc="0" normalizeH="0" baseline="0" noProof="0" dirty="0">
                <a:ln>
                  <a:noFill/>
                </a:ln>
                <a:solidFill>
                  <a:schemeClr val="bg1"/>
                </a:solidFill>
                <a:effectLst/>
                <a:uLnTx/>
                <a:uFillTx/>
                <a:latin typeface="Arial" charset="0"/>
                <a:ea typeface="+mn-ea"/>
                <a:cs typeface="Arial" charset="0"/>
              </a:rPr>
              <a:t>(accidents)</a:t>
            </a:r>
            <a:endParaRPr lang="en-US" sz="1200" dirty="0">
              <a:solidFill>
                <a:schemeClr val="bg1">
                  <a:lumMod val="95000"/>
                </a:schemeClr>
              </a:solidFill>
            </a:endParaRPr>
          </a:p>
        </p:txBody>
      </p:sp>
      <p:sp>
        <p:nvSpPr>
          <p:cNvPr id="21" name="Rectangle 20">
            <a:extLst>
              <a:ext uri="{FF2B5EF4-FFF2-40B4-BE49-F238E27FC236}">
                <a16:creationId xmlns:a16="http://schemas.microsoft.com/office/drawing/2014/main" id="{3A21AC38-AB46-703E-2D5C-87BC88EB782B}"/>
              </a:ext>
            </a:extLst>
          </p:cNvPr>
          <p:cNvSpPr/>
          <p:nvPr/>
        </p:nvSpPr>
        <p:spPr>
          <a:xfrm>
            <a:off x="3563347" y="2057877"/>
            <a:ext cx="2285659" cy="1431161"/>
          </a:xfrm>
          <a:prstGeom prst="rect">
            <a:avLst/>
          </a:prstGeom>
        </p:spPr>
        <p:txBody>
          <a:bodyPr wrap="square">
            <a:spAutoFit/>
          </a:bodyPr>
          <a:lstStyle/>
          <a:p>
            <a:pPr>
              <a:spcAft>
                <a:spcPts val="600"/>
              </a:spcAft>
            </a:pPr>
            <a:r>
              <a:rPr lang="en-US" sz="4400" b="1" dirty="0">
                <a:solidFill>
                  <a:schemeClr val="bg1"/>
                </a:solidFill>
              </a:rPr>
              <a:t>5%</a:t>
            </a:r>
            <a:endParaRPr lang="en-US" sz="3600" b="1" dirty="0">
              <a:solidFill>
                <a:schemeClr val="bg1"/>
              </a:solidFill>
            </a:endParaRPr>
          </a:p>
          <a:p>
            <a:r>
              <a:rPr lang="en-US" sz="1400" b="1" spc="150" dirty="0">
                <a:solidFill>
                  <a:schemeClr val="bg1">
                    <a:lumMod val="95000"/>
                  </a:schemeClr>
                </a:solidFill>
              </a:rPr>
              <a:t>LOWER TURNOVER</a:t>
            </a:r>
          </a:p>
          <a:p>
            <a:r>
              <a:rPr kumimoji="0" lang="en-US" sz="1200" b="0" i="0" u="none" strike="noStrike" kern="0" cap="none" spc="0" normalizeH="0" baseline="0" noProof="0" dirty="0">
                <a:ln>
                  <a:noFill/>
                </a:ln>
                <a:solidFill>
                  <a:schemeClr val="bg1"/>
                </a:solidFill>
                <a:effectLst/>
                <a:uLnTx/>
                <a:uFillTx/>
                <a:latin typeface="Arial" charset="0"/>
                <a:ea typeface="+mn-ea"/>
                <a:cs typeface="Arial" charset="0"/>
              </a:rPr>
              <a:t>(for low-turnover</a:t>
            </a:r>
            <a:br>
              <a:rPr kumimoji="0" lang="en-US" sz="1200" b="0" i="0" u="none" strike="noStrike" kern="0" cap="none" spc="0" normalizeH="0" baseline="0" noProof="0" dirty="0">
                <a:ln>
                  <a:noFill/>
                </a:ln>
                <a:solidFill>
                  <a:schemeClr val="bg1"/>
                </a:solidFill>
                <a:effectLst/>
                <a:uLnTx/>
                <a:uFillTx/>
                <a:latin typeface="Arial" charset="0"/>
                <a:ea typeface="+mn-ea"/>
                <a:cs typeface="Arial" charset="0"/>
              </a:rPr>
            </a:br>
            <a:r>
              <a:rPr kumimoji="0" lang="en-US" sz="1200" b="0" i="0" u="none" strike="noStrike" kern="0" cap="none" spc="0" normalizeH="0" baseline="0" noProof="0" dirty="0">
                <a:ln>
                  <a:noFill/>
                </a:ln>
                <a:solidFill>
                  <a:schemeClr val="bg1"/>
                </a:solidFill>
                <a:effectLst/>
                <a:uLnTx/>
                <a:uFillTx/>
                <a:latin typeface="Arial" charset="0"/>
                <a:ea typeface="+mn-ea"/>
                <a:cs typeface="Arial" charset="0"/>
              </a:rPr>
              <a:t>organizations)</a:t>
            </a:r>
          </a:p>
        </p:txBody>
      </p:sp>
      <p:sp>
        <p:nvSpPr>
          <p:cNvPr id="22" name="Rectangle 21">
            <a:extLst>
              <a:ext uri="{FF2B5EF4-FFF2-40B4-BE49-F238E27FC236}">
                <a16:creationId xmlns:a16="http://schemas.microsoft.com/office/drawing/2014/main" id="{F553138B-0E8B-3E73-235F-FAA49C890854}"/>
              </a:ext>
            </a:extLst>
          </p:cNvPr>
          <p:cNvSpPr/>
          <p:nvPr/>
        </p:nvSpPr>
        <p:spPr>
          <a:xfrm>
            <a:off x="3563348" y="4063882"/>
            <a:ext cx="2758624" cy="1246495"/>
          </a:xfrm>
          <a:prstGeom prst="rect">
            <a:avLst/>
          </a:prstGeom>
        </p:spPr>
        <p:txBody>
          <a:bodyPr wrap="square">
            <a:spAutoFit/>
          </a:bodyPr>
          <a:lstStyle/>
          <a:p>
            <a:pPr>
              <a:spcAft>
                <a:spcPts val="600"/>
              </a:spcAft>
            </a:pPr>
            <a:r>
              <a:rPr lang="en-US" sz="4400" b="1" dirty="0">
                <a:solidFill>
                  <a:schemeClr val="bg1"/>
                </a:solidFill>
              </a:rPr>
              <a:t>17%</a:t>
            </a:r>
          </a:p>
          <a:p>
            <a:r>
              <a:rPr lang="en-US" sz="1400" b="1" spc="150" dirty="0">
                <a:solidFill>
                  <a:schemeClr val="bg1">
                    <a:lumMod val="95000"/>
                  </a:schemeClr>
                </a:solidFill>
              </a:rPr>
              <a:t>HIGHER PRODUCTIVITY</a:t>
            </a:r>
          </a:p>
          <a:p>
            <a:r>
              <a:rPr kumimoji="0" lang="en-US" sz="1200" b="0" i="0" u="none" strike="noStrike" kern="0" cap="none" spc="0" normalizeH="0" baseline="0" noProof="0" dirty="0">
                <a:ln>
                  <a:noFill/>
                </a:ln>
                <a:solidFill>
                  <a:schemeClr val="bg1"/>
                </a:solidFill>
                <a:effectLst/>
                <a:uLnTx/>
                <a:uFillTx/>
                <a:latin typeface="Arial" charset="0"/>
                <a:ea typeface="+mn-ea"/>
                <a:cs typeface="Arial" charset="0"/>
              </a:rPr>
              <a:t>(production records and evaluations)</a:t>
            </a:r>
          </a:p>
        </p:txBody>
      </p:sp>
      <p:cxnSp>
        <p:nvCxnSpPr>
          <p:cNvPr id="23" name="Straight Connector 22">
            <a:extLst>
              <a:ext uri="{FF2B5EF4-FFF2-40B4-BE49-F238E27FC236}">
                <a16:creationId xmlns:a16="http://schemas.microsoft.com/office/drawing/2014/main" id="{B6091973-684A-ABC3-E650-9B692BF2A522}"/>
              </a:ext>
            </a:extLst>
          </p:cNvPr>
          <p:cNvCxnSpPr>
            <a:cxnSpLocks/>
          </p:cNvCxnSpPr>
          <p:nvPr/>
        </p:nvCxnSpPr>
        <p:spPr>
          <a:xfrm>
            <a:off x="556254" y="2057877"/>
            <a:ext cx="0" cy="12573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3AEC480-BE21-F566-6FBB-9E27C53247B4}"/>
              </a:ext>
            </a:extLst>
          </p:cNvPr>
          <p:cNvCxnSpPr>
            <a:cxnSpLocks/>
          </p:cNvCxnSpPr>
          <p:nvPr/>
        </p:nvCxnSpPr>
        <p:spPr>
          <a:xfrm>
            <a:off x="556254" y="3985591"/>
            <a:ext cx="0" cy="12573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AB02D56-855A-1EE8-24A6-EA1C2379F684}"/>
              </a:ext>
            </a:extLst>
          </p:cNvPr>
          <p:cNvCxnSpPr>
            <a:cxnSpLocks/>
          </p:cNvCxnSpPr>
          <p:nvPr/>
        </p:nvCxnSpPr>
        <p:spPr>
          <a:xfrm>
            <a:off x="3346383" y="2057877"/>
            <a:ext cx="0" cy="12573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DF9FC8-E92A-D05B-5976-3011EA99D8B5}"/>
              </a:ext>
            </a:extLst>
          </p:cNvPr>
          <p:cNvCxnSpPr>
            <a:cxnSpLocks/>
          </p:cNvCxnSpPr>
          <p:nvPr/>
        </p:nvCxnSpPr>
        <p:spPr>
          <a:xfrm>
            <a:off x="3346383" y="3985591"/>
            <a:ext cx="0" cy="12573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1085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5CA4DB0-013F-F040-ABBC-EBBBE8C9C7A9}"/>
              </a:ext>
            </a:extLst>
          </p:cNvPr>
          <p:cNvGrpSpPr/>
          <p:nvPr/>
        </p:nvGrpSpPr>
        <p:grpSpPr>
          <a:xfrm flipH="1">
            <a:off x="101109" y="1011225"/>
            <a:ext cx="3334423" cy="5183497"/>
            <a:chOff x="2514909" y="1011225"/>
            <a:chExt cx="3334423" cy="5183497"/>
          </a:xfrm>
        </p:grpSpPr>
        <p:sp>
          <p:nvSpPr>
            <p:cNvPr id="7" name="Parallelogram 6">
              <a:extLst>
                <a:ext uri="{FF2B5EF4-FFF2-40B4-BE49-F238E27FC236}">
                  <a16:creationId xmlns:a16="http://schemas.microsoft.com/office/drawing/2014/main" id="{351B9AE6-70CF-8045-B410-F585DC79100C}"/>
                </a:ext>
              </a:extLst>
            </p:cNvPr>
            <p:cNvSpPr/>
            <p:nvPr/>
          </p:nvSpPr>
          <p:spPr>
            <a:xfrm flipH="1">
              <a:off x="2514909" y="1011225"/>
              <a:ext cx="1131718" cy="1298693"/>
            </a:xfrm>
            <a:prstGeom prst="parallelogram">
              <a:avLst>
                <a:gd name="adj" fmla="val 64081"/>
              </a:avLst>
            </a:prstGeom>
            <a:solidFill>
              <a:schemeClr val="accent4"/>
            </a:solid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Parallelogram 7">
              <a:extLst>
                <a:ext uri="{FF2B5EF4-FFF2-40B4-BE49-F238E27FC236}">
                  <a16:creationId xmlns:a16="http://schemas.microsoft.com/office/drawing/2014/main" id="{328B972E-5E25-8546-876B-85BC3EAD7F07}"/>
                </a:ext>
              </a:extLst>
            </p:cNvPr>
            <p:cNvSpPr/>
            <p:nvPr/>
          </p:nvSpPr>
          <p:spPr>
            <a:xfrm flipH="1">
              <a:off x="3164299" y="2321951"/>
              <a:ext cx="1359753" cy="1503467"/>
            </a:xfrm>
            <a:prstGeom prst="parallelogram">
              <a:avLst>
                <a:gd name="adj" fmla="val 64081"/>
              </a:avLst>
            </a:prstGeom>
            <a:solidFill>
              <a:schemeClr val="accent5"/>
            </a:solid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Parallelogram 8">
              <a:extLst>
                <a:ext uri="{FF2B5EF4-FFF2-40B4-BE49-F238E27FC236}">
                  <a16:creationId xmlns:a16="http://schemas.microsoft.com/office/drawing/2014/main" id="{988FFCE2-722E-4A40-9F6C-6BC253A3B715}"/>
                </a:ext>
              </a:extLst>
            </p:cNvPr>
            <p:cNvSpPr/>
            <p:nvPr/>
          </p:nvSpPr>
          <p:spPr>
            <a:xfrm flipH="1">
              <a:off x="4069929" y="3837449"/>
              <a:ext cx="1279048" cy="1445428"/>
            </a:xfrm>
            <a:prstGeom prst="parallelogram">
              <a:avLst>
                <a:gd name="adj" fmla="val 64081"/>
              </a:avLst>
            </a:prstGeom>
            <a:solidFill>
              <a:schemeClr val="accent2"/>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 name="Parallelogram 9">
              <a:extLst>
                <a:ext uri="{FF2B5EF4-FFF2-40B4-BE49-F238E27FC236}">
                  <a16:creationId xmlns:a16="http://schemas.microsoft.com/office/drawing/2014/main" id="{88667C3C-22E5-4847-9E47-A44C3DCD7A11}"/>
                </a:ext>
              </a:extLst>
            </p:cNvPr>
            <p:cNvSpPr/>
            <p:nvPr/>
          </p:nvSpPr>
          <p:spPr>
            <a:xfrm flipH="1">
              <a:off x="4924129" y="5286583"/>
              <a:ext cx="925203" cy="908139"/>
            </a:xfrm>
            <a:prstGeom prst="parallelogram">
              <a:avLst>
                <a:gd name="adj" fmla="val 55599"/>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3" name="Triangle 2">
            <a:extLst>
              <a:ext uri="{FF2B5EF4-FFF2-40B4-BE49-F238E27FC236}">
                <a16:creationId xmlns:a16="http://schemas.microsoft.com/office/drawing/2014/main" id="{50F75FC2-61C5-2F45-9439-6FFE5868F37C}"/>
              </a:ext>
            </a:extLst>
          </p:cNvPr>
          <p:cNvSpPr/>
          <p:nvPr/>
        </p:nvSpPr>
        <p:spPr>
          <a:xfrm>
            <a:off x="417076" y="1011226"/>
            <a:ext cx="6012855" cy="5179117"/>
          </a:xfrm>
          <a:prstGeom prst="triangle">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 name="Title 4"/>
          <p:cNvSpPr>
            <a:spLocks noGrp="1"/>
          </p:cNvSpPr>
          <p:nvPr>
            <p:ph type="title"/>
          </p:nvPr>
        </p:nvSpPr>
        <p:spPr/>
        <p:txBody>
          <a:bodyPr>
            <a:normAutofit/>
          </a:bodyPr>
          <a:lstStyle/>
          <a:p>
            <a:r>
              <a:rPr lang="en-US" dirty="0"/>
              <a:t>The 12 Items That Matter for Engagement — Gallup’s Q</a:t>
            </a:r>
            <a:r>
              <a:rPr lang="en-US" baseline="30000" dirty="0"/>
              <a:t>12</a:t>
            </a:r>
            <a:r>
              <a:rPr lang="en-US" baseline="30000" dirty="0">
                <a:latin typeface="Arial" panose="020B0604020202020204" pitchFamily="34" charset="0"/>
                <a:cs typeface="Arial" panose="020B0604020202020204" pitchFamily="34" charset="0"/>
              </a:rPr>
              <a:t>®</a:t>
            </a:r>
            <a:endParaRPr lang="en-US" baseline="30000" dirty="0"/>
          </a:p>
        </p:txBody>
      </p:sp>
      <p:sp>
        <p:nvSpPr>
          <p:cNvPr id="4" name="Slide Number Placeholder 3"/>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A857C0F-B001-40B5-9A01-32CB6570D7AB}" type="slidenum">
              <a:rPr kumimoji="0" lang="en-US" sz="900" b="0" i="0" u="none" strike="noStrike" kern="1200" cap="none" spc="0" normalizeH="0" baseline="0" noProof="0" smtClean="0">
                <a:ln>
                  <a:noFill/>
                </a:ln>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10</a:t>
            </a:fld>
            <a:endParaRPr kumimoji="0" lang="en-US" sz="900" b="0" i="0" u="none" strike="noStrike" kern="1200" cap="none" spc="0" normalizeH="0" baseline="0" noProof="0" dirty="0">
              <a:ln>
                <a:noFill/>
              </a:ln>
              <a:effectLst/>
              <a:uLnTx/>
              <a:uFillTx/>
              <a:latin typeface="Arial" charset="0"/>
              <a:ea typeface="+mn-ea"/>
              <a:cs typeface="Arial" charset="0"/>
            </a:endParaRPr>
          </a:p>
        </p:txBody>
      </p:sp>
      <p:graphicFrame>
        <p:nvGraphicFramePr>
          <p:cNvPr id="22" name="Table 21"/>
          <p:cNvGraphicFramePr>
            <a:graphicFrameLocks noGrp="1"/>
          </p:cNvGraphicFramePr>
          <p:nvPr/>
        </p:nvGraphicFramePr>
        <p:xfrm>
          <a:off x="3910294" y="1210294"/>
          <a:ext cx="8180597" cy="4864608"/>
        </p:xfrm>
        <a:graphic>
          <a:graphicData uri="http://schemas.openxmlformats.org/drawingml/2006/table">
            <a:tbl>
              <a:tblPr firstRow="1" bandRow="1">
                <a:tableStyleId>{5C22544A-7EE6-4342-B048-85BDC9FD1C3A}</a:tableStyleId>
              </a:tblPr>
              <a:tblGrid>
                <a:gridCol w="5856564">
                  <a:extLst>
                    <a:ext uri="{9D8B030D-6E8A-4147-A177-3AD203B41FA5}">
                      <a16:colId xmlns:a16="http://schemas.microsoft.com/office/drawing/2014/main" val="20001"/>
                    </a:ext>
                  </a:extLst>
                </a:gridCol>
                <a:gridCol w="2324033">
                  <a:extLst>
                    <a:ext uri="{9D8B030D-6E8A-4147-A177-3AD203B41FA5}">
                      <a16:colId xmlns:a16="http://schemas.microsoft.com/office/drawing/2014/main" val="4012248412"/>
                    </a:ext>
                  </a:extLst>
                </a:gridCol>
              </a:tblGrid>
              <a:tr h="36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00" normalizeH="0" baseline="0" noProof="0" dirty="0">
                          <a:ln>
                            <a:noFill/>
                          </a:ln>
                          <a:solidFill>
                            <a:srgbClr val="000000"/>
                          </a:solidFill>
                          <a:effectLst/>
                          <a:uLnTx/>
                          <a:uFillTx/>
                          <a:latin typeface="+mn-lt"/>
                          <a:ea typeface="+mn-ea"/>
                          <a:cs typeface="Arial"/>
                        </a:rPr>
                        <a:t>ENGAGEMENT ELEMENT</a:t>
                      </a:r>
                    </a:p>
                  </a:txBody>
                  <a:tcPr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r>
                        <a:rPr lang="en-US" sz="1050" b="1" spc="100" baseline="0" dirty="0">
                          <a:solidFill>
                            <a:schemeClr val="tx1"/>
                          </a:solidFill>
                          <a:latin typeface="+mn-lt"/>
                          <a:cs typeface="Arial"/>
                        </a:rPr>
                        <a:t>EMPLOYEE NEED</a:t>
                      </a:r>
                    </a:p>
                  </a:txBody>
                  <a:tcPr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33158717"/>
                  </a:ext>
                </a:extLst>
              </a:tr>
              <a:tr h="374904">
                <a:tc>
                  <a:txBody>
                    <a:bodyPr/>
                    <a:lstStyle/>
                    <a:p>
                      <a:pPr marL="0" marR="0" indent="0" algn="l" defTabSz="914400" rtl="0" eaLnBrk="0" fontAlgn="auto" latinLnBrk="0" hangingPunct="0">
                        <a:lnSpc>
                          <a:spcPct val="100000"/>
                        </a:lnSpc>
                        <a:spcBef>
                          <a:spcPts val="0"/>
                        </a:spcBef>
                        <a:spcAft>
                          <a:spcPts val="0"/>
                        </a:spcAft>
                        <a:buClrTx/>
                        <a:buSzTx/>
                        <a:buFontTx/>
                        <a:buNone/>
                        <a:tabLst/>
                        <a:defRPr/>
                      </a:pPr>
                      <a:r>
                        <a:rPr lang="en-US" sz="1100" dirty="0">
                          <a:solidFill>
                            <a:schemeClr val="tx1"/>
                          </a:solidFill>
                          <a:latin typeface="+mn-lt"/>
                        </a:rPr>
                        <a:t>Q12. This last year, I have had opportunities at work to learn and grow.</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Challenge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74904">
                <a:tc>
                  <a:txBody>
                    <a:bodyPr/>
                    <a:lstStyle/>
                    <a:p>
                      <a:pPr eaLnBrk="0" hangingPunct="0"/>
                      <a:r>
                        <a:rPr lang="en-US" sz="1100" dirty="0">
                          <a:solidFill>
                            <a:schemeClr val="tx1"/>
                          </a:solidFill>
                          <a:latin typeface="+mn-lt"/>
                        </a:rPr>
                        <a:t>Q11. In the last six months, someone at work has talked to me about my progress.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review my contributions.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74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Q10. I have a best friend at work.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build mutual trust.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88096227"/>
                  </a:ext>
                </a:extLst>
              </a:tr>
              <a:tr h="374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Q09. My associates are committed to doing quality work.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feel proud.</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7800127"/>
                  </a:ext>
                </a:extLst>
              </a:tr>
              <a:tr h="374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Q08. The mission or purpose of my organization makes me feel my job is important.</a:t>
                      </a:r>
                      <a:endParaRPr lang="en-US" sz="1100" b="0" dirty="0">
                        <a:solidFill>
                          <a:schemeClr val="tx1"/>
                        </a:solidFill>
                        <a:latin typeface="+mn-lt"/>
                        <a:cs typeface="Aria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see my importance.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7459035"/>
                  </a:ext>
                </a:extLst>
              </a:tr>
              <a:tr h="374904">
                <a:tc>
                  <a:txBody>
                    <a:bodyPr/>
                    <a:lstStyle/>
                    <a:p>
                      <a:pPr>
                        <a:lnSpc>
                          <a:spcPct val="100000"/>
                        </a:lnSpc>
                      </a:pPr>
                      <a:r>
                        <a:rPr lang="en-US" sz="1100" dirty="0">
                          <a:solidFill>
                            <a:schemeClr val="tx1"/>
                          </a:solidFill>
                          <a:latin typeface="+mn-lt"/>
                        </a:rPr>
                        <a:t>Q07. At work, my opinions seem to count.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Hear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35175014"/>
                  </a:ext>
                </a:extLst>
              </a:tr>
              <a:tr h="374904">
                <a:tc>
                  <a:txBody>
                    <a:bodyPr/>
                    <a:lstStyle/>
                    <a:p>
                      <a:pPr>
                        <a:lnSpc>
                          <a:spcPct val="100000"/>
                        </a:lnSpc>
                      </a:pPr>
                      <a:r>
                        <a:rPr lang="en-US" sz="1100" dirty="0">
                          <a:solidFill>
                            <a:schemeClr val="tx1"/>
                          </a:solidFill>
                          <a:latin typeface="+mn-lt"/>
                        </a:rPr>
                        <a:t>Q06. There is someone at work who encourages my development.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grow.</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5061572"/>
                  </a:ext>
                </a:extLst>
              </a:tr>
              <a:tr h="37490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chemeClr val="tx1"/>
                          </a:solidFill>
                          <a:latin typeface="+mn-lt"/>
                        </a:rPr>
                        <a:t>Q05. My supervisor, or someone at work, seems to care about me as a person.</a:t>
                      </a:r>
                      <a:endParaRPr lang="en-US" sz="1100" b="0" dirty="0">
                        <a:solidFill>
                          <a:schemeClr val="tx1"/>
                        </a:solidFill>
                        <a:latin typeface="+mn-lt"/>
                        <a:cs typeface="Aria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Care about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3976866"/>
                  </a:ext>
                </a:extLst>
              </a:tr>
              <a:tr h="374904">
                <a:tc>
                  <a:txBody>
                    <a:bodyPr/>
                    <a:lstStyle/>
                    <a:p>
                      <a:pPr>
                        <a:lnSpc>
                          <a:spcPct val="100000"/>
                        </a:lnSpc>
                      </a:pPr>
                      <a:r>
                        <a:rPr lang="en-US" sz="1100" dirty="0">
                          <a:solidFill>
                            <a:schemeClr val="tx1"/>
                          </a:solidFill>
                          <a:latin typeface="+mn-lt"/>
                        </a:rPr>
                        <a:t>Q04. In the last seven days, I have received recognition or praise for doing good work.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Help me see my value.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80294421"/>
                  </a:ext>
                </a:extLst>
              </a:tr>
              <a:tr h="374904">
                <a:tc>
                  <a:txBody>
                    <a:bodyPr/>
                    <a:lstStyle/>
                    <a:p>
                      <a:pPr>
                        <a:lnSpc>
                          <a:spcPct val="100000"/>
                        </a:lnSpc>
                      </a:pPr>
                      <a:r>
                        <a:rPr lang="en-US" sz="1100" dirty="0">
                          <a:solidFill>
                            <a:schemeClr val="tx1"/>
                          </a:solidFill>
                          <a:latin typeface="+mn-lt"/>
                        </a:rPr>
                        <a:t>Q03. At work, I have the opportunity to do what I do best every day.</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Know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70072827"/>
                  </a:ext>
                </a:extLst>
              </a:tr>
              <a:tr h="374904">
                <a:tc>
                  <a:txBody>
                    <a:bodyPr/>
                    <a:lstStyle/>
                    <a:p>
                      <a:pPr>
                        <a:lnSpc>
                          <a:spcPct val="100000"/>
                        </a:lnSpc>
                      </a:pPr>
                      <a:r>
                        <a:rPr lang="en-US" sz="1100" dirty="0">
                          <a:solidFill>
                            <a:schemeClr val="tx1"/>
                          </a:solidFill>
                          <a:latin typeface="+mn-lt"/>
                        </a:rPr>
                        <a:t>Q02. I have the materials and equipment I need to do my work right.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Free me from unnecessary stress.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3192328"/>
                  </a:ext>
                </a:extLst>
              </a:tr>
              <a:tr h="374904">
                <a:tc>
                  <a:txBody>
                    <a:bodyPr/>
                    <a:lstStyle/>
                    <a:p>
                      <a:r>
                        <a:rPr lang="en-US" sz="1100" dirty="0">
                          <a:solidFill>
                            <a:schemeClr val="tx1"/>
                          </a:solidFill>
                          <a:latin typeface="+mn-lt"/>
                        </a:rPr>
                        <a:t>Q01. I know what is expected of me at work.</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b="0" spc="0" dirty="0">
                          <a:solidFill>
                            <a:schemeClr val="tx1"/>
                          </a:solidFill>
                          <a:latin typeface="+mn-lt"/>
                          <a:cs typeface="Arial"/>
                        </a:rPr>
                        <a:t>Focus me.</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39219912"/>
                  </a:ext>
                </a:extLst>
              </a:tr>
            </a:tbl>
          </a:graphicData>
        </a:graphic>
      </p:graphicFrame>
      <p:cxnSp>
        <p:nvCxnSpPr>
          <p:cNvPr id="12" name="Straight Connector 11">
            <a:extLst>
              <a:ext uri="{FF2B5EF4-FFF2-40B4-BE49-F238E27FC236}">
                <a16:creationId xmlns:a16="http://schemas.microsoft.com/office/drawing/2014/main" id="{001CCF73-3624-7244-9763-DCBC3179D187}"/>
              </a:ext>
            </a:extLst>
          </p:cNvPr>
          <p:cNvCxnSpPr>
            <a:cxnSpLocks/>
          </p:cNvCxnSpPr>
          <p:nvPr/>
        </p:nvCxnSpPr>
        <p:spPr>
          <a:xfrm>
            <a:off x="2300834" y="2309919"/>
            <a:ext cx="9675631"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181F19B-8F0D-4645-9CCD-7011E0DC4D70}"/>
              </a:ext>
            </a:extLst>
          </p:cNvPr>
          <p:cNvCxnSpPr>
            <a:cxnSpLocks/>
          </p:cNvCxnSpPr>
          <p:nvPr/>
        </p:nvCxnSpPr>
        <p:spPr>
          <a:xfrm>
            <a:off x="1427378" y="3825898"/>
            <a:ext cx="105591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6BAC8298-BE95-3447-A35E-52101A2A3CCC}"/>
              </a:ext>
            </a:extLst>
          </p:cNvPr>
          <p:cNvCxnSpPr>
            <a:cxnSpLocks/>
          </p:cNvCxnSpPr>
          <p:nvPr/>
        </p:nvCxnSpPr>
        <p:spPr>
          <a:xfrm>
            <a:off x="594289" y="5293751"/>
            <a:ext cx="11382176"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32C1DDD0-0DD8-CD48-8EFF-FB6D58C86D53}"/>
              </a:ext>
            </a:extLst>
          </p:cNvPr>
          <p:cNvSpPr/>
          <p:nvPr/>
        </p:nvSpPr>
        <p:spPr>
          <a:xfrm>
            <a:off x="2997581" y="1645027"/>
            <a:ext cx="873028" cy="58221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50" b="1" i="0" u="none" strike="noStrike" kern="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GROWTH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0" cap="none" spc="0" normalizeH="0" baseline="0" noProof="0" dirty="0">
                <a:ln>
                  <a:noFill/>
                </a:ln>
                <a:solidFill>
                  <a:sysClr val="windowText" lastClr="000000"/>
                </a:solidFill>
                <a:effectLst/>
                <a:uLnTx/>
                <a:uFillTx/>
                <a:latin typeface="Trade Gothic Next HvyCd" panose="020B0906040303020004" pitchFamily="34" charset="0"/>
                <a:ea typeface="+mn-ea"/>
                <a:cs typeface="Arial" panose="020B0604020202020204" pitchFamily="34" charset="0"/>
              </a:rPr>
              <a:t>How do </a:t>
            </a:r>
            <a:br>
              <a:rPr kumimoji="0" lang="en-US" sz="900" b="0" i="1" u="none" strike="noStrike" kern="0" cap="none" spc="0" normalizeH="0" baseline="0" noProof="0" dirty="0">
                <a:ln>
                  <a:noFill/>
                </a:ln>
                <a:solidFill>
                  <a:sysClr val="windowText" lastClr="000000"/>
                </a:solidFill>
                <a:effectLst/>
                <a:uLnTx/>
                <a:uFillTx/>
                <a:latin typeface="Trade Gothic Next HvyCd" panose="020B0906040303020004" pitchFamily="34" charset="0"/>
                <a:ea typeface="+mn-ea"/>
                <a:cs typeface="Arial" panose="020B0604020202020204" pitchFamily="34" charset="0"/>
              </a:rPr>
            </a:br>
            <a:r>
              <a:rPr kumimoji="0" lang="en-US" sz="900" b="0" i="1" u="none" strike="noStrike" kern="0" cap="none" spc="0" normalizeH="0" baseline="0" noProof="0" dirty="0">
                <a:ln>
                  <a:noFill/>
                </a:ln>
                <a:solidFill>
                  <a:sysClr val="windowText" lastClr="000000"/>
                </a:solidFill>
                <a:effectLst/>
                <a:uLnTx/>
                <a:uFillTx/>
                <a:latin typeface="Trade Gothic Next HvyCd" panose="020B0906040303020004" pitchFamily="34" charset="0"/>
                <a:ea typeface="+mn-ea"/>
                <a:cs typeface="Arial" panose="020B0604020202020204" pitchFamily="34" charset="0"/>
              </a:rPr>
              <a:t>I grow?</a:t>
            </a:r>
            <a:endParaRPr kumimoji="0" lang="en-US" sz="900" b="1" i="1" u="none" strike="noStrike" kern="0" cap="none" spc="100" normalizeH="0" baseline="0" noProof="0" dirty="0">
              <a:ln>
                <a:noFill/>
              </a:ln>
              <a:solidFill>
                <a:srgbClr val="000000"/>
              </a:solidFill>
              <a:effectLst/>
              <a:uLnTx/>
              <a:uFillTx/>
              <a:latin typeface="Trade Gothic Next HvyCd" panose="020B09060403030200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10E8234A-9993-AF44-BADB-F244C8F462CF}"/>
              </a:ext>
            </a:extLst>
          </p:cNvPr>
          <p:cNvSpPr/>
          <p:nvPr/>
        </p:nvSpPr>
        <p:spPr>
          <a:xfrm>
            <a:off x="2303813" y="2901366"/>
            <a:ext cx="1622523" cy="44627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050" b="1" i="0" u="none" strike="noStrike" kern="120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TEAMWORK</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Trade Gothic Next HvyCd" panose="020B0906040303020004" pitchFamily="34" charset="0"/>
                <a:ea typeface="+mn-ea"/>
                <a:cs typeface="Arial" panose="020B0604020202020204" pitchFamily="34" charset="0"/>
              </a:rPr>
              <a:t>Do I belong?</a:t>
            </a:r>
            <a:endParaRPr kumimoji="0" lang="en-US" sz="1000" b="1" i="1" u="none" strike="noStrike" kern="1200" cap="none" spc="100" normalizeH="0" baseline="0" noProof="0" dirty="0">
              <a:ln>
                <a:noFill/>
              </a:ln>
              <a:solidFill>
                <a:srgbClr val="000000"/>
              </a:solidFill>
              <a:effectLst/>
              <a:uLnTx/>
              <a:uFillTx/>
              <a:latin typeface="Trade Gothic Next HvyCd" panose="020B09060403030200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C9858802-6A96-544C-9E9C-BA60CAF18329}"/>
              </a:ext>
            </a:extLst>
          </p:cNvPr>
          <p:cNvSpPr/>
          <p:nvPr/>
        </p:nvSpPr>
        <p:spPr>
          <a:xfrm>
            <a:off x="1530929" y="4344504"/>
            <a:ext cx="2510425" cy="446276"/>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050" b="1" i="0" u="none" strike="noStrike" kern="120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INDIVIDUAL CONTRIBUTION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00" b="0" i="1" u="none" strike="noStrike" kern="1200" cap="none" spc="0" normalizeH="0" baseline="0" noProof="0" dirty="0">
                <a:ln>
                  <a:noFill/>
                </a:ln>
                <a:solidFill>
                  <a:srgbClr val="000000"/>
                </a:solidFill>
                <a:effectLst/>
                <a:uLnTx/>
                <a:uFillTx/>
                <a:latin typeface="Trade Gothic Next HvyCd" panose="020B0906040303020004" pitchFamily="34" charset="0"/>
                <a:ea typeface="+mn-ea"/>
                <a:cs typeface="Arial" panose="020B0604020202020204" pitchFamily="34" charset="0"/>
              </a:rPr>
              <a:t>What do I give? </a:t>
            </a:r>
            <a:endParaRPr kumimoji="0" lang="en-US" sz="1000" b="1" i="1" u="none" strike="noStrike" kern="1200" cap="none" spc="100" normalizeH="0" baseline="0" noProof="0" dirty="0">
              <a:ln>
                <a:noFill/>
              </a:ln>
              <a:solidFill>
                <a:srgbClr val="000000"/>
              </a:solidFill>
              <a:effectLst/>
              <a:uLnTx/>
              <a:uFillTx/>
              <a:latin typeface="Trade Gothic Next HvyCd" panose="020B0906040303020004" pitchFamily="34" charset="0"/>
              <a:ea typeface="+mn-ea"/>
              <a:cs typeface="Arial" panose="020B0604020202020204" pitchFamily="34" charset="0"/>
            </a:endParaRPr>
          </a:p>
        </p:txBody>
      </p:sp>
      <p:sp>
        <p:nvSpPr>
          <p:cNvPr id="21" name="Rectangle 20">
            <a:extLst>
              <a:ext uri="{FF2B5EF4-FFF2-40B4-BE49-F238E27FC236}">
                <a16:creationId xmlns:a16="http://schemas.microsoft.com/office/drawing/2014/main" id="{E3F917BC-A682-2C45-A7D8-BF1B6C810C9B}"/>
              </a:ext>
            </a:extLst>
          </p:cNvPr>
          <p:cNvSpPr/>
          <p:nvPr/>
        </p:nvSpPr>
        <p:spPr>
          <a:xfrm>
            <a:off x="822609" y="5523884"/>
            <a:ext cx="3048000" cy="45397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US" sz="1050" b="1" i="0" u="none" strike="noStrike" kern="1200" cap="none" spc="10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BASIC NEEDS</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050" b="0" i="1" u="none" strike="noStrike" kern="1200" cap="none" spc="0" normalizeH="0" baseline="0" noProof="0" dirty="0">
                <a:ln>
                  <a:noFill/>
                </a:ln>
                <a:solidFill>
                  <a:srgbClr val="000000"/>
                </a:solidFill>
                <a:effectLst/>
                <a:uLnTx/>
                <a:uFillTx/>
                <a:latin typeface="Trade Gothic Next HvyCd" panose="020B0906040303020004" pitchFamily="34" charset="0"/>
                <a:ea typeface="+mn-ea"/>
                <a:cs typeface="Arial" panose="020B0604020202020204" pitchFamily="34" charset="0"/>
              </a:rPr>
              <a:t>What do I get? </a:t>
            </a:r>
            <a:endParaRPr kumimoji="0" lang="en-US" sz="1050" b="1" i="1" u="none" strike="noStrike" kern="1200" cap="none" spc="100" normalizeH="0" baseline="0" noProof="0" dirty="0">
              <a:ln>
                <a:noFill/>
              </a:ln>
              <a:solidFill>
                <a:srgbClr val="000000"/>
              </a:solidFill>
              <a:effectLst/>
              <a:uLnTx/>
              <a:uFillTx/>
              <a:latin typeface="Trade Gothic Next HvyCd" panose="020B0906040303020004" pitchFamily="34" charset="0"/>
              <a:ea typeface="+mn-ea"/>
              <a:cs typeface="Arial" panose="020B0604020202020204" pitchFamily="34" charset="0"/>
            </a:endParaRPr>
          </a:p>
        </p:txBody>
      </p:sp>
      <p:cxnSp>
        <p:nvCxnSpPr>
          <p:cNvPr id="30" name="Straight Connector 29">
            <a:extLst>
              <a:ext uri="{FF2B5EF4-FFF2-40B4-BE49-F238E27FC236}">
                <a16:creationId xmlns:a16="http://schemas.microsoft.com/office/drawing/2014/main" id="{7E6493F0-0595-4B4F-9855-F36C8A3917DD}"/>
              </a:ext>
            </a:extLst>
          </p:cNvPr>
          <p:cNvCxnSpPr>
            <a:cxnSpLocks/>
          </p:cNvCxnSpPr>
          <p:nvPr/>
        </p:nvCxnSpPr>
        <p:spPr>
          <a:xfrm flipH="1">
            <a:off x="85479" y="1003410"/>
            <a:ext cx="2925120" cy="5183497"/>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066CEA84-1EBB-4408-BD60-31407BDDB359}"/>
              </a:ext>
            </a:extLst>
          </p:cNvPr>
          <p:cNvSpPr/>
          <p:nvPr/>
        </p:nvSpPr>
        <p:spPr>
          <a:xfrm>
            <a:off x="609600" y="6437415"/>
            <a:ext cx="6096000" cy="415498"/>
          </a:xfrm>
          <a:prstGeom prst="rect">
            <a:avLst/>
          </a:prstGeom>
          <a:solidFill>
            <a:schemeClr val="tx1"/>
          </a:solidFill>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700" dirty="0">
                <a:solidFill>
                  <a:schemeClr val="bg1"/>
                </a:solidFill>
                <a:latin typeface="+mn-lt"/>
              </a:rPr>
              <a:t>Copyright © 1993-1998, 2022 Gallup, Inc. All rights reserved.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700" dirty="0">
                <a:solidFill>
                  <a:schemeClr val="bg1"/>
                </a:solidFill>
                <a:latin typeface="+mn-lt"/>
              </a:rPr>
              <a:t>The Gallup Q</a:t>
            </a:r>
            <a:r>
              <a:rPr lang="en-US" sz="700" baseline="30000" dirty="0">
                <a:solidFill>
                  <a:schemeClr val="bg1"/>
                </a:solidFill>
                <a:latin typeface="+mn-lt"/>
              </a:rPr>
              <a:t>12® </a:t>
            </a:r>
            <a:r>
              <a:rPr lang="en-US" sz="700" dirty="0">
                <a:solidFill>
                  <a:schemeClr val="bg1"/>
                </a:solidFill>
                <a:latin typeface="+mn-lt"/>
              </a:rPr>
              <a:t>items are Gallup proprietary information and are protected by law. </a:t>
            </a:r>
          </a:p>
          <a:p>
            <a:pPr marL="0" marR="0" lvl="0" indent="0" algn="l" defTabSz="914400" rtl="0" eaLnBrk="0" fontAlgn="base" latinLnBrk="0" hangingPunct="0">
              <a:lnSpc>
                <a:spcPct val="100000"/>
              </a:lnSpc>
              <a:spcBef>
                <a:spcPct val="0"/>
              </a:spcBef>
              <a:spcAft>
                <a:spcPct val="0"/>
              </a:spcAft>
              <a:buClrTx/>
              <a:buSzTx/>
              <a:buFontTx/>
              <a:buNone/>
              <a:tabLst/>
              <a:defRPr/>
            </a:pPr>
            <a:r>
              <a:rPr lang="en-US" sz="700" dirty="0">
                <a:solidFill>
                  <a:schemeClr val="bg1"/>
                </a:solidFill>
                <a:latin typeface="+mn-lt"/>
              </a:rPr>
              <a:t>You may not administer a survey with the Q</a:t>
            </a:r>
            <a:r>
              <a:rPr lang="en-US" sz="700" baseline="30000" dirty="0">
                <a:solidFill>
                  <a:schemeClr val="bg1"/>
                </a:solidFill>
                <a:latin typeface="+mn-lt"/>
              </a:rPr>
              <a:t>12</a:t>
            </a:r>
            <a:r>
              <a:rPr lang="en-US" sz="700" dirty="0">
                <a:solidFill>
                  <a:schemeClr val="bg1"/>
                </a:solidFill>
                <a:latin typeface="+mn-lt"/>
              </a:rPr>
              <a:t> items or reproduce them without written consent from Gallup.</a:t>
            </a:r>
          </a:p>
        </p:txBody>
      </p:sp>
    </p:spTree>
    <p:extLst>
      <p:ext uri="{BB962C8B-B14F-4D97-AF65-F5344CB8AC3E}">
        <p14:creationId xmlns:p14="http://schemas.microsoft.com/office/powerpoint/2010/main" val="2129905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190347-CE8B-4276-932C-6AE1C448DFE4}"/>
              </a:ext>
            </a:extLst>
          </p:cNvPr>
          <p:cNvSpPr>
            <a:spLocks noGrp="1"/>
          </p:cNvSpPr>
          <p:nvPr>
            <p:ph type="sldNum" sz="quarter" idx="11"/>
          </p:nvPr>
        </p:nvSpPr>
        <p:spPr/>
        <p:txBody>
          <a:bodyPr/>
          <a:lstStyle/>
          <a:p>
            <a:fld id="{59E3E2AC-ACB3-5544-BE29-32D30D23532C}" type="slidenum">
              <a:rPr lang="en-US" smtClean="0"/>
              <a:pPr/>
              <a:t>11</a:t>
            </a:fld>
            <a:r>
              <a:rPr lang="en-US" dirty="0"/>
              <a:t> </a:t>
            </a:r>
          </a:p>
        </p:txBody>
      </p:sp>
      <p:sp>
        <p:nvSpPr>
          <p:cNvPr id="4" name="Title 1">
            <a:extLst>
              <a:ext uri="{FF2B5EF4-FFF2-40B4-BE49-F238E27FC236}">
                <a16:creationId xmlns:a16="http://schemas.microsoft.com/office/drawing/2014/main" id="{A379CE2C-8272-42A9-9277-6E907286686E}"/>
              </a:ext>
            </a:extLst>
          </p:cNvPr>
          <p:cNvSpPr txBox="1">
            <a:spLocks/>
          </p:cNvSpPr>
          <p:nvPr/>
        </p:nvSpPr>
        <p:spPr>
          <a:xfrm>
            <a:off x="457200" y="2923401"/>
            <a:ext cx="11274552" cy="553998"/>
          </a:xfrm>
          <a:prstGeom prst="rect">
            <a:avLst/>
          </a:prstGeom>
        </p:spPr>
        <p:txBody>
          <a:bodyPr vert="horz" lIns="0" tIns="45720" rIns="91440" bIns="45720" rtlCol="0" anchor="ctr">
            <a:normAutofit fontScale="92500" lnSpcReduction="20000"/>
          </a:bodyPr>
          <a:lstStyle>
            <a:lvl1pPr algn="ctr"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a:lstStyle>
          <a:p>
            <a:pPr algn="l"/>
            <a:r>
              <a:rPr lang="en-US" dirty="0">
                <a:latin typeface="Trade Gothic Next HvyCd" panose="020B0906040303020004" pitchFamily="34" charset="0"/>
              </a:rPr>
              <a:t>State of the Organization</a:t>
            </a:r>
          </a:p>
        </p:txBody>
      </p:sp>
      <p:grpSp>
        <p:nvGrpSpPr>
          <p:cNvPr id="3" name="Group 2">
            <a:extLst>
              <a:ext uri="{FF2B5EF4-FFF2-40B4-BE49-F238E27FC236}">
                <a16:creationId xmlns:a16="http://schemas.microsoft.com/office/drawing/2014/main" id="{32B84044-B6D4-7BBA-B5BD-2BD804838C3C}"/>
              </a:ext>
            </a:extLst>
          </p:cNvPr>
          <p:cNvGrpSpPr/>
          <p:nvPr/>
        </p:nvGrpSpPr>
        <p:grpSpPr>
          <a:xfrm>
            <a:off x="481075" y="2225303"/>
            <a:ext cx="4275887" cy="369332"/>
            <a:chOff x="481075" y="2225303"/>
            <a:chExt cx="4275887" cy="369332"/>
          </a:xfrm>
        </p:grpSpPr>
        <p:sp>
          <p:nvSpPr>
            <p:cNvPr id="6" name="TextBox 5">
              <a:extLst>
                <a:ext uri="{FF2B5EF4-FFF2-40B4-BE49-F238E27FC236}">
                  <a16:creationId xmlns:a16="http://schemas.microsoft.com/office/drawing/2014/main" id="{DAE6DB12-01FA-33FC-266C-CCE43C7EC25E}"/>
                </a:ext>
              </a:extLst>
            </p:cNvPr>
            <p:cNvSpPr txBox="1"/>
            <p:nvPr/>
          </p:nvSpPr>
          <p:spPr>
            <a:xfrm>
              <a:off x="2640995" y="2225303"/>
              <a:ext cx="2115967" cy="369332"/>
            </a:xfrm>
            <a:prstGeom prst="rect">
              <a:avLst/>
            </a:prstGeom>
            <a:noFill/>
          </p:spPr>
          <p:txBody>
            <a:bodyPr wrap="square" rtlCol="0">
              <a:spAutoFit/>
            </a:bodyPr>
            <a:lstStyle/>
            <a:p>
              <a:r>
                <a:rPr lang="en-US" b="1" spc="150" dirty="0">
                  <a:solidFill>
                    <a:schemeClr val="accent6"/>
                  </a:solidFill>
                  <a:latin typeface="+mn-lt"/>
                </a:rPr>
                <a:t>SECTION 02</a:t>
              </a:r>
            </a:p>
          </p:txBody>
        </p:sp>
        <p:sp>
          <p:nvSpPr>
            <p:cNvPr id="11" name="Rectangle 10">
              <a:extLst>
                <a:ext uri="{FF2B5EF4-FFF2-40B4-BE49-F238E27FC236}">
                  <a16:creationId xmlns:a16="http://schemas.microsoft.com/office/drawing/2014/main" id="{B6F0EC15-DA96-8251-1025-0C990A2E4AE0}"/>
                </a:ext>
              </a:extLst>
            </p:cNvPr>
            <p:cNvSpPr/>
            <p:nvPr/>
          </p:nvSpPr>
          <p:spPr>
            <a:xfrm>
              <a:off x="1582759"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ectangle 11">
              <a:extLst>
                <a:ext uri="{FF2B5EF4-FFF2-40B4-BE49-F238E27FC236}">
                  <a16:creationId xmlns:a16="http://schemas.microsoft.com/office/drawing/2014/main" id="{E0B1BAC2-3539-A4D6-F74A-B503C93D608E}"/>
                </a:ext>
              </a:extLst>
            </p:cNvPr>
            <p:cNvSpPr/>
            <p:nvPr/>
          </p:nvSpPr>
          <p:spPr>
            <a:xfrm>
              <a:off x="481075"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454DEFFF-B20B-964E-AFA5-5A23C4C54243}"/>
                </a:ext>
              </a:extLst>
            </p:cNvPr>
            <p:cNvSpPr/>
            <p:nvPr/>
          </p:nvSpPr>
          <p:spPr>
            <a:xfrm>
              <a:off x="1031917" y="2225376"/>
              <a:ext cx="339206" cy="339206"/>
            </a:xfrm>
            <a:prstGeom prst="rect">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Rectangle 13">
              <a:extLst>
                <a:ext uri="{FF2B5EF4-FFF2-40B4-BE49-F238E27FC236}">
                  <a16:creationId xmlns:a16="http://schemas.microsoft.com/office/drawing/2014/main" id="{224820A1-5D68-21A9-7DE9-E87E2EE1404B}"/>
                </a:ext>
              </a:extLst>
            </p:cNvPr>
            <p:cNvSpPr/>
            <p:nvPr/>
          </p:nvSpPr>
          <p:spPr>
            <a:xfrm>
              <a:off x="2133600"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Tree>
    <p:extLst>
      <p:ext uri="{BB962C8B-B14F-4D97-AF65-F5344CB8AC3E}">
        <p14:creationId xmlns:p14="http://schemas.microsoft.com/office/powerpoint/2010/main" val="3290438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5F9045AB-30E4-DF41-9473-8996277B47FD}"/>
              </a:ext>
            </a:extLst>
          </p:cNvPr>
          <p:cNvGrpSpPr/>
          <p:nvPr/>
        </p:nvGrpSpPr>
        <p:grpSpPr>
          <a:xfrm>
            <a:off x="7769581" y="1135758"/>
            <a:ext cx="4496059" cy="3523266"/>
            <a:chOff x="7769581" y="1122505"/>
            <a:chExt cx="4496059" cy="3523266"/>
          </a:xfrm>
        </p:grpSpPr>
        <p:graphicFrame>
          <p:nvGraphicFramePr>
            <p:cNvPr id="10" name="Chart 9">
              <a:extLst>
                <a:ext uri="{FF2B5EF4-FFF2-40B4-BE49-F238E27FC236}">
                  <a16:creationId xmlns:a16="http://schemas.microsoft.com/office/drawing/2014/main" id="{AD7E6A35-B191-4A4F-9FAC-E8615AB68499}"/>
                </a:ext>
              </a:extLst>
            </p:cNvPr>
            <p:cNvGraphicFramePr/>
            <p:nvPr>
              <p:extLst>
                <p:ext uri="{D42A27DB-BD31-4B8C-83A1-F6EECF244321}">
                  <p14:modId xmlns:p14="http://schemas.microsoft.com/office/powerpoint/2010/main" val="3698025173"/>
                </p:ext>
              </p:extLst>
            </p:nvPr>
          </p:nvGraphicFramePr>
          <p:xfrm>
            <a:off x="7769581" y="1122505"/>
            <a:ext cx="4496059" cy="352326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77CFA7C8-52C5-DB47-95DA-638E2D6A5DB1}"/>
                </a:ext>
              </a:extLst>
            </p:cNvPr>
            <p:cNvSpPr txBox="1"/>
            <p:nvPr/>
          </p:nvSpPr>
          <p:spPr>
            <a:xfrm>
              <a:off x="9220135" y="1786460"/>
              <a:ext cx="2002792" cy="1446550"/>
            </a:xfrm>
            <a:prstGeom prst="rect">
              <a:avLst/>
            </a:prstGeom>
            <a:noFill/>
          </p:spPr>
          <p:txBody>
            <a:bodyPr wrap="square" rtlCol="0">
              <a:spAutoFit/>
            </a:bodyPr>
            <a:lstStyle/>
            <a:p>
              <a:pPr algn="ctr"/>
              <a:r>
                <a:rPr lang="en-US" sz="4400" b="1" dirty="0">
                  <a:solidFill>
                    <a:schemeClr val="accent4"/>
                  </a:solidFill>
                  <a:latin typeface="+mn-lt"/>
                </a:rPr>
                <a:t>4.04</a:t>
              </a:r>
            </a:p>
            <a:p>
              <a:pPr algn="ctr"/>
              <a:endParaRPr lang="en-US" sz="4400" b="1" dirty="0">
                <a:solidFill>
                  <a:schemeClr val="accent4"/>
                </a:solidFill>
                <a:latin typeface="+mn-lt"/>
              </a:endParaRPr>
            </a:p>
          </p:txBody>
        </p:sp>
        <p:sp>
          <p:nvSpPr>
            <p:cNvPr id="37" name="Rectangle 36">
              <a:extLst>
                <a:ext uri="{FF2B5EF4-FFF2-40B4-BE49-F238E27FC236}">
                  <a16:creationId xmlns:a16="http://schemas.microsoft.com/office/drawing/2014/main" id="{9F11A3D3-ADB5-5646-A8CA-B64B2A59FC06}"/>
                </a:ext>
              </a:extLst>
            </p:cNvPr>
            <p:cNvSpPr/>
            <p:nvPr/>
          </p:nvSpPr>
          <p:spPr>
            <a:xfrm>
              <a:off x="9220135" y="2618921"/>
              <a:ext cx="2002792" cy="307777"/>
            </a:xfrm>
            <a:prstGeom prst="rect">
              <a:avLst/>
            </a:prstGeom>
          </p:spPr>
          <p:txBody>
            <a:bodyPr wrap="square">
              <a:spAutoFit/>
            </a:bodyPr>
            <a:lstStyle/>
            <a:p>
              <a:pPr algn="ctr"/>
              <a:r>
                <a:rPr lang="en-US" sz="1400" b="1" spc="150" dirty="0">
                  <a:latin typeface="+mn-lt"/>
                  <a:cs typeface="Arial"/>
                </a:rPr>
                <a:t>GRANDMEAN</a:t>
              </a:r>
              <a:endParaRPr lang="en-US" sz="1400" dirty="0">
                <a:latin typeface="+mn-lt"/>
              </a:endParaRPr>
            </a:p>
          </p:txBody>
        </p:sp>
      </p:grpSp>
      <p:sp>
        <p:nvSpPr>
          <p:cNvPr id="20" name="object 27">
            <a:extLst>
              <a:ext uri="{FF2B5EF4-FFF2-40B4-BE49-F238E27FC236}">
                <a16:creationId xmlns:a16="http://schemas.microsoft.com/office/drawing/2014/main" id="{79EA24BE-D443-0947-AF83-6C8D854DA156}"/>
              </a:ext>
            </a:extLst>
          </p:cNvPr>
          <p:cNvSpPr txBox="1"/>
          <p:nvPr/>
        </p:nvSpPr>
        <p:spPr>
          <a:xfrm>
            <a:off x="5" y="2923305"/>
            <a:ext cx="12191995" cy="3471437"/>
          </a:xfrm>
          <a:prstGeom prst="rect">
            <a:avLst/>
          </a:prstGeom>
          <a:solidFill>
            <a:schemeClr val="bg1">
              <a:lumMod val="95000"/>
            </a:schemeClr>
          </a:solidFill>
          <a:ln w="22225">
            <a:noFill/>
          </a:ln>
        </p:spPr>
        <p:txBody>
          <a:bodyPr vert="horz" wrap="square" lIns="91440" tIns="91440" rIns="91440" bIns="91440" rtlCol="0" anchor="ctr" anchorCtr="0">
            <a:no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endParaRPr kumimoji="0" sz="1600" b="1" u="none" strike="noStrike" kern="1200" cap="none" spc="0" normalizeH="0" baseline="0" noProof="0" dirty="0">
              <a:ln>
                <a:noFill/>
              </a:ln>
              <a:effectLst/>
              <a:uLnTx/>
              <a:uFillTx/>
              <a:latin typeface="Arial"/>
              <a:ea typeface="+mn-ea"/>
              <a:cs typeface="Arial"/>
            </a:endParaRPr>
          </a:p>
        </p:txBody>
      </p:sp>
      <p:sp>
        <p:nvSpPr>
          <p:cNvPr id="3" name="Title 2"/>
          <p:cNvSpPr>
            <a:spLocks noGrp="1"/>
          </p:cNvSpPr>
          <p:nvPr>
            <p:ph type="title"/>
          </p:nvPr>
        </p:nvSpPr>
        <p:spPr/>
        <p:txBody>
          <a:bodyPr/>
          <a:lstStyle/>
          <a:p>
            <a:r>
              <a:rPr lang="en-US" dirty="0"/>
              <a:t>Executive Summary</a:t>
            </a:r>
          </a:p>
        </p:txBody>
      </p:sp>
      <p:sp>
        <p:nvSpPr>
          <p:cNvPr id="13" name="Footer Placeholder 2">
            <a:extLst>
              <a:ext uri="{FF2B5EF4-FFF2-40B4-BE49-F238E27FC236}">
                <a16:creationId xmlns:a16="http://schemas.microsoft.com/office/drawing/2014/main" id="{0AE550BA-13FD-C949-85E0-03968156DF47}"/>
              </a:ext>
            </a:extLst>
          </p:cNvPr>
          <p:cNvSpPr>
            <a:spLocks noGrp="1"/>
          </p:cNvSpPr>
          <p:nvPr>
            <p:ph type="ftr" sz="quarter" idx="10"/>
          </p:nvPr>
        </p:nvSpPr>
        <p:spPr>
          <a:xfrm>
            <a:off x="192023" y="5971032"/>
            <a:ext cx="11687557" cy="329184"/>
          </a:xfrm>
        </p:spPr>
        <p:txBody>
          <a:bodyPr/>
          <a:lstStyle/>
          <a:p>
            <a:r>
              <a:rPr lang="en-US" dirty="0"/>
              <a:t>Note: Percentiles based on Gallup’s 2021 Q12 Education - Kindergarten Through 12th Grade Organization Level Database. Response rates based on Gallup's 2022 Q</a:t>
            </a:r>
            <a:r>
              <a:rPr lang="en-US" baseline="30000" dirty="0"/>
              <a:t>12</a:t>
            </a:r>
            <a:r>
              <a:rPr lang="en-US" dirty="0"/>
              <a:t> Database (2017-2021).</a:t>
            </a:r>
          </a:p>
        </p:txBody>
      </p:sp>
      <p:sp>
        <p:nvSpPr>
          <p:cNvPr id="4" name="Slide Number Placeholder 3"/>
          <p:cNvSpPr>
            <a:spLocks noGrp="1"/>
          </p:cNvSpPr>
          <p:nvPr>
            <p:ph type="sldNum" sz="quarter" idx="11"/>
          </p:nvPr>
        </p:nvSpPr>
        <p:spPr>
          <a:xfrm>
            <a:off x="0" y="6492875"/>
            <a:ext cx="481075" cy="365125"/>
          </a:xfrm>
        </p:spPr>
        <p:txBody>
          <a:bodyPr/>
          <a:lstStyle/>
          <a:p>
            <a:pPr lvl="0"/>
            <a:fld id="{3A857C0F-B001-40B5-9A01-32CB6570D7AB}" type="slidenum">
              <a:rPr lang="en-US" noProof="0" smtClean="0"/>
              <a:pPr lvl="0"/>
              <a:t>12</a:t>
            </a:fld>
            <a:endParaRPr lang="en-US" noProof="0" dirty="0"/>
          </a:p>
        </p:txBody>
      </p:sp>
      <p:cxnSp>
        <p:nvCxnSpPr>
          <p:cNvPr id="15" name="Straight Connector 14">
            <a:extLst>
              <a:ext uri="{FF2B5EF4-FFF2-40B4-BE49-F238E27FC236}">
                <a16:creationId xmlns:a16="http://schemas.microsoft.com/office/drawing/2014/main" id="{305648EB-A6E4-5C4B-BEC3-0035DFEACDB0}"/>
              </a:ext>
            </a:extLst>
          </p:cNvPr>
          <p:cNvCxnSpPr>
            <a:cxnSpLocks/>
          </p:cNvCxnSpPr>
          <p:nvPr/>
        </p:nvCxnSpPr>
        <p:spPr>
          <a:xfrm flipH="1">
            <a:off x="0" y="2920668"/>
            <a:ext cx="12200428"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0DEEBBF7-406A-194F-942A-1FDF02EA4BBA}"/>
              </a:ext>
            </a:extLst>
          </p:cNvPr>
          <p:cNvGrpSpPr/>
          <p:nvPr/>
        </p:nvGrpSpPr>
        <p:grpSpPr>
          <a:xfrm>
            <a:off x="353205" y="1219760"/>
            <a:ext cx="971746" cy="804060"/>
            <a:chOff x="353205" y="1219760"/>
            <a:chExt cx="971746" cy="804060"/>
          </a:xfrm>
        </p:grpSpPr>
        <p:sp>
          <p:nvSpPr>
            <p:cNvPr id="16" name="Rectangle 15">
              <a:extLst>
                <a:ext uri="{FF2B5EF4-FFF2-40B4-BE49-F238E27FC236}">
                  <a16:creationId xmlns:a16="http://schemas.microsoft.com/office/drawing/2014/main" id="{F42F65DA-227C-9A42-B252-37F891DF2582}"/>
                </a:ext>
              </a:extLst>
            </p:cNvPr>
            <p:cNvSpPr/>
            <p:nvPr/>
          </p:nvSpPr>
          <p:spPr>
            <a:xfrm>
              <a:off x="399695" y="1219760"/>
              <a:ext cx="878767" cy="307777"/>
            </a:xfrm>
            <a:prstGeom prst="rect">
              <a:avLst/>
            </a:prstGeom>
          </p:spPr>
          <p:txBody>
            <a:bodyPr wrap="none">
              <a:spAutoFit/>
            </a:bodyPr>
            <a:lstStyle/>
            <a:p>
              <a:r>
                <a:rPr lang="en-US" sz="1400" b="1" spc="150" dirty="0">
                  <a:latin typeface="+mn-lt"/>
                  <a:cs typeface="Arial"/>
                </a:rPr>
                <a:t>N SIZE</a:t>
              </a:r>
              <a:endParaRPr lang="en-US" sz="1400" dirty="0">
                <a:latin typeface="+mn-lt"/>
              </a:endParaRPr>
            </a:p>
          </p:txBody>
        </p:sp>
        <p:cxnSp>
          <p:nvCxnSpPr>
            <p:cNvPr id="21" name="Straight Connector 20">
              <a:extLst>
                <a:ext uri="{FF2B5EF4-FFF2-40B4-BE49-F238E27FC236}">
                  <a16:creationId xmlns:a16="http://schemas.microsoft.com/office/drawing/2014/main" id="{E8086192-18B2-F547-BD7D-1D6436C1F079}"/>
                </a:ext>
              </a:extLst>
            </p:cNvPr>
            <p:cNvCxnSpPr>
              <a:cxnSpLocks/>
            </p:cNvCxnSpPr>
            <p:nvPr/>
          </p:nvCxnSpPr>
          <p:spPr>
            <a:xfrm flipH="1">
              <a:off x="474990" y="1533223"/>
              <a:ext cx="728177"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E44ADA5-A7C1-B040-BFCA-7D2085E0648A}"/>
                </a:ext>
              </a:extLst>
            </p:cNvPr>
            <p:cNvSpPr txBox="1"/>
            <p:nvPr/>
          </p:nvSpPr>
          <p:spPr>
            <a:xfrm>
              <a:off x="353205" y="1654488"/>
              <a:ext cx="971746" cy="369332"/>
            </a:xfrm>
            <a:prstGeom prst="rect">
              <a:avLst/>
            </a:prstGeom>
            <a:noFill/>
          </p:spPr>
          <p:txBody>
            <a:bodyPr wrap="square" rtlCol="0">
              <a:spAutoFit/>
            </a:bodyPr>
            <a:lstStyle/>
            <a:p>
              <a:pPr algn="ctr"/>
              <a:r>
                <a:rPr lang="en-US" b="1" spc="150" dirty="0">
                  <a:solidFill>
                    <a:schemeClr val="tx2"/>
                  </a:solidFill>
                  <a:latin typeface="+mn-lt"/>
                </a:rPr>
                <a:t>2,483</a:t>
              </a:r>
            </a:p>
          </p:txBody>
        </p:sp>
      </p:grpSp>
      <p:grpSp>
        <p:nvGrpSpPr>
          <p:cNvPr id="6" name="Group 5">
            <a:extLst>
              <a:ext uri="{FF2B5EF4-FFF2-40B4-BE49-F238E27FC236}">
                <a16:creationId xmlns:a16="http://schemas.microsoft.com/office/drawing/2014/main" id="{EA0B80C1-C78B-4441-9137-D9EE8BB085F2}"/>
              </a:ext>
            </a:extLst>
          </p:cNvPr>
          <p:cNvGrpSpPr/>
          <p:nvPr/>
        </p:nvGrpSpPr>
        <p:grpSpPr>
          <a:xfrm>
            <a:off x="1474534" y="1219760"/>
            <a:ext cx="2934336" cy="960401"/>
            <a:chOff x="1474534" y="1219760"/>
            <a:chExt cx="2934336" cy="960401"/>
          </a:xfrm>
        </p:grpSpPr>
        <p:sp>
          <p:nvSpPr>
            <p:cNvPr id="17" name="Rectangle 16">
              <a:extLst>
                <a:ext uri="{FF2B5EF4-FFF2-40B4-BE49-F238E27FC236}">
                  <a16:creationId xmlns:a16="http://schemas.microsoft.com/office/drawing/2014/main" id="{5D7D9295-B105-F34D-AF2D-D7EDAB2DC43C}"/>
                </a:ext>
              </a:extLst>
            </p:cNvPr>
            <p:cNvSpPr/>
            <p:nvPr/>
          </p:nvSpPr>
          <p:spPr>
            <a:xfrm>
              <a:off x="1474534" y="1219760"/>
              <a:ext cx="2934336" cy="307777"/>
            </a:xfrm>
            <a:prstGeom prst="rect">
              <a:avLst/>
            </a:prstGeom>
          </p:spPr>
          <p:txBody>
            <a:bodyPr wrap="square">
              <a:spAutoFit/>
            </a:bodyPr>
            <a:lstStyle/>
            <a:p>
              <a:pPr algn="ctr"/>
              <a:r>
                <a:rPr lang="en-US" sz="1400" b="1" spc="150" dirty="0">
                  <a:latin typeface="+mn-lt"/>
                  <a:cs typeface="Arial"/>
                </a:rPr>
                <a:t>MEAN PERCENTILE RANK</a:t>
              </a:r>
              <a:endParaRPr lang="en-US" sz="1400" dirty="0">
                <a:latin typeface="+mn-lt"/>
              </a:endParaRPr>
            </a:p>
          </p:txBody>
        </p:sp>
        <p:cxnSp>
          <p:nvCxnSpPr>
            <p:cNvPr id="24" name="Straight Connector 23">
              <a:extLst>
                <a:ext uri="{FF2B5EF4-FFF2-40B4-BE49-F238E27FC236}">
                  <a16:creationId xmlns:a16="http://schemas.microsoft.com/office/drawing/2014/main" id="{E2D10D1C-75CE-1E4E-A4C2-A10F48FFB14C}"/>
                </a:ext>
              </a:extLst>
            </p:cNvPr>
            <p:cNvCxnSpPr>
              <a:cxnSpLocks/>
            </p:cNvCxnSpPr>
            <p:nvPr/>
          </p:nvCxnSpPr>
          <p:spPr>
            <a:xfrm flipH="1">
              <a:off x="1597562" y="1533223"/>
              <a:ext cx="268828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69C7D34-073F-214B-A7EF-D2D357093933}"/>
                </a:ext>
              </a:extLst>
            </p:cNvPr>
            <p:cNvSpPr txBox="1"/>
            <p:nvPr/>
          </p:nvSpPr>
          <p:spPr>
            <a:xfrm>
              <a:off x="2427389" y="1718496"/>
              <a:ext cx="955475" cy="461665"/>
            </a:xfrm>
            <a:prstGeom prst="rect">
              <a:avLst/>
            </a:prstGeom>
            <a:noFill/>
          </p:spPr>
          <p:txBody>
            <a:bodyPr wrap="square" rtlCol="0">
              <a:spAutoFit/>
            </a:bodyPr>
            <a:lstStyle/>
            <a:p>
              <a:pPr algn="ctr"/>
              <a:r>
                <a:rPr lang="en-US" sz="2800" b="1" spc="150" baseline="30000" dirty="0">
                  <a:solidFill>
                    <a:schemeClr val="tx2"/>
                  </a:solidFill>
                  <a:latin typeface="+mn-lt"/>
                </a:rPr>
                <a:t>62nd</a:t>
              </a:r>
              <a:r>
                <a:rPr lang="en-US" sz="2400" b="1" spc="150" baseline="30000" dirty="0">
                  <a:solidFill>
                    <a:schemeClr val="tx2"/>
                  </a:solidFill>
                  <a:latin typeface="+mn-lt"/>
                </a:rPr>
                <a:t> </a:t>
              </a:r>
              <a:endParaRPr lang="en-US" sz="2400" b="1" spc="150" dirty="0">
                <a:solidFill>
                  <a:schemeClr val="tx2"/>
                </a:solidFill>
                <a:latin typeface="+mn-lt"/>
              </a:endParaRPr>
            </a:p>
          </p:txBody>
        </p:sp>
      </p:grpSp>
      <p:grpSp>
        <p:nvGrpSpPr>
          <p:cNvPr id="8" name="Group 7">
            <a:extLst>
              <a:ext uri="{FF2B5EF4-FFF2-40B4-BE49-F238E27FC236}">
                <a16:creationId xmlns:a16="http://schemas.microsoft.com/office/drawing/2014/main" id="{BEA4EEB4-49BB-664B-87AD-B5CA0E96DC6E}"/>
              </a:ext>
            </a:extLst>
          </p:cNvPr>
          <p:cNvGrpSpPr/>
          <p:nvPr/>
        </p:nvGrpSpPr>
        <p:grpSpPr>
          <a:xfrm>
            <a:off x="4550283" y="1219760"/>
            <a:ext cx="1790939" cy="804060"/>
            <a:chOff x="4550283" y="1219760"/>
            <a:chExt cx="1790939" cy="804060"/>
          </a:xfrm>
        </p:grpSpPr>
        <p:sp>
          <p:nvSpPr>
            <p:cNvPr id="18" name="Rectangle 17">
              <a:extLst>
                <a:ext uri="{FF2B5EF4-FFF2-40B4-BE49-F238E27FC236}">
                  <a16:creationId xmlns:a16="http://schemas.microsoft.com/office/drawing/2014/main" id="{DE7A9A87-DC48-6143-A47B-238564A947A1}"/>
                </a:ext>
              </a:extLst>
            </p:cNvPr>
            <p:cNvSpPr/>
            <p:nvPr/>
          </p:nvSpPr>
          <p:spPr>
            <a:xfrm>
              <a:off x="4550283" y="1219760"/>
              <a:ext cx="1790939" cy="307777"/>
            </a:xfrm>
            <a:prstGeom prst="rect">
              <a:avLst/>
            </a:prstGeom>
          </p:spPr>
          <p:txBody>
            <a:bodyPr wrap="none">
              <a:spAutoFit/>
            </a:bodyPr>
            <a:lstStyle/>
            <a:p>
              <a:r>
                <a:rPr lang="en-US" sz="1400" b="1" spc="150" dirty="0">
                  <a:latin typeface="+mn-lt"/>
                  <a:cs typeface="Arial"/>
                </a:rPr>
                <a:t>PARTICIPATION</a:t>
              </a:r>
              <a:endParaRPr lang="en-US" sz="1400" dirty="0">
                <a:latin typeface="+mn-lt"/>
              </a:endParaRPr>
            </a:p>
          </p:txBody>
        </p:sp>
        <p:cxnSp>
          <p:nvCxnSpPr>
            <p:cNvPr id="28" name="Straight Connector 27">
              <a:extLst>
                <a:ext uri="{FF2B5EF4-FFF2-40B4-BE49-F238E27FC236}">
                  <a16:creationId xmlns:a16="http://schemas.microsoft.com/office/drawing/2014/main" id="{A1A287C1-A63E-E546-A59F-F4D7CD96A05F}"/>
                </a:ext>
              </a:extLst>
            </p:cNvPr>
            <p:cNvCxnSpPr>
              <a:cxnSpLocks/>
            </p:cNvCxnSpPr>
            <p:nvPr/>
          </p:nvCxnSpPr>
          <p:spPr>
            <a:xfrm flipH="1">
              <a:off x="4665087" y="1533223"/>
              <a:ext cx="156133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8E6EEA2F-7658-3049-8B9D-3417D773CEA0}"/>
                </a:ext>
              </a:extLst>
            </p:cNvPr>
            <p:cNvSpPr txBox="1"/>
            <p:nvPr/>
          </p:nvSpPr>
          <p:spPr>
            <a:xfrm>
              <a:off x="5051053" y="1654488"/>
              <a:ext cx="789399" cy="369332"/>
            </a:xfrm>
            <a:prstGeom prst="rect">
              <a:avLst/>
            </a:prstGeom>
            <a:noFill/>
          </p:spPr>
          <p:txBody>
            <a:bodyPr wrap="square" rtlCol="0">
              <a:spAutoFit/>
            </a:bodyPr>
            <a:lstStyle/>
            <a:p>
              <a:pPr algn="ctr"/>
              <a:r>
                <a:rPr lang="en-US" b="1" spc="150" dirty="0">
                  <a:solidFill>
                    <a:schemeClr val="tx2"/>
                  </a:solidFill>
                  <a:latin typeface="+mn-lt"/>
                </a:rPr>
                <a:t>72%</a:t>
              </a:r>
            </a:p>
          </p:txBody>
        </p:sp>
      </p:grpSp>
      <p:grpSp>
        <p:nvGrpSpPr>
          <p:cNvPr id="9" name="Group 8">
            <a:extLst>
              <a:ext uri="{FF2B5EF4-FFF2-40B4-BE49-F238E27FC236}">
                <a16:creationId xmlns:a16="http://schemas.microsoft.com/office/drawing/2014/main" id="{AC8DA638-2F62-934C-BDB7-54F0903F8DC9}"/>
              </a:ext>
            </a:extLst>
          </p:cNvPr>
          <p:cNvGrpSpPr/>
          <p:nvPr/>
        </p:nvGrpSpPr>
        <p:grpSpPr>
          <a:xfrm>
            <a:off x="6482634" y="1219760"/>
            <a:ext cx="2373855" cy="804060"/>
            <a:chOff x="6482634" y="1219760"/>
            <a:chExt cx="2373855" cy="804060"/>
          </a:xfrm>
        </p:grpSpPr>
        <p:sp>
          <p:nvSpPr>
            <p:cNvPr id="19" name="Rectangle 18">
              <a:extLst>
                <a:ext uri="{FF2B5EF4-FFF2-40B4-BE49-F238E27FC236}">
                  <a16:creationId xmlns:a16="http://schemas.microsoft.com/office/drawing/2014/main" id="{65792177-8DCD-C54C-99C4-1B307D08BA4E}"/>
                </a:ext>
              </a:extLst>
            </p:cNvPr>
            <p:cNvSpPr/>
            <p:nvPr/>
          </p:nvSpPr>
          <p:spPr>
            <a:xfrm>
              <a:off x="6482634" y="1219760"/>
              <a:ext cx="2373855" cy="307777"/>
            </a:xfrm>
            <a:prstGeom prst="rect">
              <a:avLst/>
            </a:prstGeom>
          </p:spPr>
          <p:txBody>
            <a:bodyPr wrap="none">
              <a:spAutoFit/>
            </a:bodyPr>
            <a:lstStyle/>
            <a:p>
              <a:r>
                <a:rPr lang="en-US" sz="1400" b="1" spc="150" dirty="0">
                  <a:latin typeface="+mn-lt"/>
                  <a:cs typeface="Arial"/>
                </a:rPr>
                <a:t>ENGAGEMENT RATIO</a:t>
              </a:r>
              <a:endParaRPr lang="en-US" sz="1400" dirty="0">
                <a:latin typeface="+mn-lt"/>
              </a:endParaRPr>
            </a:p>
          </p:txBody>
        </p:sp>
        <p:cxnSp>
          <p:nvCxnSpPr>
            <p:cNvPr id="30" name="Straight Connector 29">
              <a:extLst>
                <a:ext uri="{FF2B5EF4-FFF2-40B4-BE49-F238E27FC236}">
                  <a16:creationId xmlns:a16="http://schemas.microsoft.com/office/drawing/2014/main" id="{198481B5-0B9C-C64F-AE14-F4E9FE9966AA}"/>
                </a:ext>
              </a:extLst>
            </p:cNvPr>
            <p:cNvCxnSpPr>
              <a:cxnSpLocks/>
            </p:cNvCxnSpPr>
            <p:nvPr/>
          </p:nvCxnSpPr>
          <p:spPr>
            <a:xfrm flipH="1">
              <a:off x="6598043" y="1533223"/>
              <a:ext cx="2143037"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518A9F46-8CF1-E642-B54A-56FA591E1A67}"/>
                </a:ext>
              </a:extLst>
            </p:cNvPr>
            <p:cNvSpPr txBox="1"/>
            <p:nvPr/>
          </p:nvSpPr>
          <p:spPr>
            <a:xfrm>
              <a:off x="7191824" y="1654488"/>
              <a:ext cx="955475" cy="369332"/>
            </a:xfrm>
            <a:prstGeom prst="rect">
              <a:avLst/>
            </a:prstGeom>
            <a:noFill/>
          </p:spPr>
          <p:txBody>
            <a:bodyPr wrap="square" rtlCol="0">
              <a:spAutoFit/>
            </a:bodyPr>
            <a:lstStyle/>
            <a:p>
              <a:pPr algn="ctr"/>
              <a:r>
                <a:rPr lang="en-US" b="1" spc="150" dirty="0">
                  <a:solidFill>
                    <a:schemeClr val="tx2"/>
                  </a:solidFill>
                  <a:latin typeface="+mn-lt"/>
                </a:rPr>
                <a:t>5.56:1</a:t>
              </a:r>
              <a:r>
                <a:rPr lang="en-US" b="1" spc="150" baseline="30000" dirty="0">
                  <a:solidFill>
                    <a:schemeClr val="tx2"/>
                  </a:solidFill>
                  <a:latin typeface="+mn-lt"/>
                </a:rPr>
                <a:t> </a:t>
              </a:r>
              <a:endParaRPr lang="en-US" b="1" spc="150" dirty="0">
                <a:solidFill>
                  <a:schemeClr val="tx2"/>
                </a:solidFill>
                <a:latin typeface="+mn-lt"/>
              </a:endParaRPr>
            </a:p>
          </p:txBody>
        </p:sp>
      </p:grpSp>
      <p:sp>
        <p:nvSpPr>
          <p:cNvPr id="36" name="Rectangle 35">
            <a:extLst>
              <a:ext uri="{FF2B5EF4-FFF2-40B4-BE49-F238E27FC236}">
                <a16:creationId xmlns:a16="http://schemas.microsoft.com/office/drawing/2014/main" id="{7BC6BEBA-702A-EC4C-871F-C5B97BA83D6F}"/>
              </a:ext>
            </a:extLst>
          </p:cNvPr>
          <p:cNvSpPr/>
          <p:nvPr/>
        </p:nvSpPr>
        <p:spPr>
          <a:xfrm>
            <a:off x="1986588" y="2381855"/>
            <a:ext cx="4354634" cy="307777"/>
          </a:xfrm>
          <a:prstGeom prst="rect">
            <a:avLst/>
          </a:prstGeom>
          <a:solidFill>
            <a:schemeClr val="bg1">
              <a:lumMod val="95000"/>
            </a:schemeClr>
          </a:solidFill>
        </p:spPr>
        <p:txBody>
          <a:bodyPr wrap="square">
            <a:spAutoFit/>
          </a:bodyPr>
          <a:lstStyle/>
          <a:p>
            <a:pPr algn="ctr"/>
            <a:r>
              <a:rPr lang="en-US" sz="1400" b="1" spc="150" dirty="0">
                <a:latin typeface="Arial"/>
                <a:cs typeface="Arial"/>
              </a:rPr>
              <a:t>FIELD PERIOD | SEPT. 19-OCT. 5, 2022</a:t>
            </a:r>
            <a:endParaRPr lang="en-US" sz="1400" dirty="0"/>
          </a:p>
        </p:txBody>
      </p:sp>
      <p:graphicFrame>
        <p:nvGraphicFramePr>
          <p:cNvPr id="42" name="Chart 41">
            <a:extLst>
              <a:ext uri="{FF2B5EF4-FFF2-40B4-BE49-F238E27FC236}">
                <a16:creationId xmlns:a16="http://schemas.microsoft.com/office/drawing/2014/main" id="{88DE02B9-1E80-994F-BBFE-B1A81FB30543}"/>
              </a:ext>
            </a:extLst>
          </p:cNvPr>
          <p:cNvGraphicFramePr/>
          <p:nvPr>
            <p:extLst>
              <p:ext uri="{D42A27DB-BD31-4B8C-83A1-F6EECF244321}">
                <p14:modId xmlns:p14="http://schemas.microsoft.com/office/powerpoint/2010/main" val="1474471986"/>
              </p:ext>
            </p:extLst>
          </p:nvPr>
        </p:nvGraphicFramePr>
        <p:xfrm>
          <a:off x="5977941" y="3737113"/>
          <a:ext cx="5734447" cy="248053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3" name="Chart 42">
            <a:extLst>
              <a:ext uri="{FF2B5EF4-FFF2-40B4-BE49-F238E27FC236}">
                <a16:creationId xmlns:a16="http://schemas.microsoft.com/office/drawing/2014/main" id="{4E6541DD-E88F-DE4E-A8DD-FD707DE9D3CF}"/>
              </a:ext>
            </a:extLst>
          </p:cNvPr>
          <p:cNvGraphicFramePr/>
          <p:nvPr>
            <p:extLst>
              <p:ext uri="{D42A27DB-BD31-4B8C-83A1-F6EECF244321}">
                <p14:modId xmlns:p14="http://schemas.microsoft.com/office/powerpoint/2010/main" val="439474193"/>
              </p:ext>
            </p:extLst>
          </p:nvPr>
        </p:nvGraphicFramePr>
        <p:xfrm>
          <a:off x="440277" y="3687398"/>
          <a:ext cx="5019229" cy="2523362"/>
        </p:xfrm>
        <a:graphic>
          <a:graphicData uri="http://schemas.openxmlformats.org/drawingml/2006/chart">
            <c:chart xmlns:c="http://schemas.openxmlformats.org/drawingml/2006/chart" xmlns:r="http://schemas.openxmlformats.org/officeDocument/2006/relationships" r:id="rId5"/>
          </a:graphicData>
        </a:graphic>
      </p:graphicFrame>
      <p:sp>
        <p:nvSpPr>
          <p:cNvPr id="2" name="Rectangle 1">
            <a:extLst>
              <a:ext uri="{FF2B5EF4-FFF2-40B4-BE49-F238E27FC236}">
                <a16:creationId xmlns:a16="http://schemas.microsoft.com/office/drawing/2014/main" id="{81CD091F-1038-7841-877A-58DBE359709F}"/>
              </a:ext>
            </a:extLst>
          </p:cNvPr>
          <p:cNvSpPr/>
          <p:nvPr/>
        </p:nvSpPr>
        <p:spPr>
          <a:xfrm>
            <a:off x="6145306" y="3279773"/>
            <a:ext cx="5889812" cy="307777"/>
          </a:xfrm>
          <a:prstGeom prst="rect">
            <a:avLst/>
          </a:prstGeom>
        </p:spPr>
        <p:txBody>
          <a:bodyPr wrap="square">
            <a:spAutoFit/>
          </a:bodyPr>
          <a:lstStyle/>
          <a:p>
            <a:pPr algn="ctr"/>
            <a:r>
              <a:rPr lang="en-US" sz="1400" b="1" dirty="0">
                <a:latin typeface="+mn-lt"/>
              </a:rPr>
              <a:t>GrandMean</a:t>
            </a:r>
            <a:endParaRPr lang="en-US" sz="1400" b="1" dirty="0">
              <a:effectLst/>
              <a:latin typeface="+mn-lt"/>
            </a:endParaRPr>
          </a:p>
        </p:txBody>
      </p:sp>
      <p:sp>
        <p:nvSpPr>
          <p:cNvPr id="31" name="Rectangle 30">
            <a:extLst>
              <a:ext uri="{FF2B5EF4-FFF2-40B4-BE49-F238E27FC236}">
                <a16:creationId xmlns:a16="http://schemas.microsoft.com/office/drawing/2014/main" id="{D36E76DF-0E03-3F41-8E40-DCD265D8F155}"/>
              </a:ext>
            </a:extLst>
          </p:cNvPr>
          <p:cNvSpPr/>
          <p:nvPr/>
        </p:nvSpPr>
        <p:spPr>
          <a:xfrm>
            <a:off x="793376" y="3284974"/>
            <a:ext cx="4666130" cy="492443"/>
          </a:xfrm>
          <a:prstGeom prst="rect">
            <a:avLst/>
          </a:prstGeom>
        </p:spPr>
        <p:txBody>
          <a:bodyPr wrap="square">
            <a:spAutoFit/>
          </a:bodyPr>
          <a:lstStyle/>
          <a:p>
            <a:pPr algn="ctr"/>
            <a:r>
              <a:rPr lang="en-US" sz="1400" b="1" dirty="0"/>
              <a:t>Response Rates</a:t>
            </a:r>
          </a:p>
          <a:p>
            <a:pPr algn="ctr"/>
            <a:r>
              <a:rPr lang="en-US" sz="1100" dirty="0">
                <a:solidFill>
                  <a:schemeClr val="tx2"/>
                </a:solidFill>
              </a:rPr>
              <a:t>% Participated</a:t>
            </a:r>
          </a:p>
        </p:txBody>
      </p:sp>
    </p:spTree>
    <p:extLst>
      <p:ext uri="{BB962C8B-B14F-4D97-AF65-F5344CB8AC3E}">
        <p14:creationId xmlns:p14="http://schemas.microsoft.com/office/powerpoint/2010/main" val="2202767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750"/>
                                        <p:tgtEl>
                                          <p:spTgt spid="6"/>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50"/>
                                        <p:tgtEl>
                                          <p:spTgt spid="8"/>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750"/>
                                        <p:tgtEl>
                                          <p:spTgt spid="9"/>
                                        </p:tgtEl>
                                      </p:cBhvr>
                                    </p:animEffect>
                                  </p:childTnLst>
                                </p:cTn>
                              </p:par>
                            </p:childTnLst>
                          </p:cTn>
                        </p:par>
                        <p:par>
                          <p:cTn id="20" fill="hold">
                            <p:stCondLst>
                              <p:cond delay="3000"/>
                            </p:stCondLst>
                            <p:childTnLst>
                              <p:par>
                                <p:cTn id="21" presetID="22" presetClass="entr" presetSubtype="8"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Chart 24">
            <a:extLst>
              <a:ext uri="{FF2B5EF4-FFF2-40B4-BE49-F238E27FC236}">
                <a16:creationId xmlns:a16="http://schemas.microsoft.com/office/drawing/2014/main" id="{D23A5D49-EE4F-D141-9B97-6FBB19BF83C3}"/>
              </a:ext>
            </a:extLst>
          </p:cNvPr>
          <p:cNvGraphicFramePr/>
          <p:nvPr>
            <p:extLst>
              <p:ext uri="{D42A27DB-BD31-4B8C-83A1-F6EECF244321}">
                <p14:modId xmlns:p14="http://schemas.microsoft.com/office/powerpoint/2010/main" val="2066024490"/>
              </p:ext>
            </p:extLst>
          </p:nvPr>
        </p:nvGraphicFramePr>
        <p:xfrm>
          <a:off x="230087" y="944937"/>
          <a:ext cx="11687235" cy="1179260"/>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a:extLst>
              <a:ext uri="{FF2B5EF4-FFF2-40B4-BE49-F238E27FC236}">
                <a16:creationId xmlns:a16="http://schemas.microsoft.com/office/drawing/2014/main" id="{4577CBE4-63F0-2146-99AE-1CC2C2C8AA5A}"/>
              </a:ext>
            </a:extLst>
          </p:cNvPr>
          <p:cNvSpPr>
            <a:spLocks noGrp="1"/>
          </p:cNvSpPr>
          <p:nvPr>
            <p:ph type="title"/>
          </p:nvPr>
        </p:nvSpPr>
        <p:spPr>
          <a:xfrm>
            <a:off x="0" y="0"/>
            <a:ext cx="12192000" cy="1338828"/>
          </a:xfrm>
        </p:spPr>
        <p:txBody>
          <a:bodyPr/>
          <a:lstStyle/>
          <a:p>
            <a:r>
              <a:rPr lang="en-US" dirty="0"/>
              <a:t>Engagement Segments Within BCSD</a:t>
            </a:r>
            <a:br>
              <a:rPr lang="en-US" dirty="0"/>
            </a:br>
            <a:endParaRPr lang="en-US" dirty="0"/>
          </a:p>
        </p:txBody>
      </p:sp>
      <p:sp>
        <p:nvSpPr>
          <p:cNvPr id="24" name="Slide Number Placeholder 23">
            <a:extLst>
              <a:ext uri="{FF2B5EF4-FFF2-40B4-BE49-F238E27FC236}">
                <a16:creationId xmlns:a16="http://schemas.microsoft.com/office/drawing/2014/main" id="{BF2E0EE7-4779-4F88-AA1B-B01D4F42E13A}"/>
              </a:ext>
            </a:extLst>
          </p:cNvPr>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13</a:t>
            </a:fld>
            <a:r>
              <a:rPr kumimoji="0" lang="en-US" sz="900" b="0" i="0" u="none" strike="noStrike" kern="1200" cap="none" spc="0" normalizeH="0" baseline="0" noProof="0" dirty="0">
                <a:ln>
                  <a:noFill/>
                </a:ln>
                <a:solidFill>
                  <a:srgbClr val="16C64F"/>
                </a:solidFill>
                <a:effectLst/>
                <a:uLnTx/>
                <a:uFillTx/>
                <a:latin typeface="Arial" charset="0"/>
                <a:ea typeface="+mn-ea"/>
                <a:cs typeface="Arial" charset="0"/>
              </a:rPr>
              <a:t> </a:t>
            </a:r>
          </a:p>
        </p:txBody>
      </p:sp>
      <p:sp>
        <p:nvSpPr>
          <p:cNvPr id="4" name="Text Placeholder 3">
            <a:extLst>
              <a:ext uri="{FF2B5EF4-FFF2-40B4-BE49-F238E27FC236}">
                <a16:creationId xmlns:a16="http://schemas.microsoft.com/office/drawing/2014/main" id="{8B4DE58A-1311-8A4D-B010-E7DF3A585CDD}"/>
              </a:ext>
            </a:extLst>
          </p:cNvPr>
          <p:cNvSpPr>
            <a:spLocks noGrp="1"/>
          </p:cNvSpPr>
          <p:nvPr>
            <p:ph type="body" sz="quarter" idx="12"/>
          </p:nvPr>
        </p:nvSpPr>
        <p:spPr/>
        <p:txBody>
          <a:bodyPr/>
          <a:lstStyle/>
          <a:p>
            <a:r>
              <a:rPr lang="en-US" dirty="0"/>
              <a:t>Employees can be segmented into three fundamental psychological conditions of engagement that are behaviorally predictive.</a:t>
            </a:r>
          </a:p>
        </p:txBody>
      </p:sp>
      <p:grpSp>
        <p:nvGrpSpPr>
          <p:cNvPr id="3" name="Group 2">
            <a:extLst>
              <a:ext uri="{FF2B5EF4-FFF2-40B4-BE49-F238E27FC236}">
                <a16:creationId xmlns:a16="http://schemas.microsoft.com/office/drawing/2014/main" id="{B2FE4AEC-762B-7E4B-A66D-F835E93EC21A}"/>
              </a:ext>
            </a:extLst>
          </p:cNvPr>
          <p:cNvGrpSpPr/>
          <p:nvPr/>
        </p:nvGrpSpPr>
        <p:grpSpPr>
          <a:xfrm>
            <a:off x="364846" y="4818517"/>
            <a:ext cx="11402991" cy="1203916"/>
            <a:chOff x="364846" y="4942407"/>
            <a:chExt cx="11402991" cy="1203916"/>
          </a:xfrm>
        </p:grpSpPr>
        <p:sp>
          <p:nvSpPr>
            <p:cNvPr id="18" name="TextBox 17">
              <a:extLst>
                <a:ext uri="{FF2B5EF4-FFF2-40B4-BE49-F238E27FC236}">
                  <a16:creationId xmlns:a16="http://schemas.microsoft.com/office/drawing/2014/main" id="{A1430063-C001-4645-8E93-65A753DA160B}"/>
                </a:ext>
              </a:extLst>
            </p:cNvPr>
            <p:cNvSpPr txBox="1"/>
            <p:nvPr/>
          </p:nvSpPr>
          <p:spPr>
            <a:xfrm>
              <a:off x="724540" y="5146049"/>
              <a:ext cx="3107465" cy="1000274"/>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005750"/>
                  </a:solidFill>
                  <a:effectLst/>
                  <a:uLnTx/>
                  <a:uFillTx/>
                  <a:latin typeface="Arial"/>
                  <a:ea typeface="+mn-ea"/>
                  <a:cs typeface="Calibri Light" panose="020F0302020204030204" pitchFamily="34" charset="0"/>
                </a:rPr>
                <a:t>45%</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100" normalizeH="0" baseline="0" noProof="0" dirty="0">
                  <a:ln>
                    <a:noFill/>
                  </a:ln>
                  <a:solidFill>
                    <a:srgbClr val="005750"/>
                  </a:solidFill>
                  <a:effectLst/>
                  <a:uLnTx/>
                  <a:uFillTx/>
                  <a:latin typeface="Arial" charset="0"/>
                  <a:ea typeface="Segoe UI Light" charset="0"/>
                  <a:cs typeface="Segoe UI Light" charset="0"/>
                </a:rPr>
                <a:t>ENGAGED</a:t>
              </a:r>
            </a:p>
          </p:txBody>
        </p:sp>
        <p:grpSp>
          <p:nvGrpSpPr>
            <p:cNvPr id="6" name="Group 5">
              <a:extLst>
                <a:ext uri="{FF2B5EF4-FFF2-40B4-BE49-F238E27FC236}">
                  <a16:creationId xmlns:a16="http://schemas.microsoft.com/office/drawing/2014/main" id="{B6A09841-2411-6D42-B38F-97E49EC57D33}"/>
                </a:ext>
              </a:extLst>
            </p:cNvPr>
            <p:cNvGrpSpPr/>
            <p:nvPr/>
          </p:nvGrpSpPr>
          <p:grpSpPr>
            <a:xfrm>
              <a:off x="364846" y="4942407"/>
              <a:ext cx="11402991" cy="184666"/>
              <a:chOff x="364846" y="5150757"/>
              <a:chExt cx="11402991" cy="184666"/>
            </a:xfrm>
          </p:grpSpPr>
          <p:cxnSp>
            <p:nvCxnSpPr>
              <p:cNvPr id="5" name="Straight Connector 4">
                <a:extLst>
                  <a:ext uri="{FF2B5EF4-FFF2-40B4-BE49-F238E27FC236}">
                    <a16:creationId xmlns:a16="http://schemas.microsoft.com/office/drawing/2014/main" id="{4AD85652-C848-CA42-924F-5ABA037CA587}"/>
                  </a:ext>
                </a:extLst>
              </p:cNvPr>
              <p:cNvCxnSpPr>
                <a:cxnSpLocks/>
              </p:cNvCxnSpPr>
              <p:nvPr/>
            </p:nvCxnSpPr>
            <p:spPr>
              <a:xfrm>
                <a:off x="364846" y="5243090"/>
                <a:ext cx="11402991" cy="0"/>
              </a:xfrm>
              <a:prstGeom prst="line">
                <a:avLst/>
              </a:prstGeom>
              <a:ln w="317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D50FE959-BAF6-EA49-94B4-6B80D6C0209E}"/>
                  </a:ext>
                </a:extLst>
              </p:cNvPr>
              <p:cNvSpPr txBox="1"/>
              <p:nvPr/>
            </p:nvSpPr>
            <p:spPr>
              <a:xfrm>
                <a:off x="4252437" y="5150757"/>
                <a:ext cx="3687126" cy="184666"/>
              </a:xfrm>
              <a:prstGeom prst="rect">
                <a:avLst/>
              </a:prstGeom>
              <a:solidFill>
                <a:schemeClr val="bg1"/>
              </a:solidFill>
            </p:spPr>
            <p:txBody>
              <a:bodyPr wrap="square" lIns="0" tIns="0" r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1" i="0" u="none" strike="noStrike" kern="1200" cap="none" spc="200" normalizeH="0" baseline="0" noProof="0" dirty="0">
                    <a:ln>
                      <a:noFill/>
                    </a:ln>
                    <a:solidFill>
                      <a:srgbClr val="000000"/>
                    </a:solidFill>
                    <a:effectLst/>
                    <a:uLnTx/>
                    <a:uFillTx/>
                    <a:latin typeface="Arial"/>
                    <a:ea typeface="+mn-ea"/>
                    <a:cs typeface="Calibri Light" panose="020F0302020204030204" pitchFamily="34" charset="0"/>
                  </a:rPr>
                  <a:t>GALLUP’S K-12 DATABASE</a:t>
                </a:r>
              </a:p>
            </p:txBody>
          </p:sp>
        </p:grpSp>
        <p:sp>
          <p:nvSpPr>
            <p:cNvPr id="20" name="TextBox 19">
              <a:extLst>
                <a:ext uri="{FF2B5EF4-FFF2-40B4-BE49-F238E27FC236}">
                  <a16:creationId xmlns:a16="http://schemas.microsoft.com/office/drawing/2014/main" id="{01FD2F51-27C6-EA45-9E15-D2BB697B9F90}"/>
                </a:ext>
              </a:extLst>
            </p:cNvPr>
            <p:cNvSpPr txBox="1"/>
            <p:nvPr/>
          </p:nvSpPr>
          <p:spPr>
            <a:xfrm>
              <a:off x="4439290" y="5146049"/>
              <a:ext cx="3107464" cy="1000274"/>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DA6927"/>
                  </a:solidFill>
                  <a:effectLst/>
                  <a:uLnTx/>
                  <a:uFillTx/>
                  <a:latin typeface="Arial"/>
                  <a:ea typeface="+mn-ea"/>
                  <a:cs typeface="Calibri Light" panose="020F0302020204030204" pitchFamily="34" charset="0"/>
                </a:rPr>
                <a:t>43%</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100" normalizeH="0" baseline="0" noProof="0" dirty="0">
                  <a:ln>
                    <a:noFill/>
                  </a:ln>
                  <a:solidFill>
                    <a:srgbClr val="DA6927"/>
                  </a:solidFill>
                  <a:effectLst/>
                  <a:uLnTx/>
                  <a:uFillTx/>
                  <a:latin typeface="Arial" charset="0"/>
                  <a:ea typeface="Segoe UI Light" charset="0"/>
                  <a:cs typeface="Segoe UI Light" charset="0"/>
                </a:rPr>
                <a:t>NOT ENGAGED</a:t>
              </a:r>
            </a:p>
          </p:txBody>
        </p:sp>
        <p:sp>
          <p:nvSpPr>
            <p:cNvPr id="21" name="TextBox 20">
              <a:extLst>
                <a:ext uri="{FF2B5EF4-FFF2-40B4-BE49-F238E27FC236}">
                  <a16:creationId xmlns:a16="http://schemas.microsoft.com/office/drawing/2014/main" id="{A49B8618-78AF-ED43-8FC1-74EED2C1EDB9}"/>
                </a:ext>
              </a:extLst>
            </p:cNvPr>
            <p:cNvSpPr txBox="1"/>
            <p:nvPr/>
          </p:nvSpPr>
          <p:spPr>
            <a:xfrm>
              <a:off x="8227495" y="5146049"/>
              <a:ext cx="3107464" cy="1000274"/>
            </a:xfrm>
            <a:prstGeom prst="rect">
              <a:avLst/>
            </a:prstGeom>
            <a:solidFill>
              <a:schemeClr val="bg1"/>
            </a:solidFill>
          </p:spPr>
          <p:txBody>
            <a:bodyPr wrap="square" rtlCol="0">
              <a:spAutoFit/>
            </a:bodyP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en-US" sz="4000" b="1" i="0" u="none" strike="noStrike" kern="1200" cap="none" spc="0" normalizeH="0" baseline="0" noProof="0" dirty="0">
                  <a:ln>
                    <a:noFill/>
                  </a:ln>
                  <a:solidFill>
                    <a:srgbClr val="B2292E"/>
                  </a:solidFill>
                  <a:effectLst/>
                  <a:uLnTx/>
                  <a:uFillTx/>
                  <a:latin typeface="Arial"/>
                  <a:ea typeface="+mn-ea"/>
                  <a:cs typeface="Calibri Light" panose="020F0302020204030204" pitchFamily="34" charset="0"/>
                </a:rPr>
                <a:t>12%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0" cap="none" spc="100" normalizeH="0" baseline="0" noProof="0" dirty="0">
                  <a:ln>
                    <a:noFill/>
                  </a:ln>
                  <a:solidFill>
                    <a:srgbClr val="B2292E"/>
                  </a:solidFill>
                  <a:effectLst/>
                  <a:uLnTx/>
                  <a:uFillTx/>
                  <a:latin typeface="Arial" charset="0"/>
                  <a:ea typeface="Segoe UI Light" charset="0"/>
                  <a:cs typeface="Segoe UI Light" charset="0"/>
                </a:rPr>
                <a:t>ACTIVELY DISENGAGED</a:t>
              </a:r>
            </a:p>
          </p:txBody>
        </p:sp>
      </p:grpSp>
      <p:sp>
        <p:nvSpPr>
          <p:cNvPr id="15" name="Content Placeholder 2">
            <a:extLst>
              <a:ext uri="{FF2B5EF4-FFF2-40B4-BE49-F238E27FC236}">
                <a16:creationId xmlns:a16="http://schemas.microsoft.com/office/drawing/2014/main" id="{458E8131-CA79-BF46-82EC-51619F42CFA7}"/>
              </a:ext>
            </a:extLst>
          </p:cNvPr>
          <p:cNvSpPr txBox="1">
            <a:spLocks/>
          </p:cNvSpPr>
          <p:nvPr/>
        </p:nvSpPr>
        <p:spPr>
          <a:xfrm>
            <a:off x="797996" y="3107142"/>
            <a:ext cx="3160829" cy="1152282"/>
          </a:xfrm>
          <a:prstGeom prst="rect">
            <a:avLst/>
          </a:prstGeom>
        </p:spPr>
        <p:txBody>
          <a:bodyPr lIns="0"/>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0" fontAlgn="base" latinLnBrk="0" hangingPunct="0">
              <a:lnSpc>
                <a:spcPct val="100000"/>
              </a:lnSpc>
              <a:spcBef>
                <a:spcPts val="600"/>
              </a:spcBef>
              <a:spcAft>
                <a:spcPct val="0"/>
              </a:spcAft>
              <a:buClrTx/>
              <a:buSzPct val="80000"/>
              <a:buFont typeface="Arial" panose="020B0604020202020204" pitchFamily="34" charset="0"/>
              <a:buNone/>
              <a:tabLst/>
              <a:defRPr/>
            </a:pPr>
            <a:r>
              <a:rPr kumimoji="0" lang="en-US" sz="1400" b="0" i="0" u="none" strike="noStrike" kern="0" cap="none" spc="0" normalizeH="0" baseline="0" noProof="0" dirty="0">
                <a:ln>
                  <a:noFill/>
                </a:ln>
                <a:solidFill>
                  <a:srgbClr val="25282A"/>
                </a:solidFill>
                <a:effectLst/>
                <a:uLnTx/>
                <a:uFillTx/>
                <a:latin typeface="Arial"/>
                <a:ea typeface="Segoe UI Light" charset="0"/>
                <a:cs typeface="Segoe UI Light" charset="0"/>
              </a:rPr>
              <a:t>Engaged employees are </a:t>
            </a:r>
            <a:r>
              <a:rPr kumimoji="0" lang="en-US" sz="1400" b="1" i="0" u="none" strike="noStrike" kern="0" cap="none" spc="0" normalizeH="0" baseline="0" noProof="0" dirty="0">
                <a:ln>
                  <a:noFill/>
                </a:ln>
                <a:solidFill>
                  <a:srgbClr val="005750"/>
                </a:solidFill>
                <a:effectLst/>
                <a:uLnTx/>
                <a:uFillTx/>
                <a:latin typeface="Arial"/>
                <a:ea typeface="Segoe UI Light" charset="0"/>
                <a:cs typeface="Arial" panose="020B0604020202020204" pitchFamily="34" charset="0"/>
              </a:rPr>
              <a:t>highly involved in and enthusiastic </a:t>
            </a:r>
            <a:r>
              <a:rPr kumimoji="0" lang="en-US" sz="1400" b="0" i="0" u="none" strike="noStrike" kern="0" cap="none" spc="0" normalizeH="0" baseline="0" noProof="0" dirty="0">
                <a:ln>
                  <a:noFill/>
                </a:ln>
                <a:solidFill>
                  <a:srgbClr val="25282A"/>
                </a:solidFill>
                <a:effectLst/>
                <a:uLnTx/>
                <a:uFillTx/>
                <a:latin typeface="Arial"/>
                <a:ea typeface="Segoe UI Light" charset="0"/>
                <a:cs typeface="Segoe UI Light" charset="0"/>
              </a:rPr>
              <a:t>about their work and workplace. They are psychological “owners,” drive performance and innovation, and move the organization forward.</a:t>
            </a:r>
          </a:p>
        </p:txBody>
      </p:sp>
      <p:cxnSp>
        <p:nvCxnSpPr>
          <p:cNvPr id="10" name="Straight Connector 9">
            <a:extLst>
              <a:ext uri="{FF2B5EF4-FFF2-40B4-BE49-F238E27FC236}">
                <a16:creationId xmlns:a16="http://schemas.microsoft.com/office/drawing/2014/main" id="{3D224E96-4D82-874A-9E35-2973DDE76C7C}"/>
              </a:ext>
            </a:extLst>
          </p:cNvPr>
          <p:cNvCxnSpPr>
            <a:cxnSpLocks/>
          </p:cNvCxnSpPr>
          <p:nvPr/>
        </p:nvCxnSpPr>
        <p:spPr>
          <a:xfrm flipH="1">
            <a:off x="724541" y="2975900"/>
            <a:ext cx="3107465" cy="0"/>
          </a:xfrm>
          <a:prstGeom prst="line">
            <a:avLst/>
          </a:prstGeom>
          <a:ln w="28575">
            <a:solidFill>
              <a:srgbClr val="005750"/>
            </a:solidFill>
          </a:ln>
        </p:spPr>
        <p:style>
          <a:lnRef idx="1">
            <a:schemeClr val="accent1"/>
          </a:lnRef>
          <a:fillRef idx="0">
            <a:schemeClr val="accent1"/>
          </a:fillRef>
          <a:effectRef idx="0">
            <a:schemeClr val="accent1"/>
          </a:effectRef>
          <a:fontRef idx="minor">
            <a:schemeClr val="tx1"/>
          </a:fontRef>
        </p:style>
      </p:cxnSp>
      <p:sp>
        <p:nvSpPr>
          <p:cNvPr id="32" name="Content Placeholder 2">
            <a:extLst>
              <a:ext uri="{FF2B5EF4-FFF2-40B4-BE49-F238E27FC236}">
                <a16:creationId xmlns:a16="http://schemas.microsoft.com/office/drawing/2014/main" id="{149EB93F-F16E-5047-83EF-FEF3E3E29F7A}"/>
              </a:ext>
            </a:extLst>
          </p:cNvPr>
          <p:cNvSpPr txBox="1">
            <a:spLocks/>
          </p:cNvSpPr>
          <p:nvPr/>
        </p:nvSpPr>
        <p:spPr>
          <a:xfrm>
            <a:off x="4512746" y="3107142"/>
            <a:ext cx="3160829" cy="1152282"/>
          </a:xfrm>
          <a:prstGeom prst="rect">
            <a:avLst/>
          </a:prstGeom>
        </p:spPr>
        <p:txBody>
          <a:bodyPr lIns="0"/>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222222"/>
                </a:solidFill>
                <a:effectLst/>
                <a:uLnTx/>
                <a:uFillTx/>
                <a:latin typeface="Arial"/>
                <a:ea typeface="Verdana" panose="020B0604030504040204" pitchFamily="34" charset="0"/>
                <a:cs typeface="Calibri Light" panose="020F0302020204030204" pitchFamily="34" charset="0"/>
              </a:rPr>
              <a:t>Not engaged employees are </a:t>
            </a:r>
            <a:r>
              <a:rPr kumimoji="0" lang="en-US" sz="1400" b="1" i="0" u="none" strike="noStrike" kern="1200" cap="none" spc="0" normalizeH="0" baseline="0" noProof="0" dirty="0">
                <a:ln>
                  <a:noFill/>
                </a:ln>
                <a:solidFill>
                  <a:srgbClr val="DA6927"/>
                </a:solidFill>
                <a:effectLst/>
                <a:uLnTx/>
                <a:uFillTx/>
                <a:latin typeface="Arial"/>
                <a:ea typeface="Verdana" panose="020B0604030504040204" pitchFamily="34" charset="0"/>
                <a:cs typeface="Arial" panose="020B0604020202020204" pitchFamily="34" charset="0"/>
              </a:rPr>
              <a:t>psychologically unattached </a:t>
            </a:r>
            <a:r>
              <a:rPr kumimoji="0" lang="en-US" sz="1400" b="0" i="0" u="none" strike="noStrike" kern="1200" cap="none" spc="0" normalizeH="0" baseline="0" noProof="0" dirty="0">
                <a:ln>
                  <a:noFill/>
                </a:ln>
                <a:solidFill>
                  <a:srgbClr val="222222"/>
                </a:solidFill>
                <a:effectLst/>
                <a:uLnTx/>
                <a:uFillTx/>
                <a:latin typeface="Arial"/>
                <a:ea typeface="Verdana" panose="020B0604030504040204" pitchFamily="34" charset="0"/>
                <a:cs typeface="Calibri Light" panose="020F0302020204030204" pitchFamily="34" charset="0"/>
              </a:rPr>
              <a:t>to their work and company. Because their engagement needs are not being fully met, they’re putting time — but not energy or passion — into their work.</a:t>
            </a:r>
          </a:p>
        </p:txBody>
      </p:sp>
      <p:cxnSp>
        <p:nvCxnSpPr>
          <p:cNvPr id="33" name="Straight Connector 32">
            <a:extLst>
              <a:ext uri="{FF2B5EF4-FFF2-40B4-BE49-F238E27FC236}">
                <a16:creationId xmlns:a16="http://schemas.microsoft.com/office/drawing/2014/main" id="{CB20B958-01B5-7F47-82BA-DD12CD48CC71}"/>
              </a:ext>
            </a:extLst>
          </p:cNvPr>
          <p:cNvCxnSpPr>
            <a:cxnSpLocks/>
          </p:cNvCxnSpPr>
          <p:nvPr/>
        </p:nvCxnSpPr>
        <p:spPr>
          <a:xfrm flipH="1">
            <a:off x="4439291" y="2975900"/>
            <a:ext cx="3107465" cy="0"/>
          </a:xfrm>
          <a:prstGeom prst="line">
            <a:avLst/>
          </a:prstGeom>
          <a:ln w="28575">
            <a:solidFill>
              <a:srgbClr val="F4C55C"/>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56FCFBE2-249D-3445-9C8C-C48A84954CBE}"/>
              </a:ext>
            </a:extLst>
          </p:cNvPr>
          <p:cNvSpPr txBox="1">
            <a:spLocks/>
          </p:cNvSpPr>
          <p:nvPr/>
        </p:nvSpPr>
        <p:spPr>
          <a:xfrm>
            <a:off x="724541" y="1882041"/>
            <a:ext cx="3107465" cy="978657"/>
          </a:xfrm>
          <a:prstGeom prst="rect">
            <a:avLst/>
          </a:prstGeom>
        </p:spPr>
        <p:txBody>
          <a:bodyPr/>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ctr" defTabSz="914400" rtl="0" eaLnBrk="0" fontAlgn="base" latinLnBrk="0" hangingPunct="0">
              <a:lnSpc>
                <a:spcPct val="100000"/>
              </a:lnSpc>
              <a:spcBef>
                <a:spcPts val="600"/>
              </a:spcBef>
              <a:spcAft>
                <a:spcPts val="600"/>
              </a:spcAft>
              <a:buClrTx/>
              <a:buSzPct val="80000"/>
              <a:buFont typeface="Arial" panose="020B0604020202020204" pitchFamily="34" charset="0"/>
              <a:buNone/>
              <a:tabLst/>
              <a:defRPr/>
            </a:pPr>
            <a:r>
              <a:rPr lang="en-US" sz="4000" b="1" kern="0" noProof="0" dirty="0">
                <a:solidFill>
                  <a:srgbClr val="005750"/>
                </a:solidFill>
                <a:latin typeface="Arial"/>
                <a:ea typeface="Segoe UI Light" charset="0"/>
                <a:cs typeface="Segoe UI Light" charset="0"/>
              </a:rPr>
              <a:t>50</a:t>
            </a:r>
            <a:r>
              <a:rPr kumimoji="0" lang="en-US" sz="4000" b="1" i="0" u="none" strike="noStrike" kern="0" cap="none" spc="0" normalizeH="0" baseline="0" noProof="0" dirty="0">
                <a:ln>
                  <a:noFill/>
                </a:ln>
                <a:solidFill>
                  <a:srgbClr val="005750"/>
                </a:solidFill>
                <a:effectLst/>
                <a:uLnTx/>
                <a:uFillTx/>
                <a:latin typeface="Arial"/>
                <a:ea typeface="Segoe UI Light" charset="0"/>
                <a:cs typeface="Segoe UI Light" charset="0"/>
              </a:rPr>
              <a:t>%</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1400" b="1" i="0" u="none" strike="noStrike" kern="0" cap="none" spc="100" normalizeH="0" baseline="0" noProof="0" dirty="0">
                <a:ln>
                  <a:noFill/>
                </a:ln>
                <a:solidFill>
                  <a:srgbClr val="005750"/>
                </a:solidFill>
                <a:effectLst/>
                <a:uLnTx/>
                <a:uFillTx/>
                <a:latin typeface="Arial" charset="0"/>
                <a:ea typeface="Segoe UI Light" charset="0"/>
                <a:cs typeface="Segoe UI Light" charset="0"/>
              </a:rPr>
              <a:t>ENGAGED</a:t>
            </a:r>
            <a:r>
              <a:rPr kumimoji="0" lang="en-US" sz="1400" b="1" i="0" u="none" strike="noStrike" kern="0" cap="none" spc="100" normalizeH="0" baseline="0" noProof="0" dirty="0">
                <a:ln>
                  <a:noFill/>
                </a:ln>
                <a:solidFill>
                  <a:srgbClr val="005750"/>
                </a:solidFill>
                <a:effectLst/>
                <a:uLnTx/>
                <a:uFillTx/>
                <a:latin typeface="Arial" charset="0"/>
                <a:cs typeface="Arial" charset="0"/>
              </a:rPr>
              <a:t> </a:t>
            </a:r>
            <a:endParaRPr kumimoji="0" lang="en-US" sz="1400" b="1" i="0" u="none" strike="noStrike" kern="0" cap="none" spc="100" normalizeH="0" baseline="0" noProof="0" dirty="0">
              <a:ln>
                <a:noFill/>
              </a:ln>
              <a:solidFill>
                <a:srgbClr val="005750"/>
              </a:solidFill>
              <a:effectLst/>
              <a:uLnTx/>
              <a:uFillTx/>
              <a:latin typeface="Arial" charset="0"/>
              <a:ea typeface="Segoe UI Light" charset="0"/>
              <a:cs typeface="Segoe UI Light" charset="0"/>
            </a:endParaRPr>
          </a:p>
        </p:txBody>
      </p:sp>
      <p:graphicFrame>
        <p:nvGraphicFramePr>
          <p:cNvPr id="29" name="Chart 28">
            <a:extLst>
              <a:ext uri="{FF2B5EF4-FFF2-40B4-BE49-F238E27FC236}">
                <a16:creationId xmlns:a16="http://schemas.microsoft.com/office/drawing/2014/main" id="{FFFAEFD5-9FCD-8749-B097-159049B74653}"/>
              </a:ext>
            </a:extLst>
          </p:cNvPr>
          <p:cNvGraphicFramePr/>
          <p:nvPr>
            <p:extLst>
              <p:ext uri="{D42A27DB-BD31-4B8C-83A1-F6EECF244321}">
                <p14:modId xmlns:p14="http://schemas.microsoft.com/office/powerpoint/2010/main" val="1264104392"/>
              </p:ext>
            </p:extLst>
          </p:nvPr>
        </p:nvGraphicFramePr>
        <p:xfrm>
          <a:off x="241101" y="942412"/>
          <a:ext cx="11704353" cy="1179260"/>
        </p:xfrm>
        <a:graphic>
          <a:graphicData uri="http://schemas.openxmlformats.org/drawingml/2006/chart">
            <c:chart xmlns:c="http://schemas.openxmlformats.org/drawingml/2006/chart" xmlns:r="http://schemas.openxmlformats.org/officeDocument/2006/relationships" r:id="rId3"/>
          </a:graphicData>
        </a:graphic>
      </p:graphicFrame>
      <p:sp>
        <p:nvSpPr>
          <p:cNvPr id="31" name="Content Placeholder 2">
            <a:extLst>
              <a:ext uri="{FF2B5EF4-FFF2-40B4-BE49-F238E27FC236}">
                <a16:creationId xmlns:a16="http://schemas.microsoft.com/office/drawing/2014/main" id="{37AD88D7-E7D6-4C49-A88C-3AE5DE0846B9}"/>
              </a:ext>
            </a:extLst>
          </p:cNvPr>
          <p:cNvSpPr txBox="1">
            <a:spLocks/>
          </p:cNvSpPr>
          <p:nvPr/>
        </p:nvSpPr>
        <p:spPr>
          <a:xfrm>
            <a:off x="4439290" y="1882939"/>
            <a:ext cx="3107465" cy="978657"/>
          </a:xfrm>
          <a:prstGeom prst="rect">
            <a:avLst/>
          </a:prstGeom>
        </p:spPr>
        <p:txBody>
          <a:bodyPr/>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ctr" defTabSz="914400" rtl="0" eaLnBrk="1" fontAlgn="base" latinLnBrk="0" hangingPunct="1">
              <a:lnSpc>
                <a:spcPct val="100000"/>
              </a:lnSpc>
              <a:spcBef>
                <a:spcPct val="0"/>
              </a:spcBef>
              <a:spcAft>
                <a:spcPts val="600"/>
              </a:spcAft>
              <a:buClrTx/>
              <a:buSzTx/>
              <a:buFont typeface="Arial" panose="020B0604020202020204" pitchFamily="34" charset="0"/>
              <a:buNone/>
              <a:tabLst/>
              <a:defRPr/>
            </a:pPr>
            <a:r>
              <a:rPr lang="en-US" sz="4000" b="1" kern="0" noProof="0" dirty="0">
                <a:solidFill>
                  <a:srgbClr val="DA6927"/>
                </a:solidFill>
                <a:latin typeface="Arial" charset="0"/>
                <a:ea typeface="Segoe UI Light" charset="0"/>
                <a:cs typeface="Segoe UI Light" charset="0"/>
              </a:rPr>
              <a:t>41</a:t>
            </a:r>
            <a:r>
              <a:rPr kumimoji="0" lang="en-US" sz="4000" b="1" i="0" u="none" strike="noStrike" kern="0" cap="none" spc="0" normalizeH="0" baseline="0" noProof="0" dirty="0">
                <a:ln>
                  <a:noFill/>
                </a:ln>
                <a:solidFill>
                  <a:srgbClr val="DA6927"/>
                </a:solidFill>
                <a:effectLst/>
                <a:uLnTx/>
                <a:uFillTx/>
                <a:latin typeface="Arial" charset="0"/>
                <a:ea typeface="Segoe UI Light" charset="0"/>
                <a:cs typeface="Segoe UI Light" charset="0"/>
              </a:rPr>
              <a:t>%</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1400" b="1" i="0" u="none" strike="noStrike" kern="0" cap="none" spc="100" normalizeH="0" baseline="0" noProof="0" dirty="0">
                <a:ln>
                  <a:noFill/>
                </a:ln>
                <a:solidFill>
                  <a:srgbClr val="DA6927"/>
                </a:solidFill>
                <a:effectLst/>
                <a:uLnTx/>
                <a:uFillTx/>
                <a:latin typeface="Arial" charset="0"/>
                <a:ea typeface="Segoe UI Light" charset="0"/>
                <a:cs typeface="Segoe UI Light" charset="0"/>
              </a:rPr>
              <a:t>NOT ENGAGED</a:t>
            </a:r>
          </a:p>
        </p:txBody>
      </p:sp>
      <p:sp>
        <p:nvSpPr>
          <p:cNvPr id="35" name="Content Placeholder 2">
            <a:extLst>
              <a:ext uri="{FF2B5EF4-FFF2-40B4-BE49-F238E27FC236}">
                <a16:creationId xmlns:a16="http://schemas.microsoft.com/office/drawing/2014/main" id="{BC3383C5-C94E-1E40-80CE-5E80C466FA8B}"/>
              </a:ext>
            </a:extLst>
          </p:cNvPr>
          <p:cNvSpPr txBox="1">
            <a:spLocks/>
          </p:cNvSpPr>
          <p:nvPr/>
        </p:nvSpPr>
        <p:spPr>
          <a:xfrm>
            <a:off x="8227495" y="1882041"/>
            <a:ext cx="3107465" cy="978657"/>
          </a:xfrm>
          <a:prstGeom prst="rect">
            <a:avLst/>
          </a:prstGeom>
        </p:spPr>
        <p:txBody>
          <a:bodyPr/>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ctr" defTabSz="914400" rtl="0" eaLnBrk="1" fontAlgn="base" latinLnBrk="0" hangingPunct="1">
              <a:lnSpc>
                <a:spcPct val="100000"/>
              </a:lnSpc>
              <a:spcBef>
                <a:spcPct val="0"/>
              </a:spcBef>
              <a:spcAft>
                <a:spcPts val="600"/>
              </a:spcAft>
              <a:buClrTx/>
              <a:buSzTx/>
              <a:buFont typeface="Arial" panose="020B0604020202020204" pitchFamily="34" charset="0"/>
              <a:buNone/>
              <a:tabLst/>
              <a:defRPr/>
            </a:pPr>
            <a:r>
              <a:rPr lang="en-US" sz="4000" b="1" kern="0" dirty="0">
                <a:solidFill>
                  <a:srgbClr val="B2292E"/>
                </a:solidFill>
                <a:latin typeface="Arial" charset="0"/>
                <a:ea typeface="Segoe UI Light" charset="0"/>
                <a:cs typeface="Segoe UI Light" charset="0"/>
              </a:rPr>
              <a:t>9</a:t>
            </a:r>
            <a:r>
              <a:rPr kumimoji="0" lang="en-US" sz="4000" b="1" i="0" u="none" strike="noStrike" kern="0" cap="none" spc="0" normalizeH="0" baseline="0" noProof="0" dirty="0">
                <a:ln>
                  <a:noFill/>
                </a:ln>
                <a:solidFill>
                  <a:srgbClr val="B2292E"/>
                </a:solidFill>
                <a:effectLst/>
                <a:uLnTx/>
                <a:uFillTx/>
                <a:latin typeface="Arial" charset="0"/>
                <a:ea typeface="Segoe UI Light" charset="0"/>
                <a:cs typeface="Segoe UI Light" charset="0"/>
              </a:rPr>
              <a:t>%</a:t>
            </a:r>
          </a:p>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sz="1400" b="1" i="0" u="none" strike="noStrike" kern="0" cap="none" spc="100" normalizeH="0" baseline="0" noProof="0" dirty="0">
                <a:ln>
                  <a:noFill/>
                </a:ln>
                <a:solidFill>
                  <a:srgbClr val="B2292E"/>
                </a:solidFill>
                <a:effectLst/>
                <a:uLnTx/>
                <a:uFillTx/>
                <a:latin typeface="Arial" charset="0"/>
                <a:ea typeface="Segoe UI Light" charset="0"/>
                <a:cs typeface="Segoe UI Light" charset="0"/>
              </a:rPr>
              <a:t>ACTIVELY DISENGAGED</a:t>
            </a:r>
          </a:p>
        </p:txBody>
      </p:sp>
      <p:sp>
        <p:nvSpPr>
          <p:cNvPr id="36" name="Content Placeholder 2">
            <a:extLst>
              <a:ext uri="{FF2B5EF4-FFF2-40B4-BE49-F238E27FC236}">
                <a16:creationId xmlns:a16="http://schemas.microsoft.com/office/drawing/2014/main" id="{E3845EE7-2924-084B-91EF-DAAE79D1C2C5}"/>
              </a:ext>
            </a:extLst>
          </p:cNvPr>
          <p:cNvSpPr txBox="1">
            <a:spLocks/>
          </p:cNvSpPr>
          <p:nvPr/>
        </p:nvSpPr>
        <p:spPr>
          <a:xfrm>
            <a:off x="8300951" y="3107142"/>
            <a:ext cx="3160829" cy="1152282"/>
          </a:xfrm>
          <a:prstGeom prst="rect">
            <a:avLst/>
          </a:prstGeom>
        </p:spPr>
        <p:txBody>
          <a:bodyPr lIns="0"/>
          <a:lstStyle>
            <a:lvl1pPr marL="342900" indent="-342900" algn="l" rtl="0" eaLnBrk="0" fontAlgn="base" hangingPunct="0">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0" fontAlgn="base" hangingPunct="0">
              <a:spcBef>
                <a:spcPts val="600"/>
              </a:spcBef>
              <a:spcAft>
                <a:spcPct val="0"/>
              </a:spcAft>
              <a:buClrTx/>
              <a:buFont typeface="Arial" charset="0"/>
              <a:buChar char="–"/>
              <a:defRPr sz="1800">
                <a:solidFill>
                  <a:schemeClr val="tx1"/>
                </a:solidFill>
                <a:latin typeface="+mn-lt"/>
                <a:cs typeface="+mn-cs"/>
              </a:defRPr>
            </a:lvl2pPr>
            <a:lvl3pPr marL="1143000" indent="-228600" algn="l" rtl="0" eaLnBrk="0" fontAlgn="base" hangingPunct="0">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0" fontAlgn="base" hangingPunct="0">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0" fontAlgn="base" hangingPunct="0">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0" fontAlgn="base" latinLnBrk="0" hangingPunct="0">
              <a:lnSpc>
                <a:spcPct val="100000"/>
              </a:lnSpc>
              <a:spcBef>
                <a:spcPts val="600"/>
              </a:spcBef>
              <a:spcAft>
                <a:spcPct val="0"/>
              </a:spcAft>
              <a:buClrTx/>
              <a:buSzPct val="80000"/>
              <a:buFont typeface="Arial" panose="020B0604020202020204" pitchFamily="34" charset="0"/>
              <a:buNone/>
              <a:tabLst/>
              <a:defRPr/>
            </a:pPr>
            <a:r>
              <a:rPr kumimoji="0" lang="en-US" sz="1400" b="0" i="0" u="none" strike="noStrike" kern="1200" cap="none" spc="0" normalizeH="0" baseline="0" noProof="0" dirty="0">
                <a:ln>
                  <a:noFill/>
                </a:ln>
                <a:solidFill>
                  <a:srgbClr val="25282A"/>
                </a:solidFill>
                <a:effectLst/>
                <a:uLnTx/>
                <a:uFillTx/>
                <a:latin typeface="Arial"/>
                <a:ea typeface="Verdana" panose="020B0604030504040204" pitchFamily="34" charset="0"/>
                <a:cs typeface="Calibri Light" panose="020F0302020204030204" pitchFamily="34" charset="0"/>
              </a:rPr>
              <a:t>Actively disengaged employees aren’t just unhappy at work — they are </a:t>
            </a:r>
            <a:r>
              <a:rPr kumimoji="0" lang="en-US" sz="1400" b="1" i="0" u="none" strike="noStrike" kern="1200" cap="none" spc="0" normalizeH="0" baseline="0" noProof="0" dirty="0">
                <a:ln>
                  <a:noFill/>
                </a:ln>
                <a:solidFill>
                  <a:srgbClr val="B2292E"/>
                </a:solidFill>
                <a:effectLst/>
                <a:uLnTx/>
                <a:uFillTx/>
                <a:latin typeface="Arial"/>
                <a:ea typeface="Verdana" panose="020B0604030504040204" pitchFamily="34" charset="0"/>
                <a:cs typeface="Arial" panose="020B0604020202020204" pitchFamily="34" charset="0"/>
              </a:rPr>
              <a:t>resentful</a:t>
            </a:r>
            <a:r>
              <a:rPr kumimoji="0" lang="en-US" sz="1400" b="0" i="0" u="none" strike="noStrike" kern="1200" cap="none" spc="0" normalizeH="0" baseline="0" noProof="0" dirty="0">
                <a:ln>
                  <a:noFill/>
                </a:ln>
                <a:solidFill>
                  <a:srgbClr val="25282A"/>
                </a:solidFill>
                <a:effectLst/>
                <a:uLnTx/>
                <a:uFillTx/>
                <a:latin typeface="Arial"/>
                <a:ea typeface="Verdana" panose="020B0604030504040204" pitchFamily="34" charset="0"/>
                <a:cs typeface="Calibri Light" panose="020F0302020204030204" pitchFamily="34" charset="0"/>
              </a:rPr>
              <a:t> that their needs aren’t being met and are </a:t>
            </a:r>
            <a:r>
              <a:rPr kumimoji="0" lang="en-US" sz="1400" b="1" i="0" u="none" strike="noStrike" kern="1200" cap="none" spc="0" normalizeH="0" baseline="0" noProof="0" dirty="0">
                <a:ln>
                  <a:noFill/>
                </a:ln>
                <a:solidFill>
                  <a:srgbClr val="B2292E"/>
                </a:solidFill>
                <a:effectLst/>
                <a:uLnTx/>
                <a:uFillTx/>
                <a:latin typeface="Arial"/>
                <a:ea typeface="Verdana" panose="020B0604030504040204" pitchFamily="34" charset="0"/>
                <a:cs typeface="Arial" panose="020B0604020202020204" pitchFamily="34" charset="0"/>
              </a:rPr>
              <a:t>acting out their unhappiness</a:t>
            </a:r>
            <a:r>
              <a:rPr kumimoji="0" lang="en-US" sz="1400" b="1" i="0" u="none" strike="noStrike" kern="1200" cap="none" spc="0" normalizeH="0" baseline="0" noProof="0" dirty="0">
                <a:ln>
                  <a:noFill/>
                </a:ln>
                <a:solidFill>
                  <a:srgbClr val="001689"/>
                </a:solidFill>
                <a:effectLst/>
                <a:uLnTx/>
                <a:uFillTx/>
                <a:latin typeface="Arial"/>
                <a:ea typeface="Verdana" panose="020B0604030504040204" pitchFamily="34" charset="0"/>
                <a:cs typeface="Arial" panose="020B0604020202020204" pitchFamily="34" charset="0"/>
              </a:rPr>
              <a:t>. </a:t>
            </a:r>
            <a:r>
              <a:rPr kumimoji="0" lang="en-US" sz="1400" b="0" i="0" u="none" strike="noStrike" kern="1200" cap="none" spc="0" normalizeH="0" baseline="0" noProof="0" dirty="0">
                <a:ln>
                  <a:noFill/>
                </a:ln>
                <a:solidFill>
                  <a:srgbClr val="25282A"/>
                </a:solidFill>
                <a:effectLst/>
                <a:uLnTx/>
                <a:uFillTx/>
                <a:latin typeface="Arial"/>
                <a:ea typeface="Verdana" panose="020B0604030504040204" pitchFamily="34" charset="0"/>
                <a:cs typeface="Calibri Light" panose="020F0302020204030204" pitchFamily="34" charset="0"/>
              </a:rPr>
              <a:t>Every day, these workers potentially undermine what their engaged coworkers accomplish.</a:t>
            </a:r>
          </a:p>
        </p:txBody>
      </p:sp>
      <p:cxnSp>
        <p:nvCxnSpPr>
          <p:cNvPr id="37" name="Straight Connector 36">
            <a:extLst>
              <a:ext uri="{FF2B5EF4-FFF2-40B4-BE49-F238E27FC236}">
                <a16:creationId xmlns:a16="http://schemas.microsoft.com/office/drawing/2014/main" id="{BD52B203-3795-7B41-92BC-C64127E28F1E}"/>
              </a:ext>
            </a:extLst>
          </p:cNvPr>
          <p:cNvCxnSpPr>
            <a:cxnSpLocks/>
          </p:cNvCxnSpPr>
          <p:nvPr/>
        </p:nvCxnSpPr>
        <p:spPr>
          <a:xfrm flipH="1">
            <a:off x="8227496" y="2975900"/>
            <a:ext cx="3107465" cy="0"/>
          </a:xfrm>
          <a:prstGeom prst="line">
            <a:avLst/>
          </a:prstGeom>
          <a:ln w="28575">
            <a:solidFill>
              <a:srgbClr val="B2292E"/>
            </a:solidFill>
          </a:ln>
        </p:spPr>
        <p:style>
          <a:lnRef idx="1">
            <a:schemeClr val="accent1"/>
          </a:lnRef>
          <a:fillRef idx="0">
            <a:schemeClr val="accent1"/>
          </a:fillRef>
          <a:effectRef idx="0">
            <a:schemeClr val="accent1"/>
          </a:effectRef>
          <a:fontRef idx="minor">
            <a:schemeClr val="tx1"/>
          </a:fontRef>
        </p:style>
      </p:cxnSp>
      <p:sp>
        <p:nvSpPr>
          <p:cNvPr id="22" name="Text Placeholder 1">
            <a:extLst>
              <a:ext uri="{FF2B5EF4-FFF2-40B4-BE49-F238E27FC236}">
                <a16:creationId xmlns:a16="http://schemas.microsoft.com/office/drawing/2014/main" id="{8D8B1AE2-585F-4BCE-A0D5-506FA2A61F67}"/>
              </a:ext>
            </a:extLst>
          </p:cNvPr>
          <p:cNvSpPr txBox="1">
            <a:spLocks/>
          </p:cNvSpPr>
          <p:nvPr/>
        </p:nvSpPr>
        <p:spPr>
          <a:xfrm>
            <a:off x="282195" y="6117995"/>
            <a:ext cx="8026631" cy="365124"/>
          </a:xfrm>
          <a:prstGeom prst="rect">
            <a:avLst/>
          </a:prstGeom>
        </p:spPr>
        <p:txBody>
          <a:bodyPr lIns="0"/>
          <a:lstStyle>
            <a:lvl1pPr marL="0" indent="0" algn="l" rtl="0" eaLnBrk="1" fontAlgn="base" hangingPunct="1">
              <a:spcBef>
                <a:spcPts val="600"/>
              </a:spcBef>
              <a:spcAft>
                <a:spcPct val="0"/>
              </a:spcAft>
              <a:buClrTx/>
              <a:buSzPct val="80000"/>
              <a:buFont typeface="Arial" panose="020B0604020202020204" pitchFamily="34" charset="0"/>
              <a:buNone/>
              <a:defRPr sz="1600" baseline="0">
                <a:solidFill>
                  <a:schemeClr val="tx2"/>
                </a:solidFill>
                <a:latin typeface="+mn-lt"/>
                <a:ea typeface="+mn-ea"/>
                <a:cs typeface="+mn-cs"/>
              </a:defRPr>
            </a:lvl1pPr>
            <a:lvl2pPr marL="457200" indent="0" algn="l" rtl="0" eaLnBrk="1" fontAlgn="base" hangingPunct="1">
              <a:spcBef>
                <a:spcPts val="600"/>
              </a:spcBef>
              <a:spcAft>
                <a:spcPct val="0"/>
              </a:spcAft>
              <a:buClrTx/>
              <a:buFont typeface="Arial" charset="0"/>
              <a:buNone/>
              <a:defRPr sz="1800">
                <a:solidFill>
                  <a:schemeClr val="tx1"/>
                </a:solidFill>
                <a:latin typeface="+mn-lt"/>
                <a:cs typeface="+mn-cs"/>
              </a:defRPr>
            </a:lvl2pPr>
            <a:lvl3pPr marL="914400" indent="0" algn="l" rtl="0" eaLnBrk="1" fontAlgn="base" hangingPunct="1">
              <a:spcBef>
                <a:spcPts val="600"/>
              </a:spcBef>
              <a:spcAft>
                <a:spcPct val="0"/>
              </a:spcAft>
              <a:buClrTx/>
              <a:buSzPct val="80000"/>
              <a:buFont typeface="Arial" panose="020B0604020202020204" pitchFamily="34" charset="0"/>
              <a:buNone/>
              <a:defRPr sz="1600">
                <a:solidFill>
                  <a:schemeClr val="tx1"/>
                </a:solidFill>
                <a:latin typeface="+mn-lt"/>
                <a:cs typeface="+mn-cs"/>
              </a:defRPr>
            </a:lvl3pPr>
            <a:lvl4pPr marL="1371600" indent="0" algn="l" rtl="0" eaLnBrk="1" fontAlgn="base" hangingPunct="1">
              <a:spcBef>
                <a:spcPts val="600"/>
              </a:spcBef>
              <a:spcAft>
                <a:spcPct val="0"/>
              </a:spcAft>
              <a:buClrTx/>
              <a:buFont typeface="Times" pitchFamily="18" charset="0"/>
              <a:buNone/>
              <a:defRPr sz="1400">
                <a:solidFill>
                  <a:schemeClr val="tx1"/>
                </a:solidFill>
                <a:latin typeface="+mn-lt"/>
                <a:cs typeface="+mn-cs"/>
              </a:defRPr>
            </a:lvl4pPr>
            <a:lvl5pPr marL="1828800" indent="0" algn="l" rtl="0" eaLnBrk="1" fontAlgn="base" hangingPunct="1">
              <a:spcBef>
                <a:spcPts val="600"/>
              </a:spcBef>
              <a:spcAft>
                <a:spcPct val="0"/>
              </a:spcAft>
              <a:buClrTx/>
              <a:buFont typeface="Times" pitchFamily="18" charset="0"/>
              <a:buNone/>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1" fontAlgn="base" latinLnBrk="0" hangingPunct="1">
              <a:lnSpc>
                <a:spcPct val="100000"/>
              </a:lnSpc>
              <a:spcBef>
                <a:spcPts val="600"/>
              </a:spcBef>
              <a:spcAft>
                <a:spcPct val="0"/>
              </a:spcAft>
              <a:buClrTx/>
              <a:buSzPct val="80000"/>
              <a:buFont typeface="Arial" panose="020B0604020202020204" pitchFamily="34" charset="0"/>
              <a:buNone/>
              <a:tabLst/>
              <a:defRPr/>
            </a:pPr>
            <a:r>
              <a:rPr kumimoji="0" lang="en-US" sz="800" b="0" i="0" u="none" strike="noStrike" kern="0" cap="none" spc="0" normalizeH="0" baseline="0" noProof="0" dirty="0">
                <a:ln>
                  <a:noFill/>
                </a:ln>
                <a:solidFill>
                  <a:srgbClr val="54575A"/>
                </a:solidFill>
                <a:effectLst/>
                <a:uLnTx/>
                <a:uFillTx/>
                <a:latin typeface="Arial"/>
                <a:ea typeface="+mn-ea"/>
                <a:cs typeface="+mn-cs"/>
              </a:rPr>
              <a:t>Note: Percentages based on Gallup’s 2022 Q</a:t>
            </a:r>
            <a:r>
              <a:rPr kumimoji="0" lang="en-US" sz="800" b="0" i="0" u="none" strike="noStrike" kern="0" cap="none" spc="0" normalizeH="0" baseline="30000" noProof="0" dirty="0">
                <a:ln>
                  <a:noFill/>
                </a:ln>
                <a:solidFill>
                  <a:srgbClr val="54575A"/>
                </a:solidFill>
                <a:effectLst/>
                <a:uLnTx/>
                <a:uFillTx/>
                <a:latin typeface="Arial"/>
                <a:ea typeface="+mn-ea"/>
                <a:cs typeface="+mn-cs"/>
              </a:rPr>
              <a:t>12</a:t>
            </a:r>
            <a:r>
              <a:rPr kumimoji="0" lang="en-US" sz="800" b="0" i="0" u="none" strike="noStrike" kern="0" cap="none" spc="0" normalizeH="0" baseline="0" noProof="0" dirty="0">
                <a:ln>
                  <a:noFill/>
                </a:ln>
                <a:solidFill>
                  <a:srgbClr val="54575A"/>
                </a:solidFill>
                <a:effectLst/>
                <a:uLnTx/>
                <a:uFillTx/>
                <a:latin typeface="Arial"/>
                <a:ea typeface="+mn-ea"/>
                <a:cs typeface="+mn-cs"/>
              </a:rPr>
              <a:t> Education - Kindergarten Through 12</a:t>
            </a:r>
            <a:r>
              <a:rPr kumimoji="0" lang="en-US" sz="800" b="0" i="0" u="none" strike="noStrike" kern="0" cap="none" spc="0" normalizeH="0" baseline="30000" noProof="0" dirty="0">
                <a:ln>
                  <a:noFill/>
                </a:ln>
                <a:solidFill>
                  <a:srgbClr val="54575A"/>
                </a:solidFill>
                <a:effectLst/>
                <a:uLnTx/>
                <a:uFillTx/>
                <a:latin typeface="Arial"/>
                <a:ea typeface="+mn-ea"/>
                <a:cs typeface="+mn-cs"/>
              </a:rPr>
              <a:t>th</a:t>
            </a:r>
            <a:r>
              <a:rPr kumimoji="0" lang="en-US" sz="800" b="0" i="0" u="none" strike="noStrike" kern="0" cap="none" spc="0" normalizeH="0" baseline="0" noProof="0" dirty="0">
                <a:ln>
                  <a:noFill/>
                </a:ln>
                <a:solidFill>
                  <a:srgbClr val="54575A"/>
                </a:solidFill>
                <a:effectLst/>
                <a:uLnTx/>
                <a:uFillTx/>
                <a:latin typeface="Arial"/>
                <a:ea typeface="+mn-ea"/>
                <a:cs typeface="+mn-cs"/>
              </a:rPr>
              <a:t> Grade Engagement Indices Database. </a:t>
            </a:r>
          </a:p>
        </p:txBody>
      </p:sp>
    </p:spTree>
    <p:extLst>
      <p:ext uri="{BB962C8B-B14F-4D97-AF65-F5344CB8AC3E}">
        <p14:creationId xmlns:p14="http://schemas.microsoft.com/office/powerpoint/2010/main" val="399601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1000"/>
                                        <p:tgtEl>
                                          <p:spTgt spid="35"/>
                                        </p:tgtEl>
                                      </p:cBhvr>
                                    </p:animEffect>
                                    <p:set>
                                      <p:cBhvr>
                                        <p:cTn id="7" dur="1" fill="hold">
                                          <p:stCondLst>
                                            <p:cond delay="999"/>
                                          </p:stCondLst>
                                        </p:cTn>
                                        <p:tgtEl>
                                          <p:spTgt spid="35"/>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1000"/>
                                        <p:tgtEl>
                                          <p:spTgt spid="31"/>
                                        </p:tgtEl>
                                      </p:cBhvr>
                                    </p:animEffect>
                                    <p:set>
                                      <p:cBhvr>
                                        <p:cTn id="10" dur="1" fill="hold">
                                          <p:stCondLst>
                                            <p:cond delay="999"/>
                                          </p:stCondLst>
                                        </p:cTn>
                                        <p:tgtEl>
                                          <p:spTgt spid="31"/>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1000"/>
                                        <p:tgtEl>
                                          <p:spTgt spid="8"/>
                                        </p:tgtEl>
                                      </p:cBhvr>
                                    </p:animEffect>
                                    <p:set>
                                      <p:cBhvr>
                                        <p:cTn id="13" dur="1" fill="hold">
                                          <p:stCondLst>
                                            <p:cond delay="999"/>
                                          </p:stCondLst>
                                        </p:cTn>
                                        <p:tgtEl>
                                          <p:spTgt spid="8"/>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1000"/>
                                        <p:tgtEl>
                                          <p:spTgt spid="29"/>
                                        </p:tgtEl>
                                      </p:cBhvr>
                                    </p:animEffect>
                                    <p:set>
                                      <p:cBhvr>
                                        <p:cTn id="16" dur="1" fill="hold">
                                          <p:stCondLst>
                                            <p:cond delay="999"/>
                                          </p:stCondLst>
                                        </p:cTn>
                                        <p:tgtEl>
                                          <p:spTgt spid="29"/>
                                        </p:tgtEl>
                                        <p:attrNameLst>
                                          <p:attrName>style.visibility</p:attrName>
                                        </p:attrNameLst>
                                      </p:cBhvr>
                                      <p:to>
                                        <p:strVal val="hidden"/>
                                      </p:to>
                                    </p:se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childTnLst>
                                </p:cTn>
                              </p:par>
                              <p:par>
                                <p:cTn id="20" presetID="42" presetClass="path" presetSubtype="0" accel="50000" decel="50000" fill="hold" nodeType="withEffect">
                                  <p:stCondLst>
                                    <p:cond delay="0"/>
                                  </p:stCondLst>
                                  <p:childTnLst>
                                    <p:animMotion origin="layout" path="M 3.95833E-6 -2.96296E-6 L -0.00065 -0.44907 " pathEditMode="relative" rAng="0" ptsTypes="AA">
                                      <p:cBhvr>
                                        <p:cTn id="21" dur="2000" fill="hold"/>
                                        <p:tgtEl>
                                          <p:spTgt spid="3"/>
                                        </p:tgtEl>
                                        <p:attrNameLst>
                                          <p:attrName>ppt_x</p:attrName>
                                          <p:attrName>ppt_y</p:attrName>
                                        </p:attrNameLst>
                                      </p:cBhvr>
                                      <p:rCtr x="-39" y="-2245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29" grpId="0">
        <p:bldAsOne/>
      </p:bldGraphic>
      <p:bldP spid="31"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txBox="1">
            <a:spLocks noGrp="1"/>
          </p:cNvSpPr>
          <p:nvPr>
            <p:ph type="title"/>
          </p:nvPr>
        </p:nvSpPr>
        <p:spPr/>
        <p:txBody>
          <a:bodyPr/>
          <a:lstStyle/>
          <a:p>
            <a:r>
              <a:rPr lang="en-US" dirty="0"/>
              <a:t>78% of Workers Worldwide Are Not Reaching Their Full Potential</a:t>
            </a:r>
          </a:p>
        </p:txBody>
      </p:sp>
      <p:sp>
        <p:nvSpPr>
          <p:cNvPr id="31" name="Text Placeholder 30">
            <a:extLst>
              <a:ext uri="{FF2B5EF4-FFF2-40B4-BE49-F238E27FC236}">
                <a16:creationId xmlns:a16="http://schemas.microsoft.com/office/drawing/2014/main" id="{E0343A21-9D7C-0034-762C-17E4487C52EA}"/>
              </a:ext>
            </a:extLst>
          </p:cNvPr>
          <p:cNvSpPr>
            <a:spLocks noGrp="1"/>
          </p:cNvSpPr>
          <p:nvPr>
            <p:ph type="body" sz="quarter" idx="15"/>
          </p:nvPr>
        </p:nvSpPr>
        <p:spPr>
          <a:xfrm>
            <a:off x="0" y="850392"/>
            <a:ext cx="11023600" cy="723275"/>
          </a:xfrm>
        </p:spPr>
        <p:txBody>
          <a:bodyPr/>
          <a:lstStyle/>
          <a:p>
            <a:r>
              <a:rPr kumimoji="0" lang="en-US" sz="1600" b="0" i="0" u="none" strike="noStrike" kern="1200" cap="none" spc="-10" normalizeH="0" baseline="0" noProof="0" dirty="0">
                <a:ln>
                  <a:noFill/>
                </a:ln>
                <a:solidFill>
                  <a:srgbClr val="535658"/>
                </a:solidFill>
                <a:effectLst/>
                <a:uLnTx/>
                <a:uFillTx/>
                <a:latin typeface="Arial"/>
                <a:ea typeface="+mn-ea"/>
                <a:cs typeface="Arial"/>
              </a:rPr>
              <a:t>Gallup</a:t>
            </a:r>
            <a:r>
              <a:rPr kumimoji="0" lang="en-US" sz="1600" b="0" i="0" u="none" strike="noStrike" kern="1200" cap="none" spc="40" normalizeH="0" baseline="0" noProof="0" dirty="0">
                <a:ln>
                  <a:noFill/>
                </a:ln>
                <a:solidFill>
                  <a:srgbClr val="535658"/>
                </a:solidFill>
                <a:effectLst/>
                <a:uLnTx/>
                <a:uFillTx/>
                <a:latin typeface="Arial"/>
                <a:ea typeface="+mn-ea"/>
                <a:cs typeface="Arial"/>
              </a:rPr>
              <a:t> </a:t>
            </a:r>
            <a:r>
              <a:rPr kumimoji="0" lang="en-US" sz="1600" b="0" i="0" u="none" strike="noStrike" kern="1200" cap="none" spc="-10" normalizeH="0" baseline="0" noProof="0" dirty="0">
                <a:ln>
                  <a:noFill/>
                </a:ln>
                <a:solidFill>
                  <a:srgbClr val="535658"/>
                </a:solidFill>
                <a:effectLst/>
                <a:uLnTx/>
                <a:uFillTx/>
                <a:latin typeface="Arial"/>
                <a:ea typeface="+mn-ea"/>
                <a:cs typeface="Arial"/>
              </a:rPr>
              <a:t>is</a:t>
            </a:r>
            <a:r>
              <a:rPr kumimoji="0" lang="en-US" sz="1600" b="0" i="0" u="none" strike="noStrike" kern="1200" cap="none" spc="15" normalizeH="0" baseline="0" noProof="0" dirty="0">
                <a:ln>
                  <a:noFill/>
                </a:ln>
                <a:solidFill>
                  <a:srgbClr val="535658"/>
                </a:solidFill>
                <a:effectLst/>
                <a:uLnTx/>
                <a:uFillTx/>
                <a:latin typeface="Arial"/>
                <a:ea typeface="+mn-ea"/>
                <a:cs typeface="Arial"/>
              </a:rPr>
              <a:t> </a:t>
            </a:r>
            <a:r>
              <a:rPr kumimoji="0" lang="en-US" sz="1600" b="0" i="0" u="none" strike="noStrike" kern="1200" cap="none" spc="-10" normalizeH="0" baseline="0" noProof="0" dirty="0">
                <a:ln>
                  <a:noFill/>
                </a:ln>
                <a:solidFill>
                  <a:srgbClr val="535658"/>
                </a:solidFill>
                <a:effectLst/>
                <a:uLnTx/>
                <a:uFillTx/>
                <a:latin typeface="Arial"/>
                <a:ea typeface="+mn-ea"/>
                <a:cs typeface="Arial"/>
              </a:rPr>
              <a:t>helping</a:t>
            </a:r>
            <a:r>
              <a:rPr kumimoji="0" lang="en-US" sz="1600" b="0" i="0" u="none" strike="noStrike" kern="1200" cap="none" spc="95" normalizeH="0" baseline="0" noProof="0" dirty="0">
                <a:ln>
                  <a:noFill/>
                </a:ln>
                <a:solidFill>
                  <a:srgbClr val="535658"/>
                </a:solidFill>
                <a:effectLst/>
                <a:uLnTx/>
                <a:uFillTx/>
                <a:latin typeface="Arial"/>
                <a:ea typeface="+mn-ea"/>
                <a:cs typeface="Arial"/>
              </a:rPr>
              <a:t> </a:t>
            </a:r>
            <a:r>
              <a:rPr kumimoji="0" lang="en-US" sz="1600" b="0" i="0" u="none" strike="noStrike" kern="1200" cap="none" spc="-15" normalizeH="0" baseline="0" noProof="0" dirty="0">
                <a:ln>
                  <a:noFill/>
                </a:ln>
                <a:solidFill>
                  <a:srgbClr val="535658"/>
                </a:solidFill>
                <a:effectLst/>
                <a:uLnTx/>
                <a:uFillTx/>
                <a:latin typeface="Arial"/>
                <a:ea typeface="+mn-ea"/>
                <a:cs typeface="Arial"/>
              </a:rPr>
              <a:t>organizations</a:t>
            </a:r>
            <a:r>
              <a:rPr kumimoji="0" lang="en-US" sz="1600" b="0" i="0" u="none" strike="noStrike" kern="1200" cap="none" spc="105" normalizeH="0" baseline="0" noProof="0" dirty="0">
                <a:ln>
                  <a:noFill/>
                </a:ln>
                <a:solidFill>
                  <a:srgbClr val="535658"/>
                </a:solidFill>
                <a:effectLst/>
                <a:uLnTx/>
                <a:uFillTx/>
                <a:latin typeface="Arial"/>
                <a:ea typeface="+mn-ea"/>
                <a:cs typeface="Arial"/>
              </a:rPr>
              <a:t> </a:t>
            </a:r>
            <a:r>
              <a:rPr kumimoji="0" lang="en-US" sz="1600" b="0" i="0" u="none" strike="noStrike" kern="1200" cap="none" spc="-10" normalizeH="0" baseline="0" noProof="0" dirty="0">
                <a:ln>
                  <a:noFill/>
                </a:ln>
                <a:solidFill>
                  <a:srgbClr val="535658"/>
                </a:solidFill>
                <a:effectLst/>
                <a:uLnTx/>
                <a:uFillTx/>
                <a:latin typeface="Arial"/>
                <a:ea typeface="+mn-ea"/>
                <a:cs typeface="Arial"/>
              </a:rPr>
              <a:t>build</a:t>
            </a:r>
            <a:r>
              <a:rPr kumimoji="0" lang="en-US" sz="1600" b="0" i="0" u="none" strike="noStrike" kern="1200" cap="none" spc="75" normalizeH="0" baseline="0" noProof="0" dirty="0">
                <a:ln>
                  <a:noFill/>
                </a:ln>
                <a:solidFill>
                  <a:srgbClr val="535658"/>
                </a:solidFill>
                <a:effectLst/>
                <a:uLnTx/>
                <a:uFillTx/>
                <a:latin typeface="Arial"/>
                <a:ea typeface="+mn-ea"/>
                <a:cs typeface="Arial"/>
              </a:rPr>
              <a:t> </a:t>
            </a:r>
            <a:r>
              <a:rPr kumimoji="0" lang="en-US" sz="1600" b="0" i="0" u="none" strike="noStrike" kern="1200" cap="none" spc="-10" normalizeH="0" baseline="0" noProof="0" dirty="0">
                <a:ln>
                  <a:noFill/>
                </a:ln>
                <a:solidFill>
                  <a:srgbClr val="535658"/>
                </a:solidFill>
                <a:effectLst/>
                <a:uLnTx/>
                <a:uFillTx/>
                <a:latin typeface="Arial"/>
                <a:ea typeface="+mn-ea"/>
                <a:cs typeface="Arial"/>
              </a:rPr>
              <a:t>sustained</a:t>
            </a:r>
            <a:r>
              <a:rPr kumimoji="0" lang="en-US" sz="1600" b="0" i="0" u="none" strike="noStrike" kern="1200" cap="none" spc="45" normalizeH="0" baseline="0" noProof="0" dirty="0">
                <a:ln>
                  <a:noFill/>
                </a:ln>
                <a:solidFill>
                  <a:srgbClr val="535658"/>
                </a:solidFill>
                <a:effectLst/>
                <a:uLnTx/>
                <a:uFillTx/>
                <a:latin typeface="Arial"/>
                <a:ea typeface="+mn-ea"/>
                <a:cs typeface="Arial"/>
              </a:rPr>
              <a:t> </a:t>
            </a:r>
            <a:r>
              <a:rPr kumimoji="0" lang="en-US" sz="1600" b="0" i="0" u="none" strike="noStrike" kern="1200" cap="none" spc="-5" normalizeH="0" baseline="0" noProof="0" dirty="0">
                <a:ln>
                  <a:noFill/>
                </a:ln>
                <a:solidFill>
                  <a:srgbClr val="535658"/>
                </a:solidFill>
                <a:effectLst/>
                <a:uLnTx/>
                <a:uFillTx/>
                <a:latin typeface="Arial"/>
                <a:ea typeface="+mn-ea"/>
                <a:cs typeface="Arial"/>
              </a:rPr>
              <a:t>engagement.</a:t>
            </a:r>
            <a:r>
              <a:rPr kumimoji="0" lang="en-US" sz="1600" b="0" i="0" u="none" strike="noStrike" kern="1200" cap="none" spc="5" normalizeH="0" baseline="0" noProof="0" dirty="0">
                <a:ln>
                  <a:noFill/>
                </a:ln>
                <a:solidFill>
                  <a:srgbClr val="535658"/>
                </a:solidFill>
                <a:effectLst/>
                <a:uLnTx/>
                <a:uFillTx/>
                <a:latin typeface="Arial"/>
                <a:ea typeface="+mn-ea"/>
                <a:cs typeface="Arial"/>
              </a:rPr>
              <a:t> </a:t>
            </a:r>
            <a:r>
              <a:rPr kumimoji="0" lang="en-US" sz="1600" b="0" i="0" u="none" strike="noStrike" kern="1200" cap="none" spc="-5" normalizeH="0" baseline="0" noProof="0" dirty="0">
                <a:ln>
                  <a:noFill/>
                </a:ln>
                <a:solidFill>
                  <a:srgbClr val="535658"/>
                </a:solidFill>
                <a:effectLst/>
                <a:uLnTx/>
                <a:uFillTx/>
                <a:latin typeface="Arial"/>
                <a:ea typeface="+mn-ea"/>
                <a:cs typeface="Arial"/>
              </a:rPr>
              <a:t>Some</a:t>
            </a:r>
            <a:r>
              <a:rPr kumimoji="0" lang="en-US" sz="1600" b="0" i="0" u="none" strike="noStrike" kern="1200" cap="none" spc="5" normalizeH="0" baseline="0" noProof="0" dirty="0">
                <a:ln>
                  <a:noFill/>
                </a:ln>
                <a:solidFill>
                  <a:srgbClr val="535658"/>
                </a:solidFill>
                <a:effectLst/>
                <a:uLnTx/>
                <a:uFillTx/>
                <a:latin typeface="Arial"/>
                <a:ea typeface="+mn-ea"/>
                <a:cs typeface="Arial"/>
              </a:rPr>
              <a:t> </a:t>
            </a:r>
            <a:r>
              <a:rPr kumimoji="0" lang="en-US" sz="1600" b="0" i="0" u="none" strike="noStrike" kern="1200" cap="none" spc="-15" normalizeH="0" baseline="0" noProof="0" dirty="0">
                <a:ln>
                  <a:noFill/>
                </a:ln>
                <a:solidFill>
                  <a:srgbClr val="535658"/>
                </a:solidFill>
                <a:effectLst/>
                <a:uLnTx/>
                <a:uFillTx/>
                <a:latin typeface="Arial"/>
                <a:ea typeface="+mn-ea"/>
                <a:cs typeface="Arial"/>
              </a:rPr>
              <a:t>organizations</a:t>
            </a:r>
            <a:r>
              <a:rPr kumimoji="0" lang="en-US" sz="1600" b="0" i="0" u="none" strike="noStrike" kern="1200" cap="none" spc="135" normalizeH="0" baseline="0" noProof="0" dirty="0">
                <a:ln>
                  <a:noFill/>
                </a:ln>
                <a:solidFill>
                  <a:srgbClr val="535658"/>
                </a:solidFill>
                <a:effectLst/>
                <a:uLnTx/>
                <a:uFillTx/>
                <a:latin typeface="Arial"/>
                <a:ea typeface="+mn-ea"/>
                <a:cs typeface="Arial"/>
              </a:rPr>
              <a:t> </a:t>
            </a:r>
            <a:r>
              <a:rPr kumimoji="0" lang="en-US" sz="1600" b="0" i="0" u="none" strike="noStrike" kern="1200" cap="none" spc="-15" normalizeH="0" baseline="0" noProof="0" dirty="0">
                <a:ln>
                  <a:noFill/>
                </a:ln>
                <a:solidFill>
                  <a:srgbClr val="535658"/>
                </a:solidFill>
                <a:effectLst/>
                <a:uLnTx/>
                <a:uFillTx/>
                <a:latin typeface="Arial"/>
                <a:ea typeface="+mn-ea"/>
                <a:cs typeface="Arial"/>
              </a:rPr>
              <a:t>have </a:t>
            </a:r>
            <a:r>
              <a:rPr kumimoji="0" lang="en-US" sz="1600" b="0" i="0" u="none" strike="noStrike" kern="1200" cap="none" spc="-540" normalizeH="0" baseline="0" noProof="0" dirty="0">
                <a:ln>
                  <a:noFill/>
                </a:ln>
                <a:solidFill>
                  <a:srgbClr val="535658"/>
                </a:solidFill>
                <a:effectLst/>
                <a:uLnTx/>
                <a:uFillTx/>
                <a:latin typeface="Arial"/>
                <a:ea typeface="+mn-ea"/>
                <a:cs typeface="Arial"/>
              </a:rPr>
              <a:t> </a:t>
            </a:r>
            <a:r>
              <a:rPr kumimoji="0" lang="en-US" sz="1600" b="0" i="0" u="none" strike="noStrike" kern="1200" cap="none" spc="-10" normalizeH="0" baseline="0" noProof="0" dirty="0">
                <a:ln>
                  <a:noFill/>
                </a:ln>
                <a:solidFill>
                  <a:srgbClr val="535658"/>
                </a:solidFill>
                <a:effectLst/>
                <a:uLnTx/>
                <a:uFillTx/>
                <a:latin typeface="Arial"/>
                <a:ea typeface="+mn-ea"/>
                <a:cs typeface="Arial"/>
              </a:rPr>
              <a:t>grown</a:t>
            </a:r>
            <a:r>
              <a:rPr kumimoji="0" lang="en-US" sz="1600" b="0" i="0" u="none" strike="noStrike" kern="1200" cap="none" spc="30" normalizeH="0" baseline="0" noProof="0" dirty="0">
                <a:ln>
                  <a:noFill/>
                </a:ln>
                <a:solidFill>
                  <a:srgbClr val="535658"/>
                </a:solidFill>
                <a:effectLst/>
                <a:uLnTx/>
                <a:uFillTx/>
                <a:latin typeface="Arial"/>
                <a:ea typeface="+mn-ea"/>
                <a:cs typeface="Arial"/>
              </a:rPr>
              <a:t> </a:t>
            </a:r>
            <a:r>
              <a:rPr kumimoji="0" lang="en-US" sz="1600" b="0" i="0" u="none" strike="noStrike" kern="1200" cap="none" spc="-5" normalizeH="0" baseline="0" noProof="0" dirty="0">
                <a:ln>
                  <a:noFill/>
                </a:ln>
                <a:solidFill>
                  <a:srgbClr val="535658"/>
                </a:solidFill>
                <a:effectLst/>
                <a:uLnTx/>
                <a:uFillTx/>
                <a:latin typeface="Arial"/>
                <a:ea typeface="+mn-ea"/>
                <a:cs typeface="Arial"/>
              </a:rPr>
              <a:t>engagement</a:t>
            </a:r>
            <a:r>
              <a:rPr kumimoji="0" lang="en-US" sz="1600" b="0" i="0" u="none" strike="noStrike" kern="1200" cap="none" spc="15" normalizeH="0" baseline="0" noProof="0" dirty="0">
                <a:ln>
                  <a:noFill/>
                </a:ln>
                <a:solidFill>
                  <a:srgbClr val="535658"/>
                </a:solidFill>
                <a:effectLst/>
                <a:uLnTx/>
                <a:uFillTx/>
                <a:latin typeface="Arial"/>
                <a:ea typeface="+mn-ea"/>
                <a:cs typeface="Arial"/>
              </a:rPr>
              <a:t> </a:t>
            </a:r>
            <a:r>
              <a:rPr kumimoji="0" lang="en-US" sz="1600" b="0" i="0" u="none" strike="noStrike" kern="1200" cap="none" spc="-5" normalizeH="0" baseline="0" noProof="0" dirty="0">
                <a:ln>
                  <a:noFill/>
                </a:ln>
                <a:solidFill>
                  <a:srgbClr val="535658"/>
                </a:solidFill>
                <a:effectLst/>
                <a:uLnTx/>
                <a:uFillTx/>
                <a:latin typeface="Arial"/>
                <a:ea typeface="+mn-ea"/>
                <a:cs typeface="Arial"/>
              </a:rPr>
              <a:t>to</a:t>
            </a:r>
            <a:r>
              <a:rPr kumimoji="0" lang="en-US" sz="1600" b="0" i="0" u="none" strike="noStrike" kern="1200" cap="none" spc="-10" normalizeH="0" baseline="0" noProof="0" dirty="0">
                <a:ln>
                  <a:noFill/>
                </a:ln>
                <a:solidFill>
                  <a:srgbClr val="535658"/>
                </a:solidFill>
                <a:effectLst/>
                <a:uLnTx/>
                <a:uFillTx/>
                <a:latin typeface="Arial"/>
                <a:ea typeface="+mn-ea"/>
                <a:cs typeface="Arial"/>
              </a:rPr>
              <a:t> nearly</a:t>
            </a:r>
            <a:r>
              <a:rPr kumimoji="0" lang="en-US" sz="1600" b="0" i="0" u="none" strike="noStrike" kern="1200" cap="none" spc="45" normalizeH="0" baseline="0" noProof="0" dirty="0">
                <a:ln>
                  <a:noFill/>
                </a:ln>
                <a:solidFill>
                  <a:srgbClr val="535658"/>
                </a:solidFill>
                <a:effectLst/>
                <a:uLnTx/>
                <a:uFillTx/>
                <a:latin typeface="Arial"/>
                <a:ea typeface="+mn-ea"/>
                <a:cs typeface="Arial"/>
              </a:rPr>
              <a:t> </a:t>
            </a:r>
            <a:r>
              <a:rPr kumimoji="0" lang="en-US" sz="1600" b="1" i="0" u="none" strike="noStrike" kern="1200" cap="none" spc="0" normalizeH="0" baseline="0" noProof="0" dirty="0">
                <a:ln>
                  <a:noFill/>
                </a:ln>
                <a:solidFill>
                  <a:srgbClr val="535658"/>
                </a:solidFill>
                <a:effectLst/>
                <a:uLnTx/>
                <a:uFillTx/>
                <a:latin typeface="Arial"/>
                <a:ea typeface="+mn-ea"/>
                <a:cs typeface="Arial"/>
              </a:rPr>
              <a:t>five</a:t>
            </a:r>
            <a:r>
              <a:rPr kumimoji="0" lang="en-US" sz="1600" b="1" i="0" u="none" strike="noStrike" kern="1200" cap="none" spc="-35" normalizeH="0" baseline="0" noProof="0" dirty="0">
                <a:ln>
                  <a:noFill/>
                </a:ln>
                <a:solidFill>
                  <a:srgbClr val="535658"/>
                </a:solidFill>
                <a:effectLst/>
                <a:uLnTx/>
                <a:uFillTx/>
                <a:latin typeface="Arial"/>
                <a:ea typeface="+mn-ea"/>
                <a:cs typeface="Arial"/>
              </a:rPr>
              <a:t> </a:t>
            </a:r>
            <a:r>
              <a:rPr kumimoji="0" lang="en-US" sz="1600" b="1" i="0" u="none" strike="noStrike" kern="1200" cap="none" spc="-5" normalizeH="0" baseline="0" noProof="0" dirty="0">
                <a:ln>
                  <a:noFill/>
                </a:ln>
                <a:solidFill>
                  <a:srgbClr val="535658"/>
                </a:solidFill>
                <a:effectLst/>
                <a:uLnTx/>
                <a:uFillTx/>
                <a:latin typeface="Arial"/>
                <a:ea typeface="+mn-ea"/>
                <a:cs typeface="Arial"/>
              </a:rPr>
              <a:t>times the global</a:t>
            </a:r>
            <a:r>
              <a:rPr kumimoji="0" lang="en-US" sz="1600" b="1" i="0" u="none" strike="noStrike" kern="1200" cap="none" spc="10" normalizeH="0" baseline="0" noProof="0" dirty="0">
                <a:ln>
                  <a:noFill/>
                </a:ln>
                <a:solidFill>
                  <a:srgbClr val="535658"/>
                </a:solidFill>
                <a:effectLst/>
                <a:uLnTx/>
                <a:uFillTx/>
                <a:latin typeface="Arial"/>
                <a:ea typeface="+mn-ea"/>
                <a:cs typeface="Arial"/>
              </a:rPr>
              <a:t> </a:t>
            </a:r>
            <a:r>
              <a:rPr kumimoji="0" lang="en-US" sz="1600" b="1" i="0" u="none" strike="noStrike" kern="1200" cap="none" spc="-5" normalizeH="0" baseline="0" noProof="0" dirty="0">
                <a:ln>
                  <a:noFill/>
                </a:ln>
                <a:solidFill>
                  <a:srgbClr val="535658"/>
                </a:solidFill>
                <a:effectLst/>
                <a:uLnTx/>
                <a:uFillTx/>
                <a:latin typeface="Arial"/>
                <a:ea typeface="+mn-ea"/>
                <a:cs typeface="Arial"/>
              </a:rPr>
              <a:t>rate</a:t>
            </a:r>
            <a:r>
              <a:rPr kumimoji="0" lang="en-US" sz="1600" b="0" i="0" u="none" strike="noStrike" kern="1200" cap="none" spc="-5" normalizeH="0" baseline="0" noProof="0" dirty="0">
                <a:ln>
                  <a:noFill/>
                </a:ln>
                <a:solidFill>
                  <a:srgbClr val="535658"/>
                </a:solidFill>
                <a:effectLst/>
                <a:uLnTx/>
                <a:uFillTx/>
                <a:latin typeface="Arial"/>
                <a:ea typeface="+mn-ea"/>
                <a:cs typeface="Arial"/>
              </a:rPr>
              <a:t>.</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p:txBody>
      </p:sp>
      <p:sp>
        <p:nvSpPr>
          <p:cNvPr id="33" name="object 27">
            <a:extLst>
              <a:ext uri="{FF2B5EF4-FFF2-40B4-BE49-F238E27FC236}">
                <a16:creationId xmlns:a16="http://schemas.microsoft.com/office/drawing/2014/main" id="{4307D966-CEB8-9757-0B2F-46D3BBA49875}"/>
              </a:ext>
            </a:extLst>
          </p:cNvPr>
          <p:cNvSpPr txBox="1"/>
          <p:nvPr/>
        </p:nvSpPr>
        <p:spPr>
          <a:xfrm>
            <a:off x="0" y="5380960"/>
            <a:ext cx="12191995" cy="1020276"/>
          </a:xfrm>
          <a:prstGeom prst="rect">
            <a:avLst/>
          </a:prstGeom>
          <a:solidFill>
            <a:schemeClr val="bg1">
              <a:lumMod val="95000"/>
            </a:schemeClr>
          </a:solidFill>
          <a:ln w="22225">
            <a:noFill/>
          </a:ln>
        </p:spPr>
        <p:txBody>
          <a:bodyPr vert="horz" wrap="square" lIns="91440" tIns="91440" rIns="91440" bIns="91440" rtlCol="0" anchor="ctr" anchorCtr="0">
            <a:no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sz="1600" u="none" strike="noStrike" kern="1200" cap="none" normalizeH="0" noProof="0" dirty="0">
                <a:ln>
                  <a:noFill/>
                </a:ln>
                <a:effectLst/>
                <a:uLnTx/>
                <a:uFillTx/>
                <a:latin typeface="Arial"/>
                <a:ea typeface="+mn-ea"/>
                <a:cs typeface="Arial"/>
              </a:rPr>
              <a:t>Engagement</a:t>
            </a:r>
            <a:r>
              <a:rPr kumimoji="0" sz="1600" u="none" strike="noStrike" kern="1200" cap="none" spc="-40"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is </a:t>
            </a:r>
            <a:r>
              <a:rPr kumimoji="0" sz="1600" u="none" strike="noStrike" kern="1200" cap="none" spc="-5" normalizeH="0" noProof="0" dirty="0">
                <a:ln>
                  <a:noFill/>
                </a:ln>
                <a:effectLst/>
                <a:uLnTx/>
                <a:uFillTx/>
                <a:latin typeface="Arial"/>
                <a:ea typeface="+mn-ea"/>
                <a:cs typeface="Arial"/>
              </a:rPr>
              <a:t>more</a:t>
            </a:r>
            <a:r>
              <a:rPr kumimoji="0" sz="1600" u="none" strike="noStrike" kern="1200" cap="none" spc="20"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than</a:t>
            </a:r>
            <a:r>
              <a:rPr kumimoji="0" sz="1600" u="none" strike="noStrike" kern="1200" cap="none" spc="-30"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using</a:t>
            </a:r>
            <a:r>
              <a:rPr kumimoji="0" sz="1600" u="none" strike="noStrike" kern="1200" cap="none" spc="-35" normalizeH="0" noProof="0" dirty="0">
                <a:ln>
                  <a:noFill/>
                </a:ln>
                <a:effectLst/>
                <a:uLnTx/>
                <a:uFillTx/>
                <a:latin typeface="Arial"/>
                <a:ea typeface="+mn-ea"/>
                <a:cs typeface="Arial"/>
              </a:rPr>
              <a:t> </a:t>
            </a:r>
            <a:r>
              <a:rPr kumimoji="0" sz="1600" u="none" strike="noStrike" kern="1200" cap="none" spc="-5" normalizeH="0" noProof="0" dirty="0">
                <a:ln>
                  <a:noFill/>
                </a:ln>
                <a:effectLst/>
                <a:uLnTx/>
                <a:uFillTx/>
                <a:latin typeface="Arial"/>
                <a:ea typeface="+mn-ea"/>
                <a:cs typeface="Arial"/>
              </a:rPr>
              <a:t>a</a:t>
            </a:r>
            <a:r>
              <a:rPr kumimoji="0" sz="1600" u="none" strike="noStrike" kern="1200" cap="none" spc="20"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survey</a:t>
            </a:r>
            <a:r>
              <a:rPr kumimoji="0" sz="1600" u="none" strike="noStrike" kern="1200" cap="none" spc="5"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a:t>
            </a:r>
            <a:r>
              <a:rPr kumimoji="0" sz="1600" u="none" strike="noStrike" kern="1200" cap="none" spc="10"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it</a:t>
            </a:r>
            <a:r>
              <a:rPr kumimoji="0" sz="1600" u="none" strike="noStrike" kern="1200" cap="none" spc="15"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is about</a:t>
            </a:r>
            <a:r>
              <a:rPr kumimoji="0" sz="1600" u="none" strike="noStrike" kern="1200" cap="none" spc="-35"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building</a:t>
            </a:r>
            <a:r>
              <a:rPr kumimoji="0" sz="1600" u="none" strike="noStrike" kern="1200" cap="none" spc="-55"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better</a:t>
            </a:r>
            <a:r>
              <a:rPr kumimoji="0" sz="1600" u="none" strike="noStrike" kern="1200" cap="none" spc="-10" normalizeH="0" noProof="0" dirty="0">
                <a:ln>
                  <a:noFill/>
                </a:ln>
                <a:effectLst/>
                <a:uLnTx/>
                <a:uFillTx/>
                <a:latin typeface="Arial"/>
                <a:ea typeface="+mn-ea"/>
                <a:cs typeface="Arial"/>
              </a:rPr>
              <a:t> </a:t>
            </a:r>
            <a:r>
              <a:rPr kumimoji="0" sz="1600" u="none" strike="noStrike" kern="1200" cap="none" normalizeH="0" noProof="0" dirty="0">
                <a:ln>
                  <a:noFill/>
                </a:ln>
                <a:effectLst/>
                <a:uLnTx/>
                <a:uFillTx/>
                <a:latin typeface="Arial"/>
                <a:ea typeface="+mn-ea"/>
                <a:cs typeface="Arial"/>
              </a:rPr>
              <a:t>workplaces.</a:t>
            </a:r>
          </a:p>
        </p:txBody>
      </p:sp>
      <p:sp>
        <p:nvSpPr>
          <p:cNvPr id="35" name="object 23">
            <a:extLst>
              <a:ext uri="{FF2B5EF4-FFF2-40B4-BE49-F238E27FC236}">
                <a16:creationId xmlns:a16="http://schemas.microsoft.com/office/drawing/2014/main" id="{FCAF1E2C-0664-7BD8-1B64-457F13BAAF05}"/>
              </a:ext>
            </a:extLst>
          </p:cNvPr>
          <p:cNvSpPr txBox="1"/>
          <p:nvPr/>
        </p:nvSpPr>
        <p:spPr>
          <a:xfrm>
            <a:off x="540927" y="4398868"/>
            <a:ext cx="1730110" cy="351378"/>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150" normalizeH="0" noProof="0" dirty="0">
                <a:ln>
                  <a:noFill/>
                </a:ln>
                <a:effectLst/>
                <a:uLnTx/>
                <a:uFillTx/>
                <a:latin typeface="Arial"/>
                <a:ea typeface="+mn-ea"/>
                <a:cs typeface="Arial"/>
              </a:rPr>
              <a:t>GLOBAL WORKFORCE</a:t>
            </a:r>
            <a:endParaRPr kumimoji="0" lang="en-US" sz="1100" b="1" i="0" u="none" strike="noStrike" kern="1200" cap="none" spc="150" normalizeH="0" noProof="0" dirty="0">
              <a:ln>
                <a:noFill/>
              </a:ln>
              <a:effectLst/>
              <a:uLnTx/>
              <a:uFillTx/>
              <a:latin typeface="Arial"/>
              <a:ea typeface="+mn-ea"/>
              <a:cs typeface="Arial"/>
            </a:endParaRPr>
          </a:p>
        </p:txBody>
      </p:sp>
      <p:graphicFrame>
        <p:nvGraphicFramePr>
          <p:cNvPr id="37" name="Chart 36">
            <a:extLst>
              <a:ext uri="{FF2B5EF4-FFF2-40B4-BE49-F238E27FC236}">
                <a16:creationId xmlns:a16="http://schemas.microsoft.com/office/drawing/2014/main" id="{378D5CB5-0143-FD77-15F9-47317CA80EE0}"/>
              </a:ext>
            </a:extLst>
          </p:cNvPr>
          <p:cNvGraphicFramePr/>
          <p:nvPr>
            <p:extLst>
              <p:ext uri="{D42A27DB-BD31-4B8C-83A1-F6EECF244321}">
                <p14:modId xmlns:p14="http://schemas.microsoft.com/office/powerpoint/2010/main" val="2930732079"/>
              </p:ext>
            </p:extLst>
          </p:nvPr>
        </p:nvGraphicFramePr>
        <p:xfrm>
          <a:off x="-210648" y="2074037"/>
          <a:ext cx="3286530" cy="2191019"/>
        </p:xfrm>
        <a:graphic>
          <a:graphicData uri="http://schemas.openxmlformats.org/drawingml/2006/chart">
            <c:chart xmlns:c="http://schemas.openxmlformats.org/drawingml/2006/chart" xmlns:r="http://schemas.openxmlformats.org/officeDocument/2006/relationships" r:id="rId2"/>
          </a:graphicData>
        </a:graphic>
      </p:graphicFrame>
      <p:sp>
        <p:nvSpPr>
          <p:cNvPr id="38" name="TextBox 37">
            <a:extLst>
              <a:ext uri="{FF2B5EF4-FFF2-40B4-BE49-F238E27FC236}">
                <a16:creationId xmlns:a16="http://schemas.microsoft.com/office/drawing/2014/main" id="{61E800D2-5FFF-10BA-F78B-9F2CA940AFD6}"/>
              </a:ext>
            </a:extLst>
          </p:cNvPr>
          <p:cNvSpPr txBox="1"/>
          <p:nvPr/>
        </p:nvSpPr>
        <p:spPr>
          <a:xfrm>
            <a:off x="762083" y="2875611"/>
            <a:ext cx="1341068" cy="584775"/>
          </a:xfrm>
          <a:prstGeom prst="rect">
            <a:avLst/>
          </a:prstGeom>
          <a:noFill/>
        </p:spPr>
        <p:txBody>
          <a:bodyPr wrap="square" rtlCol="0">
            <a:spAutoFit/>
          </a:bodyPr>
          <a:lstStyle/>
          <a:p>
            <a:pPr algn="ctr"/>
            <a:r>
              <a:rPr lang="en-US" sz="3200" b="1" dirty="0">
                <a:solidFill>
                  <a:schemeClr val="accent4"/>
                </a:solidFill>
                <a:latin typeface="+mn-lt"/>
              </a:rPr>
              <a:t>22%</a:t>
            </a:r>
          </a:p>
        </p:txBody>
      </p:sp>
      <p:sp>
        <p:nvSpPr>
          <p:cNvPr id="39" name="object 24">
            <a:extLst>
              <a:ext uri="{FF2B5EF4-FFF2-40B4-BE49-F238E27FC236}">
                <a16:creationId xmlns:a16="http://schemas.microsoft.com/office/drawing/2014/main" id="{7D7F9480-DA5E-D75A-BB56-D76682CA77A2}"/>
              </a:ext>
            </a:extLst>
          </p:cNvPr>
          <p:cNvSpPr txBox="1"/>
          <p:nvPr/>
        </p:nvSpPr>
        <p:spPr>
          <a:xfrm>
            <a:off x="3035691" y="4398868"/>
            <a:ext cx="1414421" cy="351378"/>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150" normalizeH="0" noProof="0" dirty="0">
                <a:ln>
                  <a:noFill/>
                </a:ln>
                <a:effectLst/>
                <a:uLnTx/>
                <a:uFillTx/>
                <a:latin typeface="Arial"/>
                <a:ea typeface="+mn-ea"/>
                <a:cs typeface="Arial"/>
              </a:rPr>
              <a:t>U.S. WORKFORCE</a:t>
            </a:r>
            <a:endParaRPr kumimoji="0" lang="en-US" sz="1100" b="1" i="0" u="none" strike="noStrike" kern="1200" cap="none" spc="150" normalizeH="0" noProof="0" dirty="0">
              <a:ln>
                <a:noFill/>
              </a:ln>
              <a:effectLst/>
              <a:uLnTx/>
              <a:uFillTx/>
              <a:latin typeface="Arial"/>
              <a:ea typeface="+mn-ea"/>
              <a:cs typeface="Arial"/>
            </a:endParaRPr>
          </a:p>
        </p:txBody>
      </p:sp>
      <p:graphicFrame>
        <p:nvGraphicFramePr>
          <p:cNvPr id="40" name="Chart 39">
            <a:extLst>
              <a:ext uri="{FF2B5EF4-FFF2-40B4-BE49-F238E27FC236}">
                <a16:creationId xmlns:a16="http://schemas.microsoft.com/office/drawing/2014/main" id="{3121176A-BE8D-EC84-55AE-4C42FC92AE60}"/>
              </a:ext>
            </a:extLst>
          </p:cNvPr>
          <p:cNvGraphicFramePr/>
          <p:nvPr>
            <p:extLst>
              <p:ext uri="{D42A27DB-BD31-4B8C-83A1-F6EECF244321}">
                <p14:modId xmlns:p14="http://schemas.microsoft.com/office/powerpoint/2010/main" val="1946768257"/>
              </p:ext>
            </p:extLst>
          </p:nvPr>
        </p:nvGraphicFramePr>
        <p:xfrm>
          <a:off x="2099637" y="2074037"/>
          <a:ext cx="3286530" cy="2191019"/>
        </p:xfrm>
        <a:graphic>
          <a:graphicData uri="http://schemas.openxmlformats.org/drawingml/2006/chart">
            <c:chart xmlns:c="http://schemas.openxmlformats.org/drawingml/2006/chart" xmlns:r="http://schemas.openxmlformats.org/officeDocument/2006/relationships" r:id="rId3"/>
          </a:graphicData>
        </a:graphic>
      </p:graphicFrame>
      <p:sp>
        <p:nvSpPr>
          <p:cNvPr id="41" name="TextBox 40">
            <a:extLst>
              <a:ext uri="{FF2B5EF4-FFF2-40B4-BE49-F238E27FC236}">
                <a16:creationId xmlns:a16="http://schemas.microsoft.com/office/drawing/2014/main" id="{34C1AB8A-8217-90FC-518E-6951A159E600}"/>
              </a:ext>
            </a:extLst>
          </p:cNvPr>
          <p:cNvSpPr txBox="1"/>
          <p:nvPr/>
        </p:nvSpPr>
        <p:spPr>
          <a:xfrm>
            <a:off x="3078339" y="2875611"/>
            <a:ext cx="1341068" cy="584775"/>
          </a:xfrm>
          <a:prstGeom prst="rect">
            <a:avLst/>
          </a:prstGeom>
          <a:noFill/>
        </p:spPr>
        <p:txBody>
          <a:bodyPr wrap="square" rtlCol="0">
            <a:spAutoFit/>
          </a:bodyPr>
          <a:lstStyle/>
          <a:p>
            <a:pPr algn="ctr"/>
            <a:r>
              <a:rPr lang="en-US" sz="3200" b="1" dirty="0">
                <a:solidFill>
                  <a:schemeClr val="accent4"/>
                </a:solidFill>
                <a:latin typeface="+mn-lt"/>
              </a:rPr>
              <a:t>36</a:t>
            </a:r>
            <a:r>
              <a:rPr lang="en-US" sz="3200" b="1" dirty="0">
                <a:solidFill>
                  <a:srgbClr val="009D4F"/>
                </a:solidFill>
                <a:latin typeface="+mn-lt"/>
              </a:rPr>
              <a:t>%</a:t>
            </a:r>
          </a:p>
        </p:txBody>
      </p:sp>
      <p:sp>
        <p:nvSpPr>
          <p:cNvPr id="42" name="object 25">
            <a:extLst>
              <a:ext uri="{FF2B5EF4-FFF2-40B4-BE49-F238E27FC236}">
                <a16:creationId xmlns:a16="http://schemas.microsoft.com/office/drawing/2014/main" id="{E97FA600-46F6-0EC5-31C9-BC6BB392C458}"/>
              </a:ext>
            </a:extLst>
          </p:cNvPr>
          <p:cNvSpPr txBox="1"/>
          <p:nvPr/>
        </p:nvSpPr>
        <p:spPr>
          <a:xfrm>
            <a:off x="5436348" y="4398868"/>
            <a:ext cx="1342170" cy="351378"/>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kumimoji="0" lang="en-US" sz="1100" b="1" i="0" u="none" strike="noStrike" kern="1200" cap="none" spc="150" normalizeH="0" noProof="0" dirty="0">
                <a:ln>
                  <a:noFill/>
                </a:ln>
                <a:effectLst/>
                <a:uLnTx/>
                <a:uFillTx/>
                <a:latin typeface="Arial"/>
                <a:ea typeface="+mn-ea"/>
                <a:cs typeface="Arial"/>
              </a:rPr>
              <a:t>GALLUP CLIENTS</a:t>
            </a:r>
          </a:p>
        </p:txBody>
      </p:sp>
      <p:graphicFrame>
        <p:nvGraphicFramePr>
          <p:cNvPr id="43" name="Chart 42">
            <a:extLst>
              <a:ext uri="{FF2B5EF4-FFF2-40B4-BE49-F238E27FC236}">
                <a16:creationId xmlns:a16="http://schemas.microsoft.com/office/drawing/2014/main" id="{F1579593-2100-ED0F-14FE-50670EBF52B5}"/>
              </a:ext>
            </a:extLst>
          </p:cNvPr>
          <p:cNvGraphicFramePr/>
          <p:nvPr>
            <p:extLst>
              <p:ext uri="{D42A27DB-BD31-4B8C-83A1-F6EECF244321}">
                <p14:modId xmlns:p14="http://schemas.microsoft.com/office/powerpoint/2010/main" val="1155610099"/>
              </p:ext>
            </p:extLst>
          </p:nvPr>
        </p:nvGraphicFramePr>
        <p:xfrm>
          <a:off x="4409922" y="2074037"/>
          <a:ext cx="3286530" cy="2191019"/>
        </p:xfrm>
        <a:graphic>
          <a:graphicData uri="http://schemas.openxmlformats.org/drawingml/2006/chart">
            <c:chart xmlns:c="http://schemas.openxmlformats.org/drawingml/2006/chart" xmlns:r="http://schemas.openxmlformats.org/officeDocument/2006/relationships" r:id="rId4"/>
          </a:graphicData>
        </a:graphic>
      </p:graphicFrame>
      <p:sp>
        <p:nvSpPr>
          <p:cNvPr id="44" name="TextBox 43">
            <a:extLst>
              <a:ext uri="{FF2B5EF4-FFF2-40B4-BE49-F238E27FC236}">
                <a16:creationId xmlns:a16="http://schemas.microsoft.com/office/drawing/2014/main" id="{1F2E6294-F1CE-D4E5-A443-0559C18183B1}"/>
              </a:ext>
            </a:extLst>
          </p:cNvPr>
          <p:cNvSpPr txBox="1"/>
          <p:nvPr/>
        </p:nvSpPr>
        <p:spPr>
          <a:xfrm>
            <a:off x="5394596" y="2875611"/>
            <a:ext cx="1341068" cy="584775"/>
          </a:xfrm>
          <a:prstGeom prst="rect">
            <a:avLst/>
          </a:prstGeom>
          <a:noFill/>
        </p:spPr>
        <p:txBody>
          <a:bodyPr wrap="square" rtlCol="0">
            <a:spAutoFit/>
          </a:bodyPr>
          <a:lstStyle/>
          <a:p>
            <a:pPr algn="ctr"/>
            <a:r>
              <a:rPr lang="en-US" sz="3200" b="1" dirty="0">
                <a:solidFill>
                  <a:schemeClr val="accent4"/>
                </a:solidFill>
                <a:latin typeface="+mn-lt"/>
              </a:rPr>
              <a:t>48%</a:t>
            </a:r>
          </a:p>
        </p:txBody>
      </p:sp>
      <p:sp>
        <p:nvSpPr>
          <p:cNvPr id="45" name="object 25">
            <a:extLst>
              <a:ext uri="{FF2B5EF4-FFF2-40B4-BE49-F238E27FC236}">
                <a16:creationId xmlns:a16="http://schemas.microsoft.com/office/drawing/2014/main" id="{A544207D-2CAF-7B98-E26F-3BA0E0EDE3E6}"/>
              </a:ext>
            </a:extLst>
          </p:cNvPr>
          <p:cNvSpPr txBox="1"/>
          <p:nvPr/>
        </p:nvSpPr>
        <p:spPr>
          <a:xfrm>
            <a:off x="7530998" y="4398868"/>
            <a:ext cx="1730109" cy="182101"/>
          </a:xfrm>
          <a:prstGeom prst="rect">
            <a:avLst/>
          </a:prstGeom>
        </p:spPr>
        <p:txBody>
          <a:bodyPr vert="horz" wrap="square" lIns="0" tIns="12700" rIns="0" bIns="0" rtlCol="0">
            <a:spAutoFit/>
          </a:bodyPr>
          <a:lstStyle/>
          <a:p>
            <a:pPr marL="12700" marR="0" lvl="0" indent="0" algn="ctr" defTabSz="914400" rtl="0" eaLnBrk="1" fontAlgn="auto" latinLnBrk="0" hangingPunct="1">
              <a:lnSpc>
                <a:spcPct val="100000"/>
              </a:lnSpc>
              <a:spcBef>
                <a:spcPts val="100"/>
              </a:spcBef>
              <a:spcAft>
                <a:spcPts val="0"/>
              </a:spcAft>
              <a:buClrTx/>
              <a:buSzTx/>
              <a:buFontTx/>
              <a:buNone/>
              <a:tabLst/>
              <a:defRPr/>
            </a:pPr>
            <a:r>
              <a:rPr lang="en-US" sz="1100" b="1" spc="150" dirty="0">
                <a:latin typeface="Arial"/>
                <a:cs typeface="Arial"/>
              </a:rPr>
              <a:t>BCSD</a:t>
            </a:r>
          </a:p>
        </p:txBody>
      </p:sp>
      <p:graphicFrame>
        <p:nvGraphicFramePr>
          <p:cNvPr id="46" name="Chart 45">
            <a:extLst>
              <a:ext uri="{FF2B5EF4-FFF2-40B4-BE49-F238E27FC236}">
                <a16:creationId xmlns:a16="http://schemas.microsoft.com/office/drawing/2014/main" id="{29B13EAD-49E5-8E04-E487-D73F03D5A4AF}"/>
              </a:ext>
            </a:extLst>
          </p:cNvPr>
          <p:cNvGraphicFramePr/>
          <p:nvPr>
            <p:extLst>
              <p:ext uri="{D42A27DB-BD31-4B8C-83A1-F6EECF244321}">
                <p14:modId xmlns:p14="http://schemas.microsoft.com/office/powerpoint/2010/main" val="3892921996"/>
              </p:ext>
            </p:extLst>
          </p:nvPr>
        </p:nvGraphicFramePr>
        <p:xfrm>
          <a:off x="6720207" y="2074037"/>
          <a:ext cx="3286530" cy="2191019"/>
        </p:xfrm>
        <a:graphic>
          <a:graphicData uri="http://schemas.openxmlformats.org/drawingml/2006/chart">
            <c:chart xmlns:c="http://schemas.openxmlformats.org/drawingml/2006/chart" xmlns:r="http://schemas.openxmlformats.org/officeDocument/2006/relationships" r:id="rId5"/>
          </a:graphicData>
        </a:graphic>
      </p:graphicFrame>
      <p:sp>
        <p:nvSpPr>
          <p:cNvPr id="47" name="TextBox 46">
            <a:extLst>
              <a:ext uri="{FF2B5EF4-FFF2-40B4-BE49-F238E27FC236}">
                <a16:creationId xmlns:a16="http://schemas.microsoft.com/office/drawing/2014/main" id="{E30A196A-1245-01FC-52F6-3119C67F0FC8}"/>
              </a:ext>
            </a:extLst>
          </p:cNvPr>
          <p:cNvSpPr txBox="1"/>
          <p:nvPr/>
        </p:nvSpPr>
        <p:spPr>
          <a:xfrm>
            <a:off x="7695488" y="2875611"/>
            <a:ext cx="1341068" cy="584775"/>
          </a:xfrm>
          <a:prstGeom prst="rect">
            <a:avLst/>
          </a:prstGeom>
          <a:noFill/>
        </p:spPr>
        <p:txBody>
          <a:bodyPr wrap="square" rtlCol="0">
            <a:spAutoFit/>
          </a:bodyPr>
          <a:lstStyle/>
          <a:p>
            <a:pPr algn="ctr"/>
            <a:r>
              <a:rPr lang="en-US" sz="3200" b="1" dirty="0">
                <a:solidFill>
                  <a:schemeClr val="accent4"/>
                </a:solidFill>
                <a:latin typeface="+mn-lt"/>
              </a:rPr>
              <a:t>50%</a:t>
            </a:r>
          </a:p>
        </p:txBody>
      </p:sp>
      <p:sp>
        <p:nvSpPr>
          <p:cNvPr id="48" name="object 26">
            <a:extLst>
              <a:ext uri="{FF2B5EF4-FFF2-40B4-BE49-F238E27FC236}">
                <a16:creationId xmlns:a16="http://schemas.microsoft.com/office/drawing/2014/main" id="{9D492778-1B98-0A26-CED6-590B861B444A}"/>
              </a:ext>
            </a:extLst>
          </p:cNvPr>
          <p:cNvSpPr txBox="1"/>
          <p:nvPr/>
        </p:nvSpPr>
        <p:spPr>
          <a:xfrm>
            <a:off x="9625315" y="4393690"/>
            <a:ext cx="2179937" cy="520655"/>
          </a:xfrm>
          <a:prstGeom prst="rect">
            <a:avLst/>
          </a:prstGeom>
        </p:spPr>
        <p:txBody>
          <a:bodyPr vert="horz" wrap="square" lIns="0" tIns="12700" rIns="0" bIns="0" rtlCol="0">
            <a:spAutoFit/>
          </a:bodyPr>
          <a:lstStyle/>
          <a:p>
            <a:pPr marL="12065" marR="5080" lvl="0" indent="3175" algn="ctr" defTabSz="914400" rtl="0" eaLnBrk="1" fontAlgn="auto" latinLnBrk="0" hangingPunct="1">
              <a:lnSpc>
                <a:spcPct val="100000"/>
              </a:lnSpc>
              <a:spcBef>
                <a:spcPts val="100"/>
              </a:spcBef>
              <a:spcAft>
                <a:spcPts val="0"/>
              </a:spcAft>
              <a:buClrTx/>
              <a:buSzTx/>
              <a:buFontTx/>
              <a:buNone/>
              <a:tabLst/>
              <a:defRPr/>
            </a:pPr>
            <a:r>
              <a:rPr kumimoji="0" sz="1100" b="1" i="0" u="none" strike="noStrike" kern="1200" cap="none" spc="150" normalizeH="0" noProof="0" dirty="0">
                <a:ln>
                  <a:noFill/>
                </a:ln>
                <a:effectLst/>
                <a:uLnTx/>
                <a:uFillTx/>
                <a:latin typeface="Arial"/>
                <a:ea typeface="+mn-ea"/>
                <a:cs typeface="Arial"/>
              </a:rPr>
              <a:t>GALLUP </a:t>
            </a:r>
            <a:r>
              <a:rPr lang="en-US" sz="1100" b="1" spc="150" dirty="0">
                <a:latin typeface="Arial"/>
                <a:cs typeface="Arial"/>
              </a:rPr>
              <a:t>EXCEPTIONAL</a:t>
            </a:r>
            <a:r>
              <a:rPr kumimoji="0" sz="1100" b="1" i="0" u="none" strike="noStrike" kern="1200" cap="none" spc="150" normalizeH="0" noProof="0" dirty="0">
                <a:ln>
                  <a:noFill/>
                </a:ln>
                <a:effectLst/>
                <a:uLnTx/>
                <a:uFillTx/>
                <a:latin typeface="Arial"/>
                <a:ea typeface="+mn-ea"/>
                <a:cs typeface="Arial"/>
              </a:rPr>
              <a:t> </a:t>
            </a:r>
            <a:br>
              <a:rPr kumimoji="0" lang="en-US" sz="1100" b="1" i="0" u="none" strike="noStrike" kern="1200" cap="none" spc="150" normalizeH="0" noProof="0" dirty="0">
                <a:ln>
                  <a:noFill/>
                </a:ln>
                <a:effectLst/>
                <a:uLnTx/>
                <a:uFillTx/>
                <a:latin typeface="Arial"/>
                <a:ea typeface="+mn-ea"/>
                <a:cs typeface="Arial"/>
              </a:rPr>
            </a:br>
            <a:r>
              <a:rPr kumimoji="0" sz="1100" b="1" i="0" u="none" strike="noStrike" kern="1200" cap="none" spc="150" normalizeH="0" noProof="0" dirty="0">
                <a:ln>
                  <a:noFill/>
                </a:ln>
                <a:effectLst/>
                <a:uLnTx/>
                <a:uFillTx/>
                <a:latin typeface="Arial"/>
                <a:ea typeface="+mn-ea"/>
                <a:cs typeface="Arial"/>
              </a:rPr>
              <a:t>WORKPLACE AWARD WINNERS</a:t>
            </a:r>
            <a:endParaRPr kumimoji="0" lang="en-US" sz="1100" b="1" i="0" u="none" strike="noStrike" kern="1200" cap="none" spc="150" normalizeH="0" noProof="0" dirty="0">
              <a:ln>
                <a:noFill/>
              </a:ln>
              <a:effectLst/>
              <a:uLnTx/>
              <a:uFillTx/>
              <a:latin typeface="Arial"/>
              <a:ea typeface="+mn-ea"/>
              <a:cs typeface="Arial"/>
            </a:endParaRPr>
          </a:p>
        </p:txBody>
      </p:sp>
      <p:graphicFrame>
        <p:nvGraphicFramePr>
          <p:cNvPr id="49" name="Chart 48">
            <a:extLst>
              <a:ext uri="{FF2B5EF4-FFF2-40B4-BE49-F238E27FC236}">
                <a16:creationId xmlns:a16="http://schemas.microsoft.com/office/drawing/2014/main" id="{D2F8DF98-5BA9-C62C-886F-3C4780FDFA1E}"/>
              </a:ext>
            </a:extLst>
          </p:cNvPr>
          <p:cNvGraphicFramePr/>
          <p:nvPr>
            <p:extLst>
              <p:ext uri="{D42A27DB-BD31-4B8C-83A1-F6EECF244321}">
                <p14:modId xmlns:p14="http://schemas.microsoft.com/office/powerpoint/2010/main" val="2238995016"/>
              </p:ext>
            </p:extLst>
          </p:nvPr>
        </p:nvGraphicFramePr>
        <p:xfrm>
          <a:off x="9030493" y="2074037"/>
          <a:ext cx="3286530" cy="2191019"/>
        </p:xfrm>
        <a:graphic>
          <a:graphicData uri="http://schemas.openxmlformats.org/drawingml/2006/chart">
            <c:chart xmlns:c="http://schemas.openxmlformats.org/drawingml/2006/chart" xmlns:r="http://schemas.openxmlformats.org/officeDocument/2006/relationships" r:id="rId6"/>
          </a:graphicData>
        </a:graphic>
      </p:graphicFrame>
      <p:sp>
        <p:nvSpPr>
          <p:cNvPr id="50" name="TextBox 49">
            <a:extLst>
              <a:ext uri="{FF2B5EF4-FFF2-40B4-BE49-F238E27FC236}">
                <a16:creationId xmlns:a16="http://schemas.microsoft.com/office/drawing/2014/main" id="{8F649529-6B29-E371-AEB5-1B2C21B0E19C}"/>
              </a:ext>
            </a:extLst>
          </p:cNvPr>
          <p:cNvSpPr txBox="1"/>
          <p:nvPr/>
        </p:nvSpPr>
        <p:spPr>
          <a:xfrm>
            <a:off x="10011745" y="2875611"/>
            <a:ext cx="1341068" cy="584775"/>
          </a:xfrm>
          <a:prstGeom prst="rect">
            <a:avLst/>
          </a:prstGeom>
          <a:noFill/>
        </p:spPr>
        <p:txBody>
          <a:bodyPr wrap="square" rtlCol="0">
            <a:spAutoFit/>
          </a:bodyPr>
          <a:lstStyle/>
          <a:p>
            <a:pPr algn="ctr"/>
            <a:r>
              <a:rPr lang="en-US" sz="3200" b="1" dirty="0">
                <a:solidFill>
                  <a:schemeClr val="accent4"/>
                </a:solidFill>
                <a:latin typeface="+mn-lt"/>
              </a:rPr>
              <a:t>73%</a:t>
            </a:r>
          </a:p>
        </p:txBody>
      </p:sp>
      <p:cxnSp>
        <p:nvCxnSpPr>
          <p:cNvPr id="51" name="Straight Connector 50">
            <a:extLst>
              <a:ext uri="{FF2B5EF4-FFF2-40B4-BE49-F238E27FC236}">
                <a16:creationId xmlns:a16="http://schemas.microsoft.com/office/drawing/2014/main" id="{97E6048A-8133-B041-D942-EEF6177304AD}"/>
              </a:ext>
            </a:extLst>
          </p:cNvPr>
          <p:cNvCxnSpPr>
            <a:cxnSpLocks/>
          </p:cNvCxnSpPr>
          <p:nvPr/>
        </p:nvCxnSpPr>
        <p:spPr>
          <a:xfrm flipH="1">
            <a:off x="0" y="5375740"/>
            <a:ext cx="12192000"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Slide Number Placeholder 1">
            <a:extLst>
              <a:ext uri="{FF2B5EF4-FFF2-40B4-BE49-F238E27FC236}">
                <a16:creationId xmlns:a16="http://schemas.microsoft.com/office/drawing/2014/main" id="{45821133-A3BA-3528-F69B-58C88C3B229A}"/>
              </a:ext>
              <a:ext uri="{C183D7F6-B498-43B3-948B-1728B52AA6E4}">
                <adec:decorative xmlns:adec="http://schemas.microsoft.com/office/drawing/2017/decorative" val="1"/>
              </a:ext>
            </a:extLst>
          </p:cNvPr>
          <p:cNvSpPr>
            <a:spLocks noGrp="1"/>
          </p:cNvSpPr>
          <p:nvPr>
            <p:ph type="sldNum" sz="quarter" idx="16"/>
          </p:nvPr>
        </p:nvSpPr>
        <p:spPr>
          <a:xfrm>
            <a:off x="0" y="6492875"/>
            <a:ext cx="481075" cy="365125"/>
          </a:xfrm>
        </p:spPr>
        <p:txBody>
          <a:bodyPr/>
          <a:lstStyle/>
          <a:p>
            <a:fld id="{59E3E2AC-ACB3-5544-BE29-32D30D23532C}" type="slidenum">
              <a:rPr lang="en-US" smtClean="0"/>
              <a:pPr/>
              <a:t>14</a:t>
            </a:fld>
            <a:r>
              <a:rPr lang="en-US"/>
              <a: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Q</a:t>
            </a:r>
            <a:r>
              <a:rPr lang="en-US" baseline="30000" dirty="0"/>
              <a:t>12® </a:t>
            </a:r>
            <a:r>
              <a:rPr lang="en-US" dirty="0"/>
              <a:t>Item Analysis</a:t>
            </a:r>
          </a:p>
        </p:txBody>
      </p:sp>
      <p:sp>
        <p:nvSpPr>
          <p:cNvPr id="2" name="Text Placeholder 1">
            <a:extLst>
              <a:ext uri="{FF2B5EF4-FFF2-40B4-BE49-F238E27FC236}">
                <a16:creationId xmlns:a16="http://schemas.microsoft.com/office/drawing/2014/main" id="{0E581C6B-B15E-41A5-850B-C9D64913BEDC}"/>
              </a:ext>
            </a:extLst>
          </p:cNvPr>
          <p:cNvSpPr>
            <a:spLocks noGrp="1"/>
          </p:cNvSpPr>
          <p:nvPr>
            <p:ph type="body" sz="quarter" idx="15"/>
          </p:nvPr>
        </p:nvSpPr>
        <p:spPr>
          <a:xfrm>
            <a:off x="0" y="850392"/>
            <a:ext cx="12192000" cy="1046440"/>
          </a:xfrm>
          <a:prstGeom prst="rect">
            <a:avLst/>
          </a:prstGeom>
        </p:spPr>
        <p:txBody>
          <a:bodyPr/>
          <a:lstStyle/>
          <a:p>
            <a:pPr marL="0" indent="0">
              <a:buNone/>
            </a:pPr>
            <a:r>
              <a:rPr lang="en-US" dirty="0"/>
              <a:t>BCSD’s highest-ranking items are at the base of the employee engagement hierarchy, setting an excellent foundation for the path toward overall engagement. </a:t>
            </a:r>
          </a:p>
          <a:p>
            <a:pPr marL="0" indent="0">
              <a:buNone/>
            </a:pPr>
            <a:endParaRPr lang="en-US" dirty="0"/>
          </a:p>
        </p:txBody>
      </p:sp>
      <p:sp>
        <p:nvSpPr>
          <p:cNvPr id="15" name="Slide Number Placeholder 2">
            <a:extLst>
              <a:ext uri="{FF2B5EF4-FFF2-40B4-BE49-F238E27FC236}">
                <a16:creationId xmlns:a16="http://schemas.microsoft.com/office/drawing/2014/main" id="{B2E2C36E-988E-6E47-86AD-B53773E7A5CB}"/>
              </a:ext>
            </a:extLst>
          </p:cNvPr>
          <p:cNvSpPr>
            <a:spLocks noGrp="1"/>
          </p:cNvSpPr>
          <p:nvPr>
            <p:ph type="sldNum" sz="quarter" idx="16"/>
          </p:nvPr>
        </p:nvSpPr>
        <p:spPr/>
        <p:txBody>
          <a:bodyPr/>
          <a:lstStyle/>
          <a:p>
            <a:fld id="{59E3E2AC-ACB3-5544-BE29-32D30D23532C}" type="slidenum">
              <a:rPr lang="en-US" smtClean="0"/>
              <a:pPr/>
              <a:t>15</a:t>
            </a:fld>
            <a:r>
              <a:rPr lang="en-US" dirty="0"/>
              <a:t> </a:t>
            </a:r>
          </a:p>
        </p:txBody>
      </p:sp>
      <p:graphicFrame>
        <p:nvGraphicFramePr>
          <p:cNvPr id="12" name="Content Placeholder 5">
            <a:extLst>
              <a:ext uri="{FF2B5EF4-FFF2-40B4-BE49-F238E27FC236}">
                <a16:creationId xmlns:a16="http://schemas.microsoft.com/office/drawing/2014/main" id="{91BD21B4-B5AB-B843-8757-B961FA03C642}"/>
              </a:ext>
            </a:extLst>
          </p:cNvPr>
          <p:cNvGraphicFramePr>
            <a:graphicFrameLocks/>
          </p:cNvGraphicFramePr>
          <p:nvPr>
            <p:extLst>
              <p:ext uri="{D42A27DB-BD31-4B8C-83A1-F6EECF244321}">
                <p14:modId xmlns:p14="http://schemas.microsoft.com/office/powerpoint/2010/main" val="2721109392"/>
              </p:ext>
            </p:extLst>
          </p:nvPr>
        </p:nvGraphicFramePr>
        <p:xfrm>
          <a:off x="274319" y="1549209"/>
          <a:ext cx="11480234" cy="4479752"/>
        </p:xfrm>
        <a:graphic>
          <a:graphicData uri="http://schemas.openxmlformats.org/drawingml/2006/table">
            <a:tbl>
              <a:tblPr firstRow="1" bandRow="1">
                <a:tableStyleId>{17292A2E-F333-43FB-9621-5CBBE7FDCDCB}</a:tableStyleId>
              </a:tblPr>
              <a:tblGrid>
                <a:gridCol w="1670095">
                  <a:extLst>
                    <a:ext uri="{9D8B030D-6E8A-4147-A177-3AD203B41FA5}">
                      <a16:colId xmlns:a16="http://schemas.microsoft.com/office/drawing/2014/main" val="1184546337"/>
                    </a:ext>
                  </a:extLst>
                </a:gridCol>
                <a:gridCol w="546538">
                  <a:extLst>
                    <a:ext uri="{9D8B030D-6E8A-4147-A177-3AD203B41FA5}">
                      <a16:colId xmlns:a16="http://schemas.microsoft.com/office/drawing/2014/main" val="1348954290"/>
                    </a:ext>
                  </a:extLst>
                </a:gridCol>
                <a:gridCol w="1576551">
                  <a:extLst>
                    <a:ext uri="{9D8B030D-6E8A-4147-A177-3AD203B41FA5}">
                      <a16:colId xmlns:a16="http://schemas.microsoft.com/office/drawing/2014/main" val="525950386"/>
                    </a:ext>
                  </a:extLst>
                </a:gridCol>
                <a:gridCol w="952769">
                  <a:extLst>
                    <a:ext uri="{9D8B030D-6E8A-4147-A177-3AD203B41FA5}">
                      <a16:colId xmlns:a16="http://schemas.microsoft.com/office/drawing/2014/main" val="3177369338"/>
                    </a:ext>
                  </a:extLst>
                </a:gridCol>
                <a:gridCol w="1064966">
                  <a:extLst>
                    <a:ext uri="{9D8B030D-6E8A-4147-A177-3AD203B41FA5}">
                      <a16:colId xmlns:a16="http://schemas.microsoft.com/office/drawing/2014/main" val="136120876"/>
                    </a:ext>
                  </a:extLst>
                </a:gridCol>
                <a:gridCol w="1064966">
                  <a:extLst>
                    <a:ext uri="{9D8B030D-6E8A-4147-A177-3AD203B41FA5}">
                      <a16:colId xmlns:a16="http://schemas.microsoft.com/office/drawing/2014/main" val="1994965239"/>
                    </a:ext>
                  </a:extLst>
                </a:gridCol>
                <a:gridCol w="1064966">
                  <a:extLst>
                    <a:ext uri="{9D8B030D-6E8A-4147-A177-3AD203B41FA5}">
                      <a16:colId xmlns:a16="http://schemas.microsoft.com/office/drawing/2014/main" val="883545364"/>
                    </a:ext>
                  </a:extLst>
                </a:gridCol>
                <a:gridCol w="1282398">
                  <a:extLst>
                    <a:ext uri="{9D8B030D-6E8A-4147-A177-3AD203B41FA5}">
                      <a16:colId xmlns:a16="http://schemas.microsoft.com/office/drawing/2014/main" val="224058398"/>
                    </a:ext>
                  </a:extLst>
                </a:gridCol>
                <a:gridCol w="911976">
                  <a:extLst>
                    <a:ext uri="{9D8B030D-6E8A-4147-A177-3AD203B41FA5}">
                      <a16:colId xmlns:a16="http://schemas.microsoft.com/office/drawing/2014/main" val="3414280344"/>
                    </a:ext>
                  </a:extLst>
                </a:gridCol>
                <a:gridCol w="1345009">
                  <a:extLst>
                    <a:ext uri="{9D8B030D-6E8A-4147-A177-3AD203B41FA5}">
                      <a16:colId xmlns:a16="http://schemas.microsoft.com/office/drawing/2014/main" val="20004"/>
                    </a:ext>
                  </a:extLst>
                </a:gridCol>
              </a:tblGrid>
              <a:tr h="366899">
                <a:tc>
                  <a:txBody>
                    <a:bodyPr/>
                    <a:lstStyle/>
                    <a:p>
                      <a:pPr algn="l"/>
                      <a:endParaRPr lang="en-US" sz="1000" dirty="0">
                        <a:solidFill>
                          <a:schemeClr val="tx1"/>
                        </a:solidFill>
                      </a:endParaRPr>
                    </a:p>
                  </a:txBody>
                  <a:tcPr marL="92981"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endParaRPr lang="en-US" sz="10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endParaRPr lang="en-US" sz="10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1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1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1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1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spcAft>
                          <a:spcPts val="0"/>
                        </a:spcAft>
                      </a:pPr>
                      <a:r>
                        <a:rPr lang="en-US" sz="1050" b="1" spc="100" baseline="0" dirty="0">
                          <a:solidFill>
                            <a:schemeClr val="tx1"/>
                          </a:solidFill>
                        </a:rPr>
                        <a:t>CURRENT MEAN</a:t>
                      </a:r>
                    </a:p>
                  </a:txBody>
                  <a:tcPr marL="60941" marR="6094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spcAft>
                          <a:spcPts val="0"/>
                        </a:spcAft>
                      </a:pPr>
                      <a:r>
                        <a:rPr lang="en-US" sz="1050" b="1" spc="100" baseline="0" dirty="0">
                          <a:solidFill>
                            <a:schemeClr val="tx1"/>
                          </a:solidFill>
                        </a:rPr>
                        <a:t>K-12 PERCENTILE</a:t>
                      </a:r>
                    </a:p>
                  </a:txBody>
                  <a:tcPr marL="60941" marR="60941"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312944">
                <a:tc>
                  <a:txBody>
                    <a:bodyPr/>
                    <a:lstStyle/>
                    <a:p>
                      <a:pPr algn="l">
                        <a:spcAft>
                          <a:spcPts val="600"/>
                        </a:spcAft>
                      </a:pPr>
                      <a:endParaRPr lang="en-US" sz="1100" dirty="0">
                        <a:solidFill>
                          <a:schemeClr val="tx1"/>
                        </a:solidFill>
                      </a:endParaRP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Q00.</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Overall Satisfaction</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b="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3.90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48th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7810950"/>
                  </a:ext>
                </a:extLst>
              </a:tr>
              <a:tr h="312944">
                <a:tc rowSpan="2">
                  <a:txBody>
                    <a:bodyPr/>
                    <a:lstStyle/>
                    <a:p>
                      <a:pPr algn="l">
                        <a:spcAft>
                          <a:spcPts val="300"/>
                        </a:spcAft>
                      </a:pPr>
                      <a:r>
                        <a:rPr lang="en-US" sz="1100" b="1" spc="100" baseline="0" dirty="0">
                          <a:solidFill>
                            <a:schemeClr val="tx1"/>
                          </a:solidFill>
                        </a:rPr>
                        <a:t>GROWTH</a:t>
                      </a:r>
                    </a:p>
                    <a:p>
                      <a:pPr algn="l">
                        <a:spcAft>
                          <a:spcPts val="600"/>
                        </a:spcAft>
                      </a:pPr>
                      <a:r>
                        <a:rPr lang="en-US" sz="1100" dirty="0">
                          <a:solidFill>
                            <a:schemeClr val="tx2"/>
                          </a:solidFill>
                        </a:rPr>
                        <a:t>How do I grow?</a:t>
                      </a: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Q12.</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Learn and Grow</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4.17</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57th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312944">
                <a:tc vMerge="1">
                  <a:txBody>
                    <a:bodyPr/>
                    <a:lstStyle/>
                    <a:p>
                      <a:pPr algn="l"/>
                      <a:endParaRPr lang="en-US" sz="1400" dirty="0">
                        <a:solidFill>
                          <a:schemeClr val="tx1"/>
                        </a:solidFill>
                      </a:endParaRPr>
                    </a:p>
                  </a:txBody>
                  <a:tcPr marL="92981" marR="9298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en-US" sz="1100" dirty="0">
                          <a:solidFill>
                            <a:schemeClr val="tx1"/>
                          </a:solidFill>
                        </a:rPr>
                        <a:t>Q11.</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Progress</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3.95</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67th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12944">
                <a:tc rowSpan="4">
                  <a:txBody>
                    <a:bodyPr/>
                    <a:lstStyle/>
                    <a:p>
                      <a:pPr algn="l">
                        <a:spcAft>
                          <a:spcPts val="300"/>
                        </a:spcAft>
                      </a:pPr>
                      <a:r>
                        <a:rPr lang="en-US" sz="1100" b="1" spc="100" baseline="0" dirty="0">
                          <a:solidFill>
                            <a:schemeClr val="tx1"/>
                          </a:solidFill>
                        </a:rPr>
                        <a:t>TEAMWORK</a:t>
                      </a:r>
                    </a:p>
                    <a:p>
                      <a:pPr algn="l"/>
                      <a:r>
                        <a:rPr lang="en-US" sz="1100" dirty="0">
                          <a:solidFill>
                            <a:schemeClr val="tx2"/>
                          </a:solidFill>
                        </a:rPr>
                        <a:t>Do I belong?</a:t>
                      </a: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Q10.</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Best Friend</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3.42</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25th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312944">
                <a:tc vMerge="1">
                  <a:txBody>
                    <a:bodyPr/>
                    <a:lstStyle/>
                    <a:p>
                      <a:pPr algn="l"/>
                      <a:endParaRPr lang="en-US" sz="1400" dirty="0">
                        <a:solidFill>
                          <a:schemeClr val="tx1"/>
                        </a:solidFill>
                      </a:endParaRPr>
                    </a:p>
                  </a:txBody>
                  <a:tcPr marL="92981" marR="9298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en-US" sz="1100" dirty="0">
                          <a:solidFill>
                            <a:schemeClr val="tx1"/>
                          </a:solidFill>
                        </a:rPr>
                        <a:t>Q09.</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Quality</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4.12</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33rd</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312944">
                <a:tc vMerge="1">
                  <a:txBody>
                    <a:bodyPr/>
                    <a:lstStyle/>
                    <a:p>
                      <a:pPr algn="l"/>
                      <a:endParaRPr lang="en-US" sz="1400" dirty="0">
                        <a:solidFill>
                          <a:schemeClr val="tx1"/>
                        </a:solidFill>
                      </a:endParaRPr>
                    </a:p>
                  </a:txBody>
                  <a:tcPr marL="92981" marR="9298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en-US" sz="1100" dirty="0">
                          <a:solidFill>
                            <a:schemeClr val="tx1"/>
                          </a:solidFill>
                        </a:rPr>
                        <a:t>Q08.</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Mission</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4.16</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55th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312944">
                <a:tc vMerge="1">
                  <a:txBody>
                    <a:bodyPr/>
                    <a:lstStyle/>
                    <a:p>
                      <a:pPr algn="l"/>
                      <a:endParaRPr lang="en-US" sz="1400" dirty="0">
                        <a:solidFill>
                          <a:schemeClr val="tx1"/>
                        </a:solidFill>
                      </a:endParaRPr>
                    </a:p>
                  </a:txBody>
                  <a:tcPr marL="92981" marR="9298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en-US" sz="1100" dirty="0">
                          <a:solidFill>
                            <a:schemeClr val="tx1"/>
                          </a:solidFill>
                        </a:rPr>
                        <a:t>Q07.</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Opinions</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3.77</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70th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312944">
                <a:tc rowSpan="4">
                  <a:txBody>
                    <a:bodyPr/>
                    <a:lstStyle/>
                    <a:p>
                      <a:pPr algn="l">
                        <a:spcAft>
                          <a:spcPts val="300"/>
                        </a:spcAft>
                      </a:pPr>
                      <a:r>
                        <a:rPr lang="en-US" sz="1100" b="1" spc="100" baseline="0" dirty="0">
                          <a:solidFill>
                            <a:schemeClr val="tx1"/>
                          </a:solidFill>
                        </a:rPr>
                        <a:t>INDIVIDUAL</a:t>
                      </a:r>
                      <a:br>
                        <a:rPr lang="en-US" sz="1100" b="1" spc="100" baseline="0" dirty="0">
                          <a:solidFill>
                            <a:schemeClr val="tx1"/>
                          </a:solidFill>
                        </a:rPr>
                      </a:br>
                      <a:r>
                        <a:rPr lang="en-US" sz="1100" b="1" spc="100" baseline="0" dirty="0">
                          <a:solidFill>
                            <a:schemeClr val="tx1"/>
                          </a:solidFill>
                        </a:rPr>
                        <a:t>CONTRIBUTION</a:t>
                      </a:r>
                    </a:p>
                    <a:p>
                      <a:pPr algn="l">
                        <a:spcAft>
                          <a:spcPts val="600"/>
                        </a:spcAft>
                      </a:pPr>
                      <a:r>
                        <a:rPr lang="en-US" sz="1100" dirty="0">
                          <a:solidFill>
                            <a:schemeClr val="tx2"/>
                          </a:solidFill>
                        </a:rPr>
                        <a:t>What do I give?</a:t>
                      </a: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Q06.</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Development</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4.18</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79th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312944">
                <a:tc vMerge="1">
                  <a:txBody>
                    <a:bodyPr/>
                    <a:lstStyle/>
                    <a:p>
                      <a:pPr algn="l"/>
                      <a:endParaRPr lang="en-US" sz="1400" dirty="0">
                        <a:solidFill>
                          <a:schemeClr val="tx1"/>
                        </a:solidFill>
                      </a:endParaRPr>
                    </a:p>
                  </a:txBody>
                  <a:tcPr marL="92981" marR="9298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en-US" sz="1100" dirty="0">
                          <a:solidFill>
                            <a:schemeClr val="tx1"/>
                          </a:solidFill>
                        </a:rPr>
                        <a:t>Q05.</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Cares</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4.31</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63rd</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312944">
                <a:tc vMerge="1">
                  <a:txBody>
                    <a:bodyPr/>
                    <a:lstStyle/>
                    <a:p>
                      <a:pPr algn="l"/>
                      <a:endParaRPr lang="en-US" sz="1400" dirty="0">
                        <a:solidFill>
                          <a:schemeClr val="tx1"/>
                        </a:solidFill>
                      </a:endParaRPr>
                    </a:p>
                  </a:txBody>
                  <a:tcPr marL="92981" marR="9298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en-US" sz="1100" dirty="0">
                          <a:solidFill>
                            <a:schemeClr val="tx1"/>
                          </a:solidFill>
                        </a:rPr>
                        <a:t>Q04.</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Recognition</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3.60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61st</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16942931"/>
                  </a:ext>
                </a:extLst>
              </a:tr>
              <a:tr h="312944">
                <a:tc vMerge="1">
                  <a:txBody>
                    <a:bodyPr/>
                    <a:lstStyle/>
                    <a:p>
                      <a:pPr algn="l"/>
                      <a:endParaRPr lang="en-US" sz="1400" dirty="0">
                        <a:solidFill>
                          <a:schemeClr val="tx1"/>
                        </a:solidFill>
                      </a:endParaRPr>
                    </a:p>
                  </a:txBody>
                  <a:tcPr marL="92981" marR="9298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en-US" sz="1100" dirty="0">
                          <a:solidFill>
                            <a:schemeClr val="tx1"/>
                          </a:solidFill>
                        </a:rPr>
                        <a:t>Q03.</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Do Best</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4.09</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49th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20414709"/>
                  </a:ext>
                </a:extLst>
              </a:tr>
              <a:tr h="312944">
                <a:tc rowSpan="2">
                  <a:txBody>
                    <a:bodyPr/>
                    <a:lstStyle/>
                    <a:p>
                      <a:pPr algn="l">
                        <a:spcAft>
                          <a:spcPts val="300"/>
                        </a:spcAft>
                      </a:pPr>
                      <a:r>
                        <a:rPr lang="en-US" sz="1100" b="1" spc="100" baseline="0" dirty="0">
                          <a:solidFill>
                            <a:schemeClr val="tx1"/>
                          </a:solidFill>
                        </a:rPr>
                        <a:t>BASIC NEEDS</a:t>
                      </a:r>
                    </a:p>
                    <a:p>
                      <a:pPr algn="l">
                        <a:spcAft>
                          <a:spcPts val="600"/>
                        </a:spcAft>
                      </a:pPr>
                      <a:r>
                        <a:rPr lang="en-US" sz="1100" dirty="0">
                          <a:solidFill>
                            <a:schemeClr val="tx2"/>
                          </a:solidFill>
                        </a:rPr>
                        <a:t>What do I get?</a:t>
                      </a: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Q02.</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Materials</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a:solidFill>
                            <a:srgbClr val="000000"/>
                          </a:solidFill>
                          <a:effectLst/>
                          <a:latin typeface="+mn-lt"/>
                        </a:rPr>
                        <a:t>4.20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77th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1129082"/>
                  </a:ext>
                </a:extLst>
              </a:tr>
              <a:tr h="312944">
                <a:tc vMerge="1">
                  <a:txBody>
                    <a:bodyPr/>
                    <a:lstStyle/>
                    <a:p>
                      <a:pPr algn="l"/>
                      <a:endParaRPr lang="en-US" sz="1400" dirty="0">
                        <a:solidFill>
                          <a:schemeClr val="tx1"/>
                        </a:solidFill>
                      </a:endParaRPr>
                    </a:p>
                  </a:txBody>
                  <a:tcPr marL="92981" marR="92981" anchor="ctr">
                    <a:lnL w="6350" cap="flat" cmpd="sng" algn="ctr">
                      <a:solidFill>
                        <a:schemeClr val="bg1">
                          <a:lumMod val="85000"/>
                        </a:schemeClr>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solidFill>
                      <a:schemeClr val="bg1"/>
                    </a:solidFill>
                  </a:tcPr>
                </a:tc>
                <a:tc>
                  <a:txBody>
                    <a:bodyPr/>
                    <a:lstStyle/>
                    <a:p>
                      <a:pPr algn="l"/>
                      <a:r>
                        <a:rPr lang="en-US" sz="1100" dirty="0">
                          <a:solidFill>
                            <a:schemeClr val="tx1"/>
                          </a:solidFill>
                        </a:rPr>
                        <a:t>Q01.</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100" dirty="0">
                          <a:solidFill>
                            <a:schemeClr val="tx1"/>
                          </a:solidFill>
                        </a:rPr>
                        <a:t>Expectations</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4.51</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83rd</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bl>
          </a:graphicData>
        </a:graphic>
      </p:graphicFrame>
      <p:graphicFrame>
        <p:nvGraphicFramePr>
          <p:cNvPr id="13" name="Chart 12">
            <a:extLst>
              <a:ext uri="{FF2B5EF4-FFF2-40B4-BE49-F238E27FC236}">
                <a16:creationId xmlns:a16="http://schemas.microsoft.com/office/drawing/2014/main" id="{5AC97BF5-75FF-C641-8FD8-020056C8B282}"/>
              </a:ext>
            </a:extLst>
          </p:cNvPr>
          <p:cNvGraphicFramePr/>
          <p:nvPr>
            <p:extLst>
              <p:ext uri="{D42A27DB-BD31-4B8C-83A1-F6EECF244321}">
                <p14:modId xmlns:p14="http://schemas.microsoft.com/office/powerpoint/2010/main" val="2620966125"/>
              </p:ext>
            </p:extLst>
          </p:nvPr>
        </p:nvGraphicFramePr>
        <p:xfrm>
          <a:off x="4027285" y="1549209"/>
          <a:ext cx="5502928" cy="4471447"/>
        </p:xfrm>
        <a:graphic>
          <a:graphicData uri="http://schemas.openxmlformats.org/drawingml/2006/chart">
            <c:chart xmlns:c="http://schemas.openxmlformats.org/drawingml/2006/chart" xmlns:r="http://schemas.openxmlformats.org/officeDocument/2006/relationships" r:id="rId3"/>
          </a:graphicData>
        </a:graphic>
      </p:graphicFrame>
      <p:sp>
        <p:nvSpPr>
          <p:cNvPr id="16" name="Footer Placeholder 2">
            <a:extLst>
              <a:ext uri="{FF2B5EF4-FFF2-40B4-BE49-F238E27FC236}">
                <a16:creationId xmlns:a16="http://schemas.microsoft.com/office/drawing/2014/main" id="{712EBF96-CE8B-BA48-830C-733F0A5C1DD2}"/>
              </a:ext>
            </a:extLst>
          </p:cNvPr>
          <p:cNvSpPr>
            <a:spLocks noGrp="1"/>
          </p:cNvSpPr>
          <p:nvPr/>
        </p:nvSpPr>
        <p:spPr>
          <a:xfrm>
            <a:off x="274319" y="6055863"/>
            <a:ext cx="11885677" cy="233346"/>
          </a:xfrm>
          <a:prstGeom prst="rect">
            <a:avLst/>
          </a:prstGeom>
        </p:spPr>
        <p:txBody>
          <a:bodyPr vert="horz" lIns="91440" tIns="0" rIns="91440" bIns="0" rtlCol="0" anchor="b"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sz="900" dirty="0">
                <a:solidFill>
                  <a:schemeClr val="tx2"/>
                </a:solidFill>
              </a:rPr>
              <a:t>Note: Percentiles based on Gallup’s 2022 Q</a:t>
            </a:r>
            <a:r>
              <a:rPr lang="en-US" sz="900" baseline="30000" dirty="0">
                <a:solidFill>
                  <a:schemeClr val="tx2"/>
                </a:solidFill>
              </a:rPr>
              <a:t>12</a:t>
            </a:r>
            <a:r>
              <a:rPr lang="en-US" sz="900" dirty="0">
                <a:solidFill>
                  <a:schemeClr val="tx2"/>
                </a:solidFill>
              </a:rPr>
              <a:t> Education - Kindergarten Through 12</a:t>
            </a:r>
            <a:r>
              <a:rPr lang="en-US" sz="900" baseline="30000" dirty="0">
                <a:solidFill>
                  <a:schemeClr val="tx2"/>
                </a:solidFill>
              </a:rPr>
              <a:t>th</a:t>
            </a:r>
            <a:r>
              <a:rPr lang="en-US" sz="900" dirty="0">
                <a:solidFill>
                  <a:schemeClr val="tx2"/>
                </a:solidFill>
              </a:rPr>
              <a:t> Grade Organization Level Database. Numerical values shown when 5% or higher. Due to rounding, percentages may sum to 100% +/- 1.</a:t>
            </a:r>
          </a:p>
        </p:txBody>
      </p:sp>
      <p:sp>
        <p:nvSpPr>
          <p:cNvPr id="8" name="Rectangle 7">
            <a:extLst>
              <a:ext uri="{FF2B5EF4-FFF2-40B4-BE49-F238E27FC236}">
                <a16:creationId xmlns:a16="http://schemas.microsoft.com/office/drawing/2014/main" id="{CD34DF92-4DB3-46F0-8445-9A794429B7ED}"/>
              </a:ext>
            </a:extLst>
          </p:cNvPr>
          <p:cNvSpPr/>
          <p:nvPr/>
        </p:nvSpPr>
        <p:spPr>
          <a:xfrm>
            <a:off x="548808" y="6490733"/>
            <a:ext cx="4419600" cy="328938"/>
          </a:xfrm>
          <a:prstGeom prst="rect">
            <a:avLst/>
          </a:prstGeom>
          <a:solidFill>
            <a:schemeClr val="tx1"/>
          </a:solidFill>
        </p:spPr>
        <p:txBody>
          <a:bodyPr wrap="none" anchor="ctr" anchorCtr="0">
            <a:noAutofit/>
          </a:bodyPr>
          <a:lstStyle/>
          <a:p>
            <a:pPr eaLnBrk="0" hangingPunct="0"/>
            <a:r>
              <a:rPr lang="en-US" sz="700" dirty="0">
                <a:solidFill>
                  <a:schemeClr val="bg1"/>
                </a:solidFill>
                <a:latin typeface="+mn-lt"/>
              </a:rPr>
              <a:t>Copyright © 1993-1998, 2022 Gallup, Inc. All rights reserved. </a:t>
            </a:r>
          </a:p>
          <a:p>
            <a:pPr eaLnBrk="0" hangingPunct="0"/>
            <a:r>
              <a:rPr lang="en-US" sz="700" dirty="0">
                <a:solidFill>
                  <a:schemeClr val="bg1"/>
                </a:solidFill>
                <a:latin typeface="+mn-lt"/>
              </a:rPr>
              <a:t>The Gallup Q</a:t>
            </a:r>
            <a:r>
              <a:rPr lang="en-US" sz="700" baseline="30000" dirty="0">
                <a:solidFill>
                  <a:schemeClr val="bg1"/>
                </a:solidFill>
                <a:latin typeface="+mn-lt"/>
              </a:rPr>
              <a:t>12®</a:t>
            </a:r>
            <a:r>
              <a:rPr lang="en-US" sz="700" dirty="0">
                <a:solidFill>
                  <a:schemeClr val="bg1"/>
                </a:solidFill>
                <a:latin typeface="+mn-lt"/>
              </a:rPr>
              <a:t> items are Gallup proprietary information and are protected by law. </a:t>
            </a:r>
          </a:p>
          <a:p>
            <a:pPr eaLnBrk="0" hangingPunct="0"/>
            <a:r>
              <a:rPr lang="en-US" sz="700" dirty="0">
                <a:solidFill>
                  <a:schemeClr val="bg1"/>
                </a:solidFill>
                <a:latin typeface="+mn-lt"/>
              </a:rPr>
              <a:t>You may not administer a survey with the Q</a:t>
            </a:r>
            <a:r>
              <a:rPr lang="en-US" sz="700" baseline="30000" dirty="0">
                <a:solidFill>
                  <a:schemeClr val="bg1"/>
                </a:solidFill>
                <a:latin typeface="+mn-lt"/>
              </a:rPr>
              <a:t>12</a:t>
            </a:r>
            <a:r>
              <a:rPr lang="en-US" sz="700" dirty="0">
                <a:solidFill>
                  <a:schemeClr val="bg1"/>
                </a:solidFill>
                <a:latin typeface="+mn-lt"/>
              </a:rPr>
              <a:t> items or reproduce them without written consent from Gallup.</a:t>
            </a:r>
          </a:p>
        </p:txBody>
      </p:sp>
    </p:spTree>
    <p:extLst>
      <p:ext uri="{BB962C8B-B14F-4D97-AF65-F5344CB8AC3E}">
        <p14:creationId xmlns:p14="http://schemas.microsoft.com/office/powerpoint/2010/main" val="1018854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5">
            <a:extLst>
              <a:ext uri="{FF2B5EF4-FFF2-40B4-BE49-F238E27FC236}">
                <a16:creationId xmlns:a16="http://schemas.microsoft.com/office/drawing/2014/main" id="{6841692E-5437-6A49-9742-88E9BA5F2931}"/>
              </a:ext>
            </a:extLst>
          </p:cNvPr>
          <p:cNvGraphicFramePr>
            <a:graphicFrameLocks/>
          </p:cNvGraphicFramePr>
          <p:nvPr>
            <p:extLst>
              <p:ext uri="{D42A27DB-BD31-4B8C-83A1-F6EECF244321}">
                <p14:modId xmlns:p14="http://schemas.microsoft.com/office/powerpoint/2010/main" val="3035530683"/>
              </p:ext>
            </p:extLst>
          </p:nvPr>
        </p:nvGraphicFramePr>
        <p:xfrm>
          <a:off x="654562" y="1302962"/>
          <a:ext cx="10917328" cy="1618307"/>
        </p:xfrm>
        <a:graphic>
          <a:graphicData uri="http://schemas.openxmlformats.org/drawingml/2006/table">
            <a:tbl>
              <a:tblPr firstRow="1" bandRow="1">
                <a:tableStyleId>{17292A2E-F333-43FB-9621-5CBBE7FDCDCB}</a:tableStyleId>
              </a:tblPr>
              <a:tblGrid>
                <a:gridCol w="2740279">
                  <a:extLst>
                    <a:ext uri="{9D8B030D-6E8A-4147-A177-3AD203B41FA5}">
                      <a16:colId xmlns:a16="http://schemas.microsoft.com/office/drawing/2014/main" val="1215876717"/>
                    </a:ext>
                  </a:extLst>
                </a:gridCol>
                <a:gridCol w="5472226">
                  <a:extLst>
                    <a:ext uri="{9D8B030D-6E8A-4147-A177-3AD203B41FA5}">
                      <a16:colId xmlns:a16="http://schemas.microsoft.com/office/drawing/2014/main" val="20001"/>
                    </a:ext>
                  </a:extLst>
                </a:gridCol>
                <a:gridCol w="1364086">
                  <a:extLst>
                    <a:ext uri="{9D8B030D-6E8A-4147-A177-3AD203B41FA5}">
                      <a16:colId xmlns:a16="http://schemas.microsoft.com/office/drawing/2014/main" val="20002"/>
                    </a:ext>
                  </a:extLst>
                </a:gridCol>
                <a:gridCol w="1340737">
                  <a:extLst>
                    <a:ext uri="{9D8B030D-6E8A-4147-A177-3AD203B41FA5}">
                      <a16:colId xmlns:a16="http://schemas.microsoft.com/office/drawing/2014/main" val="20004"/>
                    </a:ext>
                  </a:extLst>
                </a:gridCol>
              </a:tblGrid>
              <a:tr h="372649">
                <a:tc>
                  <a:txBody>
                    <a:bodyPr/>
                    <a:lstStyle/>
                    <a:p>
                      <a:pPr algn="l"/>
                      <a:endParaRPr lang="en-US" sz="1100" b="1" kern="1200" spc="100" dirty="0">
                        <a:solidFill>
                          <a:schemeClr val="tx1"/>
                        </a:solidFill>
                        <a:latin typeface="+mn-lt"/>
                        <a:ea typeface="+mn-ea"/>
                        <a:cs typeface="+mn-cs"/>
                      </a:endParaRPr>
                    </a:p>
                  </a:txBody>
                  <a:tcPr marL="94548" marR="94548"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800" dirty="0">
                        <a:solidFill>
                          <a:schemeClr val="tx2"/>
                        </a:solidFill>
                        <a:latin typeface="+mn-lt"/>
                      </a:endParaRPr>
                    </a:p>
                  </a:txBody>
                  <a:tcPr marL="94548" marR="94548"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50" b="1" kern="1200" spc="100" baseline="0" dirty="0">
                          <a:solidFill>
                            <a:schemeClr val="tx1"/>
                          </a:solidFill>
                          <a:latin typeface="+mn-lt"/>
                          <a:ea typeface="+mn-ea"/>
                          <a:cs typeface="+mn-cs"/>
                        </a:rPr>
                        <a:t>CURRENT MEAN</a:t>
                      </a:r>
                    </a:p>
                  </a:txBody>
                  <a:tcPr marL="94548" marR="94548"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050" b="1" kern="1200" spc="100" baseline="0" dirty="0">
                          <a:solidFill>
                            <a:schemeClr val="tx1"/>
                          </a:solidFill>
                          <a:latin typeface="+mn-lt"/>
                          <a:ea typeface="+mn-ea"/>
                          <a:cs typeface="Arial"/>
                        </a:rPr>
                        <a:t>PERCENTILE</a:t>
                      </a:r>
                    </a:p>
                  </a:txBody>
                  <a:tcPr marL="94548" marR="94548"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603323">
                <a:tc>
                  <a:txBody>
                    <a:bodyPr/>
                    <a:lstStyle/>
                    <a:p>
                      <a:pPr algn="l" fontAlgn="t"/>
                      <a:r>
                        <a:rPr lang="en-US" sz="1100" b="0" i="0" u="none" strike="noStrike" dirty="0">
                          <a:solidFill>
                            <a:schemeClr val="tx1"/>
                          </a:solidFill>
                          <a:effectLst/>
                          <a:latin typeface="+mn-lt"/>
                        </a:rPr>
                        <a:t>I feel like a valued member of my team.</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dirty="0">
                        <a:solidFill>
                          <a:schemeClr val="tx1"/>
                        </a:solidFill>
                        <a:latin typeface="+mn-lt"/>
                      </a:endParaRPr>
                    </a:p>
                  </a:txBody>
                  <a:tcPr marL="94548" marR="94548"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dirty="0">
                          <a:solidFill>
                            <a:schemeClr val="tx1"/>
                          </a:solidFill>
                          <a:effectLst/>
                          <a:latin typeface="+mn-lt"/>
                        </a:rPr>
                        <a:t>4.05</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dirty="0">
                          <a:solidFill>
                            <a:schemeClr val="tx1"/>
                          </a:solidFill>
                          <a:effectLst/>
                          <a:latin typeface="+mn-lt"/>
                        </a:rPr>
                        <a:t>41</a:t>
                      </a:r>
                      <a:r>
                        <a:rPr lang="en-US" sz="1100" b="0" i="0" u="none" strike="noStrike" baseline="30000" dirty="0">
                          <a:solidFill>
                            <a:schemeClr val="tx1"/>
                          </a:solidFill>
                          <a:effectLst/>
                          <a:latin typeface="+mn-lt"/>
                        </a:rPr>
                        <a:t>st</a:t>
                      </a:r>
                      <a:r>
                        <a:rPr lang="en-US" sz="1100" b="0" i="0" u="none" strike="noStrike" dirty="0">
                          <a:solidFill>
                            <a:schemeClr val="tx1"/>
                          </a:solidFill>
                          <a:effectLst/>
                          <a:latin typeface="+mn-lt"/>
                        </a:rPr>
                        <a:t>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03504">
                <a:tc>
                  <a:txBody>
                    <a:bodyPr/>
                    <a:lstStyle/>
                    <a:p>
                      <a:pPr algn="l" fontAlgn="t"/>
                      <a:r>
                        <a:rPr lang="en-US" sz="1100" b="0" i="0" u="none" strike="noStrike" dirty="0">
                          <a:solidFill>
                            <a:schemeClr val="tx1"/>
                          </a:solidFill>
                          <a:effectLst/>
                          <a:latin typeface="+mn-lt"/>
                        </a:rPr>
                        <a:t>The leadership of my organization</a:t>
                      </a:r>
                    </a:p>
                    <a:p>
                      <a:pPr algn="l" fontAlgn="t"/>
                      <a:r>
                        <a:rPr lang="en-US" sz="1100" b="0" i="0" u="none" strike="noStrike" dirty="0">
                          <a:solidFill>
                            <a:schemeClr val="tx1"/>
                          </a:solidFill>
                          <a:effectLst/>
                          <a:latin typeface="+mn-lt"/>
                        </a:rPr>
                        <a:t>is creating a future I want to be part of.</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100" dirty="0">
                        <a:solidFill>
                          <a:schemeClr val="tx1"/>
                        </a:solidFill>
                        <a:latin typeface="+mn-lt"/>
                      </a:endParaRPr>
                    </a:p>
                  </a:txBody>
                  <a:tcPr marL="94548" marR="94548"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dirty="0">
                          <a:solidFill>
                            <a:schemeClr val="tx1"/>
                          </a:solidFill>
                          <a:effectLst/>
                          <a:latin typeface="+mn-lt"/>
                        </a:rPr>
                        <a:t>3.96</a:t>
                      </a:r>
                    </a:p>
                  </a:txBody>
                  <a:tcPr marL="9525" marR="9525" marT="9525"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100" b="0" i="0" u="none" strike="noStrike" dirty="0">
                          <a:solidFill>
                            <a:schemeClr val="tx1"/>
                          </a:solidFill>
                          <a:effectLst/>
                          <a:latin typeface="+mn-lt"/>
                        </a:rPr>
                        <a:t>32</a:t>
                      </a:r>
                      <a:r>
                        <a:rPr lang="en-US" sz="1100" b="0" i="0" u="none" strike="noStrike" baseline="30000" dirty="0">
                          <a:solidFill>
                            <a:schemeClr val="tx1"/>
                          </a:solidFill>
                          <a:effectLst/>
                          <a:latin typeface="+mn-lt"/>
                        </a:rPr>
                        <a:t>nd</a:t>
                      </a:r>
                      <a:r>
                        <a:rPr lang="en-US" sz="1100" b="0" i="0" u="none" strike="noStrike" dirty="0">
                          <a:solidFill>
                            <a:schemeClr val="tx1"/>
                          </a:solidFill>
                          <a:effectLst/>
                          <a:latin typeface="+mn-lt"/>
                        </a:rPr>
                        <a:t> </a:t>
                      </a:r>
                    </a:p>
                  </a:txBody>
                  <a:tcPr marL="9525" marR="9525" marT="9525"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2" name="Title 1">
            <a:extLst>
              <a:ext uri="{FF2B5EF4-FFF2-40B4-BE49-F238E27FC236}">
                <a16:creationId xmlns:a16="http://schemas.microsoft.com/office/drawing/2014/main" id="{18FA460E-D645-42E6-982F-2BDE2AFC79AF}"/>
              </a:ext>
            </a:extLst>
          </p:cNvPr>
          <p:cNvSpPr>
            <a:spLocks noGrp="1"/>
          </p:cNvSpPr>
          <p:nvPr>
            <p:ph type="title"/>
          </p:nvPr>
        </p:nvSpPr>
        <p:spPr/>
        <p:txBody>
          <a:bodyPr>
            <a:normAutofit/>
          </a:bodyPr>
          <a:lstStyle/>
          <a:p>
            <a:r>
              <a:rPr lang="en-US" dirty="0"/>
              <a:t>Additional Item Analysis</a:t>
            </a:r>
          </a:p>
        </p:txBody>
      </p:sp>
      <p:sp>
        <p:nvSpPr>
          <p:cNvPr id="3" name="Slide Number Placeholder 2">
            <a:extLst>
              <a:ext uri="{FF2B5EF4-FFF2-40B4-BE49-F238E27FC236}">
                <a16:creationId xmlns:a16="http://schemas.microsoft.com/office/drawing/2014/main" id="{A860219A-7E98-441E-AF49-35FB772260BA}"/>
              </a:ext>
            </a:extLst>
          </p:cNvPr>
          <p:cNvSpPr>
            <a:spLocks noGrp="1"/>
          </p:cNvSpPr>
          <p:nvPr>
            <p:ph type="sldNum" sz="quarter" idx="11"/>
          </p:nvPr>
        </p:nvSpPr>
        <p:spPr>
          <a:xfrm>
            <a:off x="0" y="6492875"/>
            <a:ext cx="481075" cy="365125"/>
          </a:xfrm>
        </p:spPr>
        <p:txBody>
          <a:bodyPr/>
          <a:lstStyle/>
          <a:p>
            <a:fld id="{59E3E2AC-ACB3-5544-BE29-32D30D23532C}" type="slidenum">
              <a:rPr lang="en-US" smtClean="0"/>
              <a:pPr/>
              <a:t>16</a:t>
            </a:fld>
            <a:r>
              <a:rPr lang="en-US" dirty="0"/>
              <a:t> </a:t>
            </a:r>
          </a:p>
        </p:txBody>
      </p:sp>
      <p:graphicFrame>
        <p:nvGraphicFramePr>
          <p:cNvPr id="11" name="Chart 10">
            <a:extLst>
              <a:ext uri="{FF2B5EF4-FFF2-40B4-BE49-F238E27FC236}">
                <a16:creationId xmlns:a16="http://schemas.microsoft.com/office/drawing/2014/main" id="{B0CD5B6E-8AD0-1D47-A782-AB9ADC6FB20A}"/>
              </a:ext>
            </a:extLst>
          </p:cNvPr>
          <p:cNvGraphicFramePr/>
          <p:nvPr>
            <p:extLst>
              <p:ext uri="{D42A27DB-BD31-4B8C-83A1-F6EECF244321}">
                <p14:modId xmlns:p14="http://schemas.microsoft.com/office/powerpoint/2010/main" val="3192144355"/>
              </p:ext>
            </p:extLst>
          </p:nvPr>
        </p:nvGraphicFramePr>
        <p:xfrm>
          <a:off x="3462728" y="1270991"/>
          <a:ext cx="5451661" cy="1648479"/>
        </p:xfrm>
        <a:graphic>
          <a:graphicData uri="http://schemas.openxmlformats.org/drawingml/2006/chart">
            <c:chart xmlns:c="http://schemas.openxmlformats.org/drawingml/2006/chart" xmlns:r="http://schemas.openxmlformats.org/officeDocument/2006/relationships" r:id="rId2"/>
          </a:graphicData>
        </a:graphic>
      </p:graphicFrame>
      <p:sp>
        <p:nvSpPr>
          <p:cNvPr id="14" name="Footer Placeholder 2">
            <a:extLst>
              <a:ext uri="{FF2B5EF4-FFF2-40B4-BE49-F238E27FC236}">
                <a16:creationId xmlns:a16="http://schemas.microsoft.com/office/drawing/2014/main" id="{06D24CEE-C111-A040-9E0F-5D39EAED76EB}"/>
              </a:ext>
            </a:extLst>
          </p:cNvPr>
          <p:cNvSpPr>
            <a:spLocks noGrp="1"/>
          </p:cNvSpPr>
          <p:nvPr/>
        </p:nvSpPr>
        <p:spPr>
          <a:xfrm>
            <a:off x="272672" y="6055204"/>
            <a:ext cx="11885677" cy="233346"/>
          </a:xfrm>
          <a:prstGeom prst="rect">
            <a:avLst/>
          </a:prstGeom>
        </p:spPr>
        <p:txBody>
          <a:bodyPr vert="horz" lIns="91440" tIns="0" rIns="91440" bIns="0" rtlCol="0" anchor="b"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sz="900" dirty="0">
                <a:solidFill>
                  <a:schemeClr val="tx2"/>
                </a:solidFill>
              </a:rPr>
              <a:t>Note: Percentiles based on Gallup’s 2021 Q</a:t>
            </a:r>
            <a:r>
              <a:rPr lang="en-US" sz="900" baseline="30000" dirty="0">
                <a:solidFill>
                  <a:schemeClr val="tx2"/>
                </a:solidFill>
              </a:rPr>
              <a:t>12</a:t>
            </a:r>
            <a:r>
              <a:rPr lang="en-US" sz="900" dirty="0">
                <a:solidFill>
                  <a:schemeClr val="tx2"/>
                </a:solidFill>
              </a:rPr>
              <a:t> Overall Additional Items Workgroup Level Database. Numerical values shown when 5% or higher. Due to rounding, percentages may sum to 100% +/- 1.</a:t>
            </a:r>
          </a:p>
        </p:txBody>
      </p:sp>
    </p:spTree>
    <p:extLst>
      <p:ext uri="{BB962C8B-B14F-4D97-AF65-F5344CB8AC3E}">
        <p14:creationId xmlns:p14="http://schemas.microsoft.com/office/powerpoint/2010/main" val="1371748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419391618"/>
              </p:ext>
            </p:extLst>
          </p:nvPr>
        </p:nvGraphicFramePr>
        <p:xfrm>
          <a:off x="1022856" y="1363286"/>
          <a:ext cx="8956822" cy="4326278"/>
        </p:xfrm>
        <a:graphic>
          <a:graphicData uri="http://schemas.openxmlformats.org/drawingml/2006/table">
            <a:tbl>
              <a:tblPr firstRow="1" bandRow="1">
                <a:tableStyleId>{5C22544A-7EE6-4342-B048-85BDC9FD1C3A}</a:tableStyleId>
              </a:tblPr>
              <a:tblGrid>
                <a:gridCol w="1340461">
                  <a:extLst>
                    <a:ext uri="{9D8B030D-6E8A-4147-A177-3AD203B41FA5}">
                      <a16:colId xmlns:a16="http://schemas.microsoft.com/office/drawing/2014/main" val="1092951916"/>
                    </a:ext>
                  </a:extLst>
                </a:gridCol>
                <a:gridCol w="1904878">
                  <a:extLst>
                    <a:ext uri="{9D8B030D-6E8A-4147-A177-3AD203B41FA5}">
                      <a16:colId xmlns:a16="http://schemas.microsoft.com/office/drawing/2014/main" val="20000"/>
                    </a:ext>
                  </a:extLst>
                </a:gridCol>
                <a:gridCol w="1941341">
                  <a:extLst>
                    <a:ext uri="{9D8B030D-6E8A-4147-A177-3AD203B41FA5}">
                      <a16:colId xmlns:a16="http://schemas.microsoft.com/office/drawing/2014/main" val="20002"/>
                    </a:ext>
                  </a:extLst>
                </a:gridCol>
                <a:gridCol w="1899139">
                  <a:extLst>
                    <a:ext uri="{9D8B030D-6E8A-4147-A177-3AD203B41FA5}">
                      <a16:colId xmlns:a16="http://schemas.microsoft.com/office/drawing/2014/main" val="20003"/>
                    </a:ext>
                  </a:extLst>
                </a:gridCol>
                <a:gridCol w="1871003">
                  <a:extLst>
                    <a:ext uri="{9D8B030D-6E8A-4147-A177-3AD203B41FA5}">
                      <a16:colId xmlns:a16="http://schemas.microsoft.com/office/drawing/2014/main" val="20004"/>
                    </a:ext>
                  </a:extLst>
                </a:gridCol>
              </a:tblGrid>
              <a:tr h="2780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GrandMean:</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1" dirty="0">
                          <a:solidFill>
                            <a:schemeClr val="tx1"/>
                          </a:solidFill>
                        </a:rPr>
                        <a:t>4.04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dirty="0">
                          <a:solidFill>
                            <a:schemeClr val="tx1"/>
                          </a:solidFill>
                        </a:rPr>
                        <a:t>4.06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dirty="0">
                          <a:solidFill>
                            <a:schemeClr val="tx1"/>
                          </a:solidFill>
                        </a:rPr>
                        <a:t>3.94</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dirty="0">
                          <a:solidFill>
                            <a:schemeClr val="tx1"/>
                          </a:solidFill>
                        </a:rPr>
                        <a:t>4.05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7808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rPr>
                        <a:t>Ratio:</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100" b="1" dirty="0">
                          <a:solidFill>
                            <a:schemeClr val="tx1"/>
                          </a:solidFill>
                        </a:rPr>
                        <a:t>5.56:1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dirty="0">
                          <a:solidFill>
                            <a:schemeClr val="tx1"/>
                          </a:solidFill>
                        </a:rPr>
                        <a:t>6.13:1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dirty="0">
                          <a:solidFill>
                            <a:schemeClr val="tx1"/>
                          </a:solidFill>
                        </a:rPr>
                        <a:t>4.27:1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1" dirty="0">
                          <a:solidFill>
                            <a:schemeClr val="tx1"/>
                          </a:solidFill>
                        </a:rPr>
                        <a:t>5.56:1</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538365">
                <a:tc>
                  <a:txBody>
                    <a:bodyPr/>
                    <a:lstStyle/>
                    <a:p>
                      <a:pPr algn="ctr"/>
                      <a:endParaRPr lang="en-US" sz="1200" b="0" dirty="0">
                        <a:solidFill>
                          <a:schemeClr val="tx1"/>
                        </a:solidFill>
                      </a:endParaRPr>
                    </a:p>
                  </a:txBody>
                  <a:tcPr marL="45720" marR="457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accent1"/>
                        </a:solidFill>
                      </a:endParaRPr>
                    </a:p>
                  </a:txBody>
                  <a:tcPr marL="45720" marR="457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dirty="0">
                        <a:solidFill>
                          <a:schemeClr val="accent1"/>
                        </a:solidFill>
                      </a:endParaRPr>
                    </a:p>
                  </a:txBody>
                  <a:tcPr marL="45720" marR="457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kern="1200" dirty="0">
                        <a:solidFill>
                          <a:schemeClr val="accent1"/>
                        </a:solidFill>
                        <a:latin typeface="+mn-lt"/>
                        <a:ea typeface="+mn-ea"/>
                        <a:cs typeface="+mn-cs"/>
                      </a:endParaRPr>
                    </a:p>
                  </a:txBody>
                  <a:tcPr marL="45720" marR="457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1" dirty="0">
                        <a:solidFill>
                          <a:schemeClr val="accent1"/>
                        </a:solidFill>
                      </a:endParaRPr>
                    </a:p>
                  </a:txBody>
                  <a:tcPr marL="45720" marR="4572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31739">
                <a:tc>
                  <a:txBody>
                    <a:bodyPr/>
                    <a:lstStyle/>
                    <a:p>
                      <a:pPr algn="ctr"/>
                      <a:endParaRPr lang="en-US" sz="1200" b="1" dirty="0">
                        <a:solidFill>
                          <a:schemeClr val="tx1"/>
                        </a:solidFill>
                      </a:endParaRPr>
                    </a:p>
                  </a:txBody>
                  <a:tcPr marL="0" marR="0" marT="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dirty="0">
                          <a:solidFill>
                            <a:schemeClr val="tx2"/>
                          </a:solidFill>
                        </a:rPr>
                        <a:t>(n=2,483)</a:t>
                      </a:r>
                    </a:p>
                  </a:txBody>
                  <a:tcPr marL="0" marR="0" marT="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dirty="0">
                          <a:solidFill>
                            <a:schemeClr val="tx2"/>
                          </a:solidFill>
                        </a:rPr>
                        <a:t>(n=900)</a:t>
                      </a:r>
                    </a:p>
                  </a:txBody>
                  <a:tcPr marL="0" marR="0" marT="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dirty="0">
                          <a:solidFill>
                            <a:schemeClr val="tx2"/>
                          </a:solidFill>
                        </a:rPr>
                        <a:t>(n=389)</a:t>
                      </a:r>
                    </a:p>
                  </a:txBody>
                  <a:tcPr marL="0" marR="0" marT="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dirty="0">
                          <a:solidFill>
                            <a:schemeClr val="tx2"/>
                          </a:solidFill>
                        </a:rPr>
                        <a:t>(n=410)</a:t>
                      </a:r>
                    </a:p>
                  </a:txBody>
                  <a:tcPr marL="0" marR="0" marT="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graphicFrame>
        <p:nvGraphicFramePr>
          <p:cNvPr id="4" name="Content Placeholder 10"/>
          <p:cNvGraphicFramePr>
            <a:graphicFrameLocks/>
          </p:cNvGraphicFramePr>
          <p:nvPr>
            <p:extLst>
              <p:ext uri="{D42A27DB-BD31-4B8C-83A1-F6EECF244321}">
                <p14:modId xmlns:p14="http://schemas.microsoft.com/office/powerpoint/2010/main" val="2056020538"/>
              </p:ext>
            </p:extLst>
          </p:nvPr>
        </p:nvGraphicFramePr>
        <p:xfrm>
          <a:off x="1676400" y="1423123"/>
          <a:ext cx="9641010" cy="4266441"/>
        </p:xfrm>
        <a:graphic>
          <a:graphicData uri="http://schemas.openxmlformats.org/drawingml/2006/chart">
            <c:chart xmlns:c="http://schemas.openxmlformats.org/drawingml/2006/chart" xmlns:r="http://schemas.openxmlformats.org/officeDocument/2006/relationships" r:id="rId2"/>
          </a:graphicData>
        </a:graphic>
      </p:graphicFrame>
      <p:sp>
        <p:nvSpPr>
          <p:cNvPr id="2" name="Title 1"/>
          <p:cNvSpPr>
            <a:spLocks noGrp="1"/>
          </p:cNvSpPr>
          <p:nvPr>
            <p:ph type="title"/>
          </p:nvPr>
        </p:nvSpPr>
        <p:spPr/>
        <p:txBody>
          <a:bodyPr/>
          <a:lstStyle/>
          <a:p>
            <a:r>
              <a:rPr lang="en-US" dirty="0"/>
              <a:t>Q</a:t>
            </a:r>
            <a:r>
              <a:rPr lang="en-US" baseline="30000" dirty="0"/>
              <a:t>12</a:t>
            </a:r>
            <a:r>
              <a:rPr lang="en-US" sz="1200" baseline="90000" dirty="0"/>
              <a:t>®</a:t>
            </a:r>
            <a:r>
              <a:rPr lang="en-US" baseline="30000" dirty="0"/>
              <a:t> </a:t>
            </a:r>
            <a:r>
              <a:rPr lang="en-US" dirty="0"/>
              <a:t>Engagement Index by School Level</a:t>
            </a:r>
          </a:p>
        </p:txBody>
      </p:sp>
      <p:sp>
        <p:nvSpPr>
          <p:cNvPr id="8" name="Footer Placeholder 4"/>
          <p:cNvSpPr>
            <a:spLocks noGrp="1"/>
          </p:cNvSpPr>
          <p:nvPr>
            <p:ph type="ftr" sz="quarter" idx="10"/>
          </p:nvPr>
        </p:nvSpPr>
        <p:spPr>
          <a:xfrm>
            <a:off x="185147" y="5953320"/>
            <a:ext cx="8836430" cy="335636"/>
          </a:xfrm>
          <a:prstGeom prst="rect">
            <a:avLst/>
          </a:prstGeom>
        </p:spPr>
        <p:txBody>
          <a:bodyPr/>
          <a:lstStyle>
            <a:lvl1pPr>
              <a:defRPr sz="800">
                <a:latin typeface="+mn-lt"/>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54575A"/>
                </a:solidFill>
                <a:effectLst/>
                <a:uLnTx/>
                <a:uFillTx/>
                <a:latin typeface="Arial"/>
                <a:ea typeface="+mn-ea"/>
                <a:cs typeface="Arial" charset="0"/>
              </a:rPr>
              <a:t>Note: Due to rounding, percentages may sum to 100% +/-1%. A minimum n size of 100 is required for full index results and an n size of 30 for percentage engaged only results.</a:t>
            </a:r>
          </a:p>
        </p:txBody>
      </p:sp>
      <p:sp>
        <p:nvSpPr>
          <p:cNvPr id="3" name="Slide Number Placeholder 2"/>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3A857C0F-B001-40B5-9A01-32CB6570D7AB}" type="slidenum">
              <a:rPr kumimoji="0" lang="en-US" sz="900" b="0" i="0" u="none" strike="noStrike" kern="1200" cap="none" spc="0" normalizeH="0" baseline="0" noProof="0" smtClean="0">
                <a:ln>
                  <a:noFill/>
                </a:ln>
                <a:solidFill>
                  <a:srgbClr val="16C64F"/>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17</a:t>
            </a:fld>
            <a:endParaRPr kumimoji="0" lang="en-US" sz="900" b="0" i="0" u="none" strike="noStrike" kern="1200" cap="none" spc="0" normalizeH="0" baseline="0" noProof="0" dirty="0">
              <a:ln>
                <a:noFill/>
              </a:ln>
              <a:solidFill>
                <a:srgbClr val="16C64F"/>
              </a:solidFill>
              <a:effectLst/>
              <a:uLnTx/>
              <a:uFillTx/>
              <a:latin typeface="Arial" charset="0"/>
              <a:ea typeface="+mn-ea"/>
              <a:cs typeface="Arial" charset="0"/>
            </a:endParaRPr>
          </a:p>
        </p:txBody>
      </p:sp>
    </p:spTree>
    <p:extLst>
      <p:ext uri="{BB962C8B-B14F-4D97-AF65-F5344CB8AC3E}">
        <p14:creationId xmlns:p14="http://schemas.microsoft.com/office/powerpoint/2010/main" val="36562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5">
            <a:extLst>
              <a:ext uri="{FF2B5EF4-FFF2-40B4-BE49-F238E27FC236}">
                <a16:creationId xmlns:a16="http://schemas.microsoft.com/office/drawing/2014/main" id="{019B916C-579C-6B46-9FDC-AA25F3D821EF}"/>
              </a:ext>
            </a:extLst>
          </p:cNvPr>
          <p:cNvGraphicFramePr>
            <a:graphicFrameLocks/>
          </p:cNvGraphicFramePr>
          <p:nvPr>
            <p:extLst>
              <p:ext uri="{D42A27DB-BD31-4B8C-83A1-F6EECF244321}">
                <p14:modId xmlns:p14="http://schemas.microsoft.com/office/powerpoint/2010/main" val="1123194769"/>
              </p:ext>
            </p:extLst>
          </p:nvPr>
        </p:nvGraphicFramePr>
        <p:xfrm>
          <a:off x="358706" y="1371599"/>
          <a:ext cx="10918373" cy="3137790"/>
        </p:xfrm>
        <a:graphic>
          <a:graphicData uri="http://schemas.openxmlformats.org/drawingml/2006/table">
            <a:tbl>
              <a:tblPr firstRow="1" bandRow="1">
                <a:tableStyleId>{17292A2E-F333-43FB-9621-5CBBE7FDCDCB}</a:tableStyleId>
              </a:tblPr>
              <a:tblGrid>
                <a:gridCol w="1544828">
                  <a:extLst>
                    <a:ext uri="{9D8B030D-6E8A-4147-A177-3AD203B41FA5}">
                      <a16:colId xmlns:a16="http://schemas.microsoft.com/office/drawing/2014/main" val="1184546337"/>
                    </a:ext>
                  </a:extLst>
                </a:gridCol>
                <a:gridCol w="1574298">
                  <a:extLst>
                    <a:ext uri="{9D8B030D-6E8A-4147-A177-3AD203B41FA5}">
                      <a16:colId xmlns:a16="http://schemas.microsoft.com/office/drawing/2014/main" val="525950386"/>
                    </a:ext>
                  </a:extLst>
                </a:gridCol>
                <a:gridCol w="1064966">
                  <a:extLst>
                    <a:ext uri="{9D8B030D-6E8A-4147-A177-3AD203B41FA5}">
                      <a16:colId xmlns:a16="http://schemas.microsoft.com/office/drawing/2014/main" val="3177369338"/>
                    </a:ext>
                  </a:extLst>
                </a:gridCol>
                <a:gridCol w="1064966">
                  <a:extLst>
                    <a:ext uri="{9D8B030D-6E8A-4147-A177-3AD203B41FA5}">
                      <a16:colId xmlns:a16="http://schemas.microsoft.com/office/drawing/2014/main" val="136120876"/>
                    </a:ext>
                  </a:extLst>
                </a:gridCol>
                <a:gridCol w="1064966">
                  <a:extLst>
                    <a:ext uri="{9D8B030D-6E8A-4147-A177-3AD203B41FA5}">
                      <a16:colId xmlns:a16="http://schemas.microsoft.com/office/drawing/2014/main" val="1994965239"/>
                    </a:ext>
                  </a:extLst>
                </a:gridCol>
                <a:gridCol w="1064966">
                  <a:extLst>
                    <a:ext uri="{9D8B030D-6E8A-4147-A177-3AD203B41FA5}">
                      <a16:colId xmlns:a16="http://schemas.microsoft.com/office/drawing/2014/main" val="883545364"/>
                    </a:ext>
                  </a:extLst>
                </a:gridCol>
                <a:gridCol w="1406052">
                  <a:extLst>
                    <a:ext uri="{9D8B030D-6E8A-4147-A177-3AD203B41FA5}">
                      <a16:colId xmlns:a16="http://schemas.microsoft.com/office/drawing/2014/main" val="224058398"/>
                    </a:ext>
                  </a:extLst>
                </a:gridCol>
                <a:gridCol w="872121">
                  <a:extLst>
                    <a:ext uri="{9D8B030D-6E8A-4147-A177-3AD203B41FA5}">
                      <a16:colId xmlns:a16="http://schemas.microsoft.com/office/drawing/2014/main" val="3414280344"/>
                    </a:ext>
                  </a:extLst>
                </a:gridCol>
                <a:gridCol w="1261210">
                  <a:extLst>
                    <a:ext uri="{9D8B030D-6E8A-4147-A177-3AD203B41FA5}">
                      <a16:colId xmlns:a16="http://schemas.microsoft.com/office/drawing/2014/main" val="20004"/>
                    </a:ext>
                  </a:extLst>
                </a:gridCol>
              </a:tblGrid>
              <a:tr h="315324">
                <a:tc>
                  <a:txBody>
                    <a:bodyPr/>
                    <a:lstStyle/>
                    <a:p>
                      <a:pPr algn="l"/>
                      <a:endParaRPr lang="en-US" sz="1000" dirty="0">
                        <a:solidFill>
                          <a:schemeClr val="tx1"/>
                        </a:solidFill>
                      </a:endParaRPr>
                    </a:p>
                  </a:txBody>
                  <a:tcPr marL="92981"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l"/>
                      <a:endParaRPr lang="en-US" sz="1000" dirty="0">
                        <a:solidFill>
                          <a:schemeClr val="tx1"/>
                        </a:solidFill>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endParaRPr lang="en-US" sz="1000" b="0" dirty="0">
                        <a:ln>
                          <a:noFill/>
                        </a:ln>
                        <a:solidFill>
                          <a:schemeClr val="tx2"/>
                        </a:solidFill>
                      </a:endParaRPr>
                    </a:p>
                  </a:txBody>
                  <a:tcPr marL="47626" marR="47626"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spcAft>
                          <a:spcPts val="0"/>
                        </a:spcAft>
                      </a:pPr>
                      <a:r>
                        <a:rPr lang="en-US" sz="1050" b="1" spc="100" baseline="0" dirty="0">
                          <a:solidFill>
                            <a:schemeClr val="tx1"/>
                          </a:solidFill>
                        </a:rPr>
                        <a:t>CURRENT MEAN</a:t>
                      </a:r>
                    </a:p>
                  </a:txBody>
                  <a:tcPr marL="60941" marR="6094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lnSpc>
                          <a:spcPct val="100000"/>
                        </a:lnSpc>
                        <a:spcAft>
                          <a:spcPts val="0"/>
                        </a:spcAft>
                      </a:pPr>
                      <a:r>
                        <a:rPr lang="en-US" sz="1050" b="1" spc="100" baseline="0" dirty="0">
                          <a:solidFill>
                            <a:schemeClr val="tx1"/>
                          </a:solidFill>
                        </a:rPr>
                        <a:t>PERCENTILE</a:t>
                      </a:r>
                    </a:p>
                  </a:txBody>
                  <a:tcPr marL="60941" marR="60941"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454385">
                <a:tc rowSpan="3">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100" b="1" kern="1200" dirty="0">
                          <a:solidFill>
                            <a:schemeClr val="tx1"/>
                          </a:solidFill>
                          <a:effectLst/>
                          <a:latin typeface="+mn-lt"/>
                          <a:ea typeface="+mn-ea"/>
                          <a:cs typeface="+mn-cs"/>
                        </a:rPr>
                        <a:t>I feel like a valued member of my team.</a:t>
                      </a: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100" b="0" i="0" u="none" strike="noStrike" dirty="0">
                          <a:solidFill>
                            <a:schemeClr val="tx1"/>
                          </a:solidFill>
                          <a:effectLst/>
                          <a:latin typeface="+mn-lt"/>
                        </a:rPr>
                        <a:t>Principals</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4.61</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82nd</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615323180"/>
                  </a:ext>
                </a:extLst>
              </a:tr>
              <a:tr h="454385">
                <a:tc vMerge="1">
                  <a:txBody>
                    <a:bodyPr/>
                    <a:lstStyle/>
                    <a:p>
                      <a:pPr algn="l" fontAlgn="b"/>
                      <a:endParaRPr lang="en-US" sz="1100" b="1" i="0" u="none" strike="noStrike" dirty="0">
                        <a:solidFill>
                          <a:schemeClr val="tx1"/>
                        </a:solidFill>
                        <a:effectLst/>
                        <a:latin typeface="Arial" panose="020B0604020202020204" pitchFamily="34" charset="0"/>
                      </a:endParaRP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100" u="none" strike="noStrike" dirty="0">
                          <a:solidFill>
                            <a:schemeClr val="tx1"/>
                          </a:solidFill>
                          <a:effectLst/>
                          <a:latin typeface="+mn-lt"/>
                        </a:rPr>
                        <a:t>Assistant Principals</a:t>
                      </a:r>
                      <a:endParaRPr lang="en-US" sz="1100" b="0" i="0" u="none" strike="noStrike" dirty="0">
                        <a:solidFill>
                          <a:schemeClr val="tx1"/>
                        </a:solidFill>
                        <a:effectLst/>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4.31</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59th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18437888"/>
                  </a:ext>
                </a:extLst>
              </a:tr>
              <a:tr h="454385">
                <a:tc vMerge="1">
                  <a:txBody>
                    <a:bodyPr/>
                    <a:lstStyle/>
                    <a:p>
                      <a:pPr algn="l" fontAlgn="b"/>
                      <a:endParaRPr lang="en-US" sz="1100" b="1" i="0" u="none" strike="noStrike" dirty="0">
                        <a:solidFill>
                          <a:schemeClr val="tx1"/>
                        </a:solidFill>
                        <a:effectLst/>
                        <a:latin typeface="Arial" panose="020B0604020202020204" pitchFamily="34" charset="0"/>
                      </a:endParaRP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100" u="none" strike="noStrike" dirty="0">
                          <a:solidFill>
                            <a:schemeClr val="tx1"/>
                          </a:solidFill>
                          <a:effectLst/>
                          <a:latin typeface="+mn-lt"/>
                        </a:rPr>
                        <a:t>Teachers</a:t>
                      </a:r>
                      <a:endParaRPr lang="en-US" sz="1100" b="0" i="0" u="none" strike="noStrike" dirty="0">
                        <a:solidFill>
                          <a:schemeClr val="tx1"/>
                        </a:solidFill>
                        <a:effectLst/>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4.05</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41st</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85369951"/>
                  </a:ext>
                </a:extLst>
              </a:tr>
              <a:tr h="454385">
                <a:tc rowSpan="3">
                  <a:txBody>
                    <a:bodyPr/>
                    <a:lstStyle/>
                    <a:p>
                      <a:pPr algn="l" fontAlgn="b"/>
                      <a:r>
                        <a:rPr lang="en-US" sz="1100" b="1" u="none" strike="noStrike" dirty="0">
                          <a:solidFill>
                            <a:schemeClr val="tx1"/>
                          </a:solidFill>
                          <a:effectLst/>
                          <a:latin typeface="+mn-lt"/>
                        </a:rPr>
                        <a:t>The leadership of my organization is creating a future I want to be part of.</a:t>
                      </a:r>
                      <a:endParaRPr lang="en-US" sz="1100" b="1" i="0" u="none" strike="noStrike" dirty="0">
                        <a:solidFill>
                          <a:schemeClr val="tx1"/>
                        </a:solidFill>
                        <a:effectLst/>
                        <a:latin typeface="+mn-lt"/>
                      </a:endParaRP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100" b="0" i="0" u="none" strike="noStrike" dirty="0">
                          <a:solidFill>
                            <a:schemeClr val="tx1"/>
                          </a:solidFill>
                          <a:effectLst/>
                          <a:latin typeface="+mn-lt"/>
                        </a:rPr>
                        <a:t>Principals</a:t>
                      </a: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4.50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70th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454385">
                <a:tc vMerge="1">
                  <a:txBody>
                    <a:bodyPr/>
                    <a:lstStyle/>
                    <a:p>
                      <a:pPr algn="l" fontAlgn="b"/>
                      <a:endParaRPr lang="en-US" sz="1000" b="1" i="0" u="none" strike="noStrike" dirty="0">
                        <a:solidFill>
                          <a:srgbClr val="000000"/>
                        </a:solidFill>
                        <a:effectLst/>
                        <a:latin typeface="Arial" panose="020B0604020202020204" pitchFamily="34" charset="0"/>
                      </a:endParaRP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100" u="none" strike="noStrike" dirty="0">
                          <a:solidFill>
                            <a:schemeClr val="tx1"/>
                          </a:solidFill>
                          <a:effectLst/>
                          <a:latin typeface="+mn-lt"/>
                        </a:rPr>
                        <a:t>Assistant Principals</a:t>
                      </a:r>
                      <a:endParaRPr lang="en-US" sz="1100" b="0" i="0" u="none" strike="noStrike" dirty="0">
                        <a:solidFill>
                          <a:schemeClr val="tx1"/>
                        </a:solidFill>
                        <a:effectLst/>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4.30</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54th</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454385">
                <a:tc vMerge="1">
                  <a:txBody>
                    <a:bodyPr/>
                    <a:lstStyle/>
                    <a:p>
                      <a:pPr algn="l" fontAlgn="b"/>
                      <a:endParaRPr lang="en-US" sz="1000" b="1" i="0" u="none" strike="noStrike" dirty="0">
                        <a:solidFill>
                          <a:srgbClr val="000000"/>
                        </a:solidFill>
                        <a:effectLst/>
                        <a:latin typeface="Arial" panose="020B0604020202020204" pitchFamily="34" charset="0"/>
                      </a:endParaRPr>
                    </a:p>
                  </a:txBody>
                  <a:tcPr marL="182880" marR="92981"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r>
                        <a:rPr lang="en-US" sz="1100" u="none" strike="noStrike" dirty="0">
                          <a:solidFill>
                            <a:schemeClr val="tx1"/>
                          </a:solidFill>
                          <a:effectLst/>
                          <a:latin typeface="+mn-lt"/>
                        </a:rPr>
                        <a:t>Teachers</a:t>
                      </a:r>
                      <a:endParaRPr lang="en-US" sz="1100" b="0" i="0" u="none" strike="noStrike" dirty="0">
                        <a:solidFill>
                          <a:schemeClr val="tx1"/>
                        </a:solidFill>
                        <a:effectLst/>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1100" dirty="0">
                        <a:solidFill>
                          <a:schemeClr val="tx1"/>
                        </a:solidFill>
                        <a:latin typeface="+mn-lt"/>
                      </a:endParaRPr>
                    </a:p>
                  </a:txBody>
                  <a:tcPr marL="92981" marR="92981"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3.94</a:t>
                      </a:r>
                    </a:p>
                  </a:txBody>
                  <a:tcPr marL="6350" marR="6350" marT="635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US" sz="1100" b="0" i="0" u="none" strike="noStrike" dirty="0">
                          <a:solidFill>
                            <a:srgbClr val="000000"/>
                          </a:solidFill>
                          <a:effectLst/>
                          <a:latin typeface="+mn-lt"/>
                        </a:rPr>
                        <a:t>32nd</a:t>
                      </a:r>
                    </a:p>
                  </a:txBody>
                  <a:tcPr marL="6350" marR="6350" marT="6350" marB="0" anchor="ctr">
                    <a:lnL w="635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accent3"/>
                      </a:solidFill>
                      <a:prstDash val="solid"/>
                      <a:round/>
                      <a:headEnd type="none" w="med" len="med"/>
                      <a:tailEnd type="none" w="med" len="med"/>
                    </a:lnT>
                    <a:lnB w="952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sp>
        <p:nvSpPr>
          <p:cNvPr id="2" name="Title 1">
            <a:extLst>
              <a:ext uri="{FF2B5EF4-FFF2-40B4-BE49-F238E27FC236}">
                <a16:creationId xmlns:a16="http://schemas.microsoft.com/office/drawing/2014/main" id="{C42E1442-BAB3-4218-BB31-9DA433D02968}"/>
              </a:ext>
            </a:extLst>
          </p:cNvPr>
          <p:cNvSpPr>
            <a:spLocks noGrp="1"/>
          </p:cNvSpPr>
          <p:nvPr>
            <p:ph type="title"/>
          </p:nvPr>
        </p:nvSpPr>
        <p:spPr/>
        <p:txBody>
          <a:bodyPr/>
          <a:lstStyle/>
          <a:p>
            <a:r>
              <a:rPr lang="en-US" dirty="0"/>
              <a:t>Additional Item Analysis by School Leader Level</a:t>
            </a:r>
          </a:p>
        </p:txBody>
      </p:sp>
      <p:sp>
        <p:nvSpPr>
          <p:cNvPr id="3" name="Slide Number Placeholder 2">
            <a:extLst>
              <a:ext uri="{FF2B5EF4-FFF2-40B4-BE49-F238E27FC236}">
                <a16:creationId xmlns:a16="http://schemas.microsoft.com/office/drawing/2014/main" id="{99F67941-ACE8-4017-8AF2-F4DA8F181F22}"/>
              </a:ext>
            </a:extLst>
          </p:cNvPr>
          <p:cNvSpPr>
            <a:spLocks noGrp="1"/>
          </p:cNvSpPr>
          <p:nvPr>
            <p:ph type="sldNum" sz="quarter" idx="11"/>
          </p:nvPr>
        </p:nvSpPr>
        <p:spPr/>
        <p:txBody>
          <a:bodyPr/>
          <a:lstStyle/>
          <a:p>
            <a:fld id="{59E3E2AC-ACB3-5544-BE29-32D30D23532C}" type="slidenum">
              <a:rPr lang="en-US" smtClean="0"/>
              <a:pPr/>
              <a:t>18</a:t>
            </a:fld>
            <a:r>
              <a:rPr lang="en-US"/>
              <a:t> </a:t>
            </a:r>
            <a:endParaRPr lang="en-US" dirty="0"/>
          </a:p>
        </p:txBody>
      </p:sp>
      <p:graphicFrame>
        <p:nvGraphicFramePr>
          <p:cNvPr id="9" name="Chart 8">
            <a:extLst>
              <a:ext uri="{FF2B5EF4-FFF2-40B4-BE49-F238E27FC236}">
                <a16:creationId xmlns:a16="http://schemas.microsoft.com/office/drawing/2014/main" id="{2B09FBBE-A2D5-B44E-BCD6-332BC0B0F1CC}"/>
              </a:ext>
            </a:extLst>
          </p:cNvPr>
          <p:cNvGraphicFramePr/>
          <p:nvPr>
            <p:extLst>
              <p:ext uri="{D42A27DB-BD31-4B8C-83A1-F6EECF244321}">
                <p14:modId xmlns:p14="http://schemas.microsoft.com/office/powerpoint/2010/main" val="2205072543"/>
              </p:ext>
            </p:extLst>
          </p:nvPr>
        </p:nvGraphicFramePr>
        <p:xfrm>
          <a:off x="3455211" y="2710797"/>
          <a:ext cx="5463421" cy="1922490"/>
        </p:xfrm>
        <a:graphic>
          <a:graphicData uri="http://schemas.openxmlformats.org/drawingml/2006/chart">
            <c:chart xmlns:c="http://schemas.openxmlformats.org/drawingml/2006/chart" xmlns:r="http://schemas.openxmlformats.org/officeDocument/2006/relationships" r:id="rId3"/>
          </a:graphicData>
        </a:graphic>
      </p:graphicFrame>
      <p:sp>
        <p:nvSpPr>
          <p:cNvPr id="14" name="Footer Placeholder 2">
            <a:extLst>
              <a:ext uri="{FF2B5EF4-FFF2-40B4-BE49-F238E27FC236}">
                <a16:creationId xmlns:a16="http://schemas.microsoft.com/office/drawing/2014/main" id="{A0D7FB70-455E-FF45-96BB-C4D7145BC2AC}"/>
              </a:ext>
            </a:extLst>
          </p:cNvPr>
          <p:cNvSpPr>
            <a:spLocks noGrp="1"/>
          </p:cNvSpPr>
          <p:nvPr/>
        </p:nvSpPr>
        <p:spPr>
          <a:xfrm>
            <a:off x="273048" y="6055001"/>
            <a:ext cx="11885677" cy="233346"/>
          </a:xfrm>
          <a:prstGeom prst="rect">
            <a:avLst/>
          </a:prstGeom>
        </p:spPr>
        <p:txBody>
          <a:bodyPr vert="horz" lIns="91440" tIns="0" rIns="91440" bIns="0" rtlCol="0" anchor="b" anchorCtr="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defRPr/>
            </a:pPr>
            <a:r>
              <a:rPr lang="en-US" sz="900" dirty="0">
                <a:solidFill>
                  <a:schemeClr val="tx2"/>
                </a:solidFill>
              </a:rPr>
              <a:t>Note: Percentiles based on Gallup’s 2021 Q</a:t>
            </a:r>
            <a:r>
              <a:rPr lang="en-US" sz="900" baseline="30000" dirty="0">
                <a:solidFill>
                  <a:schemeClr val="tx2"/>
                </a:solidFill>
              </a:rPr>
              <a:t>12</a:t>
            </a:r>
            <a:r>
              <a:rPr lang="en-US" sz="900" dirty="0">
                <a:solidFill>
                  <a:schemeClr val="tx2"/>
                </a:solidFill>
              </a:rPr>
              <a:t> Additional Items Workgroup Level Database. Numerical values shown when 5% or higher. Due to rounding, percentages may sum to 100% +/- 1.</a:t>
            </a:r>
          </a:p>
        </p:txBody>
      </p:sp>
      <p:graphicFrame>
        <p:nvGraphicFramePr>
          <p:cNvPr id="10" name="Chart 9">
            <a:extLst>
              <a:ext uri="{FF2B5EF4-FFF2-40B4-BE49-F238E27FC236}">
                <a16:creationId xmlns:a16="http://schemas.microsoft.com/office/drawing/2014/main" id="{A417A32F-D24A-994F-B30C-016370B49094}"/>
              </a:ext>
            </a:extLst>
          </p:cNvPr>
          <p:cNvGraphicFramePr/>
          <p:nvPr>
            <p:extLst>
              <p:ext uri="{D42A27DB-BD31-4B8C-83A1-F6EECF244321}">
                <p14:modId xmlns:p14="http://schemas.microsoft.com/office/powerpoint/2010/main" val="3102711180"/>
              </p:ext>
            </p:extLst>
          </p:nvPr>
        </p:nvGraphicFramePr>
        <p:xfrm>
          <a:off x="3468090" y="1161423"/>
          <a:ext cx="5463421" cy="199768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253613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190347-CE8B-4276-932C-6AE1C448DFE4}"/>
              </a:ext>
            </a:extLst>
          </p:cNvPr>
          <p:cNvSpPr>
            <a:spLocks noGrp="1"/>
          </p:cNvSpPr>
          <p:nvPr>
            <p:ph type="sldNum" sz="quarter" idx="11"/>
          </p:nvPr>
        </p:nvSpPr>
        <p:spPr/>
        <p:txBody>
          <a:bodyPr/>
          <a:lstStyle/>
          <a:p>
            <a:fld id="{59E3E2AC-ACB3-5544-BE29-32D30D23532C}" type="slidenum">
              <a:rPr lang="en-US" smtClean="0"/>
              <a:pPr/>
              <a:t>19</a:t>
            </a:fld>
            <a:r>
              <a:rPr lang="en-US" dirty="0"/>
              <a:t> </a:t>
            </a:r>
          </a:p>
        </p:txBody>
      </p:sp>
      <p:sp>
        <p:nvSpPr>
          <p:cNvPr id="4" name="Title 1">
            <a:extLst>
              <a:ext uri="{FF2B5EF4-FFF2-40B4-BE49-F238E27FC236}">
                <a16:creationId xmlns:a16="http://schemas.microsoft.com/office/drawing/2014/main" id="{A379CE2C-8272-42A9-9277-6E907286686E}"/>
              </a:ext>
            </a:extLst>
          </p:cNvPr>
          <p:cNvSpPr txBox="1">
            <a:spLocks/>
          </p:cNvSpPr>
          <p:nvPr/>
        </p:nvSpPr>
        <p:spPr>
          <a:xfrm>
            <a:off x="457200" y="2923401"/>
            <a:ext cx="11274552" cy="553998"/>
          </a:xfrm>
          <a:prstGeom prst="rect">
            <a:avLst/>
          </a:prstGeom>
        </p:spPr>
        <p:txBody>
          <a:bodyPr vert="horz" lIns="0" tIns="45720" rIns="91440" bIns="45720" rtlCol="0" anchor="ctr">
            <a:normAutofit fontScale="92500" lnSpcReduction="20000"/>
          </a:bodyPr>
          <a:lstStyle>
            <a:lvl1pPr algn="ctr"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a:lstStyle>
          <a:p>
            <a:pPr algn="l"/>
            <a:r>
              <a:rPr lang="en-US" kern="0" dirty="0">
                <a:latin typeface="Trade Gothic Next HvyCd" panose="020B0906040303020004" pitchFamily="34" charset="0"/>
              </a:rPr>
              <a:t>Gallup Student Poll Overview</a:t>
            </a:r>
          </a:p>
        </p:txBody>
      </p:sp>
      <p:grpSp>
        <p:nvGrpSpPr>
          <p:cNvPr id="5" name="Group 4">
            <a:extLst>
              <a:ext uri="{FF2B5EF4-FFF2-40B4-BE49-F238E27FC236}">
                <a16:creationId xmlns:a16="http://schemas.microsoft.com/office/drawing/2014/main" id="{7B2243C4-0632-866B-71A9-FD4E08A2E5F5}"/>
              </a:ext>
            </a:extLst>
          </p:cNvPr>
          <p:cNvGrpSpPr/>
          <p:nvPr/>
        </p:nvGrpSpPr>
        <p:grpSpPr>
          <a:xfrm>
            <a:off x="481075" y="2225303"/>
            <a:ext cx="4275887" cy="369332"/>
            <a:chOff x="481075" y="2225303"/>
            <a:chExt cx="4275887" cy="369332"/>
          </a:xfrm>
        </p:grpSpPr>
        <p:sp>
          <p:nvSpPr>
            <p:cNvPr id="10" name="TextBox 9">
              <a:extLst>
                <a:ext uri="{FF2B5EF4-FFF2-40B4-BE49-F238E27FC236}">
                  <a16:creationId xmlns:a16="http://schemas.microsoft.com/office/drawing/2014/main" id="{43BFC07A-6C83-74D9-58EC-3AE2D2853C3C}"/>
                </a:ext>
              </a:extLst>
            </p:cNvPr>
            <p:cNvSpPr txBox="1"/>
            <p:nvPr/>
          </p:nvSpPr>
          <p:spPr>
            <a:xfrm>
              <a:off x="2640995" y="2225303"/>
              <a:ext cx="2115967" cy="369332"/>
            </a:xfrm>
            <a:prstGeom prst="rect">
              <a:avLst/>
            </a:prstGeom>
            <a:noFill/>
          </p:spPr>
          <p:txBody>
            <a:bodyPr wrap="square" rtlCol="0">
              <a:spAutoFit/>
            </a:bodyPr>
            <a:lstStyle/>
            <a:p>
              <a:r>
                <a:rPr lang="en-US" b="1" spc="150" dirty="0">
                  <a:solidFill>
                    <a:schemeClr val="accent6"/>
                  </a:solidFill>
                  <a:latin typeface="+mn-lt"/>
                </a:rPr>
                <a:t>SECTION 03</a:t>
              </a:r>
            </a:p>
          </p:txBody>
        </p:sp>
        <p:sp>
          <p:nvSpPr>
            <p:cNvPr id="11" name="Rectangle 10">
              <a:extLst>
                <a:ext uri="{FF2B5EF4-FFF2-40B4-BE49-F238E27FC236}">
                  <a16:creationId xmlns:a16="http://schemas.microsoft.com/office/drawing/2014/main" id="{17B203D8-3E8A-FBA7-BF28-62448CC6413F}"/>
                </a:ext>
              </a:extLst>
            </p:cNvPr>
            <p:cNvSpPr/>
            <p:nvPr/>
          </p:nvSpPr>
          <p:spPr>
            <a:xfrm>
              <a:off x="1582759" y="2225376"/>
              <a:ext cx="339206" cy="339206"/>
            </a:xfrm>
            <a:prstGeom prst="rect">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ectangle 11">
              <a:extLst>
                <a:ext uri="{FF2B5EF4-FFF2-40B4-BE49-F238E27FC236}">
                  <a16:creationId xmlns:a16="http://schemas.microsoft.com/office/drawing/2014/main" id="{5AAD00C9-C739-C426-4A4A-DA4885E4D5EE}"/>
                </a:ext>
              </a:extLst>
            </p:cNvPr>
            <p:cNvSpPr/>
            <p:nvPr/>
          </p:nvSpPr>
          <p:spPr>
            <a:xfrm>
              <a:off x="481075"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1B4F04D3-D8A0-20D7-C502-1FF3257C2B69}"/>
                </a:ext>
              </a:extLst>
            </p:cNvPr>
            <p:cNvSpPr/>
            <p:nvPr/>
          </p:nvSpPr>
          <p:spPr>
            <a:xfrm>
              <a:off x="1031917"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Rectangle 13">
              <a:extLst>
                <a:ext uri="{FF2B5EF4-FFF2-40B4-BE49-F238E27FC236}">
                  <a16:creationId xmlns:a16="http://schemas.microsoft.com/office/drawing/2014/main" id="{23950860-9F48-7801-385C-3386199563DD}"/>
                </a:ext>
              </a:extLst>
            </p:cNvPr>
            <p:cNvSpPr/>
            <p:nvPr/>
          </p:nvSpPr>
          <p:spPr>
            <a:xfrm>
              <a:off x="2133600"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Tree>
    <p:extLst>
      <p:ext uri="{BB962C8B-B14F-4D97-AF65-F5344CB8AC3E}">
        <p14:creationId xmlns:p14="http://schemas.microsoft.com/office/powerpoint/2010/main" val="727785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1BE4D3F5-0349-B516-7199-87792F8553A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342783" y="91474"/>
            <a:ext cx="738692" cy="738692"/>
          </a:xfrm>
          <a:prstGeom prst="rect">
            <a:avLst/>
          </a:prstGeom>
        </p:spPr>
      </p:pic>
      <p:sp>
        <p:nvSpPr>
          <p:cNvPr id="3" name="Slide Number Placeholder 2">
            <a:extLst>
              <a:ext uri="{FF2B5EF4-FFF2-40B4-BE49-F238E27FC236}">
                <a16:creationId xmlns:a16="http://schemas.microsoft.com/office/drawing/2014/main" id="{161CADBF-FE57-448F-B216-E3A5DEDD8650}"/>
              </a:ext>
            </a:extLst>
          </p:cNvPr>
          <p:cNvSpPr>
            <a:spLocks noGrp="1"/>
          </p:cNvSpPr>
          <p:nvPr>
            <p:ph type="sldNum" sz="quarter" idx="11"/>
          </p:nvPr>
        </p:nvSpPr>
        <p:spPr>
          <a:xfrm>
            <a:off x="0" y="6492875"/>
            <a:ext cx="481075" cy="365125"/>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61C250"/>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20</a:t>
            </a:fld>
            <a:r>
              <a:rPr kumimoji="0" lang="en-US" sz="900" b="0" i="0" u="none" strike="noStrike" kern="1200" cap="none" spc="0" normalizeH="0" baseline="0" noProof="0" dirty="0">
                <a:ln>
                  <a:noFill/>
                </a:ln>
                <a:solidFill>
                  <a:srgbClr val="61C250"/>
                </a:solidFill>
                <a:effectLst/>
                <a:uLnTx/>
                <a:uFillTx/>
                <a:latin typeface="Arial" charset="0"/>
                <a:ea typeface="+mn-ea"/>
                <a:cs typeface="Arial" charset="0"/>
              </a:rPr>
              <a:t> </a:t>
            </a:r>
          </a:p>
        </p:txBody>
      </p:sp>
      <p:graphicFrame>
        <p:nvGraphicFramePr>
          <p:cNvPr id="4" name="Table 3">
            <a:extLst>
              <a:ext uri="{FF2B5EF4-FFF2-40B4-BE49-F238E27FC236}">
                <a16:creationId xmlns:a16="http://schemas.microsoft.com/office/drawing/2014/main" id="{D23698E0-23E2-49EA-B192-871DC7C1CB33}"/>
              </a:ext>
            </a:extLst>
          </p:cNvPr>
          <p:cNvGraphicFramePr>
            <a:graphicFrameLocks noGrp="1"/>
          </p:cNvGraphicFramePr>
          <p:nvPr>
            <p:extLst>
              <p:ext uri="{D42A27DB-BD31-4B8C-83A1-F6EECF244321}">
                <p14:modId xmlns:p14="http://schemas.microsoft.com/office/powerpoint/2010/main" val="1520305194"/>
              </p:ext>
            </p:extLst>
          </p:nvPr>
        </p:nvGraphicFramePr>
        <p:xfrm>
          <a:off x="532906" y="1191987"/>
          <a:ext cx="10989127" cy="4630622"/>
        </p:xfrm>
        <a:graphic>
          <a:graphicData uri="http://schemas.openxmlformats.org/drawingml/2006/table">
            <a:tbl>
              <a:tblPr firstRow="1" bandRow="1">
                <a:tableStyleId>{00A15C55-8517-42AA-B614-E9B94910E393}</a:tableStyleId>
              </a:tblPr>
              <a:tblGrid>
                <a:gridCol w="6249004">
                  <a:extLst>
                    <a:ext uri="{9D8B030D-6E8A-4147-A177-3AD203B41FA5}">
                      <a16:colId xmlns:a16="http://schemas.microsoft.com/office/drawing/2014/main" val="1504998596"/>
                    </a:ext>
                  </a:extLst>
                </a:gridCol>
                <a:gridCol w="2624667">
                  <a:extLst>
                    <a:ext uri="{9D8B030D-6E8A-4147-A177-3AD203B41FA5}">
                      <a16:colId xmlns:a16="http://schemas.microsoft.com/office/drawing/2014/main" val="1710669290"/>
                    </a:ext>
                  </a:extLst>
                </a:gridCol>
                <a:gridCol w="2115456">
                  <a:extLst>
                    <a:ext uri="{9D8B030D-6E8A-4147-A177-3AD203B41FA5}">
                      <a16:colId xmlns:a16="http://schemas.microsoft.com/office/drawing/2014/main" val="1826427061"/>
                    </a:ext>
                  </a:extLst>
                </a:gridCol>
              </a:tblGrid>
              <a:tr h="504705">
                <a:tc>
                  <a:txBody>
                    <a:bodyPr/>
                    <a:lstStyle/>
                    <a:p>
                      <a:r>
                        <a:rPr lang="en-US" sz="1100" spc="100" baseline="0" dirty="0">
                          <a:solidFill>
                            <a:schemeClr val="tx1"/>
                          </a:solidFill>
                          <a:latin typeface="+mn-lt"/>
                        </a:rPr>
                        <a:t>ITEM</a:t>
                      </a:r>
                    </a:p>
                  </a:txBody>
                  <a:tcPr marL="182880" marR="182880" marT="91440" marB="91440" anchor="b">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a:r>
                        <a:rPr lang="en-US" sz="1100" spc="100" baseline="0" dirty="0">
                          <a:solidFill>
                            <a:schemeClr val="tx1"/>
                          </a:solidFill>
                          <a:latin typeface="+mn-lt"/>
                        </a:rPr>
                        <a:t>BCSD OVERALL 2022</a:t>
                      </a:r>
                      <a:br>
                        <a:rPr lang="en-US" sz="1100" spc="100" baseline="0" dirty="0">
                          <a:solidFill>
                            <a:schemeClr val="tx1"/>
                          </a:solidFill>
                          <a:latin typeface="+mn-lt"/>
                        </a:rPr>
                      </a:br>
                      <a:r>
                        <a:rPr lang="en-US" sz="1000" b="0" spc="100" baseline="0" dirty="0">
                          <a:solidFill>
                            <a:schemeClr val="tx2"/>
                          </a:solidFill>
                          <a:latin typeface="+mn-lt"/>
                        </a:rPr>
                        <a:t>n=6,389</a:t>
                      </a:r>
                      <a:endParaRPr lang="en-US" sz="1100" b="0" spc="100" baseline="0" dirty="0">
                        <a:solidFill>
                          <a:schemeClr val="tx2"/>
                        </a:solidFill>
                        <a:latin typeface="+mn-lt"/>
                      </a:endParaRPr>
                    </a:p>
                  </a:txBody>
                  <a:tcPr marL="182880" marR="182880" marT="91440" marB="9144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a:r>
                        <a:rPr lang="en-US" sz="1100" spc="100" baseline="0" dirty="0">
                          <a:solidFill>
                            <a:schemeClr val="tx1"/>
                          </a:solidFill>
                          <a:latin typeface="+mn-lt"/>
                        </a:rPr>
                        <a:t>OVERALL GSP DATABASE</a:t>
                      </a:r>
                    </a:p>
                  </a:txBody>
                  <a:tcPr marL="182880" marR="182880" marT="91440" marB="9144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06475215"/>
                  </a:ext>
                </a:extLst>
              </a:tr>
              <a:tr h="446338">
                <a:tc>
                  <a:txBody>
                    <a:bodyPr/>
                    <a:lstStyle/>
                    <a:p>
                      <a:pPr algn="l"/>
                      <a:r>
                        <a:rPr lang="en-US" sz="1100" b="1" spc="300" dirty="0">
                          <a:solidFill>
                            <a:schemeClr val="tx1"/>
                          </a:solidFill>
                          <a:latin typeface="+mn-lt"/>
                        </a:rPr>
                        <a:t>GRANDMEAN</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tc>
                  <a:txBody>
                    <a:bodyPr/>
                    <a:lstStyle/>
                    <a:p>
                      <a:pPr algn="ctr" fontAlgn="b"/>
                      <a:r>
                        <a:rPr lang="en-US" sz="1100" b="1" i="0" u="none" strike="noStrike" dirty="0">
                          <a:solidFill>
                            <a:srgbClr val="000000"/>
                          </a:solidFill>
                          <a:effectLst/>
                          <a:latin typeface="+mn-lt"/>
                        </a:rPr>
                        <a:t>3.83</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tc>
                  <a:txBody>
                    <a:bodyPr/>
                    <a:lstStyle/>
                    <a:p>
                      <a:pPr algn="ctr" fontAlgn="b"/>
                      <a:r>
                        <a:rPr lang="en-US" sz="1100" b="1" i="0" u="none" strike="noStrike" dirty="0">
                          <a:solidFill>
                            <a:srgbClr val="000000"/>
                          </a:solidFill>
                          <a:effectLst/>
                          <a:latin typeface="+mn-lt"/>
                        </a:rPr>
                        <a:t>3.83</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3662235728"/>
                  </a:ext>
                </a:extLst>
              </a:tr>
              <a:tr h="401705">
                <a:tc>
                  <a:txBody>
                    <a:bodyPr/>
                    <a:lstStyle/>
                    <a:p>
                      <a:r>
                        <a:rPr lang="en-US" sz="1100" dirty="0">
                          <a:solidFill>
                            <a:schemeClr val="tx1"/>
                          </a:solidFill>
                          <a:latin typeface="+mn-lt"/>
                        </a:rPr>
                        <a:t>At this school, I get to do what I do best every day.</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3.56</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3.52</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2251513086"/>
                  </a:ext>
                </a:extLst>
              </a:tr>
              <a:tr h="401705">
                <a:tc>
                  <a:txBody>
                    <a:bodyPr/>
                    <a:lstStyle/>
                    <a:p>
                      <a:r>
                        <a:rPr lang="en-US" sz="1100" dirty="0">
                          <a:solidFill>
                            <a:schemeClr val="tx1"/>
                          </a:solidFill>
                          <a:latin typeface="+mn-lt"/>
                        </a:rPr>
                        <a:t>My teachers make me feel my schoolwork is important.</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4.10</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3.97</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67775517"/>
                  </a:ext>
                </a:extLst>
              </a:tr>
              <a:tr h="401705">
                <a:tc>
                  <a:txBody>
                    <a:bodyPr/>
                    <a:lstStyle/>
                    <a:p>
                      <a:r>
                        <a:rPr lang="en-US" sz="1100" dirty="0">
                          <a:solidFill>
                            <a:schemeClr val="tx1"/>
                          </a:solidFill>
                          <a:latin typeface="+mn-lt"/>
                        </a:rPr>
                        <a:t>I feel safe in this school.</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noFill/>
                  </a:tcPr>
                </a:tc>
                <a:tc>
                  <a:txBody>
                    <a:bodyPr/>
                    <a:lstStyle/>
                    <a:p>
                      <a:pPr algn="ctr" fontAlgn="b"/>
                      <a:r>
                        <a:rPr lang="en-US" sz="1100" b="0" i="0" u="none" strike="noStrike">
                          <a:solidFill>
                            <a:srgbClr val="000000"/>
                          </a:solidFill>
                          <a:effectLst/>
                          <a:latin typeface="+mn-lt"/>
                        </a:rPr>
                        <a:t>3.57</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noFill/>
                  </a:tcPr>
                </a:tc>
                <a:tc>
                  <a:txBody>
                    <a:bodyPr/>
                    <a:lstStyle/>
                    <a:p>
                      <a:pPr algn="ctr" fontAlgn="b"/>
                      <a:r>
                        <a:rPr lang="en-US" sz="1100" b="0" i="0" u="none" strike="noStrike">
                          <a:solidFill>
                            <a:srgbClr val="000000"/>
                          </a:solidFill>
                          <a:effectLst/>
                          <a:latin typeface="+mn-lt"/>
                        </a:rPr>
                        <a:t>3.84</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noFill/>
                  </a:tcPr>
                </a:tc>
                <a:extLst>
                  <a:ext uri="{0D108BD9-81ED-4DB2-BD59-A6C34878D82A}">
                    <a16:rowId xmlns:a16="http://schemas.microsoft.com/office/drawing/2014/main" val="2991363884"/>
                  </a:ext>
                </a:extLst>
              </a:tr>
              <a:tr h="452484">
                <a:tc>
                  <a:txBody>
                    <a:bodyPr/>
                    <a:lstStyle/>
                    <a:p>
                      <a:r>
                        <a:rPr lang="en-US" sz="1100" dirty="0">
                          <a:solidFill>
                            <a:schemeClr val="tx1"/>
                          </a:solidFill>
                          <a:latin typeface="+mn-lt"/>
                        </a:rPr>
                        <a:t>I have fun at school.</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a:solidFill>
                            <a:srgbClr val="000000"/>
                          </a:solidFill>
                          <a:effectLst/>
                          <a:latin typeface="+mn-lt"/>
                        </a:rPr>
                        <a:t>3.50</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3.43</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3510787"/>
                  </a:ext>
                </a:extLst>
              </a:tr>
              <a:tr h="401705">
                <a:tc>
                  <a:txBody>
                    <a:bodyPr/>
                    <a:lstStyle/>
                    <a:p>
                      <a:r>
                        <a:rPr lang="en-US" sz="1100" dirty="0">
                          <a:solidFill>
                            <a:schemeClr val="tx1"/>
                          </a:solidFill>
                          <a:latin typeface="+mn-lt"/>
                        </a:rPr>
                        <a:t>I have a best friend at school.</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mn-lt"/>
                        </a:rPr>
                        <a:t>4.13</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4.34</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474381664"/>
                  </a:ext>
                </a:extLst>
              </a:tr>
              <a:tr h="401705">
                <a:tc>
                  <a:txBody>
                    <a:bodyPr/>
                    <a:lstStyle/>
                    <a:p>
                      <a:r>
                        <a:rPr lang="en-US" sz="1100" dirty="0">
                          <a:solidFill>
                            <a:schemeClr val="tx1"/>
                          </a:solidFill>
                          <a:latin typeface="+mn-lt"/>
                        </a:rPr>
                        <a:t>In the last seven days,</a:t>
                      </a:r>
                      <a:r>
                        <a:rPr lang="en-US" sz="1100" baseline="0" dirty="0">
                          <a:solidFill>
                            <a:schemeClr val="tx1"/>
                          </a:solidFill>
                          <a:latin typeface="+mn-lt"/>
                        </a:rPr>
                        <a:t> someone has told me I have done good work at school.</a:t>
                      </a:r>
                      <a:endParaRPr lang="en-US" sz="1100" dirty="0">
                        <a:solidFill>
                          <a:schemeClr val="tx1"/>
                        </a:solidFill>
                        <a:latin typeface="+mn-lt"/>
                      </a:endParaRP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a:solidFill>
                            <a:srgbClr val="000000"/>
                          </a:solidFill>
                          <a:effectLst/>
                          <a:latin typeface="+mn-lt"/>
                        </a:rPr>
                        <a:t>3.75</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3.58</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01927578"/>
                  </a:ext>
                </a:extLst>
              </a:tr>
              <a:tr h="401705">
                <a:tc>
                  <a:txBody>
                    <a:bodyPr/>
                    <a:lstStyle/>
                    <a:p>
                      <a:r>
                        <a:rPr lang="en-US" sz="1100" dirty="0">
                          <a:solidFill>
                            <a:schemeClr val="tx1"/>
                          </a:solidFill>
                          <a:latin typeface="+mn-lt"/>
                        </a:rPr>
                        <a:t>In the last seven days, I have learned something interesting at school.</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3.88</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3.82</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926776834"/>
                  </a:ext>
                </a:extLst>
              </a:tr>
              <a:tr h="401705">
                <a:tc>
                  <a:txBody>
                    <a:bodyPr/>
                    <a:lstStyle/>
                    <a:p>
                      <a:r>
                        <a:rPr lang="en-US" sz="1100" dirty="0">
                          <a:solidFill>
                            <a:schemeClr val="tx1"/>
                          </a:solidFill>
                          <a:latin typeface="+mn-lt"/>
                        </a:rPr>
                        <a:t>The adults at my school care about me.</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algn="ctr" fontAlgn="b"/>
                      <a:r>
                        <a:rPr lang="en-US" sz="1100" b="0" i="0" u="none" strike="noStrike" dirty="0">
                          <a:solidFill>
                            <a:srgbClr val="000000"/>
                          </a:solidFill>
                          <a:effectLst/>
                          <a:latin typeface="+mn-lt"/>
                        </a:rPr>
                        <a:t>3.82</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tc>
                  <a:txBody>
                    <a:bodyPr/>
                    <a:lstStyle/>
                    <a:p>
                      <a:pPr algn="ctr" fontAlgn="b"/>
                      <a:r>
                        <a:rPr lang="en-US" sz="1100" b="0" i="0" u="none" strike="noStrike" dirty="0">
                          <a:solidFill>
                            <a:srgbClr val="000000"/>
                          </a:solidFill>
                          <a:effectLst/>
                          <a:latin typeface="+mn-lt"/>
                        </a:rPr>
                        <a:t>3.82</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889747132"/>
                  </a:ext>
                </a:extLst>
              </a:tr>
              <a:tr h="401705">
                <a:tc>
                  <a:txBody>
                    <a:bodyPr/>
                    <a:lstStyle/>
                    <a:p>
                      <a:r>
                        <a:rPr lang="en-US" sz="1100" dirty="0">
                          <a:solidFill>
                            <a:schemeClr val="tx1"/>
                          </a:solidFill>
                          <a:latin typeface="+mn-lt"/>
                        </a:rPr>
                        <a:t>I</a:t>
                      </a:r>
                      <a:r>
                        <a:rPr lang="en-US" sz="1100" baseline="0" dirty="0">
                          <a:solidFill>
                            <a:schemeClr val="tx1"/>
                          </a:solidFill>
                          <a:latin typeface="+mn-lt"/>
                        </a:rPr>
                        <a:t> have at least one teacher who makes me excited about the future.</a:t>
                      </a:r>
                      <a:endParaRPr lang="en-US" sz="1100" dirty="0">
                        <a:solidFill>
                          <a:schemeClr val="tx1"/>
                        </a:solidFill>
                        <a:latin typeface="+mn-lt"/>
                      </a:endParaRP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9525" cap="flat" cmpd="sng" algn="ctr">
                      <a:solidFill>
                        <a:schemeClr val="bg1">
                          <a:lumMod val="85000"/>
                        </a:schemeClr>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4.08</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9525" cap="flat" cmpd="sng" algn="ctr">
                      <a:solidFill>
                        <a:schemeClr val="bg1">
                          <a:lumMod val="85000"/>
                        </a:schemeClr>
                      </a:solid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4.06</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01351192"/>
                  </a:ext>
                </a:extLst>
              </a:tr>
            </a:tbl>
          </a:graphicData>
        </a:graphic>
      </p:graphicFrame>
      <p:sp>
        <p:nvSpPr>
          <p:cNvPr id="5" name="Title 1">
            <a:extLst>
              <a:ext uri="{FF2B5EF4-FFF2-40B4-BE49-F238E27FC236}">
                <a16:creationId xmlns:a16="http://schemas.microsoft.com/office/drawing/2014/main" id="{7BB63831-B9A7-4858-B7B1-3A2ADC91B343}"/>
              </a:ext>
            </a:extLst>
          </p:cNvPr>
          <p:cNvSpPr txBox="1">
            <a:spLocks/>
          </p:cNvSpPr>
          <p:nvPr/>
        </p:nvSpPr>
        <p:spPr>
          <a:xfrm>
            <a:off x="365760" y="339634"/>
            <a:ext cx="11457432" cy="369332"/>
          </a:xfrm>
          <a:prstGeom prst="rect">
            <a:avLst/>
          </a:prstGeom>
        </p:spPr>
        <p:txBody>
          <a:bodyPr vert="horz" lIns="0" tIns="45720" rIns="91440" bIns="45720" rtlCol="0" anchor="t">
            <a:noAutofit/>
          </a:bodyPr>
          <a:lst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Trade Gothic Next HvyCd" panose="020B0906040303020004" pitchFamily="34" charset="0"/>
                <a:ea typeface="+mj-ea"/>
                <a:cs typeface="+mj-cs"/>
              </a:rPr>
              <a:t>Gallup Student Poll Engagement Items</a:t>
            </a:r>
          </a:p>
        </p:txBody>
      </p:sp>
      <p:sp>
        <p:nvSpPr>
          <p:cNvPr id="6" name="TextBox 5">
            <a:extLst>
              <a:ext uri="{FF2B5EF4-FFF2-40B4-BE49-F238E27FC236}">
                <a16:creationId xmlns:a16="http://schemas.microsoft.com/office/drawing/2014/main" id="{BB956BE5-5C24-4FBE-A07C-1BCBA4BD3FFF}"/>
              </a:ext>
            </a:extLst>
          </p:cNvPr>
          <p:cNvSpPr txBox="1"/>
          <p:nvPr/>
        </p:nvSpPr>
        <p:spPr>
          <a:xfrm>
            <a:off x="228600" y="6095766"/>
            <a:ext cx="6635150"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545759"/>
                </a:solidFill>
                <a:effectLst/>
                <a:uLnTx/>
                <a:uFillTx/>
                <a:latin typeface="Arial"/>
                <a:ea typeface="+mn-ea"/>
                <a:cs typeface="Arial" charset="0"/>
              </a:rPr>
              <a:t>Note: Gallup Student Poll Database comparison reflects overall results from surveys completed in schools over the previous five school years.</a:t>
            </a:r>
          </a:p>
        </p:txBody>
      </p:sp>
      <p:sp>
        <p:nvSpPr>
          <p:cNvPr id="8" name="Text Placeholder 4">
            <a:extLst>
              <a:ext uri="{FF2B5EF4-FFF2-40B4-BE49-F238E27FC236}">
                <a16:creationId xmlns:a16="http://schemas.microsoft.com/office/drawing/2014/main" id="{1201EBC4-9FFB-412D-896D-E383CCC24969}"/>
              </a:ext>
            </a:extLst>
          </p:cNvPr>
          <p:cNvSpPr txBox="1">
            <a:spLocks/>
          </p:cNvSpPr>
          <p:nvPr/>
        </p:nvSpPr>
        <p:spPr>
          <a:xfrm>
            <a:off x="388564" y="1053110"/>
            <a:ext cx="11457432" cy="493776"/>
          </a:xfrm>
          <a:prstGeom prst="rect">
            <a:avLst/>
          </a:prstGeom>
        </p:spPr>
        <p:txBody>
          <a:bodyPr lIns="0" tIns="0" rIns="0" bIns="0">
            <a:noAutofit/>
          </a:bodyPr>
          <a:lstStyle>
            <a:lvl1pPr marL="0" indent="0" algn="l" rtl="0" eaLnBrk="1" fontAlgn="base" hangingPunct="1">
              <a:spcBef>
                <a:spcPts val="600"/>
              </a:spcBef>
              <a:spcAft>
                <a:spcPct val="0"/>
              </a:spcAft>
              <a:buClrTx/>
              <a:buSzPct val="80000"/>
              <a:buFont typeface="Arial" panose="020B0604020202020204" pitchFamily="34" charset="0"/>
              <a:buNone/>
              <a:defRPr sz="1600" baseline="0">
                <a:solidFill>
                  <a:schemeClr val="tx2"/>
                </a:solidFill>
                <a:latin typeface="+mn-lt"/>
                <a:ea typeface="+mn-ea"/>
                <a:cs typeface="+mn-cs"/>
              </a:defRPr>
            </a:lvl1pPr>
            <a:lvl2pPr marL="457200" indent="0" algn="l" rtl="0" eaLnBrk="1" fontAlgn="base" hangingPunct="1">
              <a:spcBef>
                <a:spcPts val="600"/>
              </a:spcBef>
              <a:spcAft>
                <a:spcPct val="0"/>
              </a:spcAft>
              <a:buClrTx/>
              <a:buFont typeface="Arial" charset="0"/>
              <a:buNone/>
              <a:defRPr sz="1800">
                <a:solidFill>
                  <a:schemeClr val="tx1"/>
                </a:solidFill>
                <a:latin typeface="+mn-lt"/>
                <a:cs typeface="+mn-cs"/>
              </a:defRPr>
            </a:lvl2pPr>
            <a:lvl3pPr marL="914400" indent="0" algn="l" rtl="0" eaLnBrk="1" fontAlgn="base" hangingPunct="1">
              <a:spcBef>
                <a:spcPts val="600"/>
              </a:spcBef>
              <a:spcAft>
                <a:spcPct val="0"/>
              </a:spcAft>
              <a:buClrTx/>
              <a:buSzPct val="80000"/>
              <a:buFont typeface="Arial" panose="020B0604020202020204" pitchFamily="34" charset="0"/>
              <a:buNone/>
              <a:defRPr sz="1600">
                <a:solidFill>
                  <a:schemeClr val="tx1"/>
                </a:solidFill>
                <a:latin typeface="+mn-lt"/>
                <a:cs typeface="+mn-cs"/>
              </a:defRPr>
            </a:lvl3pPr>
            <a:lvl4pPr marL="1371600" indent="0" algn="l" rtl="0" eaLnBrk="1" fontAlgn="base" hangingPunct="1">
              <a:spcBef>
                <a:spcPts val="600"/>
              </a:spcBef>
              <a:spcAft>
                <a:spcPct val="0"/>
              </a:spcAft>
              <a:buClrTx/>
              <a:buFont typeface="Times" pitchFamily="18" charset="0"/>
              <a:buNone/>
              <a:defRPr sz="1400">
                <a:solidFill>
                  <a:schemeClr val="tx1"/>
                </a:solidFill>
                <a:latin typeface="+mn-lt"/>
                <a:cs typeface="+mn-cs"/>
              </a:defRPr>
            </a:lvl4pPr>
            <a:lvl5pPr marL="1828800" indent="0" algn="l" rtl="0" eaLnBrk="1" fontAlgn="base" hangingPunct="1">
              <a:spcBef>
                <a:spcPts val="600"/>
              </a:spcBef>
              <a:spcAft>
                <a:spcPct val="0"/>
              </a:spcAft>
              <a:buClrTx/>
              <a:buFont typeface="Times" pitchFamily="18" charset="0"/>
              <a:buNone/>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1" fontAlgn="base" latinLnBrk="0" hangingPunct="1">
              <a:lnSpc>
                <a:spcPct val="100000"/>
              </a:lnSpc>
              <a:spcBef>
                <a:spcPts val="600"/>
              </a:spcBef>
              <a:spcAft>
                <a:spcPct val="0"/>
              </a:spcAft>
              <a:buClrTx/>
              <a:buSzPct val="80000"/>
              <a:buFont typeface="Arial" panose="020B0604020202020204" pitchFamily="34" charset="0"/>
              <a:buNone/>
              <a:tabLst/>
              <a:defRPr/>
            </a:pPr>
            <a:endParaRPr kumimoji="0" lang="en-US" sz="1600" b="0" i="0" u="none" strike="noStrike" kern="0" cap="none" spc="0" normalizeH="0" baseline="0" noProof="0" dirty="0">
              <a:ln>
                <a:noFill/>
              </a:ln>
              <a:solidFill>
                <a:srgbClr val="FF0000"/>
              </a:solidFill>
              <a:effectLst/>
              <a:uLnTx/>
              <a:uFillTx/>
              <a:latin typeface="Arial"/>
              <a:ea typeface="+mn-ea"/>
              <a:cs typeface="+mn-cs"/>
            </a:endParaRPr>
          </a:p>
        </p:txBody>
      </p:sp>
    </p:spTree>
    <p:extLst>
      <p:ext uri="{BB962C8B-B14F-4D97-AF65-F5344CB8AC3E}">
        <p14:creationId xmlns:p14="http://schemas.microsoft.com/office/powerpoint/2010/main" val="3758761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41262-4F10-4F01-BE89-98FC8268EBB8}"/>
              </a:ext>
            </a:extLst>
          </p:cNvPr>
          <p:cNvSpPr>
            <a:spLocks noGrp="1"/>
          </p:cNvSpPr>
          <p:nvPr>
            <p:ph type="title"/>
          </p:nvPr>
        </p:nvSpPr>
        <p:spPr/>
        <p:txBody>
          <a:bodyPr/>
          <a:lstStyle/>
          <a:p>
            <a:r>
              <a:rPr lang="en-US" dirty="0"/>
              <a:t>Gallup Student Poll Engagement Index</a:t>
            </a:r>
          </a:p>
        </p:txBody>
      </p:sp>
      <p:sp>
        <p:nvSpPr>
          <p:cNvPr id="3" name="Slide Number Placeholder 2">
            <a:extLst>
              <a:ext uri="{FF2B5EF4-FFF2-40B4-BE49-F238E27FC236}">
                <a16:creationId xmlns:a16="http://schemas.microsoft.com/office/drawing/2014/main" id="{A66FC3B4-0E37-4952-85FF-919A4AF8B3F5}"/>
              </a:ext>
            </a:extLst>
          </p:cNvPr>
          <p:cNvSpPr>
            <a:spLocks noGrp="1"/>
          </p:cNvSpPr>
          <p:nvPr>
            <p:ph type="sldNum" sz="quarter" idx="11"/>
          </p:nvPr>
        </p:nvSpPr>
        <p:spPr>
          <a:xfrm>
            <a:off x="0" y="6492875"/>
            <a:ext cx="481075" cy="365125"/>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61C250"/>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21</a:t>
            </a:fld>
            <a:r>
              <a:rPr kumimoji="0" lang="en-US" sz="900" b="0" i="0" u="none" strike="noStrike" kern="1200" cap="none" spc="0" normalizeH="0" baseline="0" noProof="0" dirty="0">
                <a:ln>
                  <a:noFill/>
                </a:ln>
                <a:solidFill>
                  <a:srgbClr val="61C250"/>
                </a:solidFill>
                <a:effectLst/>
                <a:uLnTx/>
                <a:uFillTx/>
                <a:latin typeface="Arial" charset="0"/>
                <a:ea typeface="+mn-ea"/>
                <a:cs typeface="Arial" charset="0"/>
              </a:rPr>
              <a:t> </a:t>
            </a:r>
          </a:p>
        </p:txBody>
      </p:sp>
      <p:sp>
        <p:nvSpPr>
          <p:cNvPr id="26" name="TextBox 25">
            <a:extLst>
              <a:ext uri="{FF2B5EF4-FFF2-40B4-BE49-F238E27FC236}">
                <a16:creationId xmlns:a16="http://schemas.microsoft.com/office/drawing/2014/main" id="{A684A56E-9268-478A-AA1E-851DB17E4709}"/>
              </a:ext>
            </a:extLst>
          </p:cNvPr>
          <p:cNvSpPr txBox="1"/>
          <p:nvPr/>
        </p:nvSpPr>
        <p:spPr>
          <a:xfrm>
            <a:off x="474117" y="5840928"/>
            <a:ext cx="2889261" cy="461665"/>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545759"/>
                </a:solidFill>
                <a:effectLst/>
                <a:uLnTx/>
                <a:uFillTx/>
                <a:latin typeface="Arial"/>
                <a:ea typeface="+mn-ea"/>
                <a:cs typeface="Arial" charset="0"/>
              </a:rPr>
              <a:t>Note: Gallup Student Poll Database comparison reflects overall results from surveys completed in schools over the previous five school years.</a:t>
            </a:r>
          </a:p>
        </p:txBody>
      </p:sp>
      <p:pic>
        <p:nvPicPr>
          <p:cNvPr id="7" name="Picture 6" descr="Icon&#10;&#10;Description automatically generated">
            <a:extLst>
              <a:ext uri="{FF2B5EF4-FFF2-40B4-BE49-F238E27FC236}">
                <a16:creationId xmlns:a16="http://schemas.microsoft.com/office/drawing/2014/main" id="{E0B0248E-B249-F56C-E1C4-5705654836D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342783" y="91474"/>
            <a:ext cx="738692" cy="738692"/>
          </a:xfrm>
          <a:prstGeom prst="rect">
            <a:avLst/>
          </a:prstGeom>
        </p:spPr>
      </p:pic>
      <p:graphicFrame>
        <p:nvGraphicFramePr>
          <p:cNvPr id="13" name="Chart 12">
            <a:extLst>
              <a:ext uri="{FF2B5EF4-FFF2-40B4-BE49-F238E27FC236}">
                <a16:creationId xmlns:a16="http://schemas.microsoft.com/office/drawing/2014/main" id="{F5EDBCAA-ADEF-C7E5-A6CE-88C500DD8A5E}"/>
              </a:ext>
            </a:extLst>
          </p:cNvPr>
          <p:cNvGraphicFramePr/>
          <p:nvPr>
            <p:extLst>
              <p:ext uri="{D42A27DB-BD31-4B8C-83A1-F6EECF244321}">
                <p14:modId xmlns:p14="http://schemas.microsoft.com/office/powerpoint/2010/main" val="1651021458"/>
              </p:ext>
            </p:extLst>
          </p:nvPr>
        </p:nvGraphicFramePr>
        <p:xfrm>
          <a:off x="1765725" y="2256555"/>
          <a:ext cx="3354514" cy="2942794"/>
        </p:xfrm>
        <a:graphic>
          <a:graphicData uri="http://schemas.openxmlformats.org/drawingml/2006/chart">
            <c:chart xmlns:c="http://schemas.openxmlformats.org/drawingml/2006/chart" xmlns:r="http://schemas.openxmlformats.org/officeDocument/2006/relationships" r:id="rId3"/>
          </a:graphicData>
        </a:graphic>
      </p:graphicFrame>
      <p:cxnSp>
        <p:nvCxnSpPr>
          <p:cNvPr id="14" name="Straight Connector 13">
            <a:extLst>
              <a:ext uri="{FF2B5EF4-FFF2-40B4-BE49-F238E27FC236}">
                <a16:creationId xmlns:a16="http://schemas.microsoft.com/office/drawing/2014/main" id="{B316471D-5E86-2F18-2590-BA76E0DC1FC6}"/>
              </a:ext>
            </a:extLst>
          </p:cNvPr>
          <p:cNvCxnSpPr>
            <a:cxnSpLocks/>
          </p:cNvCxnSpPr>
          <p:nvPr/>
        </p:nvCxnSpPr>
        <p:spPr>
          <a:xfrm>
            <a:off x="4425847" y="3036817"/>
            <a:ext cx="859369" cy="0"/>
          </a:xfrm>
          <a:prstGeom prst="line">
            <a:avLst/>
          </a:prstGeom>
          <a:ln w="38100">
            <a:solidFill>
              <a:srgbClr val="0057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FF9BD2-CA5C-BFED-F974-96CC9B71BE5B}"/>
              </a:ext>
            </a:extLst>
          </p:cNvPr>
          <p:cNvCxnSpPr>
            <a:cxnSpLocks/>
          </p:cNvCxnSpPr>
          <p:nvPr/>
        </p:nvCxnSpPr>
        <p:spPr>
          <a:xfrm>
            <a:off x="1683275" y="3036817"/>
            <a:ext cx="899135" cy="0"/>
          </a:xfrm>
          <a:prstGeom prst="line">
            <a:avLst/>
          </a:prstGeom>
          <a:ln w="38100">
            <a:solidFill>
              <a:srgbClr val="B2292E"/>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B601E0D-760E-C09D-9D20-2B15B08D6449}"/>
              </a:ext>
            </a:extLst>
          </p:cNvPr>
          <p:cNvSpPr txBox="1"/>
          <p:nvPr/>
        </p:nvSpPr>
        <p:spPr>
          <a:xfrm>
            <a:off x="1639248" y="2660953"/>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24%</a:t>
            </a:r>
          </a:p>
        </p:txBody>
      </p:sp>
      <p:sp>
        <p:nvSpPr>
          <p:cNvPr id="17" name="TextBox 16">
            <a:extLst>
              <a:ext uri="{FF2B5EF4-FFF2-40B4-BE49-F238E27FC236}">
                <a16:creationId xmlns:a16="http://schemas.microsoft.com/office/drawing/2014/main" id="{D317CB1F-6FB6-E38F-C791-5CE93235D300}"/>
              </a:ext>
            </a:extLst>
          </p:cNvPr>
          <p:cNvSpPr txBox="1"/>
          <p:nvPr/>
        </p:nvSpPr>
        <p:spPr>
          <a:xfrm>
            <a:off x="4741396" y="2660953"/>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dirty="0">
                <a:solidFill>
                  <a:srgbClr val="000000"/>
                </a:solidFill>
                <a:latin typeface="Arial" panose="020B0604020202020204" pitchFamily="34" charset="0"/>
                <a:cs typeface="Arial" panose="020B0604020202020204" pitchFamily="34" charset="0"/>
              </a:rPr>
              <a:t>44</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18" name="TextBox 17">
            <a:extLst>
              <a:ext uri="{FF2B5EF4-FFF2-40B4-BE49-F238E27FC236}">
                <a16:creationId xmlns:a16="http://schemas.microsoft.com/office/drawing/2014/main" id="{818CC804-0F5F-D71C-1E42-29DA4A923A73}"/>
              </a:ext>
            </a:extLst>
          </p:cNvPr>
          <p:cNvSpPr txBox="1"/>
          <p:nvPr/>
        </p:nvSpPr>
        <p:spPr>
          <a:xfrm>
            <a:off x="1782371" y="4580577"/>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dirty="0">
                <a:solidFill>
                  <a:srgbClr val="000000"/>
                </a:solidFill>
                <a:latin typeface="Arial" panose="020B0604020202020204" pitchFamily="34" charset="0"/>
                <a:cs typeface="Arial" panose="020B0604020202020204" pitchFamily="34" charset="0"/>
              </a:rPr>
              <a:t>32</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graphicFrame>
        <p:nvGraphicFramePr>
          <p:cNvPr id="20" name="Chart 19">
            <a:extLst>
              <a:ext uri="{FF2B5EF4-FFF2-40B4-BE49-F238E27FC236}">
                <a16:creationId xmlns:a16="http://schemas.microsoft.com/office/drawing/2014/main" id="{98E735D3-FF07-5977-7AE0-5E66CE447F8D}"/>
              </a:ext>
            </a:extLst>
          </p:cNvPr>
          <p:cNvGraphicFramePr/>
          <p:nvPr>
            <p:extLst>
              <p:ext uri="{D42A27DB-BD31-4B8C-83A1-F6EECF244321}">
                <p14:modId xmlns:p14="http://schemas.microsoft.com/office/powerpoint/2010/main" val="2445669341"/>
              </p:ext>
            </p:extLst>
          </p:nvPr>
        </p:nvGraphicFramePr>
        <p:xfrm>
          <a:off x="6990917" y="2246723"/>
          <a:ext cx="3354514" cy="294279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3" name="Table 22">
            <a:extLst>
              <a:ext uri="{FF2B5EF4-FFF2-40B4-BE49-F238E27FC236}">
                <a16:creationId xmlns:a16="http://schemas.microsoft.com/office/drawing/2014/main" id="{5C1998F1-3772-5C3E-C9B5-9AAA0D3D6B95}"/>
              </a:ext>
            </a:extLst>
          </p:cNvPr>
          <p:cNvGraphicFramePr>
            <a:graphicFrameLocks noGrp="1"/>
          </p:cNvGraphicFramePr>
          <p:nvPr>
            <p:extLst>
              <p:ext uri="{D42A27DB-BD31-4B8C-83A1-F6EECF244321}">
                <p14:modId xmlns:p14="http://schemas.microsoft.com/office/powerpoint/2010/main" val="2214853785"/>
              </p:ext>
            </p:extLst>
          </p:nvPr>
        </p:nvGraphicFramePr>
        <p:xfrm>
          <a:off x="3957474" y="1240632"/>
          <a:ext cx="4630747" cy="365760"/>
        </p:xfrm>
        <a:graphic>
          <a:graphicData uri="http://schemas.openxmlformats.org/drawingml/2006/table">
            <a:tbl>
              <a:tblPr firstRow="1" bandRow="1">
                <a:tableStyleId>{00A15C55-8517-42AA-B614-E9B94910E393}</a:tableStyleId>
              </a:tblPr>
              <a:tblGrid>
                <a:gridCol w="1369625">
                  <a:extLst>
                    <a:ext uri="{9D8B030D-6E8A-4147-A177-3AD203B41FA5}">
                      <a16:colId xmlns:a16="http://schemas.microsoft.com/office/drawing/2014/main" val="187060331"/>
                    </a:ext>
                  </a:extLst>
                </a:gridCol>
                <a:gridCol w="1254421">
                  <a:extLst>
                    <a:ext uri="{9D8B030D-6E8A-4147-A177-3AD203B41FA5}">
                      <a16:colId xmlns:a16="http://schemas.microsoft.com/office/drawing/2014/main" val="1816046699"/>
                    </a:ext>
                  </a:extLst>
                </a:gridCol>
                <a:gridCol w="2006701">
                  <a:extLst>
                    <a:ext uri="{9D8B030D-6E8A-4147-A177-3AD203B41FA5}">
                      <a16:colId xmlns:a16="http://schemas.microsoft.com/office/drawing/2014/main" val="634579301"/>
                    </a:ext>
                  </a:extLst>
                </a:gridCol>
              </a:tblGrid>
              <a:tr h="3657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Engaged</a:t>
                      </a:r>
                    </a:p>
                  </a:txBody>
                  <a:tcPr marL="18288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Not Engaged</a:t>
                      </a:r>
                    </a:p>
                  </a:txBody>
                  <a:tcPr marL="18288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200" b="0" dirty="0">
                          <a:solidFill>
                            <a:schemeClr val="tx1"/>
                          </a:solidFill>
                          <a:latin typeface="+mn-lt"/>
                        </a:rPr>
                        <a:t>Actively Disengaged</a:t>
                      </a:r>
                    </a:p>
                  </a:txBody>
                  <a:tcPr marR="18288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5073477"/>
                  </a:ext>
                </a:extLst>
              </a:tr>
            </a:tbl>
          </a:graphicData>
        </a:graphic>
      </p:graphicFrame>
      <p:sp>
        <p:nvSpPr>
          <p:cNvPr id="24" name="Rectangle 23">
            <a:extLst>
              <a:ext uri="{FF2B5EF4-FFF2-40B4-BE49-F238E27FC236}">
                <a16:creationId xmlns:a16="http://schemas.microsoft.com/office/drawing/2014/main" id="{E796F17F-B1F3-4979-5E03-69FDB42C05D8}"/>
              </a:ext>
            </a:extLst>
          </p:cNvPr>
          <p:cNvSpPr/>
          <p:nvPr/>
        </p:nvSpPr>
        <p:spPr>
          <a:xfrm>
            <a:off x="4412381" y="1377769"/>
            <a:ext cx="91424" cy="91487"/>
          </a:xfrm>
          <a:prstGeom prst="rect">
            <a:avLst/>
          </a:prstGeom>
          <a:solidFill>
            <a:srgbClr val="0057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25" name="Straight Connector 24">
            <a:extLst>
              <a:ext uri="{FF2B5EF4-FFF2-40B4-BE49-F238E27FC236}">
                <a16:creationId xmlns:a16="http://schemas.microsoft.com/office/drawing/2014/main" id="{DB16962C-0EF2-8050-A57C-2445E4E19217}"/>
              </a:ext>
            </a:extLst>
          </p:cNvPr>
          <p:cNvCxnSpPr>
            <a:cxnSpLocks/>
          </p:cNvCxnSpPr>
          <p:nvPr/>
        </p:nvCxnSpPr>
        <p:spPr>
          <a:xfrm>
            <a:off x="1826399" y="4931410"/>
            <a:ext cx="1659614" cy="0"/>
          </a:xfrm>
          <a:prstGeom prst="line">
            <a:avLst/>
          </a:prstGeom>
          <a:ln w="38100">
            <a:solidFill>
              <a:srgbClr val="F4C55C"/>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631D4B66-FB9D-8396-9674-22BA2C13CCF9}"/>
              </a:ext>
            </a:extLst>
          </p:cNvPr>
          <p:cNvCxnSpPr>
            <a:cxnSpLocks/>
          </p:cNvCxnSpPr>
          <p:nvPr/>
        </p:nvCxnSpPr>
        <p:spPr>
          <a:xfrm>
            <a:off x="9472598" y="3036817"/>
            <a:ext cx="943611" cy="0"/>
          </a:xfrm>
          <a:prstGeom prst="line">
            <a:avLst/>
          </a:prstGeom>
          <a:ln w="38100">
            <a:solidFill>
              <a:srgbClr val="00575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A823B57-1D17-2BCF-938A-0F1EBDDE257D}"/>
              </a:ext>
            </a:extLst>
          </p:cNvPr>
          <p:cNvCxnSpPr>
            <a:cxnSpLocks/>
          </p:cNvCxnSpPr>
          <p:nvPr/>
        </p:nvCxnSpPr>
        <p:spPr>
          <a:xfrm>
            <a:off x="6994583" y="3036817"/>
            <a:ext cx="790973" cy="0"/>
          </a:xfrm>
          <a:prstGeom prst="line">
            <a:avLst/>
          </a:prstGeom>
          <a:ln w="38100">
            <a:solidFill>
              <a:srgbClr val="B2292E"/>
            </a:soli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9D3F108A-E888-5D32-A8C7-BE911AAFD628}"/>
              </a:ext>
            </a:extLst>
          </p:cNvPr>
          <p:cNvSpPr txBox="1"/>
          <p:nvPr/>
        </p:nvSpPr>
        <p:spPr>
          <a:xfrm>
            <a:off x="6965391" y="2660953"/>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dirty="0">
                <a:solidFill>
                  <a:srgbClr val="000000"/>
                </a:solidFill>
                <a:latin typeface="Arial" panose="020B0604020202020204" pitchFamily="34" charset="0"/>
                <a:cs typeface="Arial" panose="020B0604020202020204" pitchFamily="34" charset="0"/>
              </a:rPr>
              <a:t>24</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40" name="TextBox 39">
            <a:extLst>
              <a:ext uri="{FF2B5EF4-FFF2-40B4-BE49-F238E27FC236}">
                <a16:creationId xmlns:a16="http://schemas.microsoft.com/office/drawing/2014/main" id="{7FF347F6-3968-DC9C-C637-0A2F5C75F78F}"/>
              </a:ext>
            </a:extLst>
          </p:cNvPr>
          <p:cNvSpPr txBox="1"/>
          <p:nvPr/>
        </p:nvSpPr>
        <p:spPr>
          <a:xfrm>
            <a:off x="9841171" y="2660953"/>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dirty="0">
                <a:solidFill>
                  <a:srgbClr val="000000"/>
                </a:solidFill>
                <a:latin typeface="Arial" panose="020B0604020202020204" pitchFamily="34" charset="0"/>
                <a:cs typeface="Arial" panose="020B0604020202020204" pitchFamily="34" charset="0"/>
              </a:rPr>
              <a:t>46</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41" name="Rectangle 40">
            <a:extLst>
              <a:ext uri="{FF2B5EF4-FFF2-40B4-BE49-F238E27FC236}">
                <a16:creationId xmlns:a16="http://schemas.microsoft.com/office/drawing/2014/main" id="{BD6DA465-8AEC-4FE3-E10D-88D2353D818F}"/>
              </a:ext>
            </a:extLst>
          </p:cNvPr>
          <p:cNvSpPr/>
          <p:nvPr/>
        </p:nvSpPr>
        <p:spPr>
          <a:xfrm>
            <a:off x="5419071" y="1377769"/>
            <a:ext cx="91424" cy="91487"/>
          </a:xfrm>
          <a:prstGeom prst="rect">
            <a:avLst/>
          </a:prstGeom>
          <a:solidFill>
            <a:srgbClr val="F4C55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DA6927"/>
              </a:solidFill>
              <a:effectLst/>
              <a:uLnTx/>
              <a:uFillTx/>
              <a:latin typeface="Arial"/>
              <a:ea typeface="+mn-ea"/>
              <a:cs typeface="+mn-cs"/>
            </a:endParaRPr>
          </a:p>
        </p:txBody>
      </p:sp>
      <p:sp>
        <p:nvSpPr>
          <p:cNvPr id="42" name="Rectangle 41">
            <a:extLst>
              <a:ext uri="{FF2B5EF4-FFF2-40B4-BE49-F238E27FC236}">
                <a16:creationId xmlns:a16="http://schemas.microsoft.com/office/drawing/2014/main" id="{028063CB-6E33-F2B7-B790-EB2F5E28A5ED}"/>
              </a:ext>
            </a:extLst>
          </p:cNvPr>
          <p:cNvSpPr/>
          <p:nvPr/>
        </p:nvSpPr>
        <p:spPr>
          <a:xfrm>
            <a:off x="6658006" y="1377769"/>
            <a:ext cx="91424" cy="91487"/>
          </a:xfrm>
          <a:prstGeom prst="rect">
            <a:avLst/>
          </a:prstGeom>
          <a:solidFill>
            <a:srgbClr val="B2292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3" name="TextBox 42">
            <a:extLst>
              <a:ext uri="{FF2B5EF4-FFF2-40B4-BE49-F238E27FC236}">
                <a16:creationId xmlns:a16="http://schemas.microsoft.com/office/drawing/2014/main" id="{59897EA6-19FD-7A78-DA4E-96EC9180D3C7}"/>
              </a:ext>
            </a:extLst>
          </p:cNvPr>
          <p:cNvSpPr txBox="1"/>
          <p:nvPr/>
        </p:nvSpPr>
        <p:spPr>
          <a:xfrm>
            <a:off x="2478199" y="3467595"/>
            <a:ext cx="1911927" cy="769441"/>
          </a:xfrm>
          <a:prstGeom prst="rect">
            <a:avLst/>
          </a:prstGeom>
          <a:noFill/>
        </p:spPr>
        <p:txBody>
          <a:bodyPr wrap="square" rtlCol="0">
            <a:spAutoFit/>
          </a:bodyPr>
          <a:lstStyle/>
          <a:p>
            <a:pPr algn="ctr"/>
            <a:r>
              <a:rPr lang="en-US" sz="1600" b="1" dirty="0">
                <a:latin typeface="+mn-lt"/>
              </a:rPr>
              <a:t>BCSD Overall</a:t>
            </a:r>
          </a:p>
          <a:p>
            <a:pPr algn="ctr"/>
            <a:r>
              <a:rPr lang="en-US" sz="1400" dirty="0">
                <a:solidFill>
                  <a:schemeClr val="tx2"/>
                </a:solidFill>
                <a:latin typeface="+mn-lt"/>
              </a:rPr>
              <a:t>n=6,389</a:t>
            </a:r>
          </a:p>
          <a:p>
            <a:pPr algn="ctr"/>
            <a:endParaRPr lang="en-US" sz="1400" dirty="0">
              <a:latin typeface="+mn-lt"/>
            </a:endParaRPr>
          </a:p>
        </p:txBody>
      </p:sp>
      <p:sp>
        <p:nvSpPr>
          <p:cNvPr id="44" name="TextBox 43">
            <a:extLst>
              <a:ext uri="{FF2B5EF4-FFF2-40B4-BE49-F238E27FC236}">
                <a16:creationId xmlns:a16="http://schemas.microsoft.com/office/drawing/2014/main" id="{4FABCC54-8FAB-1A16-2465-FC5844C1B2BB}"/>
              </a:ext>
            </a:extLst>
          </p:cNvPr>
          <p:cNvSpPr txBox="1"/>
          <p:nvPr/>
        </p:nvSpPr>
        <p:spPr>
          <a:xfrm>
            <a:off x="7700048" y="3348841"/>
            <a:ext cx="1911927" cy="584775"/>
          </a:xfrm>
          <a:prstGeom prst="rect">
            <a:avLst/>
          </a:prstGeom>
          <a:noFill/>
        </p:spPr>
        <p:txBody>
          <a:bodyPr wrap="square" rtlCol="0">
            <a:spAutoFit/>
          </a:bodyPr>
          <a:lstStyle/>
          <a:p>
            <a:pPr algn="ctr"/>
            <a:r>
              <a:rPr lang="en-US" sz="1600" b="1" dirty="0">
                <a:latin typeface="+mn-lt"/>
              </a:rPr>
              <a:t>Gallup Student Poll Database</a:t>
            </a:r>
          </a:p>
        </p:txBody>
      </p:sp>
      <p:sp>
        <p:nvSpPr>
          <p:cNvPr id="45" name="TextBox 44">
            <a:extLst>
              <a:ext uri="{FF2B5EF4-FFF2-40B4-BE49-F238E27FC236}">
                <a16:creationId xmlns:a16="http://schemas.microsoft.com/office/drawing/2014/main" id="{DA417DE6-C261-9723-A86E-3F9D835088F6}"/>
              </a:ext>
            </a:extLst>
          </p:cNvPr>
          <p:cNvSpPr txBox="1"/>
          <p:nvPr/>
        </p:nvSpPr>
        <p:spPr>
          <a:xfrm>
            <a:off x="7014248" y="4580577"/>
            <a:ext cx="595035" cy="338554"/>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a:t>
            </a:r>
          </a:p>
        </p:txBody>
      </p:sp>
      <p:cxnSp>
        <p:nvCxnSpPr>
          <p:cNvPr id="46" name="Straight Connector 45">
            <a:extLst>
              <a:ext uri="{FF2B5EF4-FFF2-40B4-BE49-F238E27FC236}">
                <a16:creationId xmlns:a16="http://schemas.microsoft.com/office/drawing/2014/main" id="{68822BA9-30ED-3938-8694-0E165D5D69D7}"/>
              </a:ext>
            </a:extLst>
          </p:cNvPr>
          <p:cNvCxnSpPr>
            <a:cxnSpLocks/>
          </p:cNvCxnSpPr>
          <p:nvPr/>
        </p:nvCxnSpPr>
        <p:spPr>
          <a:xfrm>
            <a:off x="7058276" y="4931410"/>
            <a:ext cx="1659614" cy="0"/>
          </a:xfrm>
          <a:prstGeom prst="line">
            <a:avLst/>
          </a:prstGeom>
          <a:ln w="38100">
            <a:solidFill>
              <a:srgbClr val="F4C55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372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6F1BD1F1-9CCD-418B-9A46-83739A90D5B1}"/>
              </a:ext>
            </a:extLst>
          </p:cNvPr>
          <p:cNvGraphicFramePr>
            <a:graphicFrameLocks noGrp="1"/>
          </p:cNvGraphicFramePr>
          <p:nvPr>
            <p:extLst>
              <p:ext uri="{D42A27DB-BD31-4B8C-83A1-F6EECF244321}">
                <p14:modId xmlns:p14="http://schemas.microsoft.com/office/powerpoint/2010/main" val="4180091286"/>
              </p:ext>
            </p:extLst>
          </p:nvPr>
        </p:nvGraphicFramePr>
        <p:xfrm>
          <a:off x="1666877" y="1254333"/>
          <a:ext cx="9636198" cy="4378169"/>
        </p:xfrm>
        <a:graphic>
          <a:graphicData uri="http://schemas.openxmlformats.org/drawingml/2006/table">
            <a:tbl>
              <a:tblPr firstRow="1" bandRow="1">
                <a:tableStyleId>{912C8C85-51F0-491E-9774-3900AFEF0FD7}</a:tableStyleId>
              </a:tblPr>
              <a:tblGrid>
                <a:gridCol w="9636198">
                  <a:extLst>
                    <a:ext uri="{9D8B030D-6E8A-4147-A177-3AD203B41FA5}">
                      <a16:colId xmlns:a16="http://schemas.microsoft.com/office/drawing/2014/main" val="20002"/>
                    </a:ext>
                  </a:extLst>
                </a:gridCol>
              </a:tblGrid>
              <a:tr h="388730">
                <a:tc>
                  <a:txBody>
                    <a:bodyPr/>
                    <a:lstStyle/>
                    <a:p>
                      <a:pPr algn="r"/>
                      <a:r>
                        <a:rPr lang="en-US" sz="1050" b="1" spc="100" dirty="0">
                          <a:solidFill>
                            <a:schemeClr val="tx1"/>
                          </a:solidFill>
                          <a:latin typeface="+mn-lt"/>
                          <a:cs typeface="Arial"/>
                        </a:rPr>
                        <a:t>GRANDMEAN</a:t>
                      </a:r>
                    </a:p>
                  </a:txBody>
                  <a:tcPr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443271">
                <a:tc>
                  <a:txBody>
                    <a:bodyPr/>
                    <a:lstStyle/>
                    <a:p>
                      <a:pPr algn="r"/>
                      <a:r>
                        <a:rPr lang="en-US" sz="1100" b="0" dirty="0">
                          <a:solidFill>
                            <a:srgbClr val="000000"/>
                          </a:solidFill>
                          <a:latin typeface="+mn-lt"/>
                          <a:cs typeface="Arial"/>
                        </a:rPr>
                        <a:t>3.68</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163003394"/>
                  </a:ext>
                </a:extLst>
              </a:tr>
              <a:tr h="443271">
                <a:tc>
                  <a:txBody>
                    <a:bodyPr/>
                    <a:lstStyle/>
                    <a:p>
                      <a:pPr algn="r"/>
                      <a:r>
                        <a:rPr lang="en-US" sz="1100" b="0" dirty="0">
                          <a:solidFill>
                            <a:srgbClr val="000000"/>
                          </a:solidFill>
                          <a:latin typeface="+mn-lt"/>
                          <a:cs typeface="Arial"/>
                        </a:rPr>
                        <a:t>3.78</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43271">
                <a:tc>
                  <a:txBody>
                    <a:bodyPr/>
                    <a:lstStyle/>
                    <a:p>
                      <a:pPr algn="r"/>
                      <a:r>
                        <a:rPr lang="en-US" sz="1100" b="0" dirty="0">
                          <a:solidFill>
                            <a:srgbClr val="000000"/>
                          </a:solidFill>
                          <a:latin typeface="+mn-lt"/>
                          <a:cs typeface="Arial"/>
                        </a:rPr>
                        <a:t>3.55</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rgbClr val="000000"/>
                          </a:solidFill>
                          <a:latin typeface="+mn-lt"/>
                          <a:cs typeface="Arial"/>
                        </a:rPr>
                        <a:t>3.73</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rgbClr val="000000"/>
                          </a:solidFill>
                          <a:latin typeface="+mn-lt"/>
                          <a:cs typeface="Arial"/>
                        </a:rPr>
                        <a:t>3.62</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rgbClr val="000000"/>
                          </a:solidFill>
                          <a:latin typeface="+mn-lt"/>
                          <a:cs typeface="Arial"/>
                        </a:rPr>
                        <a:t>3.78</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rgbClr val="000000"/>
                          </a:solidFill>
                          <a:latin typeface="+mn-lt"/>
                          <a:cs typeface="Arial"/>
                        </a:rPr>
                        <a:t>3.95</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rgbClr val="000000"/>
                          </a:solidFill>
                          <a:latin typeface="+mn-lt"/>
                          <a:cs typeface="Arial"/>
                        </a:rPr>
                        <a:t>4.16</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rgbClr val="000000"/>
                          </a:solidFill>
                          <a:latin typeface="+mn-lt"/>
                          <a:cs typeface="Arial"/>
                        </a:rPr>
                        <a:t>3.83</a:t>
                      </a:r>
                    </a:p>
                  </a:txBody>
                  <a:tcPr marR="4572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2" name="Title 1">
            <a:extLst>
              <a:ext uri="{FF2B5EF4-FFF2-40B4-BE49-F238E27FC236}">
                <a16:creationId xmlns:a16="http://schemas.microsoft.com/office/drawing/2014/main" id="{D3E1EF2A-ED4A-7743-87F8-46E43F5EF034}"/>
              </a:ext>
            </a:extLst>
          </p:cNvPr>
          <p:cNvSpPr>
            <a:spLocks noGrp="1"/>
          </p:cNvSpPr>
          <p:nvPr>
            <p:ph type="title"/>
          </p:nvPr>
        </p:nvSpPr>
        <p:spPr/>
        <p:txBody>
          <a:bodyPr/>
          <a:lstStyle/>
          <a:p>
            <a:r>
              <a:rPr lang="en-US" dirty="0"/>
              <a:t>Gallup Student Poll Engagement Index by Grade</a:t>
            </a:r>
          </a:p>
        </p:txBody>
      </p:sp>
      <p:graphicFrame>
        <p:nvGraphicFramePr>
          <p:cNvPr id="8" name="Content Placeholder 6">
            <a:extLst>
              <a:ext uri="{FF2B5EF4-FFF2-40B4-BE49-F238E27FC236}">
                <a16:creationId xmlns:a16="http://schemas.microsoft.com/office/drawing/2014/main" id="{9CC9869E-1D5D-A944-AB9D-3E5D317274CA}"/>
              </a:ext>
            </a:extLst>
          </p:cNvPr>
          <p:cNvGraphicFramePr>
            <a:graphicFrameLocks/>
          </p:cNvGraphicFramePr>
          <p:nvPr>
            <p:extLst>
              <p:ext uri="{D42A27DB-BD31-4B8C-83A1-F6EECF244321}">
                <p14:modId xmlns:p14="http://schemas.microsoft.com/office/powerpoint/2010/main" val="2980984983"/>
              </p:ext>
            </p:extLst>
          </p:nvPr>
        </p:nvGraphicFramePr>
        <p:xfrm>
          <a:off x="0" y="1260268"/>
          <a:ext cx="10033233" cy="509767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1">
            <a:extLst>
              <a:ext uri="{FF2B5EF4-FFF2-40B4-BE49-F238E27FC236}">
                <a16:creationId xmlns:a16="http://schemas.microsoft.com/office/drawing/2014/main" id="{B4E6E447-ABD0-E2CD-ADF6-7A1AC76B448F}"/>
              </a:ext>
            </a:extLst>
          </p:cNvPr>
          <p:cNvSpPr>
            <a:spLocks noGrp="1"/>
          </p:cNvSpPr>
          <p:nvPr>
            <p:ph type="sldNum" sz="quarter" idx="14"/>
          </p:nvPr>
        </p:nvSpPr>
        <p:spPr>
          <a:xfrm>
            <a:off x="0" y="6492875"/>
            <a:ext cx="481075" cy="365125"/>
          </a:xfrm>
        </p:spPr>
        <p:txBody>
          <a:bodyPr/>
          <a:lstStyle/>
          <a:p>
            <a:fld id="{59E3E2AC-ACB3-5544-BE29-32D30D23532C}" type="slidenum">
              <a:rPr lang="en-US" smtClean="0"/>
              <a:pPr/>
              <a:t>22</a:t>
            </a:fld>
            <a:r>
              <a:rPr lang="en-US"/>
              <a:t> </a:t>
            </a:r>
            <a:endParaRPr lang="en-US" dirty="0"/>
          </a:p>
        </p:txBody>
      </p:sp>
      <p:pic>
        <p:nvPicPr>
          <p:cNvPr id="9" name="Picture 8" descr="Icon&#10;&#10;Description automatically generated">
            <a:extLst>
              <a:ext uri="{FF2B5EF4-FFF2-40B4-BE49-F238E27FC236}">
                <a16:creationId xmlns:a16="http://schemas.microsoft.com/office/drawing/2014/main" id="{23A736DD-B830-025B-ECDF-7501CBA1DE0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342783" y="91474"/>
            <a:ext cx="738692" cy="738692"/>
          </a:xfrm>
          <a:prstGeom prst="rect">
            <a:avLst/>
          </a:prstGeom>
        </p:spPr>
      </p:pic>
    </p:spTree>
    <p:custDataLst>
      <p:tags r:id="rId1"/>
    </p:custDataLst>
    <p:extLst>
      <p:ext uri="{BB962C8B-B14F-4D97-AF65-F5344CB8AC3E}">
        <p14:creationId xmlns:p14="http://schemas.microsoft.com/office/powerpoint/2010/main" val="1412367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5171FEB5-8AFD-0B82-0943-2A0D216D9F0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341768" y="84221"/>
            <a:ext cx="740664" cy="740664"/>
          </a:xfrm>
          <a:prstGeom prst="rect">
            <a:avLst/>
          </a:prstGeom>
        </p:spPr>
      </p:pic>
      <p:sp>
        <p:nvSpPr>
          <p:cNvPr id="3" name="Slide Number Placeholder 2">
            <a:extLst>
              <a:ext uri="{FF2B5EF4-FFF2-40B4-BE49-F238E27FC236}">
                <a16:creationId xmlns:a16="http://schemas.microsoft.com/office/drawing/2014/main" id="{161CADBF-FE57-448F-B216-E3A5DEDD8650}"/>
              </a:ext>
            </a:extLst>
          </p:cNvPr>
          <p:cNvSpPr>
            <a:spLocks noGrp="1"/>
          </p:cNvSpPr>
          <p:nvPr>
            <p:ph type="sldNum" sz="quarter" idx="11"/>
          </p:nvPr>
        </p:nvSpPr>
        <p:spPr>
          <a:xfrm>
            <a:off x="0" y="6492875"/>
            <a:ext cx="481075" cy="365125"/>
          </a:xfrm>
        </p:spPr>
        <p:txBody>
          <a:bodyPr/>
          <a:lstStyle/>
          <a:p>
            <a:fld id="{59E3E2AC-ACB3-5544-BE29-32D30D23532C}" type="slidenum">
              <a:rPr lang="en-US" smtClean="0"/>
              <a:pPr/>
              <a:t>23</a:t>
            </a:fld>
            <a:r>
              <a:rPr lang="en-US" dirty="0"/>
              <a:t> </a:t>
            </a:r>
          </a:p>
        </p:txBody>
      </p:sp>
      <p:graphicFrame>
        <p:nvGraphicFramePr>
          <p:cNvPr id="4" name="Table 3">
            <a:extLst>
              <a:ext uri="{FF2B5EF4-FFF2-40B4-BE49-F238E27FC236}">
                <a16:creationId xmlns:a16="http://schemas.microsoft.com/office/drawing/2014/main" id="{D23698E0-23E2-49EA-B192-871DC7C1CB33}"/>
              </a:ext>
            </a:extLst>
          </p:cNvPr>
          <p:cNvGraphicFramePr>
            <a:graphicFrameLocks noGrp="1"/>
          </p:cNvGraphicFramePr>
          <p:nvPr>
            <p:extLst>
              <p:ext uri="{D42A27DB-BD31-4B8C-83A1-F6EECF244321}">
                <p14:modId xmlns:p14="http://schemas.microsoft.com/office/powerpoint/2010/main" val="3047757106"/>
              </p:ext>
            </p:extLst>
          </p:nvPr>
        </p:nvGraphicFramePr>
        <p:xfrm>
          <a:off x="895350" y="1532418"/>
          <a:ext cx="10363198" cy="3687502"/>
        </p:xfrm>
        <a:graphic>
          <a:graphicData uri="http://schemas.openxmlformats.org/drawingml/2006/table">
            <a:tbl>
              <a:tblPr firstRow="1" bandRow="1">
                <a:tableStyleId>{00A15C55-8517-42AA-B614-E9B94910E393}</a:tableStyleId>
              </a:tblPr>
              <a:tblGrid>
                <a:gridCol w="6648450">
                  <a:extLst>
                    <a:ext uri="{9D8B030D-6E8A-4147-A177-3AD203B41FA5}">
                      <a16:colId xmlns:a16="http://schemas.microsoft.com/office/drawing/2014/main" val="1504998596"/>
                    </a:ext>
                  </a:extLst>
                </a:gridCol>
                <a:gridCol w="2233592">
                  <a:extLst>
                    <a:ext uri="{9D8B030D-6E8A-4147-A177-3AD203B41FA5}">
                      <a16:colId xmlns:a16="http://schemas.microsoft.com/office/drawing/2014/main" val="55685162"/>
                    </a:ext>
                  </a:extLst>
                </a:gridCol>
                <a:gridCol w="1481156">
                  <a:extLst>
                    <a:ext uri="{9D8B030D-6E8A-4147-A177-3AD203B41FA5}">
                      <a16:colId xmlns:a16="http://schemas.microsoft.com/office/drawing/2014/main" val="1826427061"/>
                    </a:ext>
                  </a:extLst>
                </a:gridCol>
              </a:tblGrid>
              <a:tr h="467832">
                <a:tc>
                  <a:txBody>
                    <a:bodyPr/>
                    <a:lstStyle/>
                    <a:p>
                      <a:r>
                        <a:rPr lang="en-US" sz="1050" spc="100" baseline="0" dirty="0">
                          <a:solidFill>
                            <a:schemeClr val="tx1"/>
                          </a:solidFill>
                          <a:latin typeface="+mn-lt"/>
                        </a:rPr>
                        <a:t>ITEM</a:t>
                      </a:r>
                    </a:p>
                  </a:txBody>
                  <a:tcPr marL="182880" marR="182880" marT="91440" marB="91440" anchor="b">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a:r>
                        <a:rPr lang="en-US" sz="1050" spc="100" baseline="0" dirty="0">
                          <a:solidFill>
                            <a:schemeClr val="tx1"/>
                          </a:solidFill>
                          <a:latin typeface="+mn-lt"/>
                        </a:rPr>
                        <a:t>BCSD OVERALL 2022</a:t>
                      </a:r>
                      <a:br>
                        <a:rPr lang="en-US" sz="1200" spc="100" baseline="0" dirty="0">
                          <a:solidFill>
                            <a:schemeClr val="tx1"/>
                          </a:solidFill>
                          <a:latin typeface="+mn-lt"/>
                        </a:rPr>
                      </a:br>
                      <a:r>
                        <a:rPr lang="en-US" sz="1050" b="0" spc="100" baseline="0" dirty="0">
                          <a:solidFill>
                            <a:schemeClr val="tx2"/>
                          </a:solidFill>
                          <a:latin typeface="+mn-lt"/>
                        </a:rPr>
                        <a:t>n=6,710</a:t>
                      </a:r>
                      <a:endParaRPr lang="en-US" sz="1050" spc="100" baseline="0" dirty="0">
                        <a:solidFill>
                          <a:schemeClr val="tx1"/>
                        </a:solidFill>
                        <a:latin typeface="+mn-lt"/>
                      </a:endParaRPr>
                    </a:p>
                  </a:txBody>
                  <a:tcPr marL="182880" marR="182880" marT="91440" marB="91440" anchor="b">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a:r>
                        <a:rPr lang="en-US" sz="1050" spc="100" baseline="0" dirty="0">
                          <a:solidFill>
                            <a:schemeClr val="tx1"/>
                          </a:solidFill>
                          <a:latin typeface="+mn-lt"/>
                        </a:rPr>
                        <a:t>OVERALL GSP DATABASE</a:t>
                      </a:r>
                    </a:p>
                  </a:txBody>
                  <a:tcPr marL="182880" marR="182880" marT="91440" marB="9144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06475215"/>
                  </a:ext>
                </a:extLst>
              </a:tr>
              <a:tr h="496246">
                <a:tc>
                  <a:txBody>
                    <a:bodyPr/>
                    <a:lstStyle/>
                    <a:p>
                      <a:pPr algn="l"/>
                      <a:r>
                        <a:rPr lang="en-US" sz="1100" b="1" spc="300" dirty="0">
                          <a:solidFill>
                            <a:schemeClr val="tx1"/>
                          </a:solidFill>
                          <a:latin typeface="+mn-lt"/>
                        </a:rPr>
                        <a:t>GRANDMEAN</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tc>
                  <a:txBody>
                    <a:bodyPr/>
                    <a:lstStyle/>
                    <a:p>
                      <a:pPr algn="ctr" fontAlgn="b"/>
                      <a:r>
                        <a:rPr lang="en-US" sz="1100" b="1" i="0" u="none" strike="noStrike" dirty="0">
                          <a:solidFill>
                            <a:srgbClr val="000000"/>
                          </a:solidFill>
                          <a:effectLst/>
                          <a:latin typeface="+mn-lt"/>
                        </a:rPr>
                        <a:t>4.29</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tc>
                  <a:txBody>
                    <a:bodyPr/>
                    <a:lstStyle/>
                    <a:p>
                      <a:pPr algn="ctr" fontAlgn="b"/>
                      <a:r>
                        <a:rPr lang="en-US" sz="1100" b="1" i="0" u="none" strike="noStrike" dirty="0">
                          <a:solidFill>
                            <a:srgbClr val="000000"/>
                          </a:solidFill>
                          <a:effectLst/>
                          <a:latin typeface="+mn-lt"/>
                        </a:rPr>
                        <a:t>4.25</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3662235728"/>
                  </a:ext>
                </a:extLst>
              </a:tr>
              <a:tr h="448056">
                <a:tc>
                  <a:txBody>
                    <a:bodyPr/>
                    <a:lstStyle/>
                    <a:p>
                      <a:r>
                        <a:rPr lang="en-US" sz="1100" dirty="0">
                          <a:latin typeface="+mn-lt"/>
                        </a:rPr>
                        <a:t>I know I will graduate from high school.</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mn-lt"/>
                        </a:rPr>
                        <a:t>4.57</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algn="ctr" fontAlgn="b"/>
                      <a:r>
                        <a:rPr lang="en-US" sz="1100" b="0" i="0" u="none" strike="noStrike">
                          <a:solidFill>
                            <a:srgbClr val="000000"/>
                          </a:solidFill>
                          <a:effectLst/>
                          <a:latin typeface="+mn-lt"/>
                        </a:rPr>
                        <a:t>4.61</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2251513086"/>
                  </a:ext>
                </a:extLst>
              </a:tr>
              <a:tr h="448056">
                <a:tc>
                  <a:txBody>
                    <a:bodyPr/>
                    <a:lstStyle/>
                    <a:p>
                      <a:r>
                        <a:rPr lang="en-US" sz="1100" dirty="0">
                          <a:latin typeface="+mn-lt"/>
                        </a:rPr>
                        <a:t>I have a great future ahead of me.</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a:solidFill>
                            <a:srgbClr val="000000"/>
                          </a:solidFill>
                          <a:effectLst/>
                          <a:latin typeface="+mn-lt"/>
                        </a:rPr>
                        <a:t>4.48</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a:solidFill>
                            <a:srgbClr val="000000"/>
                          </a:solidFill>
                          <a:effectLst/>
                          <a:latin typeface="+mn-lt"/>
                        </a:rPr>
                        <a:t>4.35</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67775517"/>
                  </a:ext>
                </a:extLst>
              </a:tr>
              <a:tr h="448056">
                <a:tc>
                  <a:txBody>
                    <a:bodyPr/>
                    <a:lstStyle/>
                    <a:p>
                      <a:r>
                        <a:rPr lang="en-US" sz="1100" dirty="0">
                          <a:latin typeface="+mn-lt"/>
                        </a:rPr>
                        <a:t>I can think of many ways to get good grades.</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noFill/>
                  </a:tcPr>
                </a:tc>
                <a:tc>
                  <a:txBody>
                    <a:bodyPr/>
                    <a:lstStyle/>
                    <a:p>
                      <a:pPr algn="ctr" fontAlgn="b"/>
                      <a:r>
                        <a:rPr lang="en-US" sz="1100" b="0" i="0" u="none" strike="noStrike">
                          <a:solidFill>
                            <a:srgbClr val="000000"/>
                          </a:solidFill>
                          <a:effectLst/>
                          <a:latin typeface="+mn-lt"/>
                        </a:rPr>
                        <a:t>4.22</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noFill/>
                  </a:tcPr>
                </a:tc>
                <a:tc>
                  <a:txBody>
                    <a:bodyPr/>
                    <a:lstStyle/>
                    <a:p>
                      <a:pPr algn="ctr" fontAlgn="b"/>
                      <a:r>
                        <a:rPr lang="en-US" sz="1100" b="0" i="0" u="none" strike="noStrike" dirty="0">
                          <a:solidFill>
                            <a:srgbClr val="000000"/>
                          </a:solidFill>
                          <a:effectLst/>
                          <a:latin typeface="+mn-lt"/>
                        </a:rPr>
                        <a:t>4.13</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noFill/>
                  </a:tcPr>
                </a:tc>
                <a:extLst>
                  <a:ext uri="{0D108BD9-81ED-4DB2-BD59-A6C34878D82A}">
                    <a16:rowId xmlns:a16="http://schemas.microsoft.com/office/drawing/2014/main" val="2991363884"/>
                  </a:ext>
                </a:extLst>
              </a:tr>
              <a:tr h="448056">
                <a:tc>
                  <a:txBody>
                    <a:bodyPr/>
                    <a:lstStyle/>
                    <a:p>
                      <a:r>
                        <a:rPr lang="en-US" sz="1100" dirty="0">
                          <a:latin typeface="+mn-lt"/>
                        </a:rPr>
                        <a:t>I have many goals.</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4.16</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4.11</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3510787"/>
                  </a:ext>
                </a:extLst>
              </a:tr>
              <a:tr h="448056">
                <a:tc>
                  <a:txBody>
                    <a:bodyPr/>
                    <a:lstStyle/>
                    <a:p>
                      <a:r>
                        <a:rPr lang="en-US" sz="1100" dirty="0">
                          <a:latin typeface="+mn-lt"/>
                        </a:rPr>
                        <a:t>I can find many ways around problems.</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3.79</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3.87</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474381664"/>
                  </a:ext>
                </a:extLst>
              </a:tr>
              <a:tr h="448056">
                <a:tc>
                  <a:txBody>
                    <a:bodyPr/>
                    <a:lstStyle/>
                    <a:p>
                      <a:r>
                        <a:rPr lang="en-US" sz="1100" dirty="0">
                          <a:latin typeface="+mn-lt"/>
                        </a:rPr>
                        <a:t>I know I will find a good job in the future.</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4.45</a:t>
                      </a:r>
                    </a:p>
                  </a:txBody>
                  <a:tcPr marL="6350" marR="6350" marT="635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4.33</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01927578"/>
                  </a:ext>
                </a:extLst>
              </a:tr>
            </a:tbl>
          </a:graphicData>
        </a:graphic>
      </p:graphicFrame>
      <p:sp>
        <p:nvSpPr>
          <p:cNvPr id="5" name="Title 1">
            <a:extLst>
              <a:ext uri="{FF2B5EF4-FFF2-40B4-BE49-F238E27FC236}">
                <a16:creationId xmlns:a16="http://schemas.microsoft.com/office/drawing/2014/main" id="{7BB63831-B9A7-4858-B7B1-3A2ADC91B343}"/>
              </a:ext>
            </a:extLst>
          </p:cNvPr>
          <p:cNvSpPr txBox="1">
            <a:spLocks/>
          </p:cNvSpPr>
          <p:nvPr/>
        </p:nvSpPr>
        <p:spPr>
          <a:xfrm>
            <a:off x="365760" y="365760"/>
            <a:ext cx="11457432" cy="369332"/>
          </a:xfrm>
          <a:prstGeom prst="rect">
            <a:avLst/>
          </a:prstGeom>
        </p:spPr>
        <p:txBody>
          <a:bodyPr vert="horz" lIns="0" tIns="45720" rIns="91440" bIns="45720" rtlCol="0" anchor="t">
            <a:noAutofit/>
          </a:bodyPr>
          <a:lst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a:lstStyle>
          <a:p>
            <a:r>
              <a:rPr lang="en-US" kern="0" dirty="0">
                <a:latin typeface="Trade Gothic Next HvyCd" panose="020B0906040303020004" pitchFamily="34" charset="0"/>
              </a:rPr>
              <a:t>Gallup Student Poll Hope Items</a:t>
            </a:r>
          </a:p>
        </p:txBody>
      </p:sp>
      <p:sp>
        <p:nvSpPr>
          <p:cNvPr id="8" name="Text Placeholder 4">
            <a:extLst>
              <a:ext uri="{FF2B5EF4-FFF2-40B4-BE49-F238E27FC236}">
                <a16:creationId xmlns:a16="http://schemas.microsoft.com/office/drawing/2014/main" id="{1201EBC4-9FFB-412D-896D-E383CCC24969}"/>
              </a:ext>
            </a:extLst>
          </p:cNvPr>
          <p:cNvSpPr txBox="1">
            <a:spLocks/>
          </p:cNvSpPr>
          <p:nvPr/>
        </p:nvSpPr>
        <p:spPr>
          <a:xfrm>
            <a:off x="388564" y="1118080"/>
            <a:ext cx="11457432" cy="493776"/>
          </a:xfrm>
          <a:prstGeom prst="rect">
            <a:avLst/>
          </a:prstGeom>
        </p:spPr>
        <p:txBody>
          <a:bodyPr lIns="0" tIns="0" rIns="0" bIns="0">
            <a:noAutofit/>
          </a:bodyPr>
          <a:lstStyle>
            <a:lvl1pPr marL="0" indent="0" algn="l" rtl="0" eaLnBrk="1" fontAlgn="base" hangingPunct="1">
              <a:spcBef>
                <a:spcPts val="600"/>
              </a:spcBef>
              <a:spcAft>
                <a:spcPct val="0"/>
              </a:spcAft>
              <a:buClrTx/>
              <a:buSzPct val="80000"/>
              <a:buFont typeface="Arial" panose="020B0604020202020204" pitchFamily="34" charset="0"/>
              <a:buNone/>
              <a:defRPr sz="1600" baseline="0">
                <a:solidFill>
                  <a:schemeClr val="tx2"/>
                </a:solidFill>
                <a:latin typeface="+mn-lt"/>
                <a:ea typeface="+mn-ea"/>
                <a:cs typeface="+mn-cs"/>
              </a:defRPr>
            </a:lvl1pPr>
            <a:lvl2pPr marL="457200" indent="0" algn="l" rtl="0" eaLnBrk="1" fontAlgn="base" hangingPunct="1">
              <a:spcBef>
                <a:spcPts val="600"/>
              </a:spcBef>
              <a:spcAft>
                <a:spcPct val="0"/>
              </a:spcAft>
              <a:buClrTx/>
              <a:buFont typeface="Arial" charset="0"/>
              <a:buNone/>
              <a:defRPr sz="1800">
                <a:solidFill>
                  <a:schemeClr val="tx1"/>
                </a:solidFill>
                <a:latin typeface="+mn-lt"/>
                <a:cs typeface="+mn-cs"/>
              </a:defRPr>
            </a:lvl2pPr>
            <a:lvl3pPr marL="914400" indent="0" algn="l" rtl="0" eaLnBrk="1" fontAlgn="base" hangingPunct="1">
              <a:spcBef>
                <a:spcPts val="600"/>
              </a:spcBef>
              <a:spcAft>
                <a:spcPct val="0"/>
              </a:spcAft>
              <a:buClrTx/>
              <a:buSzPct val="80000"/>
              <a:buFont typeface="Arial" panose="020B0604020202020204" pitchFamily="34" charset="0"/>
              <a:buNone/>
              <a:defRPr sz="1600">
                <a:solidFill>
                  <a:schemeClr val="tx1"/>
                </a:solidFill>
                <a:latin typeface="+mn-lt"/>
                <a:cs typeface="+mn-cs"/>
              </a:defRPr>
            </a:lvl3pPr>
            <a:lvl4pPr marL="1371600" indent="0" algn="l" rtl="0" eaLnBrk="1" fontAlgn="base" hangingPunct="1">
              <a:spcBef>
                <a:spcPts val="600"/>
              </a:spcBef>
              <a:spcAft>
                <a:spcPct val="0"/>
              </a:spcAft>
              <a:buClrTx/>
              <a:buFont typeface="Times" pitchFamily="18" charset="0"/>
              <a:buNone/>
              <a:defRPr sz="1400">
                <a:solidFill>
                  <a:schemeClr val="tx1"/>
                </a:solidFill>
                <a:latin typeface="+mn-lt"/>
                <a:cs typeface="+mn-cs"/>
              </a:defRPr>
            </a:lvl4pPr>
            <a:lvl5pPr marL="1828800" indent="0" algn="l" rtl="0" eaLnBrk="1" fontAlgn="base" hangingPunct="1">
              <a:spcBef>
                <a:spcPts val="600"/>
              </a:spcBef>
              <a:spcAft>
                <a:spcPct val="0"/>
              </a:spcAft>
              <a:buClrTx/>
              <a:buFont typeface="Times" pitchFamily="18" charset="0"/>
              <a:buNone/>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endParaRPr lang="en-US" kern="0" dirty="0">
              <a:solidFill>
                <a:srgbClr val="FF0000"/>
              </a:solidFill>
            </a:endParaRPr>
          </a:p>
        </p:txBody>
      </p:sp>
      <p:sp>
        <p:nvSpPr>
          <p:cNvPr id="13" name="TextBox 12">
            <a:extLst>
              <a:ext uri="{FF2B5EF4-FFF2-40B4-BE49-F238E27FC236}">
                <a16:creationId xmlns:a16="http://schemas.microsoft.com/office/drawing/2014/main" id="{87817DB1-269F-4A41-AA0F-78F755EE973A}"/>
              </a:ext>
            </a:extLst>
          </p:cNvPr>
          <p:cNvSpPr txBox="1"/>
          <p:nvPr/>
        </p:nvSpPr>
        <p:spPr>
          <a:xfrm>
            <a:off x="228600" y="6095766"/>
            <a:ext cx="6635150" cy="215444"/>
          </a:xfrm>
          <a:prstGeom prst="rect">
            <a:avLst/>
          </a:prstGeom>
          <a:noFill/>
        </p:spPr>
        <p:txBody>
          <a:bodyPr wrap="none" rtlCol="0">
            <a:spAutoFit/>
          </a:bodyPr>
          <a:lstStyle/>
          <a:p>
            <a:r>
              <a:rPr lang="en-US" sz="800" dirty="0">
                <a:solidFill>
                  <a:schemeClr val="tx2"/>
                </a:solidFill>
                <a:latin typeface="+mn-lt"/>
              </a:rPr>
              <a:t>Note: Gallup Student Poll Database comparison reflects overall results from surveys completed in schools over the previous five school years.</a:t>
            </a:r>
          </a:p>
        </p:txBody>
      </p:sp>
    </p:spTree>
    <p:extLst>
      <p:ext uri="{BB962C8B-B14F-4D97-AF65-F5344CB8AC3E}">
        <p14:creationId xmlns:p14="http://schemas.microsoft.com/office/powerpoint/2010/main" val="1657731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6F1BD1F1-9CCD-418B-9A46-83739A90D5B1}"/>
              </a:ext>
            </a:extLst>
          </p:cNvPr>
          <p:cNvGraphicFramePr>
            <a:graphicFrameLocks noGrp="1"/>
          </p:cNvGraphicFramePr>
          <p:nvPr>
            <p:extLst>
              <p:ext uri="{D42A27DB-BD31-4B8C-83A1-F6EECF244321}">
                <p14:modId xmlns:p14="http://schemas.microsoft.com/office/powerpoint/2010/main" val="3851845365"/>
              </p:ext>
            </p:extLst>
          </p:nvPr>
        </p:nvGraphicFramePr>
        <p:xfrm>
          <a:off x="1749288" y="897145"/>
          <a:ext cx="9644274" cy="4537497"/>
        </p:xfrm>
        <a:graphic>
          <a:graphicData uri="http://schemas.openxmlformats.org/drawingml/2006/table">
            <a:tbl>
              <a:tblPr firstRow="1" bandRow="1">
                <a:tableStyleId>{912C8C85-51F0-491E-9774-3900AFEF0FD7}</a:tableStyleId>
              </a:tblPr>
              <a:tblGrid>
                <a:gridCol w="9644274">
                  <a:extLst>
                    <a:ext uri="{9D8B030D-6E8A-4147-A177-3AD203B41FA5}">
                      <a16:colId xmlns:a16="http://schemas.microsoft.com/office/drawing/2014/main" val="20002"/>
                    </a:ext>
                  </a:extLst>
                </a:gridCol>
              </a:tblGrid>
              <a:tr h="548058">
                <a:tc>
                  <a:txBody>
                    <a:bodyPr/>
                    <a:lstStyle/>
                    <a:p>
                      <a:pPr algn="r"/>
                      <a:r>
                        <a:rPr lang="en-US" sz="1000" b="1" spc="100" dirty="0">
                          <a:solidFill>
                            <a:schemeClr val="tx1"/>
                          </a:solidFill>
                          <a:latin typeface="+mn-lt"/>
                          <a:cs typeface="Arial"/>
                        </a:rPr>
                        <a:t>GRANDMEAN</a:t>
                      </a:r>
                    </a:p>
                  </a:txBody>
                  <a:tcPr marR="2743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0"/>
                  </a:ext>
                </a:extLst>
              </a:tr>
              <a:tr h="443271">
                <a:tc>
                  <a:txBody>
                    <a:bodyPr/>
                    <a:lstStyle/>
                    <a:p>
                      <a:pPr algn="r"/>
                      <a:r>
                        <a:rPr lang="en-US" sz="1100" b="0" dirty="0">
                          <a:solidFill>
                            <a:schemeClr val="tx1"/>
                          </a:solidFill>
                          <a:latin typeface="+mn-lt"/>
                          <a:cs typeface="Arial"/>
                        </a:rPr>
                        <a:t>4.45</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163003394"/>
                  </a:ext>
                </a:extLst>
              </a:tr>
              <a:tr h="443271">
                <a:tc>
                  <a:txBody>
                    <a:bodyPr/>
                    <a:lstStyle/>
                    <a:p>
                      <a:pPr algn="r"/>
                      <a:r>
                        <a:rPr lang="en-US" sz="1100" b="0" dirty="0">
                          <a:solidFill>
                            <a:schemeClr val="tx1"/>
                          </a:solidFill>
                          <a:latin typeface="+mn-lt"/>
                          <a:cs typeface="Arial"/>
                        </a:rPr>
                        <a:t>4.44</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43271">
                <a:tc>
                  <a:txBody>
                    <a:bodyPr/>
                    <a:lstStyle/>
                    <a:p>
                      <a:pPr algn="r"/>
                      <a:r>
                        <a:rPr lang="en-US" sz="1100" b="0" dirty="0">
                          <a:solidFill>
                            <a:schemeClr val="tx1"/>
                          </a:solidFill>
                          <a:latin typeface="+mn-lt"/>
                          <a:cs typeface="Arial"/>
                        </a:rPr>
                        <a:t>4.31</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cs typeface="Arial"/>
                        </a:rPr>
                        <a:t>4.30</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cs typeface="Arial"/>
                        </a:rPr>
                        <a:t>4.20</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cs typeface="Arial"/>
                        </a:rPr>
                        <a:t>4.24</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cs typeface="Arial"/>
                        </a:rPr>
                        <a:t>4.22</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cs typeface="Arial"/>
                        </a:rPr>
                        <a:t>4.30</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43271">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100" b="0" dirty="0">
                          <a:solidFill>
                            <a:schemeClr val="tx1"/>
                          </a:solidFill>
                          <a:latin typeface="+mn-lt"/>
                          <a:cs typeface="Arial"/>
                        </a:rPr>
                        <a:t>4.29</a:t>
                      </a:r>
                    </a:p>
                  </a:txBody>
                  <a:tcPr marR="54864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3"/>
                      </a:solidFill>
                      <a:prstDash val="solid"/>
                      <a:round/>
                      <a:headEnd type="none" w="med" len="med"/>
                      <a:tailEnd type="none" w="med" len="med"/>
                    </a:lnT>
                    <a:lnB w="12700" cap="flat" cmpd="sng" algn="ctr">
                      <a:solidFill>
                        <a:schemeClr val="accent3"/>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sp>
        <p:nvSpPr>
          <p:cNvPr id="2" name="Title 1">
            <a:extLst>
              <a:ext uri="{FF2B5EF4-FFF2-40B4-BE49-F238E27FC236}">
                <a16:creationId xmlns:a16="http://schemas.microsoft.com/office/drawing/2014/main" id="{D3E1EF2A-ED4A-7743-87F8-46E43F5EF034}"/>
              </a:ext>
            </a:extLst>
          </p:cNvPr>
          <p:cNvSpPr>
            <a:spLocks noGrp="1"/>
          </p:cNvSpPr>
          <p:nvPr>
            <p:ph type="title"/>
          </p:nvPr>
        </p:nvSpPr>
        <p:spPr/>
        <p:txBody>
          <a:bodyPr/>
          <a:lstStyle/>
          <a:p>
            <a:r>
              <a:rPr lang="en-US" dirty="0"/>
              <a:t>Gallup Student Poll Hope Index by Grade</a:t>
            </a:r>
          </a:p>
        </p:txBody>
      </p:sp>
      <p:graphicFrame>
        <p:nvGraphicFramePr>
          <p:cNvPr id="8" name="Content Placeholder 6">
            <a:extLst>
              <a:ext uri="{FF2B5EF4-FFF2-40B4-BE49-F238E27FC236}">
                <a16:creationId xmlns:a16="http://schemas.microsoft.com/office/drawing/2014/main" id="{9CC9869E-1D5D-A944-AB9D-3E5D317274CA}"/>
              </a:ext>
            </a:extLst>
          </p:cNvPr>
          <p:cNvGraphicFramePr>
            <a:graphicFrameLocks/>
          </p:cNvGraphicFramePr>
          <p:nvPr>
            <p:extLst>
              <p:ext uri="{D42A27DB-BD31-4B8C-83A1-F6EECF244321}">
                <p14:modId xmlns:p14="http://schemas.microsoft.com/office/powerpoint/2010/main" val="3309110794"/>
              </p:ext>
            </p:extLst>
          </p:nvPr>
        </p:nvGraphicFramePr>
        <p:xfrm>
          <a:off x="0" y="969496"/>
          <a:ext cx="10033233" cy="5326888"/>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1">
            <a:extLst>
              <a:ext uri="{FF2B5EF4-FFF2-40B4-BE49-F238E27FC236}">
                <a16:creationId xmlns:a16="http://schemas.microsoft.com/office/drawing/2014/main" id="{5F483EB5-C906-1ACA-40FB-AD3114753B1D}"/>
              </a:ext>
            </a:extLst>
          </p:cNvPr>
          <p:cNvSpPr>
            <a:spLocks noGrp="1"/>
          </p:cNvSpPr>
          <p:nvPr>
            <p:ph type="sldNum" sz="quarter" idx="14"/>
          </p:nvPr>
        </p:nvSpPr>
        <p:spPr>
          <a:xfrm>
            <a:off x="0" y="6492875"/>
            <a:ext cx="481075" cy="365125"/>
          </a:xfrm>
        </p:spPr>
        <p:txBody>
          <a:bodyPr/>
          <a:lstStyle/>
          <a:p>
            <a:fld id="{59E3E2AC-ACB3-5544-BE29-32D30D23532C}" type="slidenum">
              <a:rPr lang="en-US" smtClean="0"/>
              <a:pPr/>
              <a:t>24</a:t>
            </a:fld>
            <a:r>
              <a:rPr lang="en-US"/>
              <a:t> </a:t>
            </a:r>
            <a:endParaRPr lang="en-US" dirty="0"/>
          </a:p>
        </p:txBody>
      </p:sp>
      <p:pic>
        <p:nvPicPr>
          <p:cNvPr id="5" name="Picture 4" descr="Icon&#10;&#10;Description automatically generated">
            <a:extLst>
              <a:ext uri="{FF2B5EF4-FFF2-40B4-BE49-F238E27FC236}">
                <a16:creationId xmlns:a16="http://schemas.microsoft.com/office/drawing/2014/main" id="{AEC5C04B-A96A-1AD2-2DCE-3859A7E396CE}"/>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341768" y="84221"/>
            <a:ext cx="740664" cy="740664"/>
          </a:xfrm>
          <a:prstGeom prst="rect">
            <a:avLst/>
          </a:prstGeom>
        </p:spPr>
      </p:pic>
    </p:spTree>
    <p:custDataLst>
      <p:tags r:id="rId1"/>
    </p:custDataLst>
    <p:extLst>
      <p:ext uri="{BB962C8B-B14F-4D97-AF65-F5344CB8AC3E}">
        <p14:creationId xmlns:p14="http://schemas.microsoft.com/office/powerpoint/2010/main" val="1812829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41262-4F10-4F01-BE89-98FC8268EBB8}"/>
              </a:ext>
            </a:extLst>
          </p:cNvPr>
          <p:cNvSpPr>
            <a:spLocks noGrp="1"/>
          </p:cNvSpPr>
          <p:nvPr>
            <p:ph type="title"/>
          </p:nvPr>
        </p:nvSpPr>
        <p:spPr/>
        <p:txBody>
          <a:bodyPr/>
          <a:lstStyle/>
          <a:p>
            <a:r>
              <a:rPr lang="en-US" dirty="0"/>
              <a:t>Gallup Student Poll Hope Index</a:t>
            </a:r>
          </a:p>
        </p:txBody>
      </p:sp>
      <p:sp>
        <p:nvSpPr>
          <p:cNvPr id="3" name="Slide Number Placeholder 2">
            <a:extLst>
              <a:ext uri="{FF2B5EF4-FFF2-40B4-BE49-F238E27FC236}">
                <a16:creationId xmlns:a16="http://schemas.microsoft.com/office/drawing/2014/main" id="{A66FC3B4-0E37-4952-85FF-919A4AF8B3F5}"/>
              </a:ext>
            </a:extLst>
          </p:cNvPr>
          <p:cNvSpPr>
            <a:spLocks noGrp="1"/>
          </p:cNvSpPr>
          <p:nvPr>
            <p:ph type="sldNum" sz="quarter" idx="11"/>
          </p:nvPr>
        </p:nvSpPr>
        <p:spPr>
          <a:xfrm>
            <a:off x="0" y="6492875"/>
            <a:ext cx="481075" cy="365125"/>
          </a:xfrm>
        </p:spPr>
        <p:txBody>
          <a:bodyPr/>
          <a:lstStyle/>
          <a:p>
            <a:fld id="{59E3E2AC-ACB3-5544-BE29-32D30D23532C}" type="slidenum">
              <a:rPr lang="en-US" smtClean="0"/>
              <a:pPr/>
              <a:t>25</a:t>
            </a:fld>
            <a:r>
              <a:rPr lang="en-US" dirty="0"/>
              <a:t> </a:t>
            </a:r>
          </a:p>
        </p:txBody>
      </p:sp>
      <p:sp>
        <p:nvSpPr>
          <p:cNvPr id="26" name="TextBox 25">
            <a:extLst>
              <a:ext uri="{FF2B5EF4-FFF2-40B4-BE49-F238E27FC236}">
                <a16:creationId xmlns:a16="http://schemas.microsoft.com/office/drawing/2014/main" id="{A684A56E-9268-478A-AA1E-851DB17E4709}"/>
              </a:ext>
            </a:extLst>
          </p:cNvPr>
          <p:cNvSpPr txBox="1"/>
          <p:nvPr/>
        </p:nvSpPr>
        <p:spPr>
          <a:xfrm>
            <a:off x="111148" y="6015431"/>
            <a:ext cx="6757321" cy="338554"/>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800" dirty="0">
                <a:solidFill>
                  <a:schemeClr val="tx2"/>
                </a:solidFill>
                <a:latin typeface="+mn-lt"/>
              </a:rPr>
              <a:t>Note: Gallup Student Poll Database comparison reflects overall results from surveys completed in schools over the previous five school years. </a:t>
            </a:r>
            <a:r>
              <a:rPr lang="en-US" sz="800" dirty="0"/>
              <a:t>Due to rounding, percentages may sum to 100% +/-1.</a:t>
            </a:r>
            <a:endParaRPr lang="en-US" sz="800" dirty="0">
              <a:solidFill>
                <a:schemeClr val="tx2"/>
              </a:solidFill>
              <a:latin typeface="+mn-lt"/>
            </a:endParaRPr>
          </a:p>
        </p:txBody>
      </p:sp>
      <p:graphicFrame>
        <p:nvGraphicFramePr>
          <p:cNvPr id="25" name="Chart 24">
            <a:extLst>
              <a:ext uri="{FF2B5EF4-FFF2-40B4-BE49-F238E27FC236}">
                <a16:creationId xmlns:a16="http://schemas.microsoft.com/office/drawing/2014/main" id="{0CD6EF1C-13E7-363E-76AA-259B31ED7D33}"/>
              </a:ext>
            </a:extLst>
          </p:cNvPr>
          <p:cNvGraphicFramePr/>
          <p:nvPr>
            <p:extLst>
              <p:ext uri="{D42A27DB-BD31-4B8C-83A1-F6EECF244321}">
                <p14:modId xmlns:p14="http://schemas.microsoft.com/office/powerpoint/2010/main" val="2505574601"/>
              </p:ext>
            </p:extLst>
          </p:nvPr>
        </p:nvGraphicFramePr>
        <p:xfrm>
          <a:off x="1765725" y="2246723"/>
          <a:ext cx="3354514" cy="2942794"/>
        </p:xfrm>
        <a:graphic>
          <a:graphicData uri="http://schemas.openxmlformats.org/drawingml/2006/chart">
            <c:chart xmlns:c="http://schemas.openxmlformats.org/drawingml/2006/chart" xmlns:r="http://schemas.openxmlformats.org/officeDocument/2006/relationships" r:id="rId2"/>
          </a:graphicData>
        </a:graphic>
      </p:graphicFrame>
      <p:cxnSp>
        <p:nvCxnSpPr>
          <p:cNvPr id="28" name="Straight Connector 27">
            <a:extLst>
              <a:ext uri="{FF2B5EF4-FFF2-40B4-BE49-F238E27FC236}">
                <a16:creationId xmlns:a16="http://schemas.microsoft.com/office/drawing/2014/main" id="{77937418-AE96-546F-D869-5735D2957FD0}"/>
              </a:ext>
            </a:extLst>
          </p:cNvPr>
          <p:cNvCxnSpPr>
            <a:cxnSpLocks/>
          </p:cNvCxnSpPr>
          <p:nvPr/>
        </p:nvCxnSpPr>
        <p:spPr>
          <a:xfrm>
            <a:off x="4425847" y="3036817"/>
            <a:ext cx="859369" cy="0"/>
          </a:xfrm>
          <a:prstGeom prst="line">
            <a:avLst/>
          </a:prstGeom>
          <a:ln w="38100">
            <a:solidFill>
              <a:srgbClr val="00575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EA278E9-50DE-C3A0-57B4-8C6B0654B2F3}"/>
              </a:ext>
            </a:extLst>
          </p:cNvPr>
          <p:cNvCxnSpPr>
            <a:cxnSpLocks/>
          </p:cNvCxnSpPr>
          <p:nvPr/>
        </p:nvCxnSpPr>
        <p:spPr>
          <a:xfrm>
            <a:off x="1683275" y="3036817"/>
            <a:ext cx="899135" cy="0"/>
          </a:xfrm>
          <a:prstGeom prst="line">
            <a:avLst/>
          </a:prstGeom>
          <a:ln w="38100">
            <a:solidFill>
              <a:srgbClr val="B2292E"/>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4FCC9854-6DA9-1B4F-AF21-564E01BE60D5}"/>
              </a:ext>
            </a:extLst>
          </p:cNvPr>
          <p:cNvSpPr txBox="1"/>
          <p:nvPr/>
        </p:nvSpPr>
        <p:spPr>
          <a:xfrm>
            <a:off x="1639248" y="2660953"/>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dirty="0">
                <a:solidFill>
                  <a:srgbClr val="000000"/>
                </a:solidFill>
                <a:latin typeface="Arial" panose="020B0604020202020204" pitchFamily="34" charset="0"/>
                <a:cs typeface="Arial" panose="020B0604020202020204" pitchFamily="34" charset="0"/>
              </a:rPr>
              <a:t>18</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31" name="TextBox 30">
            <a:extLst>
              <a:ext uri="{FF2B5EF4-FFF2-40B4-BE49-F238E27FC236}">
                <a16:creationId xmlns:a16="http://schemas.microsoft.com/office/drawing/2014/main" id="{85A3818C-1FB1-4BE8-1480-E48E316F7FFF}"/>
              </a:ext>
            </a:extLst>
          </p:cNvPr>
          <p:cNvSpPr txBox="1"/>
          <p:nvPr/>
        </p:nvSpPr>
        <p:spPr>
          <a:xfrm>
            <a:off x="4741396" y="2660953"/>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dirty="0">
                <a:solidFill>
                  <a:srgbClr val="000000"/>
                </a:solidFill>
                <a:latin typeface="Arial" panose="020B0604020202020204" pitchFamily="34" charset="0"/>
                <a:cs typeface="Arial" panose="020B0604020202020204" pitchFamily="34" charset="0"/>
              </a:rPr>
              <a:t>53</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32" name="TextBox 31">
            <a:extLst>
              <a:ext uri="{FF2B5EF4-FFF2-40B4-BE49-F238E27FC236}">
                <a16:creationId xmlns:a16="http://schemas.microsoft.com/office/drawing/2014/main" id="{DAA9B0E2-AB66-DF25-255B-F7D2303DB787}"/>
              </a:ext>
            </a:extLst>
          </p:cNvPr>
          <p:cNvSpPr txBox="1"/>
          <p:nvPr/>
        </p:nvSpPr>
        <p:spPr>
          <a:xfrm>
            <a:off x="1782371" y="4580577"/>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29%</a:t>
            </a:r>
          </a:p>
        </p:txBody>
      </p:sp>
      <p:graphicFrame>
        <p:nvGraphicFramePr>
          <p:cNvPr id="34" name="Chart 33">
            <a:extLst>
              <a:ext uri="{FF2B5EF4-FFF2-40B4-BE49-F238E27FC236}">
                <a16:creationId xmlns:a16="http://schemas.microsoft.com/office/drawing/2014/main" id="{6385A41F-4B8C-003C-E6F1-AF1C65167360}"/>
              </a:ext>
            </a:extLst>
          </p:cNvPr>
          <p:cNvGraphicFramePr/>
          <p:nvPr>
            <p:extLst>
              <p:ext uri="{D42A27DB-BD31-4B8C-83A1-F6EECF244321}">
                <p14:modId xmlns:p14="http://schemas.microsoft.com/office/powerpoint/2010/main" val="4260408639"/>
              </p:ext>
            </p:extLst>
          </p:nvPr>
        </p:nvGraphicFramePr>
        <p:xfrm>
          <a:off x="6990917" y="2246723"/>
          <a:ext cx="3354514" cy="29427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Table 35">
            <a:extLst>
              <a:ext uri="{FF2B5EF4-FFF2-40B4-BE49-F238E27FC236}">
                <a16:creationId xmlns:a16="http://schemas.microsoft.com/office/drawing/2014/main" id="{5E825940-E06B-980F-6EFA-03FD93802662}"/>
              </a:ext>
            </a:extLst>
          </p:cNvPr>
          <p:cNvGraphicFramePr>
            <a:graphicFrameLocks noGrp="1"/>
          </p:cNvGraphicFramePr>
          <p:nvPr>
            <p:extLst>
              <p:ext uri="{D42A27DB-BD31-4B8C-83A1-F6EECF244321}">
                <p14:modId xmlns:p14="http://schemas.microsoft.com/office/powerpoint/2010/main" val="2611035181"/>
              </p:ext>
            </p:extLst>
          </p:nvPr>
        </p:nvGraphicFramePr>
        <p:xfrm>
          <a:off x="4571125" y="1240632"/>
          <a:ext cx="3147481" cy="365760"/>
        </p:xfrm>
        <a:graphic>
          <a:graphicData uri="http://schemas.openxmlformats.org/drawingml/2006/table">
            <a:tbl>
              <a:tblPr firstRow="1" bandRow="1">
                <a:tableStyleId>{00A15C55-8517-42AA-B614-E9B94910E393}</a:tableStyleId>
              </a:tblPr>
              <a:tblGrid>
                <a:gridCol w="930923">
                  <a:extLst>
                    <a:ext uri="{9D8B030D-6E8A-4147-A177-3AD203B41FA5}">
                      <a16:colId xmlns:a16="http://schemas.microsoft.com/office/drawing/2014/main" val="187060331"/>
                    </a:ext>
                  </a:extLst>
                </a:gridCol>
                <a:gridCol w="852620">
                  <a:extLst>
                    <a:ext uri="{9D8B030D-6E8A-4147-A177-3AD203B41FA5}">
                      <a16:colId xmlns:a16="http://schemas.microsoft.com/office/drawing/2014/main" val="1816046699"/>
                    </a:ext>
                  </a:extLst>
                </a:gridCol>
                <a:gridCol w="1363938">
                  <a:extLst>
                    <a:ext uri="{9D8B030D-6E8A-4147-A177-3AD203B41FA5}">
                      <a16:colId xmlns:a16="http://schemas.microsoft.com/office/drawing/2014/main" val="634579301"/>
                    </a:ext>
                  </a:extLst>
                </a:gridCol>
              </a:tblGrid>
              <a:tr h="36576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Hopeful</a:t>
                      </a:r>
                    </a:p>
                  </a:txBody>
                  <a:tcPr marL="18288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mn-lt"/>
                        </a:rPr>
                        <a:t>Stuck</a:t>
                      </a:r>
                    </a:p>
                  </a:txBody>
                  <a:tcPr marL="18288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r"/>
                      <a:r>
                        <a:rPr lang="en-US" sz="1200" b="0" dirty="0">
                          <a:solidFill>
                            <a:schemeClr val="tx1"/>
                          </a:solidFill>
                          <a:latin typeface="+mn-lt"/>
                        </a:rPr>
                        <a:t>Discouraged</a:t>
                      </a:r>
                    </a:p>
                  </a:txBody>
                  <a:tcPr marR="182880"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5073477"/>
                  </a:ext>
                </a:extLst>
              </a:tr>
            </a:tbl>
          </a:graphicData>
        </a:graphic>
      </p:graphicFrame>
      <p:sp>
        <p:nvSpPr>
          <p:cNvPr id="37" name="Rectangle 36">
            <a:extLst>
              <a:ext uri="{FF2B5EF4-FFF2-40B4-BE49-F238E27FC236}">
                <a16:creationId xmlns:a16="http://schemas.microsoft.com/office/drawing/2014/main" id="{6196E2C1-BFF2-EC57-53D1-B06FA2FC1EBF}"/>
              </a:ext>
            </a:extLst>
          </p:cNvPr>
          <p:cNvSpPr/>
          <p:nvPr/>
        </p:nvSpPr>
        <p:spPr>
          <a:xfrm>
            <a:off x="4701941" y="1377769"/>
            <a:ext cx="91424" cy="91487"/>
          </a:xfrm>
          <a:prstGeom prst="rect">
            <a:avLst/>
          </a:prstGeom>
          <a:solidFill>
            <a:srgbClr val="00575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38" name="Straight Connector 37">
            <a:extLst>
              <a:ext uri="{FF2B5EF4-FFF2-40B4-BE49-F238E27FC236}">
                <a16:creationId xmlns:a16="http://schemas.microsoft.com/office/drawing/2014/main" id="{EDF67554-CFC4-F2D5-4D51-7C1249C29E2E}"/>
              </a:ext>
            </a:extLst>
          </p:cNvPr>
          <p:cNvCxnSpPr>
            <a:cxnSpLocks/>
          </p:cNvCxnSpPr>
          <p:nvPr/>
        </p:nvCxnSpPr>
        <p:spPr>
          <a:xfrm>
            <a:off x="1826399" y="4931410"/>
            <a:ext cx="1659614" cy="0"/>
          </a:xfrm>
          <a:prstGeom prst="line">
            <a:avLst/>
          </a:prstGeom>
          <a:ln w="38100">
            <a:solidFill>
              <a:srgbClr val="DA6927"/>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9EAB19E-A2E1-4034-C849-FCA6F125DBB9}"/>
              </a:ext>
            </a:extLst>
          </p:cNvPr>
          <p:cNvCxnSpPr>
            <a:cxnSpLocks/>
          </p:cNvCxnSpPr>
          <p:nvPr/>
        </p:nvCxnSpPr>
        <p:spPr>
          <a:xfrm>
            <a:off x="9472598" y="3036817"/>
            <a:ext cx="943611" cy="0"/>
          </a:xfrm>
          <a:prstGeom prst="line">
            <a:avLst/>
          </a:prstGeom>
          <a:ln w="38100">
            <a:solidFill>
              <a:srgbClr val="0057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851C4C3-C991-0682-BFF1-31B0DB7B5EB1}"/>
              </a:ext>
            </a:extLst>
          </p:cNvPr>
          <p:cNvCxnSpPr>
            <a:cxnSpLocks/>
          </p:cNvCxnSpPr>
          <p:nvPr/>
        </p:nvCxnSpPr>
        <p:spPr>
          <a:xfrm>
            <a:off x="6994583" y="3036817"/>
            <a:ext cx="790973" cy="0"/>
          </a:xfrm>
          <a:prstGeom prst="line">
            <a:avLst/>
          </a:prstGeom>
          <a:ln w="38100">
            <a:solidFill>
              <a:srgbClr val="B2292E"/>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60E0F02A-7F88-8357-A6BE-96A1CF0A5164}"/>
              </a:ext>
            </a:extLst>
          </p:cNvPr>
          <p:cNvSpPr txBox="1"/>
          <p:nvPr/>
        </p:nvSpPr>
        <p:spPr>
          <a:xfrm>
            <a:off x="6965391" y="2660953"/>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dirty="0">
                <a:solidFill>
                  <a:srgbClr val="000000"/>
                </a:solidFill>
                <a:latin typeface="Arial" panose="020B0604020202020204" pitchFamily="34" charset="0"/>
                <a:cs typeface="Arial" panose="020B0604020202020204" pitchFamily="34" charset="0"/>
              </a:rPr>
              <a:t>23</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42" name="TextBox 41">
            <a:extLst>
              <a:ext uri="{FF2B5EF4-FFF2-40B4-BE49-F238E27FC236}">
                <a16:creationId xmlns:a16="http://schemas.microsoft.com/office/drawing/2014/main" id="{D80F769E-3817-193D-97BC-F3E12448859F}"/>
              </a:ext>
            </a:extLst>
          </p:cNvPr>
          <p:cNvSpPr txBox="1"/>
          <p:nvPr/>
        </p:nvSpPr>
        <p:spPr>
          <a:xfrm>
            <a:off x="9841171" y="2660953"/>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dirty="0">
                <a:solidFill>
                  <a:srgbClr val="000000"/>
                </a:solidFill>
                <a:latin typeface="Arial" panose="020B0604020202020204" pitchFamily="34" charset="0"/>
                <a:cs typeface="Arial" panose="020B0604020202020204" pitchFamily="34" charset="0"/>
              </a:rPr>
              <a:t>48</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45" name="Rectangle 44">
            <a:extLst>
              <a:ext uri="{FF2B5EF4-FFF2-40B4-BE49-F238E27FC236}">
                <a16:creationId xmlns:a16="http://schemas.microsoft.com/office/drawing/2014/main" id="{FF9C3620-4E88-47C7-A615-8C20A9CB9EE4}"/>
              </a:ext>
            </a:extLst>
          </p:cNvPr>
          <p:cNvSpPr/>
          <p:nvPr/>
        </p:nvSpPr>
        <p:spPr>
          <a:xfrm>
            <a:off x="5685481" y="1377769"/>
            <a:ext cx="91424" cy="91487"/>
          </a:xfrm>
          <a:prstGeom prst="rect">
            <a:avLst/>
          </a:prstGeom>
          <a:solidFill>
            <a:srgbClr val="DA6927"/>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DA6927"/>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B540241D-04E3-5328-017D-C883DEC395EB}"/>
              </a:ext>
            </a:extLst>
          </p:cNvPr>
          <p:cNvSpPr/>
          <p:nvPr/>
        </p:nvSpPr>
        <p:spPr>
          <a:xfrm>
            <a:off x="6484577" y="1377769"/>
            <a:ext cx="91424" cy="91487"/>
          </a:xfrm>
          <a:prstGeom prst="rect">
            <a:avLst/>
          </a:prstGeom>
          <a:solidFill>
            <a:srgbClr val="B2292E"/>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4" name="Picture 3" descr="Icon&#10;&#10;Description automatically generated">
            <a:extLst>
              <a:ext uri="{FF2B5EF4-FFF2-40B4-BE49-F238E27FC236}">
                <a16:creationId xmlns:a16="http://schemas.microsoft.com/office/drawing/2014/main" id="{358E28CB-44E8-847E-6A81-E4FEABC1B4B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341768" y="84221"/>
            <a:ext cx="740664" cy="740664"/>
          </a:xfrm>
          <a:prstGeom prst="rect">
            <a:avLst/>
          </a:prstGeom>
        </p:spPr>
      </p:pic>
      <p:sp>
        <p:nvSpPr>
          <p:cNvPr id="7" name="TextBox 6">
            <a:extLst>
              <a:ext uri="{FF2B5EF4-FFF2-40B4-BE49-F238E27FC236}">
                <a16:creationId xmlns:a16="http://schemas.microsoft.com/office/drawing/2014/main" id="{B99F6780-7470-8DAF-F954-FAF9B8C75683}"/>
              </a:ext>
            </a:extLst>
          </p:cNvPr>
          <p:cNvSpPr txBox="1"/>
          <p:nvPr/>
        </p:nvSpPr>
        <p:spPr>
          <a:xfrm>
            <a:off x="2478199" y="3455719"/>
            <a:ext cx="1911927" cy="553998"/>
          </a:xfrm>
          <a:prstGeom prst="rect">
            <a:avLst/>
          </a:prstGeom>
          <a:noFill/>
        </p:spPr>
        <p:txBody>
          <a:bodyPr wrap="square" rtlCol="0">
            <a:spAutoFit/>
          </a:bodyPr>
          <a:lstStyle/>
          <a:p>
            <a:pPr algn="ctr"/>
            <a:r>
              <a:rPr lang="en-US" sz="1600" b="1" dirty="0">
                <a:latin typeface="+mn-lt"/>
              </a:rPr>
              <a:t>BCSD Overall</a:t>
            </a:r>
          </a:p>
          <a:p>
            <a:pPr algn="ctr"/>
            <a:r>
              <a:rPr lang="en-US" sz="1400" dirty="0">
                <a:solidFill>
                  <a:schemeClr val="tx2"/>
                </a:solidFill>
                <a:latin typeface="+mn-lt"/>
              </a:rPr>
              <a:t>n=6,710</a:t>
            </a:r>
          </a:p>
        </p:txBody>
      </p:sp>
      <p:sp>
        <p:nvSpPr>
          <p:cNvPr id="12" name="TextBox 11">
            <a:extLst>
              <a:ext uri="{FF2B5EF4-FFF2-40B4-BE49-F238E27FC236}">
                <a16:creationId xmlns:a16="http://schemas.microsoft.com/office/drawing/2014/main" id="{5E097920-9237-F15B-B8E0-FADDF3DA8298}"/>
              </a:ext>
            </a:extLst>
          </p:cNvPr>
          <p:cNvSpPr txBox="1"/>
          <p:nvPr/>
        </p:nvSpPr>
        <p:spPr>
          <a:xfrm>
            <a:off x="7700048" y="3348841"/>
            <a:ext cx="1911927" cy="584775"/>
          </a:xfrm>
          <a:prstGeom prst="rect">
            <a:avLst/>
          </a:prstGeom>
          <a:noFill/>
        </p:spPr>
        <p:txBody>
          <a:bodyPr wrap="square" rtlCol="0">
            <a:spAutoFit/>
          </a:bodyPr>
          <a:lstStyle/>
          <a:p>
            <a:pPr algn="ctr"/>
            <a:r>
              <a:rPr lang="en-US" sz="1600" b="1" dirty="0">
                <a:latin typeface="+mn-lt"/>
              </a:rPr>
              <a:t>Gallup Student Poll Database</a:t>
            </a:r>
          </a:p>
        </p:txBody>
      </p:sp>
      <p:sp>
        <p:nvSpPr>
          <p:cNvPr id="15" name="TextBox 14">
            <a:extLst>
              <a:ext uri="{FF2B5EF4-FFF2-40B4-BE49-F238E27FC236}">
                <a16:creationId xmlns:a16="http://schemas.microsoft.com/office/drawing/2014/main" id="{D799D07F-931A-6541-DE63-56B834102F0A}"/>
              </a:ext>
            </a:extLst>
          </p:cNvPr>
          <p:cNvSpPr txBox="1"/>
          <p:nvPr/>
        </p:nvSpPr>
        <p:spPr>
          <a:xfrm>
            <a:off x="7014248" y="4580577"/>
            <a:ext cx="595035" cy="33855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29%</a:t>
            </a:r>
          </a:p>
        </p:txBody>
      </p:sp>
      <p:cxnSp>
        <p:nvCxnSpPr>
          <p:cNvPr id="16" name="Straight Connector 15">
            <a:extLst>
              <a:ext uri="{FF2B5EF4-FFF2-40B4-BE49-F238E27FC236}">
                <a16:creationId xmlns:a16="http://schemas.microsoft.com/office/drawing/2014/main" id="{C5FBC06F-E836-696D-E07D-D8E20551D0E9}"/>
              </a:ext>
            </a:extLst>
          </p:cNvPr>
          <p:cNvCxnSpPr>
            <a:cxnSpLocks/>
          </p:cNvCxnSpPr>
          <p:nvPr/>
        </p:nvCxnSpPr>
        <p:spPr>
          <a:xfrm>
            <a:off x="7058276" y="4931410"/>
            <a:ext cx="1659614" cy="0"/>
          </a:xfrm>
          <a:prstGeom prst="line">
            <a:avLst/>
          </a:prstGeom>
          <a:ln w="38100">
            <a:solidFill>
              <a:srgbClr val="DA692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9479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con&#10;&#10;Description automatically generated">
            <a:extLst>
              <a:ext uri="{FF2B5EF4-FFF2-40B4-BE49-F238E27FC236}">
                <a16:creationId xmlns:a16="http://schemas.microsoft.com/office/drawing/2014/main" id="{E9C5028A-7A09-16AD-4C57-18E0C3FBDAD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335753" y="90237"/>
            <a:ext cx="740664" cy="740664"/>
          </a:xfrm>
          <a:prstGeom prst="rect">
            <a:avLst/>
          </a:prstGeom>
        </p:spPr>
      </p:pic>
      <p:sp>
        <p:nvSpPr>
          <p:cNvPr id="3" name="Slide Number Placeholder 2">
            <a:extLst>
              <a:ext uri="{FF2B5EF4-FFF2-40B4-BE49-F238E27FC236}">
                <a16:creationId xmlns:a16="http://schemas.microsoft.com/office/drawing/2014/main" id="{161CADBF-FE57-448F-B216-E3A5DEDD8650}"/>
              </a:ext>
            </a:extLst>
          </p:cNvPr>
          <p:cNvSpPr>
            <a:spLocks noGrp="1"/>
          </p:cNvSpPr>
          <p:nvPr>
            <p:ph type="sldNum" sz="quarter" idx="11"/>
          </p:nvPr>
        </p:nvSpPr>
        <p:spPr>
          <a:xfrm>
            <a:off x="0" y="6492875"/>
            <a:ext cx="481075" cy="365125"/>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61C250"/>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26</a:t>
            </a:fld>
            <a:r>
              <a:rPr kumimoji="0" lang="en-US" sz="900" b="0" i="0" u="none" strike="noStrike" kern="1200" cap="none" spc="0" normalizeH="0" baseline="0" noProof="0" dirty="0">
                <a:ln>
                  <a:noFill/>
                </a:ln>
                <a:solidFill>
                  <a:srgbClr val="61C250"/>
                </a:solidFill>
                <a:effectLst/>
                <a:uLnTx/>
                <a:uFillTx/>
                <a:latin typeface="Arial" charset="0"/>
                <a:ea typeface="+mn-ea"/>
                <a:cs typeface="Arial" charset="0"/>
              </a:rPr>
              <a:t> </a:t>
            </a:r>
          </a:p>
        </p:txBody>
      </p:sp>
      <p:sp>
        <p:nvSpPr>
          <p:cNvPr id="5" name="Title 1">
            <a:extLst>
              <a:ext uri="{FF2B5EF4-FFF2-40B4-BE49-F238E27FC236}">
                <a16:creationId xmlns:a16="http://schemas.microsoft.com/office/drawing/2014/main" id="{7BB63831-B9A7-4858-B7B1-3A2ADC91B343}"/>
              </a:ext>
            </a:extLst>
          </p:cNvPr>
          <p:cNvSpPr txBox="1">
            <a:spLocks/>
          </p:cNvSpPr>
          <p:nvPr/>
        </p:nvSpPr>
        <p:spPr>
          <a:xfrm>
            <a:off x="365760" y="339634"/>
            <a:ext cx="11457432" cy="369332"/>
          </a:xfrm>
          <a:prstGeom prst="rect">
            <a:avLst/>
          </a:prstGeom>
        </p:spPr>
        <p:txBody>
          <a:bodyPr vert="horz" lIns="0" tIns="45720" rIns="91440" bIns="45720" rtlCol="0" anchor="t">
            <a:noAutofit/>
          </a:bodyPr>
          <a:lst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Trade Gothic Next HvyCd" panose="020B0906040303020004" pitchFamily="34" charset="0"/>
                <a:ea typeface="+mj-ea"/>
                <a:cs typeface="+mj-cs"/>
              </a:rPr>
              <a:t>Gallup Student Poll Belonging Items</a:t>
            </a:r>
          </a:p>
        </p:txBody>
      </p:sp>
      <p:graphicFrame>
        <p:nvGraphicFramePr>
          <p:cNvPr id="23" name="Table 22">
            <a:extLst>
              <a:ext uri="{FF2B5EF4-FFF2-40B4-BE49-F238E27FC236}">
                <a16:creationId xmlns:a16="http://schemas.microsoft.com/office/drawing/2014/main" id="{F420097A-D188-4F20-A5F7-D6928952D71F}"/>
              </a:ext>
            </a:extLst>
          </p:cNvPr>
          <p:cNvGraphicFramePr>
            <a:graphicFrameLocks noGrp="1"/>
          </p:cNvGraphicFramePr>
          <p:nvPr>
            <p:extLst>
              <p:ext uri="{D42A27DB-BD31-4B8C-83A1-F6EECF244321}">
                <p14:modId xmlns:p14="http://schemas.microsoft.com/office/powerpoint/2010/main" val="3513521881"/>
              </p:ext>
            </p:extLst>
          </p:nvPr>
        </p:nvGraphicFramePr>
        <p:xfrm>
          <a:off x="968217" y="1409263"/>
          <a:ext cx="10255567" cy="2888412"/>
        </p:xfrm>
        <a:graphic>
          <a:graphicData uri="http://schemas.openxmlformats.org/drawingml/2006/table">
            <a:tbl>
              <a:tblPr firstRow="1" bandRow="1">
                <a:tableStyleId>{00A15C55-8517-42AA-B614-E9B94910E393}</a:tableStyleId>
              </a:tblPr>
              <a:tblGrid>
                <a:gridCol w="7914526">
                  <a:extLst>
                    <a:ext uri="{9D8B030D-6E8A-4147-A177-3AD203B41FA5}">
                      <a16:colId xmlns:a16="http://schemas.microsoft.com/office/drawing/2014/main" val="1504998596"/>
                    </a:ext>
                  </a:extLst>
                </a:gridCol>
                <a:gridCol w="2341041">
                  <a:extLst>
                    <a:ext uri="{9D8B030D-6E8A-4147-A177-3AD203B41FA5}">
                      <a16:colId xmlns:a16="http://schemas.microsoft.com/office/drawing/2014/main" val="141866248"/>
                    </a:ext>
                  </a:extLst>
                </a:gridCol>
              </a:tblGrid>
              <a:tr h="501254">
                <a:tc>
                  <a:txBody>
                    <a:bodyPr/>
                    <a:lstStyle/>
                    <a:p>
                      <a:r>
                        <a:rPr lang="en-US" sz="1050" spc="100" baseline="0" dirty="0">
                          <a:solidFill>
                            <a:schemeClr val="tx1"/>
                          </a:solidFill>
                          <a:latin typeface="+mn-lt"/>
                        </a:rPr>
                        <a:t>ITEM</a:t>
                      </a:r>
                    </a:p>
                  </a:txBody>
                  <a:tcPr marL="182880" marR="182880" marT="91440" marB="91440" anchor="b">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a:r>
                        <a:rPr lang="en-US" sz="1050" spc="100" baseline="0" dirty="0">
                          <a:solidFill>
                            <a:schemeClr val="tx1"/>
                          </a:solidFill>
                          <a:latin typeface="+mn-lt"/>
                        </a:rPr>
                        <a:t>BCSD OVERALL 2022</a:t>
                      </a:r>
                      <a:br>
                        <a:rPr lang="en-US" sz="1200" spc="100" baseline="0" dirty="0">
                          <a:solidFill>
                            <a:schemeClr val="tx1"/>
                          </a:solidFill>
                          <a:latin typeface="+mn-lt"/>
                        </a:rPr>
                      </a:br>
                      <a:r>
                        <a:rPr lang="en-US" sz="1050" b="0" spc="100" baseline="0" dirty="0">
                          <a:solidFill>
                            <a:schemeClr val="tx2"/>
                          </a:solidFill>
                          <a:latin typeface="+mn-lt"/>
                        </a:rPr>
                        <a:t>n=5,905</a:t>
                      </a:r>
                      <a:endParaRPr lang="en-US" sz="1050" spc="100" baseline="0" dirty="0">
                        <a:solidFill>
                          <a:schemeClr val="tx1"/>
                        </a:solidFill>
                        <a:latin typeface="+mn-lt"/>
                      </a:endParaRPr>
                    </a:p>
                  </a:txBody>
                  <a:tcPr marL="182880" marR="182880" marT="91440" marB="91440" anchor="b">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06475215"/>
                  </a:ext>
                </a:extLst>
              </a:tr>
              <a:tr h="294003">
                <a:tc>
                  <a:txBody>
                    <a:bodyPr/>
                    <a:lstStyle/>
                    <a:p>
                      <a:pPr algn="l"/>
                      <a:r>
                        <a:rPr lang="en-US" sz="1100" b="1" spc="300" dirty="0">
                          <a:solidFill>
                            <a:schemeClr val="tx1"/>
                          </a:solidFill>
                          <a:latin typeface="+mn-lt"/>
                        </a:rPr>
                        <a:t>GRANDMEAN</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tc>
                  <a:txBody>
                    <a:bodyPr/>
                    <a:lstStyle/>
                    <a:p>
                      <a:pPr algn="ctr" fontAlgn="b"/>
                      <a:r>
                        <a:rPr lang="en-US" sz="1100" b="1" i="0" u="none" strike="noStrike" dirty="0">
                          <a:solidFill>
                            <a:srgbClr val="000000"/>
                          </a:solidFill>
                          <a:effectLst/>
                          <a:latin typeface="+mn-lt"/>
                        </a:rPr>
                        <a:t>3.50</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3662235728"/>
                  </a:ext>
                </a:extLst>
              </a:tr>
              <a:tr h="508743">
                <a:tc>
                  <a:txBody>
                    <a:bodyPr/>
                    <a:lstStyle/>
                    <a:p>
                      <a:r>
                        <a:rPr lang="en-US" sz="1100" dirty="0">
                          <a:solidFill>
                            <a:schemeClr val="tx1"/>
                          </a:solidFill>
                          <a:latin typeface="+mn-lt"/>
                        </a:rPr>
                        <a:t>If I were in trouble, there is an adult at school I can count on to help. </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3.79</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noFill/>
                  </a:tcPr>
                </a:tc>
                <a:extLst>
                  <a:ext uri="{0D108BD9-81ED-4DB2-BD59-A6C34878D82A}">
                    <a16:rowId xmlns:a16="http://schemas.microsoft.com/office/drawing/2014/main" val="2251513086"/>
                  </a:ext>
                </a:extLst>
              </a:tr>
              <a:tr h="508743">
                <a:tc>
                  <a:txBody>
                    <a:bodyPr/>
                    <a:lstStyle/>
                    <a:p>
                      <a:r>
                        <a:rPr lang="en-US" sz="1100" dirty="0">
                          <a:solidFill>
                            <a:schemeClr val="tx1"/>
                          </a:solidFill>
                          <a:latin typeface="+mn-lt"/>
                        </a:rPr>
                        <a:t>My classmates care about me.</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3.15</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67775517"/>
                  </a:ext>
                </a:extLst>
              </a:tr>
              <a:tr h="508743">
                <a:tc>
                  <a:txBody>
                    <a:bodyPr/>
                    <a:lstStyle/>
                    <a:p>
                      <a:r>
                        <a:rPr lang="en-US" sz="1100" dirty="0">
                          <a:solidFill>
                            <a:schemeClr val="tx1"/>
                          </a:solidFill>
                          <a:latin typeface="+mn-lt"/>
                        </a:rPr>
                        <a:t>I feel like I belong at my school. </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b"/>
                      <a:r>
                        <a:rPr lang="en-US" sz="1100" b="0" i="0" u="none" strike="noStrike" dirty="0">
                          <a:solidFill>
                            <a:srgbClr val="000000"/>
                          </a:solidFill>
                          <a:effectLst/>
                          <a:latin typeface="+mn-lt"/>
                        </a:rPr>
                        <a:t>3.47</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991363884"/>
                  </a:ext>
                </a:extLst>
              </a:tr>
              <a:tr h="508743">
                <a:tc>
                  <a:txBody>
                    <a:bodyPr/>
                    <a:lstStyle/>
                    <a:p>
                      <a:r>
                        <a:rPr lang="en-US" sz="1100" dirty="0">
                          <a:solidFill>
                            <a:schemeClr val="tx1"/>
                          </a:solidFill>
                          <a:latin typeface="+mn-lt"/>
                        </a:rPr>
                        <a:t>This school is a good place for students like me. </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fontAlgn="b"/>
                      <a:r>
                        <a:rPr lang="en-US" sz="1100" b="0" i="0" u="none" strike="noStrike" dirty="0">
                          <a:solidFill>
                            <a:srgbClr val="000000"/>
                          </a:solidFill>
                          <a:effectLst/>
                          <a:latin typeface="+mn-lt"/>
                        </a:rPr>
                        <a:t>3.55</a:t>
                      </a:r>
                    </a:p>
                  </a:txBody>
                  <a:tcPr marL="6350" marR="6350" marT="6350" marB="0"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93510787"/>
                  </a:ext>
                </a:extLst>
              </a:tr>
            </a:tbl>
          </a:graphicData>
        </a:graphic>
      </p:graphicFrame>
      <p:graphicFrame>
        <p:nvGraphicFramePr>
          <p:cNvPr id="9" name="Table 5">
            <a:extLst>
              <a:ext uri="{FF2B5EF4-FFF2-40B4-BE49-F238E27FC236}">
                <a16:creationId xmlns:a16="http://schemas.microsoft.com/office/drawing/2014/main" id="{C584F072-6F2C-7A4A-BB9C-92492464F6A9}"/>
              </a:ext>
            </a:extLst>
          </p:cNvPr>
          <p:cNvGraphicFramePr>
            <a:graphicFrameLocks noGrp="1"/>
          </p:cNvGraphicFramePr>
          <p:nvPr>
            <p:extLst>
              <p:ext uri="{D42A27DB-BD31-4B8C-83A1-F6EECF244321}">
                <p14:modId xmlns:p14="http://schemas.microsoft.com/office/powerpoint/2010/main" val="4254907959"/>
              </p:ext>
            </p:extLst>
          </p:nvPr>
        </p:nvGraphicFramePr>
        <p:xfrm>
          <a:off x="955542" y="4396990"/>
          <a:ext cx="10257167" cy="493776"/>
        </p:xfrm>
        <a:graphic>
          <a:graphicData uri="http://schemas.openxmlformats.org/drawingml/2006/table">
            <a:tbl>
              <a:tblPr firstRow="1" bandRow="1">
                <a:tableStyleId>{5C22544A-7EE6-4342-B048-85BDC9FD1C3A}</a:tableStyleId>
              </a:tblPr>
              <a:tblGrid>
                <a:gridCol w="1824071">
                  <a:extLst>
                    <a:ext uri="{9D8B030D-6E8A-4147-A177-3AD203B41FA5}">
                      <a16:colId xmlns:a16="http://schemas.microsoft.com/office/drawing/2014/main" val="642886443"/>
                    </a:ext>
                  </a:extLst>
                </a:gridCol>
                <a:gridCol w="1054137">
                  <a:extLst>
                    <a:ext uri="{9D8B030D-6E8A-4147-A177-3AD203B41FA5}">
                      <a16:colId xmlns:a16="http://schemas.microsoft.com/office/drawing/2014/main" val="103297177"/>
                    </a:ext>
                  </a:extLst>
                </a:gridCol>
                <a:gridCol w="1054137">
                  <a:extLst>
                    <a:ext uri="{9D8B030D-6E8A-4147-A177-3AD203B41FA5}">
                      <a16:colId xmlns:a16="http://schemas.microsoft.com/office/drawing/2014/main" val="6859908"/>
                    </a:ext>
                  </a:extLst>
                </a:gridCol>
                <a:gridCol w="1054137">
                  <a:extLst>
                    <a:ext uri="{9D8B030D-6E8A-4147-A177-3AD203B41FA5}">
                      <a16:colId xmlns:a16="http://schemas.microsoft.com/office/drawing/2014/main" val="447654265"/>
                    </a:ext>
                  </a:extLst>
                </a:gridCol>
                <a:gridCol w="1054137">
                  <a:extLst>
                    <a:ext uri="{9D8B030D-6E8A-4147-A177-3AD203B41FA5}">
                      <a16:colId xmlns:a16="http://schemas.microsoft.com/office/drawing/2014/main" val="1333145430"/>
                    </a:ext>
                  </a:extLst>
                </a:gridCol>
                <a:gridCol w="1054137">
                  <a:extLst>
                    <a:ext uri="{9D8B030D-6E8A-4147-A177-3AD203B41FA5}">
                      <a16:colId xmlns:a16="http://schemas.microsoft.com/office/drawing/2014/main" val="660622315"/>
                    </a:ext>
                  </a:extLst>
                </a:gridCol>
                <a:gridCol w="1054137">
                  <a:extLst>
                    <a:ext uri="{9D8B030D-6E8A-4147-A177-3AD203B41FA5}">
                      <a16:colId xmlns:a16="http://schemas.microsoft.com/office/drawing/2014/main" val="3848949999"/>
                    </a:ext>
                  </a:extLst>
                </a:gridCol>
                <a:gridCol w="1054137">
                  <a:extLst>
                    <a:ext uri="{9D8B030D-6E8A-4147-A177-3AD203B41FA5}">
                      <a16:colId xmlns:a16="http://schemas.microsoft.com/office/drawing/2014/main" val="2883726240"/>
                    </a:ext>
                  </a:extLst>
                </a:gridCol>
                <a:gridCol w="1054137">
                  <a:extLst>
                    <a:ext uri="{9D8B030D-6E8A-4147-A177-3AD203B41FA5}">
                      <a16:colId xmlns:a16="http://schemas.microsoft.com/office/drawing/2014/main" val="2564041632"/>
                    </a:ext>
                  </a:extLst>
                </a:gridCol>
              </a:tblGrid>
              <a:tr h="493776">
                <a:tc>
                  <a:txBody>
                    <a:bodyPr/>
                    <a:lstStyle/>
                    <a:p>
                      <a:pPr algn="ctr"/>
                      <a:r>
                        <a:rPr lang="en-US" sz="1200" spc="150" baseline="0" dirty="0">
                          <a:solidFill>
                            <a:schemeClr val="tx1"/>
                          </a:solidFill>
                        </a:rPr>
                        <a:t>GRANDMEAN </a:t>
                      </a:r>
                      <a:br>
                        <a:rPr lang="en-US" sz="1200" spc="150" baseline="0" dirty="0">
                          <a:solidFill>
                            <a:schemeClr val="tx1"/>
                          </a:solidFill>
                        </a:rPr>
                      </a:br>
                      <a:r>
                        <a:rPr lang="en-US" sz="1200" spc="150" baseline="0" dirty="0">
                          <a:solidFill>
                            <a:schemeClr val="tx1"/>
                          </a:solidFill>
                        </a:rPr>
                        <a:t>BY GRADE</a:t>
                      </a:r>
                    </a:p>
                  </a:txBody>
                  <a:tcPr anchor="ctr">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5</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3.78</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6</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3.50</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7</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3.42</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8</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3.23</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9</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3.45</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10</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3.37</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11</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3.59</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12</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3.52</a:t>
                      </a:r>
                    </a:p>
                  </a:txBody>
                  <a:tcPr anchor="ctr">
                    <a:lnL w="9525" cap="flat" cmpd="sng" algn="ctr">
                      <a:no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0873773"/>
                  </a:ext>
                </a:extLst>
              </a:tr>
            </a:tbl>
          </a:graphicData>
        </a:graphic>
      </p:graphicFrame>
    </p:spTree>
    <p:extLst>
      <p:ext uri="{BB962C8B-B14F-4D97-AF65-F5344CB8AC3E}">
        <p14:creationId xmlns:p14="http://schemas.microsoft.com/office/powerpoint/2010/main" val="867852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29A2A18B-9D7A-1991-5BB0-64CF01631E3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1335752" y="90236"/>
            <a:ext cx="740664" cy="740664"/>
          </a:xfrm>
          <a:prstGeom prst="rect">
            <a:avLst/>
          </a:prstGeom>
        </p:spPr>
      </p:pic>
      <p:sp>
        <p:nvSpPr>
          <p:cNvPr id="3" name="Slide Number Placeholder 2">
            <a:extLst>
              <a:ext uri="{FF2B5EF4-FFF2-40B4-BE49-F238E27FC236}">
                <a16:creationId xmlns:a16="http://schemas.microsoft.com/office/drawing/2014/main" id="{161CADBF-FE57-448F-B216-E3A5DEDD8650}"/>
              </a:ext>
            </a:extLst>
          </p:cNvPr>
          <p:cNvSpPr>
            <a:spLocks noGrp="1"/>
          </p:cNvSpPr>
          <p:nvPr>
            <p:ph type="sldNum" sz="quarter" idx="11"/>
          </p:nvPr>
        </p:nvSpPr>
        <p:spPr>
          <a:xfrm>
            <a:off x="0" y="6492875"/>
            <a:ext cx="481075" cy="365125"/>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61C250"/>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27</a:t>
            </a:fld>
            <a:r>
              <a:rPr kumimoji="0" lang="en-US" sz="900" b="0" i="0" u="none" strike="noStrike" kern="1200" cap="none" spc="0" normalizeH="0" baseline="0" noProof="0" dirty="0">
                <a:ln>
                  <a:noFill/>
                </a:ln>
                <a:solidFill>
                  <a:srgbClr val="61C250"/>
                </a:solidFill>
                <a:effectLst/>
                <a:uLnTx/>
                <a:uFillTx/>
                <a:latin typeface="Arial" charset="0"/>
                <a:ea typeface="+mn-ea"/>
                <a:cs typeface="Arial" charset="0"/>
              </a:rPr>
              <a:t> </a:t>
            </a:r>
          </a:p>
        </p:txBody>
      </p:sp>
      <p:sp>
        <p:nvSpPr>
          <p:cNvPr id="5" name="Title 1">
            <a:extLst>
              <a:ext uri="{FF2B5EF4-FFF2-40B4-BE49-F238E27FC236}">
                <a16:creationId xmlns:a16="http://schemas.microsoft.com/office/drawing/2014/main" id="{7BB63831-B9A7-4858-B7B1-3A2ADC91B343}"/>
              </a:ext>
            </a:extLst>
          </p:cNvPr>
          <p:cNvSpPr txBox="1">
            <a:spLocks/>
          </p:cNvSpPr>
          <p:nvPr/>
        </p:nvSpPr>
        <p:spPr>
          <a:xfrm>
            <a:off x="365760" y="365760"/>
            <a:ext cx="11457432" cy="369332"/>
          </a:xfrm>
          <a:prstGeom prst="rect">
            <a:avLst/>
          </a:prstGeom>
        </p:spPr>
        <p:txBody>
          <a:bodyPr vert="horz" lIns="0" tIns="45720" rIns="91440" bIns="45720" rtlCol="0" anchor="t">
            <a:noAutofit/>
          </a:bodyPr>
          <a:lstStyle>
            <a:lvl1pPr algn="l" rtl="0" eaLnBrk="1" fontAlgn="base" hangingPunct="1">
              <a:spcBef>
                <a:spcPct val="0"/>
              </a:spcBef>
              <a:spcAft>
                <a:spcPct val="0"/>
              </a:spcAft>
              <a:defRPr sz="2400">
                <a:solidFill>
                  <a:srgbClr val="000000"/>
                </a:solidFill>
                <a:latin typeface="+mj-lt"/>
                <a:ea typeface="+mj-ea"/>
                <a:cs typeface="+mj-cs"/>
              </a:defRPr>
            </a:lvl1pPr>
            <a:lvl2pPr algn="l" rtl="0" eaLnBrk="1" fontAlgn="base" hangingPunct="1">
              <a:spcBef>
                <a:spcPct val="0"/>
              </a:spcBef>
              <a:spcAft>
                <a:spcPct val="0"/>
              </a:spcAft>
              <a:defRPr sz="2800">
                <a:solidFill>
                  <a:srgbClr val="61C250"/>
                </a:solidFill>
                <a:latin typeface="Georgia" pitchFamily="18" charset="0"/>
                <a:cs typeface="Arial" charset="0"/>
              </a:defRPr>
            </a:lvl2pPr>
            <a:lvl3pPr algn="l" rtl="0" eaLnBrk="1" fontAlgn="base" hangingPunct="1">
              <a:spcBef>
                <a:spcPct val="0"/>
              </a:spcBef>
              <a:spcAft>
                <a:spcPct val="0"/>
              </a:spcAft>
              <a:defRPr sz="2800">
                <a:solidFill>
                  <a:srgbClr val="61C250"/>
                </a:solidFill>
                <a:latin typeface="Georgia" pitchFamily="18" charset="0"/>
                <a:cs typeface="Arial" charset="0"/>
              </a:defRPr>
            </a:lvl3pPr>
            <a:lvl4pPr algn="l" rtl="0" eaLnBrk="1" fontAlgn="base" hangingPunct="1">
              <a:spcBef>
                <a:spcPct val="0"/>
              </a:spcBef>
              <a:spcAft>
                <a:spcPct val="0"/>
              </a:spcAft>
              <a:defRPr sz="2800">
                <a:solidFill>
                  <a:srgbClr val="61C250"/>
                </a:solidFill>
                <a:latin typeface="Georgia" pitchFamily="18" charset="0"/>
                <a:cs typeface="Arial" charset="0"/>
              </a:defRPr>
            </a:lvl4pPr>
            <a:lvl5pPr algn="l" rtl="0" eaLnBrk="1" fontAlgn="base" hangingPunct="1">
              <a:spcBef>
                <a:spcPct val="0"/>
              </a:spcBef>
              <a:spcAft>
                <a:spcPct val="0"/>
              </a:spcAft>
              <a:defRPr sz="2800">
                <a:solidFill>
                  <a:srgbClr val="61C250"/>
                </a:solidFill>
                <a:latin typeface="Georgia" pitchFamily="18" charset="0"/>
                <a:cs typeface="Arial" charset="0"/>
              </a:defRPr>
            </a:lvl5pPr>
            <a:lvl6pPr marL="457200" algn="l" rtl="0" eaLnBrk="1" fontAlgn="base" hangingPunct="1">
              <a:spcBef>
                <a:spcPct val="0"/>
              </a:spcBef>
              <a:spcAft>
                <a:spcPct val="0"/>
              </a:spcAft>
              <a:defRPr sz="2800">
                <a:solidFill>
                  <a:srgbClr val="61C250"/>
                </a:solidFill>
                <a:latin typeface="Georgia" pitchFamily="18" charset="0"/>
                <a:cs typeface="Arial" charset="0"/>
              </a:defRPr>
            </a:lvl6pPr>
            <a:lvl7pPr marL="914400" algn="l" rtl="0" eaLnBrk="1" fontAlgn="base" hangingPunct="1">
              <a:spcBef>
                <a:spcPct val="0"/>
              </a:spcBef>
              <a:spcAft>
                <a:spcPct val="0"/>
              </a:spcAft>
              <a:defRPr sz="2800">
                <a:solidFill>
                  <a:srgbClr val="61C250"/>
                </a:solidFill>
                <a:latin typeface="Georgia" pitchFamily="18" charset="0"/>
                <a:cs typeface="Arial" charset="0"/>
              </a:defRPr>
            </a:lvl7pPr>
            <a:lvl8pPr marL="1371600" algn="l" rtl="0" eaLnBrk="1" fontAlgn="base" hangingPunct="1">
              <a:spcBef>
                <a:spcPct val="0"/>
              </a:spcBef>
              <a:spcAft>
                <a:spcPct val="0"/>
              </a:spcAft>
              <a:defRPr sz="2800">
                <a:solidFill>
                  <a:srgbClr val="61C250"/>
                </a:solidFill>
                <a:latin typeface="Georgia" pitchFamily="18" charset="0"/>
                <a:cs typeface="Arial" charset="0"/>
              </a:defRPr>
            </a:lvl8pPr>
            <a:lvl9pPr marL="1828800" algn="l" rtl="0" eaLnBrk="1" fontAlgn="base" hangingPunct="1">
              <a:spcBef>
                <a:spcPct val="0"/>
              </a:spcBef>
              <a:spcAft>
                <a:spcPct val="0"/>
              </a:spcAft>
              <a:defRPr sz="2800">
                <a:solidFill>
                  <a:srgbClr val="61C250"/>
                </a:solidFill>
                <a:latin typeface="Georgia" pitchFamily="18" charset="0"/>
                <a:cs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b="0" i="0" u="none" strike="noStrike" kern="0" cap="none" spc="0" normalizeH="0" baseline="0" noProof="0" dirty="0">
                <a:ln>
                  <a:noFill/>
                </a:ln>
                <a:solidFill>
                  <a:srgbClr val="000000"/>
                </a:solidFill>
                <a:effectLst/>
                <a:uLnTx/>
                <a:uFillTx/>
                <a:latin typeface="Trade Gothic Next HvyCd" panose="020B0906040303020004" pitchFamily="34" charset="0"/>
                <a:ea typeface="+mj-ea"/>
                <a:cs typeface="+mj-cs"/>
              </a:rPr>
              <a:t>Gallup Student Poll Social and Emotional Learning Items</a:t>
            </a:r>
          </a:p>
        </p:txBody>
      </p:sp>
      <p:graphicFrame>
        <p:nvGraphicFramePr>
          <p:cNvPr id="11" name="Table 10">
            <a:extLst>
              <a:ext uri="{FF2B5EF4-FFF2-40B4-BE49-F238E27FC236}">
                <a16:creationId xmlns:a16="http://schemas.microsoft.com/office/drawing/2014/main" id="{135D43CE-4745-411E-A9ED-46025AEDE029}"/>
              </a:ext>
            </a:extLst>
          </p:cNvPr>
          <p:cNvGraphicFramePr>
            <a:graphicFrameLocks noGrp="1"/>
          </p:cNvGraphicFramePr>
          <p:nvPr>
            <p:extLst>
              <p:ext uri="{D42A27DB-BD31-4B8C-83A1-F6EECF244321}">
                <p14:modId xmlns:p14="http://schemas.microsoft.com/office/powerpoint/2010/main" val="761373262"/>
              </p:ext>
            </p:extLst>
          </p:nvPr>
        </p:nvGraphicFramePr>
        <p:xfrm>
          <a:off x="960854" y="1407469"/>
          <a:ext cx="10260279" cy="2392234"/>
        </p:xfrm>
        <a:graphic>
          <a:graphicData uri="http://schemas.openxmlformats.org/drawingml/2006/table">
            <a:tbl>
              <a:tblPr firstRow="1" bandRow="1">
                <a:tableStyleId>{00A15C55-8517-42AA-B614-E9B94910E393}</a:tableStyleId>
              </a:tblPr>
              <a:tblGrid>
                <a:gridCol w="6985344">
                  <a:extLst>
                    <a:ext uri="{9D8B030D-6E8A-4147-A177-3AD203B41FA5}">
                      <a16:colId xmlns:a16="http://schemas.microsoft.com/office/drawing/2014/main" val="1504998596"/>
                    </a:ext>
                  </a:extLst>
                </a:gridCol>
                <a:gridCol w="3274935">
                  <a:extLst>
                    <a:ext uri="{9D8B030D-6E8A-4147-A177-3AD203B41FA5}">
                      <a16:colId xmlns:a16="http://schemas.microsoft.com/office/drawing/2014/main" val="1668706529"/>
                    </a:ext>
                  </a:extLst>
                </a:gridCol>
              </a:tblGrid>
              <a:tr h="507828">
                <a:tc>
                  <a:txBody>
                    <a:bodyPr/>
                    <a:lstStyle/>
                    <a:p>
                      <a:r>
                        <a:rPr lang="en-US" sz="1050" spc="100" baseline="0" dirty="0">
                          <a:solidFill>
                            <a:schemeClr val="tx1"/>
                          </a:solidFill>
                          <a:latin typeface="+mn-lt"/>
                        </a:rPr>
                        <a:t>ITEM</a:t>
                      </a:r>
                    </a:p>
                  </a:txBody>
                  <a:tcPr marL="182880" marR="182880" marT="91440" marB="91440" anchor="b">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tc>
                  <a:txBody>
                    <a:bodyPr/>
                    <a:lstStyle/>
                    <a:p>
                      <a:pPr algn="ctr"/>
                      <a:r>
                        <a:rPr lang="en-US" sz="1050" spc="100" baseline="0" dirty="0">
                          <a:solidFill>
                            <a:schemeClr val="tx1"/>
                          </a:solidFill>
                          <a:latin typeface="+mn-lt"/>
                        </a:rPr>
                        <a:t>BCSD OVERALL 2022</a:t>
                      </a:r>
                      <a:br>
                        <a:rPr lang="en-US" sz="1200" spc="100" baseline="0" dirty="0">
                          <a:solidFill>
                            <a:schemeClr val="tx1"/>
                          </a:solidFill>
                          <a:latin typeface="+mn-lt"/>
                        </a:rPr>
                      </a:br>
                      <a:r>
                        <a:rPr lang="en-US" sz="1050" b="0" spc="100" baseline="0" dirty="0">
                          <a:solidFill>
                            <a:schemeClr val="tx2"/>
                          </a:solidFill>
                          <a:latin typeface="+mn-lt"/>
                        </a:rPr>
                        <a:t>n=6,411</a:t>
                      </a:r>
                      <a:endParaRPr lang="en-US" sz="1050" spc="100" baseline="0" dirty="0">
                        <a:solidFill>
                          <a:schemeClr val="tx1"/>
                        </a:solidFill>
                        <a:latin typeface="+mn-lt"/>
                      </a:endParaRPr>
                    </a:p>
                  </a:txBody>
                  <a:tcPr marL="182880" marR="182880" marT="91440" marB="91440" anchor="b">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accent2"/>
                      </a:solidFill>
                      <a:prstDash val="solid"/>
                      <a:round/>
                      <a:headEnd type="none" w="med" len="med"/>
                      <a:tailEnd type="none" w="med" len="med"/>
                    </a:lnB>
                    <a:noFill/>
                  </a:tcPr>
                </a:tc>
                <a:extLst>
                  <a:ext uri="{0D108BD9-81ED-4DB2-BD59-A6C34878D82A}">
                    <a16:rowId xmlns:a16="http://schemas.microsoft.com/office/drawing/2014/main" val="1306475215"/>
                  </a:ext>
                </a:extLst>
              </a:tr>
              <a:tr h="280428">
                <a:tc>
                  <a:txBody>
                    <a:bodyPr/>
                    <a:lstStyle/>
                    <a:p>
                      <a:pPr algn="l"/>
                      <a:r>
                        <a:rPr lang="en-US" sz="1100" b="1" spc="300" dirty="0">
                          <a:solidFill>
                            <a:schemeClr val="tx1"/>
                          </a:solidFill>
                          <a:latin typeface="+mn-lt"/>
                        </a:rPr>
                        <a:t>GRANDMEAN</a:t>
                      </a:r>
                    </a:p>
                  </a:txBody>
                  <a:tcPr marL="182880" marR="182880" marT="91440" marB="9144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tc>
                  <a:txBody>
                    <a:bodyPr/>
                    <a:lstStyle/>
                    <a:p>
                      <a:pPr algn="ctr"/>
                      <a:r>
                        <a:rPr lang="en-US" sz="1100" b="1" dirty="0">
                          <a:latin typeface="+mn-lt"/>
                        </a:rPr>
                        <a:t>3.48</a:t>
                      </a:r>
                    </a:p>
                  </a:txBody>
                  <a:tcPr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3662235728"/>
                  </a:ext>
                </a:extLst>
              </a:tr>
              <a:tr h="441383">
                <a:tc>
                  <a:txBody>
                    <a:bodyPr/>
                    <a:lstStyle/>
                    <a:p>
                      <a:r>
                        <a:rPr lang="en-US" sz="1100" dirty="0">
                          <a:latin typeface="+mn-lt"/>
                        </a:rPr>
                        <a:t>When I am angry or upset, I am very good at explaining what is bothering me to other people.</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noFill/>
                  </a:tcPr>
                </a:tc>
                <a:tc>
                  <a:txBody>
                    <a:bodyPr/>
                    <a:lstStyle/>
                    <a:p>
                      <a:pPr algn="ctr"/>
                      <a:r>
                        <a:rPr lang="en-US" sz="1100" dirty="0">
                          <a:latin typeface="+mn-lt"/>
                        </a:rPr>
                        <a:t>2.94</a:t>
                      </a:r>
                    </a:p>
                  </a:txBody>
                  <a:tcPr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noFill/>
                  </a:tcPr>
                </a:tc>
                <a:extLst>
                  <a:ext uri="{0D108BD9-81ED-4DB2-BD59-A6C34878D82A}">
                    <a16:rowId xmlns:a16="http://schemas.microsoft.com/office/drawing/2014/main" val="2251513086"/>
                  </a:ext>
                </a:extLst>
              </a:tr>
              <a:tr h="567341">
                <a:tc>
                  <a:txBody>
                    <a:bodyPr/>
                    <a:lstStyle/>
                    <a:p>
                      <a:r>
                        <a:rPr lang="en-US" sz="1100" dirty="0">
                          <a:latin typeface="+mn-lt"/>
                        </a:rPr>
                        <a:t>When I disagree with other people, I am very good at finding a solution to our problem.</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tc>
                  <a:txBody>
                    <a:bodyPr/>
                    <a:lstStyle/>
                    <a:p>
                      <a:pPr algn="ctr"/>
                      <a:r>
                        <a:rPr lang="en-US" sz="1100" dirty="0">
                          <a:latin typeface="+mn-lt"/>
                        </a:rPr>
                        <a:t>3.33</a:t>
                      </a:r>
                    </a:p>
                  </a:txBody>
                  <a:tcPr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B w="12700" cap="flat" cmpd="sng" algn="ctr">
                      <a:no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67775517"/>
                  </a:ext>
                </a:extLst>
              </a:tr>
              <a:tr h="525162">
                <a:tc>
                  <a:txBody>
                    <a:bodyPr/>
                    <a:lstStyle/>
                    <a:p>
                      <a:r>
                        <a:rPr lang="en-US" sz="1100" dirty="0">
                          <a:latin typeface="+mn-lt"/>
                        </a:rPr>
                        <a:t>I am very good at listening to my friends when they are angry or upset about something.</a:t>
                      </a:r>
                    </a:p>
                  </a:txBody>
                  <a:tcPr marL="182880" anchor="ctr">
                    <a:lnL w="9525"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algn="ctr"/>
                      <a:r>
                        <a:rPr lang="en-US" sz="1100" dirty="0">
                          <a:latin typeface="+mn-lt"/>
                        </a:rPr>
                        <a:t>4.15</a:t>
                      </a:r>
                    </a:p>
                  </a:txBody>
                  <a:tcPr anchor="ctr">
                    <a:lnL w="12700"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991363884"/>
                  </a:ext>
                </a:extLst>
              </a:tr>
            </a:tbl>
          </a:graphicData>
        </a:graphic>
      </p:graphicFrame>
      <p:graphicFrame>
        <p:nvGraphicFramePr>
          <p:cNvPr id="2" name="Table 5">
            <a:extLst>
              <a:ext uri="{FF2B5EF4-FFF2-40B4-BE49-F238E27FC236}">
                <a16:creationId xmlns:a16="http://schemas.microsoft.com/office/drawing/2014/main" id="{61F31037-7C2E-6A4F-AAC9-86D20F089B20}"/>
              </a:ext>
            </a:extLst>
          </p:cNvPr>
          <p:cNvGraphicFramePr>
            <a:graphicFrameLocks noGrp="1"/>
          </p:cNvGraphicFramePr>
          <p:nvPr>
            <p:extLst>
              <p:ext uri="{D42A27DB-BD31-4B8C-83A1-F6EECF244321}">
                <p14:modId xmlns:p14="http://schemas.microsoft.com/office/powerpoint/2010/main" val="2742852820"/>
              </p:ext>
            </p:extLst>
          </p:nvPr>
        </p:nvGraphicFramePr>
        <p:xfrm>
          <a:off x="961902" y="3878385"/>
          <a:ext cx="10260280" cy="493776"/>
        </p:xfrm>
        <a:graphic>
          <a:graphicData uri="http://schemas.openxmlformats.org/drawingml/2006/table">
            <a:tbl>
              <a:tblPr firstRow="1" bandRow="1">
                <a:tableStyleId>{5C22544A-7EE6-4342-B048-85BDC9FD1C3A}</a:tableStyleId>
              </a:tblPr>
              <a:tblGrid>
                <a:gridCol w="1824624">
                  <a:extLst>
                    <a:ext uri="{9D8B030D-6E8A-4147-A177-3AD203B41FA5}">
                      <a16:colId xmlns:a16="http://schemas.microsoft.com/office/drawing/2014/main" val="642886443"/>
                    </a:ext>
                  </a:extLst>
                </a:gridCol>
                <a:gridCol w="1054457">
                  <a:extLst>
                    <a:ext uri="{9D8B030D-6E8A-4147-A177-3AD203B41FA5}">
                      <a16:colId xmlns:a16="http://schemas.microsoft.com/office/drawing/2014/main" val="103297177"/>
                    </a:ext>
                  </a:extLst>
                </a:gridCol>
                <a:gridCol w="1054457">
                  <a:extLst>
                    <a:ext uri="{9D8B030D-6E8A-4147-A177-3AD203B41FA5}">
                      <a16:colId xmlns:a16="http://schemas.microsoft.com/office/drawing/2014/main" val="6859908"/>
                    </a:ext>
                  </a:extLst>
                </a:gridCol>
                <a:gridCol w="1054457">
                  <a:extLst>
                    <a:ext uri="{9D8B030D-6E8A-4147-A177-3AD203B41FA5}">
                      <a16:colId xmlns:a16="http://schemas.microsoft.com/office/drawing/2014/main" val="447654265"/>
                    </a:ext>
                  </a:extLst>
                </a:gridCol>
                <a:gridCol w="1054457">
                  <a:extLst>
                    <a:ext uri="{9D8B030D-6E8A-4147-A177-3AD203B41FA5}">
                      <a16:colId xmlns:a16="http://schemas.microsoft.com/office/drawing/2014/main" val="1333145430"/>
                    </a:ext>
                  </a:extLst>
                </a:gridCol>
                <a:gridCol w="1054457">
                  <a:extLst>
                    <a:ext uri="{9D8B030D-6E8A-4147-A177-3AD203B41FA5}">
                      <a16:colId xmlns:a16="http://schemas.microsoft.com/office/drawing/2014/main" val="660622315"/>
                    </a:ext>
                  </a:extLst>
                </a:gridCol>
                <a:gridCol w="1054457">
                  <a:extLst>
                    <a:ext uri="{9D8B030D-6E8A-4147-A177-3AD203B41FA5}">
                      <a16:colId xmlns:a16="http://schemas.microsoft.com/office/drawing/2014/main" val="3848949999"/>
                    </a:ext>
                  </a:extLst>
                </a:gridCol>
                <a:gridCol w="1054457">
                  <a:extLst>
                    <a:ext uri="{9D8B030D-6E8A-4147-A177-3AD203B41FA5}">
                      <a16:colId xmlns:a16="http://schemas.microsoft.com/office/drawing/2014/main" val="2883726240"/>
                    </a:ext>
                  </a:extLst>
                </a:gridCol>
                <a:gridCol w="1054457">
                  <a:extLst>
                    <a:ext uri="{9D8B030D-6E8A-4147-A177-3AD203B41FA5}">
                      <a16:colId xmlns:a16="http://schemas.microsoft.com/office/drawing/2014/main" val="2564041632"/>
                    </a:ext>
                  </a:extLst>
                </a:gridCol>
              </a:tblGrid>
              <a:tr h="493776">
                <a:tc>
                  <a:txBody>
                    <a:bodyPr/>
                    <a:lstStyle/>
                    <a:p>
                      <a:pPr algn="ctr"/>
                      <a:r>
                        <a:rPr lang="en-US" sz="1200" spc="150" baseline="0" dirty="0">
                          <a:solidFill>
                            <a:schemeClr val="tx1"/>
                          </a:solidFill>
                        </a:rPr>
                        <a:t>GRANDMEAN </a:t>
                      </a:r>
                      <a:br>
                        <a:rPr lang="en-US" sz="1200" spc="150" baseline="0" dirty="0">
                          <a:solidFill>
                            <a:schemeClr val="tx1"/>
                          </a:solidFill>
                        </a:rPr>
                      </a:br>
                      <a:r>
                        <a:rPr lang="en-US" sz="1200" spc="150" baseline="0" dirty="0">
                          <a:solidFill>
                            <a:schemeClr val="tx1"/>
                          </a:solidFill>
                        </a:rPr>
                        <a:t>BY GRADE</a:t>
                      </a:r>
                    </a:p>
                  </a:txBody>
                  <a:tcPr anchor="ctr">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5</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3.68</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6</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3.37</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7</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3.36</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8</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3.22</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9</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3.46</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10</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3.44</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11</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3.69</a:t>
                      </a:r>
                    </a:p>
                  </a:txBody>
                  <a:tcPr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pPr algn="ctr"/>
                      <a:r>
                        <a:rPr lang="en-US" sz="1200" dirty="0">
                          <a:solidFill>
                            <a:schemeClr val="tx1"/>
                          </a:solidFill>
                        </a:rPr>
                        <a:t>12</a:t>
                      </a:r>
                      <a:r>
                        <a:rPr lang="en-US" sz="1200" baseline="30000" dirty="0">
                          <a:solidFill>
                            <a:schemeClr val="tx1"/>
                          </a:solidFill>
                        </a:rPr>
                        <a:t>th</a:t>
                      </a:r>
                      <a:endParaRPr lang="en-US" sz="1200" dirty="0">
                        <a:solidFill>
                          <a:schemeClr val="tx1"/>
                        </a:solidFill>
                      </a:endParaRPr>
                    </a:p>
                    <a:p>
                      <a:pPr algn="ctr"/>
                      <a:r>
                        <a:rPr lang="en-US" sz="1200" b="0" dirty="0">
                          <a:solidFill>
                            <a:schemeClr val="tx2"/>
                          </a:solidFill>
                        </a:rPr>
                        <a:t>3.69</a:t>
                      </a:r>
                    </a:p>
                  </a:txBody>
                  <a:tcPr anchor="ctr">
                    <a:lnL w="9525" cap="flat" cmpd="sng" algn="ctr">
                      <a:no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0873773"/>
                  </a:ext>
                </a:extLst>
              </a:tr>
            </a:tbl>
          </a:graphicData>
        </a:graphic>
      </p:graphicFrame>
    </p:spTree>
    <p:extLst>
      <p:ext uri="{BB962C8B-B14F-4D97-AF65-F5344CB8AC3E}">
        <p14:creationId xmlns:p14="http://schemas.microsoft.com/office/powerpoint/2010/main" val="8662105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190347-CE8B-4276-932C-6AE1C448DFE4}"/>
              </a:ext>
            </a:extLst>
          </p:cNvPr>
          <p:cNvSpPr>
            <a:spLocks noGrp="1"/>
          </p:cNvSpPr>
          <p:nvPr>
            <p:ph type="sldNum" sz="quarter" idx="11"/>
          </p:nvPr>
        </p:nvSpPr>
        <p:spPr/>
        <p:txBody>
          <a:bodyPr/>
          <a:lstStyle/>
          <a:p>
            <a:fld id="{59E3E2AC-ACB3-5544-BE29-32D30D23532C}" type="slidenum">
              <a:rPr lang="en-US" smtClean="0"/>
              <a:pPr/>
              <a:t>28</a:t>
            </a:fld>
            <a:r>
              <a:rPr lang="en-US" dirty="0"/>
              <a:t> </a:t>
            </a:r>
          </a:p>
        </p:txBody>
      </p:sp>
      <p:sp>
        <p:nvSpPr>
          <p:cNvPr id="4" name="Title 1">
            <a:extLst>
              <a:ext uri="{FF2B5EF4-FFF2-40B4-BE49-F238E27FC236}">
                <a16:creationId xmlns:a16="http://schemas.microsoft.com/office/drawing/2014/main" id="{A379CE2C-8272-42A9-9277-6E907286686E}"/>
              </a:ext>
            </a:extLst>
          </p:cNvPr>
          <p:cNvSpPr txBox="1">
            <a:spLocks/>
          </p:cNvSpPr>
          <p:nvPr/>
        </p:nvSpPr>
        <p:spPr>
          <a:xfrm>
            <a:off x="457199" y="2923401"/>
            <a:ext cx="8596859" cy="1493616"/>
          </a:xfrm>
          <a:prstGeom prst="rect">
            <a:avLst/>
          </a:prstGeom>
        </p:spPr>
        <p:txBody>
          <a:bodyPr vert="horz" lIns="0" tIns="45720" rIns="91440" bIns="45720" rtlCol="0" anchor="ctr">
            <a:noAutofit/>
          </a:bodyPr>
          <a:lstStyle>
            <a:lvl1pPr algn="ctr" rtl="0" eaLnBrk="0" fontAlgn="base" hangingPunct="0">
              <a:spcBef>
                <a:spcPct val="0"/>
              </a:spcBef>
              <a:spcAft>
                <a:spcPct val="0"/>
              </a:spcAft>
              <a:defRPr sz="4000">
                <a:solidFill>
                  <a:schemeClr val="bg1"/>
                </a:solidFill>
                <a:latin typeface="+mj-lt"/>
                <a:ea typeface="+mj-ea"/>
                <a:cs typeface="+mj-cs"/>
              </a:defRPr>
            </a:lvl1pPr>
            <a:lvl2pPr algn="l" rtl="0" eaLnBrk="0" fontAlgn="base" hangingPunct="0">
              <a:spcBef>
                <a:spcPct val="0"/>
              </a:spcBef>
              <a:spcAft>
                <a:spcPct val="0"/>
              </a:spcAft>
              <a:defRPr sz="2800">
                <a:solidFill>
                  <a:srgbClr val="61C250"/>
                </a:solidFill>
                <a:latin typeface="Georgia" pitchFamily="18" charset="0"/>
                <a:cs typeface="Arial" charset="0"/>
              </a:defRPr>
            </a:lvl2pPr>
            <a:lvl3pPr algn="l" rtl="0" eaLnBrk="0" fontAlgn="base" hangingPunct="0">
              <a:spcBef>
                <a:spcPct val="0"/>
              </a:spcBef>
              <a:spcAft>
                <a:spcPct val="0"/>
              </a:spcAft>
              <a:defRPr sz="2800">
                <a:solidFill>
                  <a:srgbClr val="61C250"/>
                </a:solidFill>
                <a:latin typeface="Georgia" pitchFamily="18" charset="0"/>
                <a:cs typeface="Arial" charset="0"/>
              </a:defRPr>
            </a:lvl3pPr>
            <a:lvl4pPr algn="l" rtl="0" eaLnBrk="0" fontAlgn="base" hangingPunct="0">
              <a:spcBef>
                <a:spcPct val="0"/>
              </a:spcBef>
              <a:spcAft>
                <a:spcPct val="0"/>
              </a:spcAft>
              <a:defRPr sz="2800">
                <a:solidFill>
                  <a:srgbClr val="61C250"/>
                </a:solidFill>
                <a:latin typeface="Georgia" pitchFamily="18" charset="0"/>
                <a:cs typeface="Arial" charset="0"/>
              </a:defRPr>
            </a:lvl4pPr>
            <a:lvl5pPr algn="l" rtl="0" eaLnBrk="0" fontAlgn="base" hangingPunct="0">
              <a:spcBef>
                <a:spcPct val="0"/>
              </a:spcBef>
              <a:spcAft>
                <a:spcPct val="0"/>
              </a:spcAft>
              <a:defRPr sz="2800">
                <a:solidFill>
                  <a:srgbClr val="61C250"/>
                </a:solidFill>
                <a:latin typeface="Georgia" pitchFamily="18" charset="0"/>
                <a:cs typeface="Arial" charset="0"/>
              </a:defRPr>
            </a:lvl5pPr>
            <a:lvl6pPr marL="457200" algn="l" rtl="0" fontAlgn="base">
              <a:spcBef>
                <a:spcPct val="0"/>
              </a:spcBef>
              <a:spcAft>
                <a:spcPct val="0"/>
              </a:spcAft>
              <a:defRPr sz="2800">
                <a:solidFill>
                  <a:srgbClr val="61C250"/>
                </a:solidFill>
                <a:latin typeface="Georgia" pitchFamily="18" charset="0"/>
                <a:cs typeface="Arial" charset="0"/>
              </a:defRPr>
            </a:lvl6pPr>
            <a:lvl7pPr marL="914400" algn="l" rtl="0" fontAlgn="base">
              <a:spcBef>
                <a:spcPct val="0"/>
              </a:spcBef>
              <a:spcAft>
                <a:spcPct val="0"/>
              </a:spcAft>
              <a:defRPr sz="2800">
                <a:solidFill>
                  <a:srgbClr val="61C250"/>
                </a:solidFill>
                <a:latin typeface="Georgia" pitchFamily="18" charset="0"/>
                <a:cs typeface="Arial" charset="0"/>
              </a:defRPr>
            </a:lvl7pPr>
            <a:lvl8pPr marL="1371600" algn="l" rtl="0" fontAlgn="base">
              <a:spcBef>
                <a:spcPct val="0"/>
              </a:spcBef>
              <a:spcAft>
                <a:spcPct val="0"/>
              </a:spcAft>
              <a:defRPr sz="2800">
                <a:solidFill>
                  <a:srgbClr val="61C250"/>
                </a:solidFill>
                <a:latin typeface="Georgia" pitchFamily="18" charset="0"/>
                <a:cs typeface="Arial" charset="0"/>
              </a:defRPr>
            </a:lvl8pPr>
            <a:lvl9pPr marL="1828800" algn="l" rtl="0" fontAlgn="base">
              <a:spcBef>
                <a:spcPct val="0"/>
              </a:spcBef>
              <a:spcAft>
                <a:spcPct val="0"/>
              </a:spcAft>
              <a:defRPr sz="2800">
                <a:solidFill>
                  <a:srgbClr val="61C250"/>
                </a:solidFill>
                <a:latin typeface="Georgia" pitchFamily="18" charset="0"/>
                <a:cs typeface="Arial" charset="0"/>
              </a:defRPr>
            </a:lvl9pPr>
          </a:lstStyle>
          <a:p>
            <a:pPr algn="l"/>
            <a:r>
              <a:rPr lang="en-US" dirty="0">
                <a:latin typeface="Trade Gothic Next HvyCd" panose="020B0906040303020004" pitchFamily="34" charset="0"/>
              </a:rPr>
              <a:t>Building and Sustaining Engagement in the Bibb County School District</a:t>
            </a:r>
          </a:p>
        </p:txBody>
      </p:sp>
      <p:grpSp>
        <p:nvGrpSpPr>
          <p:cNvPr id="5" name="Group 4">
            <a:extLst>
              <a:ext uri="{FF2B5EF4-FFF2-40B4-BE49-F238E27FC236}">
                <a16:creationId xmlns:a16="http://schemas.microsoft.com/office/drawing/2014/main" id="{6A965589-FC26-3341-95AD-3A77D0DE6459}"/>
              </a:ext>
            </a:extLst>
          </p:cNvPr>
          <p:cNvGrpSpPr/>
          <p:nvPr/>
        </p:nvGrpSpPr>
        <p:grpSpPr>
          <a:xfrm>
            <a:off x="481075" y="2225303"/>
            <a:ext cx="4275887" cy="369332"/>
            <a:chOff x="481075" y="2225303"/>
            <a:chExt cx="4275887" cy="369332"/>
          </a:xfrm>
        </p:grpSpPr>
        <p:sp>
          <p:nvSpPr>
            <p:cNvPr id="7" name="TextBox 6">
              <a:extLst>
                <a:ext uri="{FF2B5EF4-FFF2-40B4-BE49-F238E27FC236}">
                  <a16:creationId xmlns:a16="http://schemas.microsoft.com/office/drawing/2014/main" id="{EBE7EC02-C687-6248-87D3-ECD8982AB8E8}"/>
                </a:ext>
              </a:extLst>
            </p:cNvPr>
            <p:cNvSpPr txBox="1"/>
            <p:nvPr/>
          </p:nvSpPr>
          <p:spPr>
            <a:xfrm>
              <a:off x="2640995" y="2225303"/>
              <a:ext cx="2115967" cy="369332"/>
            </a:xfrm>
            <a:prstGeom prst="rect">
              <a:avLst/>
            </a:prstGeom>
            <a:noFill/>
          </p:spPr>
          <p:txBody>
            <a:bodyPr wrap="square" rtlCol="0">
              <a:spAutoFit/>
            </a:bodyPr>
            <a:lstStyle/>
            <a:p>
              <a:r>
                <a:rPr lang="en-US" b="1" spc="150" dirty="0">
                  <a:solidFill>
                    <a:schemeClr val="accent6"/>
                  </a:solidFill>
                  <a:latin typeface="+mn-lt"/>
                </a:rPr>
                <a:t>SECTION 04</a:t>
              </a:r>
            </a:p>
          </p:txBody>
        </p:sp>
        <p:sp>
          <p:nvSpPr>
            <p:cNvPr id="8" name="Rectangle 7">
              <a:extLst>
                <a:ext uri="{FF2B5EF4-FFF2-40B4-BE49-F238E27FC236}">
                  <a16:creationId xmlns:a16="http://schemas.microsoft.com/office/drawing/2014/main" id="{6693680A-7E86-1047-AEA8-9B5C732A5E71}"/>
                </a:ext>
              </a:extLst>
            </p:cNvPr>
            <p:cNvSpPr/>
            <p:nvPr/>
          </p:nvSpPr>
          <p:spPr>
            <a:xfrm>
              <a:off x="1582759"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 name="Rectangle 8">
              <a:extLst>
                <a:ext uri="{FF2B5EF4-FFF2-40B4-BE49-F238E27FC236}">
                  <a16:creationId xmlns:a16="http://schemas.microsoft.com/office/drawing/2014/main" id="{BE7F3459-4026-734E-A307-579F9E31CFCD}"/>
                </a:ext>
              </a:extLst>
            </p:cNvPr>
            <p:cNvSpPr/>
            <p:nvPr/>
          </p:nvSpPr>
          <p:spPr>
            <a:xfrm>
              <a:off x="481075"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Rectangle 9">
              <a:extLst>
                <a:ext uri="{FF2B5EF4-FFF2-40B4-BE49-F238E27FC236}">
                  <a16:creationId xmlns:a16="http://schemas.microsoft.com/office/drawing/2014/main" id="{5819EB4E-0ABC-F24F-A4E7-7B66EF29F6AC}"/>
                </a:ext>
              </a:extLst>
            </p:cNvPr>
            <p:cNvSpPr/>
            <p:nvPr/>
          </p:nvSpPr>
          <p:spPr>
            <a:xfrm>
              <a:off x="1031917" y="2225376"/>
              <a:ext cx="339206" cy="339206"/>
            </a:xfrm>
            <a:prstGeom prst="rect">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Rectangle 2">
              <a:extLst>
                <a:ext uri="{FF2B5EF4-FFF2-40B4-BE49-F238E27FC236}">
                  <a16:creationId xmlns:a16="http://schemas.microsoft.com/office/drawing/2014/main" id="{69D3CC48-739A-2574-396D-7A6C1B3AAB50}"/>
                </a:ext>
              </a:extLst>
            </p:cNvPr>
            <p:cNvSpPr/>
            <p:nvPr/>
          </p:nvSpPr>
          <p:spPr>
            <a:xfrm>
              <a:off x="2133600" y="2225376"/>
              <a:ext cx="339206" cy="339206"/>
            </a:xfrm>
            <a:prstGeom prst="rect">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spTree>
    <p:extLst>
      <p:ext uri="{BB962C8B-B14F-4D97-AF65-F5344CB8AC3E}">
        <p14:creationId xmlns:p14="http://schemas.microsoft.com/office/powerpoint/2010/main" val="3444565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91611861-350B-D244-8BCB-2AED441A4B57}"/>
              </a:ext>
            </a:extLst>
          </p:cNvPr>
          <p:cNvSpPr/>
          <p:nvPr/>
        </p:nvSpPr>
        <p:spPr>
          <a:xfrm>
            <a:off x="0" y="1190174"/>
            <a:ext cx="12192000" cy="5238565"/>
          </a:xfrm>
          <a:prstGeom prst="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itle 1"/>
          <p:cNvSpPr>
            <a:spLocks noGrp="1"/>
          </p:cNvSpPr>
          <p:nvPr>
            <p:ph type="title"/>
          </p:nvPr>
        </p:nvSpPr>
        <p:spPr/>
        <p:txBody>
          <a:bodyPr>
            <a:noAutofit/>
          </a:bodyPr>
          <a:lstStyle/>
          <a:p>
            <a:r>
              <a:rPr lang="en-US" dirty="0"/>
              <a:t>Engagement Is Everyone’s Responsibility</a:t>
            </a:r>
          </a:p>
        </p:txBody>
      </p:sp>
      <p:sp>
        <p:nvSpPr>
          <p:cNvPr id="3" name="Slide Number Placeholder 2"/>
          <p:cNvSpPr>
            <a:spLocks noGrp="1"/>
          </p:cNvSpPr>
          <p:nvPr>
            <p:ph type="sldNum" sz="quarter" idx="11"/>
          </p:nvPr>
        </p:nvSpPr>
        <p:spPr>
          <a:xfrm>
            <a:off x="0" y="6492875"/>
            <a:ext cx="481075" cy="365125"/>
          </a:xfr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59E3E2AC-ACB3-5544-BE29-32D30D23532C}" type="slidenum">
              <a:rPr kumimoji="0" lang="en-US" sz="900" b="0" i="0" u="none" strike="noStrike" kern="1200" cap="none" spc="0" normalizeH="0" baseline="0" noProof="0" smtClean="0">
                <a:ln>
                  <a:noFill/>
                </a:ln>
                <a:solidFill>
                  <a:srgbClr val="61C250"/>
                </a:solidFill>
                <a:effectLst/>
                <a:uLnTx/>
                <a:uFillTx/>
                <a:latin typeface="Arial"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29</a:t>
            </a:fld>
            <a:r>
              <a:rPr kumimoji="0" lang="en-US" sz="900" b="0" i="0" u="none" strike="noStrike" kern="1200" cap="none" spc="0" normalizeH="0" baseline="0" noProof="0" dirty="0">
                <a:ln>
                  <a:noFill/>
                </a:ln>
                <a:solidFill>
                  <a:srgbClr val="61C250"/>
                </a:solidFill>
                <a:effectLst/>
                <a:uLnTx/>
                <a:uFillTx/>
                <a:latin typeface="Arial" charset="0"/>
                <a:ea typeface="+mn-ea"/>
                <a:cs typeface="Arial" charset="0"/>
              </a:rPr>
              <a:t> </a:t>
            </a:r>
          </a:p>
        </p:txBody>
      </p:sp>
      <p:graphicFrame>
        <p:nvGraphicFramePr>
          <p:cNvPr id="4" name="Table 3">
            <a:extLst>
              <a:ext uri="{FF2B5EF4-FFF2-40B4-BE49-F238E27FC236}">
                <a16:creationId xmlns:a16="http://schemas.microsoft.com/office/drawing/2014/main" id="{143BDD1F-BC04-0E74-5982-D74BB569BB96}"/>
              </a:ext>
            </a:extLst>
          </p:cNvPr>
          <p:cNvGraphicFramePr>
            <a:graphicFrameLocks noGrp="1"/>
          </p:cNvGraphicFramePr>
          <p:nvPr>
            <p:extLst>
              <p:ext uri="{D42A27DB-BD31-4B8C-83A1-F6EECF244321}">
                <p14:modId xmlns:p14="http://schemas.microsoft.com/office/powerpoint/2010/main" val="3763468034"/>
              </p:ext>
            </p:extLst>
          </p:nvPr>
        </p:nvGraphicFramePr>
        <p:xfrm>
          <a:off x="643577" y="2064367"/>
          <a:ext cx="10904846" cy="2700692"/>
        </p:xfrm>
        <a:graphic>
          <a:graphicData uri="http://schemas.openxmlformats.org/drawingml/2006/table">
            <a:tbl>
              <a:tblPr firstRow="1" bandRow="1">
                <a:tableStyleId>{5C22544A-7EE6-4342-B048-85BDC9FD1C3A}</a:tableStyleId>
              </a:tblPr>
              <a:tblGrid>
                <a:gridCol w="2756848">
                  <a:extLst>
                    <a:ext uri="{9D8B030D-6E8A-4147-A177-3AD203B41FA5}">
                      <a16:colId xmlns:a16="http://schemas.microsoft.com/office/drawing/2014/main" val="4251497768"/>
                    </a:ext>
                  </a:extLst>
                </a:gridCol>
                <a:gridCol w="2756848">
                  <a:extLst>
                    <a:ext uri="{9D8B030D-6E8A-4147-A177-3AD203B41FA5}">
                      <a16:colId xmlns:a16="http://schemas.microsoft.com/office/drawing/2014/main" val="3426342037"/>
                    </a:ext>
                  </a:extLst>
                </a:gridCol>
                <a:gridCol w="2756848">
                  <a:extLst>
                    <a:ext uri="{9D8B030D-6E8A-4147-A177-3AD203B41FA5}">
                      <a16:colId xmlns:a16="http://schemas.microsoft.com/office/drawing/2014/main" val="3905274891"/>
                    </a:ext>
                  </a:extLst>
                </a:gridCol>
                <a:gridCol w="2634302">
                  <a:extLst>
                    <a:ext uri="{9D8B030D-6E8A-4147-A177-3AD203B41FA5}">
                      <a16:colId xmlns:a16="http://schemas.microsoft.com/office/drawing/2014/main" val="1162671456"/>
                    </a:ext>
                  </a:extLst>
                </a:gridCol>
              </a:tblGrid>
              <a:tr h="2700692">
                <a:tc>
                  <a:txBody>
                    <a:bodyPr/>
                    <a:lstStyle/>
                    <a:p>
                      <a:pPr algn="ctr">
                        <a:spcAft>
                          <a:spcPts val="1200"/>
                        </a:spcAft>
                      </a:pPr>
                      <a:r>
                        <a:rPr lang="en-US" sz="1400" b="1" spc="200" dirty="0">
                          <a:solidFill>
                            <a:schemeClr val="tx1"/>
                          </a:solidFill>
                        </a:rPr>
                        <a:t>LEADERS</a:t>
                      </a:r>
                    </a:p>
                    <a:p>
                      <a:pPr marL="171450" indent="-171450" algn="l">
                        <a:spcAft>
                          <a:spcPts val="1200"/>
                        </a:spcAft>
                        <a:buFont typeface="Arial" panose="020B0604020202020204" pitchFamily="34" charset="0"/>
                        <a:buChar char="•"/>
                      </a:pPr>
                      <a:r>
                        <a:rPr lang="en-US" sz="1400" b="0" dirty="0">
                          <a:solidFill>
                            <a:schemeClr val="tx1"/>
                          </a:solidFill>
                        </a:rPr>
                        <a:t>provide overall direction and vision </a:t>
                      </a:r>
                    </a:p>
                    <a:p>
                      <a:pPr marL="171450" indent="-171450" algn="l">
                        <a:spcAft>
                          <a:spcPts val="1200"/>
                        </a:spcAft>
                        <a:buFont typeface="Arial" panose="020B0604020202020204" pitchFamily="34" charset="0"/>
                        <a:buChar char="•"/>
                      </a:pPr>
                      <a:r>
                        <a:rPr lang="en-US" sz="1400" b="0" dirty="0">
                          <a:solidFill>
                            <a:schemeClr val="tx1"/>
                          </a:solidFill>
                        </a:rPr>
                        <a:t>remove barriers</a:t>
                      </a:r>
                    </a:p>
                    <a:p>
                      <a:pPr marL="171450" indent="-171450" algn="l">
                        <a:spcAft>
                          <a:spcPts val="1200"/>
                        </a:spcAft>
                        <a:buFont typeface="Arial" panose="020B0604020202020204" pitchFamily="34" charset="0"/>
                        <a:buChar char="•"/>
                      </a:pPr>
                      <a:r>
                        <a:rPr lang="en-US" sz="1400" b="0" dirty="0">
                          <a:solidFill>
                            <a:schemeClr val="tx1"/>
                          </a:solidFill>
                        </a:rPr>
                        <a:t>reinforce values and direction through role modeling, actions and decisions</a:t>
                      </a:r>
                    </a:p>
                  </a:txBody>
                  <a:tcPr marL="182880" marR="182880" marT="365760">
                    <a:lnL w="12700" cap="flat" cmpd="sng" algn="ctr">
                      <a:no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spcAft>
                          <a:spcPts val="1200"/>
                        </a:spcAft>
                      </a:pPr>
                      <a:r>
                        <a:rPr lang="en-US" sz="1400" b="1" spc="200" baseline="0" dirty="0">
                          <a:solidFill>
                            <a:schemeClr val="tx1"/>
                          </a:solidFill>
                        </a:rPr>
                        <a:t>MANAGERS</a:t>
                      </a:r>
                    </a:p>
                    <a:p>
                      <a:pPr marL="171450" indent="-171450" algn="l">
                        <a:spcAft>
                          <a:spcPts val="1200"/>
                        </a:spcAft>
                        <a:buFont typeface="Arial" panose="020B0604020202020204" pitchFamily="34" charset="0"/>
                        <a:buChar char="•"/>
                      </a:pPr>
                      <a:r>
                        <a:rPr lang="en-US" sz="1400" b="0" dirty="0">
                          <a:solidFill>
                            <a:schemeClr val="tx1"/>
                          </a:solidFill>
                        </a:rPr>
                        <a:t>create a local environment where engagement can happen</a:t>
                      </a:r>
                    </a:p>
                    <a:p>
                      <a:pPr marL="171450" indent="-171450" algn="l">
                        <a:spcAft>
                          <a:spcPts val="1200"/>
                        </a:spcAft>
                        <a:buFont typeface="Arial" panose="020B0604020202020204" pitchFamily="34" charset="0"/>
                        <a:buChar char="•"/>
                      </a:pPr>
                      <a:r>
                        <a:rPr lang="en-US" sz="1400" b="0" dirty="0">
                          <a:solidFill>
                            <a:schemeClr val="tx1"/>
                          </a:solidFill>
                        </a:rPr>
                        <a:t>lead and participate in </a:t>
                      </a:r>
                      <a:br>
                        <a:rPr lang="en-US" sz="1400" b="0" dirty="0">
                          <a:solidFill>
                            <a:schemeClr val="tx1"/>
                          </a:solidFill>
                        </a:rPr>
                      </a:br>
                      <a:r>
                        <a:rPr lang="en-US" sz="1400" b="0" dirty="0">
                          <a:solidFill>
                            <a:schemeClr val="tx1"/>
                          </a:solidFill>
                        </a:rPr>
                        <a:t>action planning</a:t>
                      </a:r>
                    </a:p>
                    <a:p>
                      <a:pPr marL="171450" indent="-171450" algn="l">
                        <a:spcAft>
                          <a:spcPts val="1200"/>
                        </a:spcAft>
                        <a:buFont typeface="Arial" panose="020B0604020202020204" pitchFamily="34" charset="0"/>
                        <a:buChar char="•"/>
                      </a:pPr>
                      <a:r>
                        <a:rPr lang="en-US" sz="1400" b="0" dirty="0">
                          <a:solidFill>
                            <a:schemeClr val="tx1"/>
                          </a:solidFill>
                        </a:rPr>
                        <a:t>be a conduit for leadership and the organization</a:t>
                      </a:r>
                    </a:p>
                  </a:txBody>
                  <a:tcPr marL="182880" marR="182880" marT="365760">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spcAft>
                          <a:spcPts val="1200"/>
                        </a:spcAft>
                      </a:pPr>
                      <a:r>
                        <a:rPr lang="en-US" sz="1400" b="1" spc="200" baseline="0" dirty="0">
                          <a:solidFill>
                            <a:schemeClr val="tx1"/>
                          </a:solidFill>
                        </a:rPr>
                        <a:t>TEAMS</a:t>
                      </a:r>
                    </a:p>
                    <a:p>
                      <a:pPr marL="171450" indent="-171450" algn="l">
                        <a:spcAft>
                          <a:spcPts val="1200"/>
                        </a:spcAft>
                        <a:buFont typeface="Arial" panose="020B0604020202020204" pitchFamily="34" charset="0"/>
                        <a:buChar char="•"/>
                      </a:pPr>
                      <a:r>
                        <a:rPr lang="en-US" sz="1400" b="0" dirty="0">
                          <a:solidFill>
                            <a:schemeClr val="tx1"/>
                          </a:solidFill>
                        </a:rPr>
                        <a:t>create an engaging culture for the team</a:t>
                      </a:r>
                    </a:p>
                    <a:p>
                      <a:pPr marL="171450" indent="-171450" algn="l">
                        <a:spcAft>
                          <a:spcPts val="1200"/>
                        </a:spcAft>
                        <a:buFont typeface="Arial" panose="020B0604020202020204" pitchFamily="34" charset="0"/>
                        <a:buChar char="•"/>
                      </a:pPr>
                      <a:r>
                        <a:rPr lang="en-US" sz="1400" b="0" dirty="0">
                          <a:solidFill>
                            <a:schemeClr val="tx1"/>
                          </a:solidFill>
                        </a:rPr>
                        <a:t>build and implement the team’s action plan</a:t>
                      </a:r>
                    </a:p>
                  </a:txBody>
                  <a:tcPr marL="182880" marR="182880" marT="365760">
                    <a:lnL w="12700" cap="flat" cmpd="sng" algn="ctr">
                      <a:solidFill>
                        <a:schemeClr val="accent4"/>
                      </a:solidFill>
                      <a:prstDash val="solid"/>
                      <a:round/>
                      <a:headEnd type="none" w="med" len="med"/>
                      <a:tailEnd type="none" w="med" len="med"/>
                    </a:lnL>
                    <a:lnR w="12700" cap="flat" cmpd="sng" algn="ctr">
                      <a:solidFill>
                        <a:schemeClr val="accent4"/>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algn="ctr">
                        <a:spcAft>
                          <a:spcPts val="1200"/>
                        </a:spcAft>
                      </a:pPr>
                      <a:r>
                        <a:rPr lang="en-US" sz="1400" b="1" spc="200" baseline="0" dirty="0">
                          <a:solidFill>
                            <a:schemeClr val="tx1"/>
                          </a:solidFill>
                        </a:rPr>
                        <a:t>INDIVIDUALS</a:t>
                      </a:r>
                    </a:p>
                    <a:p>
                      <a:pPr marL="171450" indent="-171450" algn="l">
                        <a:spcAft>
                          <a:spcPts val="1200"/>
                        </a:spcAft>
                        <a:buFont typeface="Arial" panose="020B0604020202020204" pitchFamily="34" charset="0"/>
                        <a:buChar char="•"/>
                      </a:pPr>
                      <a:r>
                        <a:rPr lang="en-US" sz="1400" b="0" dirty="0">
                          <a:solidFill>
                            <a:schemeClr val="tx1"/>
                          </a:solidFill>
                        </a:rPr>
                        <a:t>take ownership of their engagement</a:t>
                      </a:r>
                    </a:p>
                    <a:p>
                      <a:pPr marL="171450" indent="-171450" algn="l">
                        <a:spcAft>
                          <a:spcPts val="1200"/>
                        </a:spcAft>
                        <a:buFont typeface="Arial" panose="020B0604020202020204" pitchFamily="34" charset="0"/>
                        <a:buChar char="•"/>
                      </a:pPr>
                      <a:r>
                        <a:rPr lang="en-US" sz="1400" b="0" dirty="0">
                          <a:solidFill>
                            <a:schemeClr val="tx1"/>
                          </a:solidFill>
                        </a:rPr>
                        <a:t>participate in and help to implement team action planning</a:t>
                      </a:r>
                    </a:p>
                  </a:txBody>
                  <a:tcPr marL="182880" marR="182880" marT="365760">
                    <a:lnL w="12700" cap="flat" cmpd="sng" algn="ctr">
                      <a:solidFill>
                        <a:schemeClr val="accent4"/>
                      </a:solidFill>
                      <a:prstDash val="solid"/>
                      <a:round/>
                      <a:headEnd type="none" w="med" len="med"/>
                      <a:tailEnd type="none" w="med" len="med"/>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50292076"/>
                  </a:ext>
                </a:extLst>
              </a:tr>
            </a:tbl>
          </a:graphicData>
        </a:graphic>
      </p:graphicFrame>
    </p:spTree>
    <p:extLst>
      <p:ext uri="{BB962C8B-B14F-4D97-AF65-F5344CB8AC3E}">
        <p14:creationId xmlns:p14="http://schemas.microsoft.com/office/powerpoint/2010/main" val="3114447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B58B0C95-E004-C254-545A-38A3FEDDFE06}"/>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flipH="1">
            <a:off x="-1" y="0"/>
            <a:ext cx="12192000" cy="6409972"/>
          </a:xfrm>
          <a:prstGeom prst="rect">
            <a:avLst/>
          </a:prstGeom>
          <a:solidFill>
            <a:schemeClr val="tx1"/>
          </a:solidFill>
        </p:spPr>
      </p:pic>
      <p:sp>
        <p:nvSpPr>
          <p:cNvPr id="28" name="Rectangle 27">
            <a:extLst>
              <a:ext uri="{FF2B5EF4-FFF2-40B4-BE49-F238E27FC236}">
                <a16:creationId xmlns:a16="http://schemas.microsoft.com/office/drawing/2014/main" id="{31C315DF-CFBB-5181-4AB8-20AE42B5756C}"/>
              </a:ext>
            </a:extLst>
          </p:cNvPr>
          <p:cNvSpPr/>
          <p:nvPr/>
        </p:nvSpPr>
        <p:spPr>
          <a:xfrm rot="16200000">
            <a:off x="2891015" y="-2891015"/>
            <a:ext cx="6409973" cy="12192001"/>
          </a:xfrm>
          <a:prstGeom prst="rect">
            <a:avLst/>
          </a:prstGeom>
          <a:gradFill flip="none" rotWithShape="1">
            <a:gsLst>
              <a:gs pos="4000">
                <a:srgbClr val="000000">
                  <a:alpha val="0"/>
                </a:srgbClr>
              </a:gs>
              <a:gs pos="23000">
                <a:srgbClr val="000000">
                  <a:alpha val="30949"/>
                </a:srgbClr>
              </a:gs>
              <a:gs pos="83000">
                <a:srgbClr val="000000"/>
              </a:gs>
              <a:gs pos="55000">
                <a:srgbClr val="000000">
                  <a:alpha val="88766"/>
                </a:srgbClr>
              </a:gs>
            </a:gsLst>
            <a:lin ang="10800000" scaled="0"/>
            <a:tileRect/>
          </a:gra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D23F4511-0FDA-4493-A89F-E8CA638FB0ED}"/>
              </a:ext>
            </a:extLst>
          </p:cNvPr>
          <p:cNvSpPr txBox="1"/>
          <p:nvPr/>
        </p:nvSpPr>
        <p:spPr>
          <a:xfrm>
            <a:off x="206239" y="6074003"/>
            <a:ext cx="8507371" cy="24622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chemeClr val="bg1"/>
                </a:solidFill>
                <a:effectLst/>
                <a:uLnTx/>
                <a:uFillTx/>
                <a:latin typeface="Arial"/>
                <a:ea typeface="+mn-ea"/>
                <a:cs typeface="Arial" charset="0"/>
              </a:rPr>
              <a:t>Source: </a:t>
            </a:r>
            <a:r>
              <a:rPr kumimoji="0" lang="en-US" sz="1000" b="0" u="none" strike="noStrike" kern="1200" cap="none" spc="0" normalizeH="0" baseline="0" noProof="0" dirty="0">
                <a:ln>
                  <a:noFill/>
                </a:ln>
                <a:solidFill>
                  <a:schemeClr val="bg1"/>
                </a:solidFill>
                <a:effectLst/>
                <a:uLnTx/>
                <a:uFillTx/>
                <a:latin typeface="Arial"/>
                <a:ea typeface="+mn-ea"/>
                <a:cs typeface="Arial" charset="0"/>
              </a:rPr>
              <a:t>Gallup Analytics</a:t>
            </a:r>
            <a:endParaRPr kumimoji="0" lang="en-US" sz="1000" b="0" u="none" strike="noStrike" kern="1200" cap="none" spc="0" normalizeH="0" baseline="0" noProof="0" dirty="0">
              <a:ln>
                <a:noFill/>
              </a:ln>
              <a:solidFill>
                <a:schemeClr val="bg1"/>
              </a:solidFill>
              <a:effectLst/>
              <a:uLnTx/>
              <a:uFillTx/>
              <a:latin typeface="Arial" charset="0"/>
              <a:ea typeface="+mn-ea"/>
              <a:cs typeface="Arial" charset="0"/>
            </a:endParaRPr>
          </a:p>
        </p:txBody>
      </p:sp>
      <p:sp>
        <p:nvSpPr>
          <p:cNvPr id="6" name="Rectangle 5">
            <a:extLst>
              <a:ext uri="{FF2B5EF4-FFF2-40B4-BE49-F238E27FC236}">
                <a16:creationId xmlns:a16="http://schemas.microsoft.com/office/drawing/2014/main" id="{69F5016D-5EE4-6CA7-F082-510C6A4357D6}"/>
              </a:ext>
            </a:extLst>
          </p:cNvPr>
          <p:cNvSpPr/>
          <p:nvPr/>
        </p:nvSpPr>
        <p:spPr>
          <a:xfrm>
            <a:off x="3343116" y="3376398"/>
            <a:ext cx="5505768" cy="546553"/>
          </a:xfrm>
          <a:prstGeom prst="rect">
            <a:avLst/>
          </a:prstGeom>
          <a:noFill/>
          <a:ln w="3175" cap="flat" cmpd="sng" algn="ctr">
            <a:noFill/>
            <a:prstDash val="solid"/>
          </a:ln>
          <a:effectLst/>
        </p:spPr>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100" normalizeH="0" baseline="0" noProof="0" dirty="0">
                <a:ln>
                  <a:noFill/>
                </a:ln>
                <a:solidFill>
                  <a:schemeClr val="bg1"/>
                </a:solidFill>
                <a:effectLst/>
                <a:uLnTx/>
                <a:uFillTx/>
                <a:latin typeface="Arial"/>
                <a:ea typeface="+mn-ea"/>
                <a:cs typeface="Arial" charset="0"/>
              </a:rPr>
              <a:t>THE CASCADE EFFECT OF EMPLOYEE ENGAGEMENT</a:t>
            </a:r>
          </a:p>
        </p:txBody>
      </p:sp>
      <p:sp>
        <p:nvSpPr>
          <p:cNvPr id="10" name="Content Placeholder 5">
            <a:extLst>
              <a:ext uri="{FF2B5EF4-FFF2-40B4-BE49-F238E27FC236}">
                <a16:creationId xmlns:a16="http://schemas.microsoft.com/office/drawing/2014/main" id="{48B8C893-662E-0F02-AA2C-24FE3292E9F2}"/>
              </a:ext>
            </a:extLst>
          </p:cNvPr>
          <p:cNvSpPr txBox="1">
            <a:spLocks/>
          </p:cNvSpPr>
          <p:nvPr/>
        </p:nvSpPr>
        <p:spPr bwMode="auto">
          <a:xfrm>
            <a:off x="3569584" y="4312584"/>
            <a:ext cx="7592163" cy="58644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55000"/>
              <a:buFont typeface="Wingdings" pitchFamily="2" charset="2"/>
              <a:buChar char="n"/>
              <a:defRPr sz="2200">
                <a:solidFill>
                  <a:schemeClr val="tx2"/>
                </a:solidFill>
                <a:latin typeface="Arial" charset="0"/>
                <a:ea typeface="+mn-ea"/>
                <a:cs typeface="+mn-cs"/>
              </a:defRPr>
            </a:lvl1pPr>
            <a:lvl2pPr marL="742950" indent="-285750" algn="l" rtl="0" eaLnBrk="0" fontAlgn="base" hangingPunct="0">
              <a:spcBef>
                <a:spcPct val="20000"/>
              </a:spcBef>
              <a:spcAft>
                <a:spcPct val="0"/>
              </a:spcAft>
              <a:buFont typeface="Arial" charset="0"/>
              <a:buChar char="–"/>
              <a:defRPr sz="2000">
                <a:solidFill>
                  <a:schemeClr val="tx2"/>
                </a:solidFill>
                <a:latin typeface="Arial" charset="0"/>
                <a:cs typeface="+mn-cs"/>
              </a:defRPr>
            </a:lvl2pPr>
            <a:lvl3pPr marL="1143000" indent="-228600" algn="l" rtl="0" eaLnBrk="0" fontAlgn="base" hangingPunct="0">
              <a:spcBef>
                <a:spcPct val="20000"/>
              </a:spcBef>
              <a:spcAft>
                <a:spcPct val="0"/>
              </a:spcAft>
              <a:buSzPct val="55000"/>
              <a:buFont typeface="Wingdings" pitchFamily="2" charset="2"/>
              <a:buChar char="n"/>
              <a:defRPr>
                <a:solidFill>
                  <a:schemeClr val="tx2"/>
                </a:solidFill>
                <a:latin typeface="Arial" charset="0"/>
                <a:cs typeface="+mn-cs"/>
              </a:defRPr>
            </a:lvl3pPr>
            <a:lvl4pPr marL="1600200" indent="-228600" algn="l" rtl="0" eaLnBrk="0" fontAlgn="base" hangingPunct="0">
              <a:spcBef>
                <a:spcPct val="20000"/>
              </a:spcBef>
              <a:spcAft>
                <a:spcPct val="0"/>
              </a:spcAft>
              <a:buFont typeface="Times" pitchFamily="18" charset="0"/>
              <a:buChar char="–"/>
              <a:defRPr sz="1600">
                <a:solidFill>
                  <a:schemeClr val="tx2"/>
                </a:solidFill>
                <a:latin typeface="Arial" charset="0"/>
                <a:cs typeface="+mn-cs"/>
              </a:defRPr>
            </a:lvl4pPr>
            <a:lvl5pPr marL="2057400" indent="-228600" algn="l" rtl="0" eaLnBrk="0" fontAlgn="base" hangingPunct="0">
              <a:spcBef>
                <a:spcPct val="20000"/>
              </a:spcBef>
              <a:spcAft>
                <a:spcPct val="0"/>
              </a:spcAft>
              <a:buFont typeface="Times" pitchFamily="18" charset="0"/>
              <a:buChar char="»"/>
              <a:defRPr sz="1400">
                <a:solidFill>
                  <a:schemeClr val="tx2"/>
                </a:solidFill>
                <a:latin typeface="Arial" charset="0"/>
                <a:cs typeface="+mn-cs"/>
              </a:defRPr>
            </a:lvl5pPr>
            <a:lvl6pPr marL="2514600" indent="-228600" algn="l" rtl="0" fontAlgn="base">
              <a:spcBef>
                <a:spcPct val="20000"/>
              </a:spcBef>
              <a:spcAft>
                <a:spcPct val="0"/>
              </a:spcAft>
              <a:buFont typeface="Times" pitchFamily="18" charset="0"/>
              <a:buChar char="»"/>
              <a:defRPr sz="1400">
                <a:solidFill>
                  <a:schemeClr val="bg2"/>
                </a:solidFill>
                <a:latin typeface="+mn-lt"/>
                <a:cs typeface="+mn-cs"/>
              </a:defRPr>
            </a:lvl6pPr>
            <a:lvl7pPr marL="2971800" indent="-228600" algn="l" rtl="0" fontAlgn="base">
              <a:spcBef>
                <a:spcPct val="20000"/>
              </a:spcBef>
              <a:spcAft>
                <a:spcPct val="0"/>
              </a:spcAft>
              <a:buFont typeface="Times" pitchFamily="18" charset="0"/>
              <a:buChar char="»"/>
              <a:defRPr sz="1400">
                <a:solidFill>
                  <a:schemeClr val="bg2"/>
                </a:solidFill>
                <a:latin typeface="+mn-lt"/>
                <a:cs typeface="+mn-cs"/>
              </a:defRPr>
            </a:lvl7pPr>
            <a:lvl8pPr marL="3429000" indent="-228600" algn="l" rtl="0" fontAlgn="base">
              <a:spcBef>
                <a:spcPct val="20000"/>
              </a:spcBef>
              <a:spcAft>
                <a:spcPct val="0"/>
              </a:spcAft>
              <a:buFont typeface="Times" pitchFamily="18" charset="0"/>
              <a:buChar char="»"/>
              <a:defRPr sz="1400">
                <a:solidFill>
                  <a:schemeClr val="bg2"/>
                </a:solidFill>
                <a:latin typeface="+mn-lt"/>
                <a:cs typeface="+mn-cs"/>
              </a:defRPr>
            </a:lvl8pPr>
            <a:lvl9pPr marL="3886200" indent="-228600" algn="l" rtl="0" fontAlgn="base">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0" fontAlgn="base" latinLnBrk="0" hangingPunct="0">
              <a:lnSpc>
                <a:spcPct val="100000"/>
              </a:lnSpc>
              <a:spcBef>
                <a:spcPts val="0"/>
              </a:spcBef>
              <a:spcAft>
                <a:spcPts val="1200"/>
              </a:spcAft>
              <a:buClr>
                <a:srgbClr val="8A8B8C"/>
              </a:buClr>
              <a:buSzPct val="75000"/>
              <a:buFont typeface="Wingdings" pitchFamily="2" charset="2"/>
              <a:buNone/>
              <a:tabLst/>
              <a:defRPr/>
            </a:pPr>
            <a:r>
              <a:rPr kumimoji="0" lang="en-US" sz="1600" b="0" i="0" u="none" strike="noStrike" kern="0" cap="none" spc="0" normalizeH="0" baseline="0" noProof="0" dirty="0">
                <a:ln>
                  <a:noFill/>
                </a:ln>
                <a:solidFill>
                  <a:schemeClr val="bg1"/>
                </a:solidFill>
                <a:effectLst/>
                <a:uLnTx/>
                <a:uFillTx/>
                <a:latin typeface="Arial" charset="0"/>
                <a:ea typeface="+mn-ea"/>
                <a:cs typeface="+mn-cs"/>
              </a:rPr>
              <a:t>Managers who work for engaged leaders </a:t>
            </a:r>
            <a:br>
              <a:rPr kumimoji="0" lang="en-US" sz="1600" b="0" i="0" u="none" strike="noStrike" kern="0" cap="none" spc="0" normalizeH="0" baseline="0" noProof="0" dirty="0">
                <a:ln>
                  <a:noFill/>
                </a:ln>
                <a:solidFill>
                  <a:schemeClr val="bg1"/>
                </a:solidFill>
                <a:effectLst/>
                <a:uLnTx/>
                <a:uFillTx/>
                <a:latin typeface="Arial" charset="0"/>
                <a:ea typeface="+mn-ea"/>
                <a:cs typeface="+mn-cs"/>
              </a:rPr>
            </a:br>
            <a:r>
              <a:rPr kumimoji="0" lang="en-US" sz="1600" b="0" i="0" u="none" strike="noStrike" kern="0" cap="none" spc="0" normalizeH="0" baseline="0" noProof="0" dirty="0">
                <a:ln>
                  <a:noFill/>
                </a:ln>
                <a:solidFill>
                  <a:schemeClr val="bg1"/>
                </a:solidFill>
                <a:effectLst/>
                <a:uLnTx/>
                <a:uFillTx/>
                <a:latin typeface="Arial" charset="0"/>
                <a:ea typeface="+mn-ea"/>
                <a:cs typeface="+mn-cs"/>
              </a:rPr>
              <a:t>are </a:t>
            </a:r>
            <a:r>
              <a:rPr kumimoji="0" lang="en-US" sz="1600" b="1" i="0" u="none" strike="noStrike" kern="0" cap="none" spc="0" normalizeH="0" baseline="0" noProof="0" dirty="0">
                <a:ln>
                  <a:noFill/>
                </a:ln>
                <a:solidFill>
                  <a:schemeClr val="accent6"/>
                </a:solidFill>
                <a:effectLst/>
                <a:uLnTx/>
                <a:uFillTx/>
                <a:latin typeface="Arial" charset="0"/>
                <a:ea typeface="+mn-ea"/>
                <a:cs typeface="+mn-cs"/>
              </a:rPr>
              <a:t>39%</a:t>
            </a:r>
            <a:r>
              <a:rPr kumimoji="0" lang="en-US" sz="1600" b="0" i="0" u="none" strike="noStrike" kern="0" cap="none" spc="0" normalizeH="0" baseline="0" noProof="0" dirty="0">
                <a:ln>
                  <a:noFill/>
                </a:ln>
                <a:solidFill>
                  <a:schemeClr val="accent6"/>
                </a:solidFill>
                <a:effectLst/>
                <a:uLnTx/>
                <a:uFillTx/>
                <a:latin typeface="Arial" charset="0"/>
                <a:ea typeface="+mn-ea"/>
                <a:cs typeface="+mn-cs"/>
              </a:rPr>
              <a:t> </a:t>
            </a:r>
            <a:r>
              <a:rPr kumimoji="0" lang="en-US" sz="1600" b="1" i="0" u="none" strike="noStrike" kern="0" cap="none" spc="0" normalizeH="0" baseline="0" noProof="0" dirty="0">
                <a:ln>
                  <a:noFill/>
                </a:ln>
                <a:solidFill>
                  <a:schemeClr val="accent6"/>
                </a:solidFill>
                <a:effectLst/>
                <a:uLnTx/>
                <a:uFillTx/>
                <a:latin typeface="Arial" charset="0"/>
                <a:ea typeface="+mn-ea"/>
                <a:cs typeface="+mn-cs"/>
              </a:rPr>
              <a:t>more likely to be engaged</a:t>
            </a:r>
            <a:r>
              <a:rPr kumimoji="0" lang="en-US" sz="1600" b="0" i="0" u="none" strike="noStrike" kern="0" cap="none" spc="0" normalizeH="0" baseline="0" noProof="0" dirty="0">
                <a:ln>
                  <a:noFill/>
                </a:ln>
                <a:solidFill>
                  <a:schemeClr val="accent6"/>
                </a:solidFill>
                <a:effectLst/>
                <a:uLnTx/>
                <a:uFillTx/>
                <a:latin typeface="Arial" charset="0"/>
                <a:ea typeface="+mn-ea"/>
                <a:cs typeface="+mn-cs"/>
              </a:rPr>
              <a:t>. </a:t>
            </a:r>
          </a:p>
        </p:txBody>
      </p:sp>
      <p:sp>
        <p:nvSpPr>
          <p:cNvPr id="14" name="Content Placeholder 5">
            <a:extLst>
              <a:ext uri="{FF2B5EF4-FFF2-40B4-BE49-F238E27FC236}">
                <a16:creationId xmlns:a16="http://schemas.microsoft.com/office/drawing/2014/main" id="{44D5AD75-273B-2F19-9D56-1D5590C48DCC}"/>
              </a:ext>
            </a:extLst>
          </p:cNvPr>
          <p:cNvSpPr txBox="1">
            <a:spLocks/>
          </p:cNvSpPr>
          <p:nvPr/>
        </p:nvSpPr>
        <p:spPr bwMode="auto">
          <a:xfrm>
            <a:off x="3569584" y="5084554"/>
            <a:ext cx="7836770" cy="5365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SzPct val="55000"/>
              <a:buFont typeface="Wingdings" pitchFamily="2" charset="2"/>
              <a:buChar char="n"/>
              <a:defRPr sz="2200">
                <a:solidFill>
                  <a:schemeClr val="tx2"/>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000">
                <a:solidFill>
                  <a:schemeClr val="tx2"/>
                </a:solidFill>
                <a:latin typeface="+mn-lt"/>
                <a:cs typeface="+mn-cs"/>
              </a:defRPr>
            </a:lvl2pPr>
            <a:lvl3pPr marL="1143000" indent="-228600" algn="l" rtl="0" eaLnBrk="1" fontAlgn="base" hangingPunct="1">
              <a:spcBef>
                <a:spcPct val="20000"/>
              </a:spcBef>
              <a:spcAft>
                <a:spcPct val="0"/>
              </a:spcAft>
              <a:buSzPct val="55000"/>
              <a:buFont typeface="Wingdings" pitchFamily="2" charset="2"/>
              <a:buChar char="n"/>
              <a:defRPr>
                <a:solidFill>
                  <a:schemeClr val="tx2"/>
                </a:solidFill>
                <a:latin typeface="+mn-lt"/>
                <a:cs typeface="+mn-cs"/>
              </a:defRPr>
            </a:lvl3pPr>
            <a:lvl4pPr marL="1600200" indent="-228600" algn="l" rtl="0" eaLnBrk="1" fontAlgn="base" hangingPunct="1">
              <a:spcBef>
                <a:spcPct val="20000"/>
              </a:spcBef>
              <a:spcAft>
                <a:spcPct val="0"/>
              </a:spcAft>
              <a:buFont typeface="Times" pitchFamily="18" charset="0"/>
              <a:buChar char="–"/>
              <a:defRPr sz="1600">
                <a:solidFill>
                  <a:schemeClr val="tx2"/>
                </a:solidFill>
                <a:latin typeface="+mn-lt"/>
                <a:cs typeface="+mn-cs"/>
              </a:defRPr>
            </a:lvl4pPr>
            <a:lvl5pPr marL="2057400" indent="-228600" algn="l" rtl="0" eaLnBrk="1" fontAlgn="base" hangingPunct="1">
              <a:spcBef>
                <a:spcPct val="20000"/>
              </a:spcBef>
              <a:spcAft>
                <a:spcPct val="0"/>
              </a:spcAft>
              <a:buFont typeface="Times" pitchFamily="18" charset="0"/>
              <a:buChar char="»"/>
              <a:defRPr sz="1400">
                <a:solidFill>
                  <a:schemeClr val="tx2"/>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0" marR="0" lvl="0" indent="0" algn="l" defTabSz="914400" rtl="0" eaLnBrk="1" fontAlgn="base" latinLnBrk="0" hangingPunct="1">
              <a:lnSpc>
                <a:spcPct val="100000"/>
              </a:lnSpc>
              <a:spcBef>
                <a:spcPts val="0"/>
              </a:spcBef>
              <a:spcAft>
                <a:spcPts val="1200"/>
              </a:spcAft>
              <a:buClr>
                <a:srgbClr val="8A8B8C"/>
              </a:buClr>
              <a:buSzPct val="75000"/>
              <a:buFont typeface="Wingdings" pitchFamily="2" charset="2"/>
              <a:buNone/>
              <a:tabLst/>
              <a:defRPr/>
            </a:pPr>
            <a:r>
              <a:rPr kumimoji="0" lang="en-US" sz="1600" b="0" i="0" u="none" strike="noStrike" kern="0" cap="none" spc="0" normalizeH="0" baseline="0" noProof="0" dirty="0">
                <a:ln>
                  <a:noFill/>
                </a:ln>
                <a:solidFill>
                  <a:schemeClr val="bg1"/>
                </a:solidFill>
                <a:effectLst/>
                <a:uLnTx/>
                <a:uFillTx/>
                <a:latin typeface="Arial"/>
                <a:ea typeface="+mn-ea"/>
                <a:cs typeface="+mn-cs"/>
              </a:rPr>
              <a:t>Employees who are supervised by highly engaged managers are </a:t>
            </a:r>
            <a:r>
              <a:rPr kumimoji="0" lang="en-US" sz="1600" b="1" i="0" u="none" strike="noStrike" kern="0" cap="none" spc="0" normalizeH="0" baseline="0" noProof="0" dirty="0">
                <a:ln>
                  <a:noFill/>
                </a:ln>
                <a:solidFill>
                  <a:schemeClr val="accent6"/>
                </a:solidFill>
                <a:effectLst/>
                <a:uLnTx/>
                <a:uFillTx/>
                <a:latin typeface="Arial"/>
                <a:ea typeface="+mn-ea"/>
                <a:cs typeface="+mn-cs"/>
              </a:rPr>
              <a:t>59% more likely to be engaged</a:t>
            </a:r>
            <a:r>
              <a:rPr kumimoji="0" lang="en-US" sz="1600" b="1" i="0" u="none" strike="noStrike" kern="0" cap="none" spc="0" normalizeH="0" baseline="0" noProof="0" dirty="0">
                <a:ln>
                  <a:noFill/>
                </a:ln>
                <a:solidFill>
                  <a:schemeClr val="bg1"/>
                </a:solidFill>
                <a:effectLst/>
                <a:uLnTx/>
                <a:uFillTx/>
                <a:latin typeface="Arial"/>
                <a:ea typeface="+mn-ea"/>
                <a:cs typeface="+mn-cs"/>
              </a:rPr>
              <a:t> </a:t>
            </a:r>
            <a:r>
              <a:rPr kumimoji="0" lang="en-US" sz="1600" b="0" i="0" u="none" strike="noStrike" kern="0" cap="none" spc="0" normalizeH="0" baseline="0" noProof="0" dirty="0">
                <a:ln>
                  <a:noFill/>
                </a:ln>
                <a:solidFill>
                  <a:schemeClr val="bg1"/>
                </a:solidFill>
                <a:effectLst/>
                <a:uLnTx/>
                <a:uFillTx/>
                <a:latin typeface="Arial"/>
                <a:ea typeface="+mn-ea"/>
                <a:cs typeface="+mn-cs"/>
              </a:rPr>
              <a:t>than those who are supervised by actively disengaged managers.</a:t>
            </a:r>
          </a:p>
        </p:txBody>
      </p:sp>
      <p:cxnSp>
        <p:nvCxnSpPr>
          <p:cNvPr id="15" name="Straight Connector 14">
            <a:extLst>
              <a:ext uri="{FF2B5EF4-FFF2-40B4-BE49-F238E27FC236}">
                <a16:creationId xmlns:a16="http://schemas.microsoft.com/office/drawing/2014/main" id="{D1464EFC-12B3-5231-F79B-C68BEFCB03E1}"/>
              </a:ext>
            </a:extLst>
          </p:cNvPr>
          <p:cNvCxnSpPr>
            <a:cxnSpLocks/>
          </p:cNvCxnSpPr>
          <p:nvPr/>
        </p:nvCxnSpPr>
        <p:spPr>
          <a:xfrm>
            <a:off x="3355920" y="5355844"/>
            <a:ext cx="21366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Left Bracket 15">
            <a:extLst>
              <a:ext uri="{FF2B5EF4-FFF2-40B4-BE49-F238E27FC236}">
                <a16:creationId xmlns:a16="http://schemas.microsoft.com/office/drawing/2014/main" id="{7813E1A7-F609-16B2-BEBE-65991E042750}"/>
              </a:ext>
            </a:extLst>
          </p:cNvPr>
          <p:cNvSpPr/>
          <p:nvPr/>
        </p:nvSpPr>
        <p:spPr>
          <a:xfrm flipH="1">
            <a:off x="2989994" y="5055194"/>
            <a:ext cx="365925" cy="686505"/>
          </a:xfrm>
          <a:prstGeom prst="leftBracket">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715B72C6-9834-AACF-3643-6109F3084A0F}"/>
              </a:ext>
            </a:extLst>
          </p:cNvPr>
          <p:cNvCxnSpPr>
            <a:cxnSpLocks/>
          </p:cNvCxnSpPr>
          <p:nvPr/>
        </p:nvCxnSpPr>
        <p:spPr>
          <a:xfrm>
            <a:off x="3355920" y="4607699"/>
            <a:ext cx="21366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Left Bracket 18">
            <a:extLst>
              <a:ext uri="{FF2B5EF4-FFF2-40B4-BE49-F238E27FC236}">
                <a16:creationId xmlns:a16="http://schemas.microsoft.com/office/drawing/2014/main" id="{BCAD138D-48DB-D480-EC63-35581CEDAF42}"/>
              </a:ext>
            </a:extLst>
          </p:cNvPr>
          <p:cNvSpPr/>
          <p:nvPr/>
        </p:nvSpPr>
        <p:spPr>
          <a:xfrm flipH="1">
            <a:off x="2989994" y="4229497"/>
            <a:ext cx="365925" cy="686504"/>
          </a:xfrm>
          <a:prstGeom prst="leftBracket">
            <a:avLst/>
          </a:prstGeom>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7E467C45-B5A8-0176-0850-CB9EA79A7A40}"/>
              </a:ext>
            </a:extLst>
          </p:cNvPr>
          <p:cNvSpPr txBox="1"/>
          <p:nvPr/>
        </p:nvSpPr>
        <p:spPr>
          <a:xfrm>
            <a:off x="1497027" y="4064678"/>
            <a:ext cx="1518560" cy="307777"/>
          </a:xfrm>
          <a:prstGeom prst="rect">
            <a:avLst/>
          </a:prstGeom>
          <a:solidFill>
            <a:schemeClr val="accent6"/>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150" normalizeH="0" noProof="0" dirty="0">
                <a:ln>
                  <a:noFill/>
                </a:ln>
                <a:effectLst/>
                <a:uLnTx/>
                <a:uFillTx/>
                <a:latin typeface="Arial"/>
                <a:ea typeface="+mn-ea"/>
                <a:cs typeface="Arial" charset="0"/>
              </a:rPr>
              <a:t>LEADERS</a:t>
            </a:r>
          </a:p>
        </p:txBody>
      </p:sp>
      <p:sp>
        <p:nvSpPr>
          <p:cNvPr id="23" name="TextBox 22">
            <a:extLst>
              <a:ext uri="{FF2B5EF4-FFF2-40B4-BE49-F238E27FC236}">
                <a16:creationId xmlns:a16="http://schemas.microsoft.com/office/drawing/2014/main" id="{F2CDD0A4-2B69-F9C4-A5B9-D7E0F3F80BED}"/>
              </a:ext>
            </a:extLst>
          </p:cNvPr>
          <p:cNvSpPr txBox="1"/>
          <p:nvPr/>
        </p:nvSpPr>
        <p:spPr>
          <a:xfrm>
            <a:off x="1497027" y="4814442"/>
            <a:ext cx="1518560" cy="307777"/>
          </a:xfrm>
          <a:prstGeom prst="rect">
            <a:avLst/>
          </a:prstGeom>
          <a:solidFill>
            <a:schemeClr val="accent6"/>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150" normalizeH="0" noProof="0" dirty="0">
                <a:ln>
                  <a:noFill/>
                </a:ln>
                <a:effectLst/>
                <a:uLnTx/>
                <a:uFillTx/>
                <a:latin typeface="Arial"/>
                <a:ea typeface="+mn-ea"/>
                <a:cs typeface="Arial" charset="0"/>
              </a:rPr>
              <a:t>MANAGERS</a:t>
            </a:r>
          </a:p>
        </p:txBody>
      </p:sp>
      <p:sp>
        <p:nvSpPr>
          <p:cNvPr id="24" name="TextBox 23">
            <a:extLst>
              <a:ext uri="{FF2B5EF4-FFF2-40B4-BE49-F238E27FC236}">
                <a16:creationId xmlns:a16="http://schemas.microsoft.com/office/drawing/2014/main" id="{17B7412F-6987-FF47-8753-4C3C9CB8CFE3}"/>
              </a:ext>
            </a:extLst>
          </p:cNvPr>
          <p:cNvSpPr txBox="1"/>
          <p:nvPr/>
        </p:nvSpPr>
        <p:spPr>
          <a:xfrm>
            <a:off x="1498782" y="5568113"/>
            <a:ext cx="1529981" cy="307777"/>
          </a:xfrm>
          <a:prstGeom prst="rect">
            <a:avLst/>
          </a:prstGeom>
          <a:solidFill>
            <a:schemeClr val="accent6"/>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150" normalizeH="0" noProof="0" dirty="0">
                <a:ln>
                  <a:noFill/>
                </a:ln>
                <a:effectLst/>
                <a:uLnTx/>
                <a:uFillTx/>
                <a:latin typeface="Arial"/>
                <a:ea typeface="+mn-ea"/>
                <a:cs typeface="Arial" charset="0"/>
              </a:rPr>
              <a:t>TEAMS</a:t>
            </a:r>
          </a:p>
        </p:txBody>
      </p:sp>
      <p:cxnSp>
        <p:nvCxnSpPr>
          <p:cNvPr id="25" name="Straight Connector 24">
            <a:extLst>
              <a:ext uri="{FF2B5EF4-FFF2-40B4-BE49-F238E27FC236}">
                <a16:creationId xmlns:a16="http://schemas.microsoft.com/office/drawing/2014/main" id="{2E25A2FC-AAF9-AEBE-6DC0-59629C5DFE4B}"/>
              </a:ext>
            </a:extLst>
          </p:cNvPr>
          <p:cNvCxnSpPr>
            <a:cxnSpLocks/>
            <a:endCxn id="6" idx="1"/>
          </p:cNvCxnSpPr>
          <p:nvPr/>
        </p:nvCxnSpPr>
        <p:spPr>
          <a:xfrm>
            <a:off x="0" y="3649674"/>
            <a:ext cx="3343116" cy="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6A62221-8BDF-DD7D-7CEB-1BCFAA299798}"/>
              </a:ext>
            </a:extLst>
          </p:cNvPr>
          <p:cNvCxnSpPr>
            <a:cxnSpLocks/>
          </p:cNvCxnSpPr>
          <p:nvPr/>
        </p:nvCxnSpPr>
        <p:spPr>
          <a:xfrm>
            <a:off x="8865704" y="3649674"/>
            <a:ext cx="3343116" cy="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3" name="Slide Number Placeholder 4">
            <a:extLst>
              <a:ext uri="{FF2B5EF4-FFF2-40B4-BE49-F238E27FC236}">
                <a16:creationId xmlns:a16="http://schemas.microsoft.com/office/drawing/2014/main" id="{3FB1AF59-FEFE-C46D-D119-566FFE957CD1}"/>
              </a:ext>
              <a:ext uri="{C183D7F6-B498-43B3-948B-1728B52AA6E4}">
                <adec:decorative xmlns:adec="http://schemas.microsoft.com/office/drawing/2017/decorative" val="1"/>
              </a:ext>
            </a:extLst>
          </p:cNvPr>
          <p:cNvSpPr>
            <a:spLocks noGrp="1"/>
          </p:cNvSpPr>
          <p:nvPr>
            <p:ph type="sldNum" sz="quarter" idx="11"/>
          </p:nvPr>
        </p:nvSpPr>
        <p:spPr>
          <a:xfrm>
            <a:off x="0" y="6492875"/>
            <a:ext cx="481075" cy="365125"/>
          </a:xfrm>
        </p:spPr>
        <p:txBody>
          <a:bodyPr/>
          <a:lstStyle/>
          <a:p>
            <a:fld id="{59E3E2AC-ACB3-5544-BE29-32D30D23532C}" type="slidenum">
              <a:rPr lang="en-US" smtClean="0"/>
              <a:pPr/>
              <a:t>30</a:t>
            </a:fld>
            <a:r>
              <a:rPr lang="en-US"/>
              <a:t> </a:t>
            </a:r>
            <a:endParaRPr lang="en-US" dirty="0"/>
          </a:p>
        </p:txBody>
      </p:sp>
    </p:spTree>
    <p:extLst>
      <p:ext uri="{BB962C8B-B14F-4D97-AF65-F5344CB8AC3E}">
        <p14:creationId xmlns:p14="http://schemas.microsoft.com/office/powerpoint/2010/main" val="290485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484F-E013-4D7B-B620-7CE635489B0F}"/>
              </a:ext>
            </a:extLst>
          </p:cNvPr>
          <p:cNvSpPr>
            <a:spLocks noGrp="1"/>
          </p:cNvSpPr>
          <p:nvPr>
            <p:ph type="title"/>
          </p:nvPr>
        </p:nvSpPr>
        <p:spPr>
          <a:xfrm>
            <a:off x="0" y="0"/>
            <a:ext cx="6778487" cy="1646605"/>
          </a:xfrm>
        </p:spPr>
        <p:txBody>
          <a:bodyPr/>
          <a:lstStyle/>
          <a:p>
            <a:r>
              <a:rPr lang="en-US" b="1" dirty="0"/>
              <a:t>Next Steps: Year Two </a:t>
            </a:r>
            <a:br>
              <a:rPr lang="en-US" b="1" dirty="0"/>
            </a:br>
            <a:r>
              <a:rPr lang="en-US" sz="2000" b="1" dirty="0">
                <a:solidFill>
                  <a:schemeClr val="accent4"/>
                </a:solidFill>
              </a:rPr>
              <a:t>(Employee Engagement Survey + Student Poll)</a:t>
            </a:r>
            <a:br>
              <a:rPr lang="en-US" dirty="0"/>
            </a:br>
            <a:endParaRPr lang="en-US" dirty="0"/>
          </a:p>
        </p:txBody>
      </p:sp>
      <p:cxnSp>
        <p:nvCxnSpPr>
          <p:cNvPr id="7" name="Straight Connector 6">
            <a:extLst>
              <a:ext uri="{FF2B5EF4-FFF2-40B4-BE49-F238E27FC236}">
                <a16:creationId xmlns:a16="http://schemas.microsoft.com/office/drawing/2014/main" id="{5F7DA13B-E3FC-E132-3703-C8D917816A23}"/>
              </a:ext>
            </a:extLst>
          </p:cNvPr>
          <p:cNvCxnSpPr/>
          <p:nvPr/>
        </p:nvCxnSpPr>
        <p:spPr>
          <a:xfrm>
            <a:off x="6812279" y="0"/>
            <a:ext cx="0" cy="6400801"/>
          </a:xfrm>
          <a:prstGeom prst="line">
            <a:avLst/>
          </a:prstGeom>
          <a:ln w="95250">
            <a:solidFill>
              <a:schemeClr val="accent6"/>
            </a:solidFill>
          </a:ln>
        </p:spPr>
        <p:style>
          <a:lnRef idx="1">
            <a:schemeClr val="accent1"/>
          </a:lnRef>
          <a:fillRef idx="0">
            <a:schemeClr val="accent1"/>
          </a:fillRef>
          <a:effectRef idx="0">
            <a:schemeClr val="accent1"/>
          </a:effectRef>
          <a:fontRef idx="minor">
            <a:schemeClr val="tx1"/>
          </a:fontRef>
        </p:style>
      </p:cxnSp>
      <p:sp>
        <p:nvSpPr>
          <p:cNvPr id="8" name="Content Placeholder 4">
            <a:extLst>
              <a:ext uri="{FF2B5EF4-FFF2-40B4-BE49-F238E27FC236}">
                <a16:creationId xmlns:a16="http://schemas.microsoft.com/office/drawing/2014/main" id="{CDB539B0-E4AF-F1EB-143F-A34EBAFC1544}"/>
              </a:ext>
            </a:extLst>
          </p:cNvPr>
          <p:cNvSpPr txBox="1">
            <a:spLocks/>
          </p:cNvSpPr>
          <p:nvPr/>
        </p:nvSpPr>
        <p:spPr>
          <a:xfrm>
            <a:off x="240537" y="1095568"/>
            <a:ext cx="6096000" cy="5201424"/>
          </a:xfrm>
          <a:prstGeom prst="rect">
            <a:avLst/>
          </a:prstGeom>
          <a:noFill/>
        </p:spPr>
        <p:txBody>
          <a:bodyPr wrap="square" rtlCol="0">
            <a:spAutoFit/>
          </a:bodyPr>
          <a:lstStyle>
            <a:lvl1pPr marL="342900" indent="-342900" algn="l" rtl="0" eaLnBrk="1" fontAlgn="base" hangingPunct="1">
              <a:spcBef>
                <a:spcPts val="600"/>
              </a:spcBef>
              <a:spcAft>
                <a:spcPct val="0"/>
              </a:spcAft>
              <a:buClrTx/>
              <a:buSzPct val="80000"/>
              <a:buFont typeface="Arial" panose="020B0604020202020204" pitchFamily="34" charset="0"/>
              <a:buChar char="•"/>
              <a:defRPr sz="2000">
                <a:solidFill>
                  <a:schemeClr val="tx1"/>
                </a:solidFill>
                <a:latin typeface="+mn-lt"/>
                <a:ea typeface="+mn-ea"/>
                <a:cs typeface="+mn-cs"/>
              </a:defRPr>
            </a:lvl1pPr>
            <a:lvl2pPr marL="742950" indent="-285750" algn="l" rtl="0" eaLnBrk="1" fontAlgn="base" hangingPunct="1">
              <a:spcBef>
                <a:spcPts val="600"/>
              </a:spcBef>
              <a:spcAft>
                <a:spcPct val="0"/>
              </a:spcAft>
              <a:buClrTx/>
              <a:buFont typeface="Arial" charset="0"/>
              <a:buChar char="–"/>
              <a:defRPr sz="1800">
                <a:solidFill>
                  <a:schemeClr val="tx1"/>
                </a:solidFill>
                <a:latin typeface="+mn-lt"/>
                <a:cs typeface="+mn-cs"/>
              </a:defRPr>
            </a:lvl2pPr>
            <a:lvl3pPr marL="1143000" indent="-228600" algn="l" rtl="0" eaLnBrk="1" fontAlgn="base" hangingPunct="1">
              <a:spcBef>
                <a:spcPts val="600"/>
              </a:spcBef>
              <a:spcAft>
                <a:spcPct val="0"/>
              </a:spcAft>
              <a:buClrTx/>
              <a:buSzPct val="80000"/>
              <a:buFont typeface="Arial" panose="020B0604020202020204" pitchFamily="34" charset="0"/>
              <a:buChar char="•"/>
              <a:defRPr sz="1600">
                <a:solidFill>
                  <a:schemeClr val="tx1"/>
                </a:solidFill>
                <a:latin typeface="+mn-lt"/>
                <a:cs typeface="+mn-cs"/>
              </a:defRPr>
            </a:lvl3pPr>
            <a:lvl4pPr marL="1600200" indent="-228600" algn="l" rtl="0" eaLnBrk="1" fontAlgn="base" hangingPunct="1">
              <a:spcBef>
                <a:spcPts val="600"/>
              </a:spcBef>
              <a:spcAft>
                <a:spcPct val="0"/>
              </a:spcAft>
              <a:buClrTx/>
              <a:buFont typeface="Times" pitchFamily="18" charset="0"/>
              <a:buChar char="–"/>
              <a:defRPr sz="1400">
                <a:solidFill>
                  <a:schemeClr val="tx1"/>
                </a:solidFill>
                <a:latin typeface="+mn-lt"/>
                <a:cs typeface="+mn-cs"/>
              </a:defRPr>
            </a:lvl4pPr>
            <a:lvl5pPr marL="2057400" indent="-228600" algn="l" rtl="0" eaLnBrk="1" fontAlgn="base" hangingPunct="1">
              <a:spcBef>
                <a:spcPts val="600"/>
              </a:spcBef>
              <a:spcAft>
                <a:spcPct val="0"/>
              </a:spcAft>
              <a:buClrTx/>
              <a:buFont typeface="Times" pitchFamily="18" charset="0"/>
              <a:buChar char="»"/>
              <a:defRPr sz="1200">
                <a:solidFill>
                  <a:schemeClr val="tx1"/>
                </a:solidFill>
                <a:latin typeface="+mn-lt"/>
                <a:cs typeface="+mn-cs"/>
              </a:defRPr>
            </a:lvl5pPr>
            <a:lvl6pPr marL="25146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6pPr>
            <a:lvl7pPr marL="29718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7pPr>
            <a:lvl8pPr marL="34290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8pPr>
            <a:lvl9pPr marL="3886200" indent="-228600" algn="l" rtl="0" eaLnBrk="1" fontAlgn="base" hangingPunct="1">
              <a:spcBef>
                <a:spcPct val="20000"/>
              </a:spcBef>
              <a:spcAft>
                <a:spcPct val="0"/>
              </a:spcAft>
              <a:buFont typeface="Times" pitchFamily="18" charset="0"/>
              <a:buChar char="»"/>
              <a:defRPr sz="1400">
                <a:solidFill>
                  <a:schemeClr val="bg2"/>
                </a:solidFill>
                <a:latin typeface="+mn-lt"/>
                <a:cs typeface="+mn-cs"/>
              </a:defRPr>
            </a:lvl9pPr>
          </a:lstStyle>
          <a:p>
            <a:pPr marL="347472" indent="-347472" defTabSz="514350" eaLnBrk="0" hangingPunct="0">
              <a:spcBef>
                <a:spcPts val="675"/>
              </a:spcBef>
              <a:spcAft>
                <a:spcPts val="338"/>
              </a:spcAft>
              <a:buClr>
                <a:schemeClr val="tx1"/>
              </a:buClr>
              <a:defRPr/>
            </a:pPr>
            <a:r>
              <a:rPr lang="en-US" sz="1600" kern="0" dirty="0">
                <a:latin typeface="Arial"/>
              </a:rPr>
              <a:t>Conduct focus groups to study the best practices of your top leaders and teams.</a:t>
            </a:r>
          </a:p>
          <a:p>
            <a:pPr lvl="1" defTabSz="514350">
              <a:spcBef>
                <a:spcPts val="400"/>
              </a:spcBef>
              <a:spcAft>
                <a:spcPts val="300"/>
              </a:spcAft>
              <a:buClr>
                <a:schemeClr val="tx1"/>
              </a:buClr>
              <a:buSzPct val="80000"/>
              <a:defRPr/>
            </a:pPr>
            <a:r>
              <a:rPr lang="en-US" sz="1600" kern="0" dirty="0">
                <a:latin typeface="Arial"/>
              </a:rPr>
              <a:t>What did they do?</a:t>
            </a:r>
          </a:p>
          <a:p>
            <a:pPr lvl="1" defTabSz="514350">
              <a:spcBef>
                <a:spcPts val="400"/>
              </a:spcBef>
              <a:spcAft>
                <a:spcPts val="300"/>
              </a:spcAft>
              <a:buClr>
                <a:schemeClr val="tx1"/>
              </a:buClr>
              <a:buSzPct val="80000"/>
              <a:defRPr/>
            </a:pPr>
            <a:r>
              <a:rPr lang="en-US" sz="1600" kern="0" dirty="0">
                <a:latin typeface="Arial"/>
              </a:rPr>
              <a:t>What did their teams do?</a:t>
            </a:r>
          </a:p>
          <a:p>
            <a:pPr defTabSz="514350">
              <a:spcBef>
                <a:spcPts val="675"/>
              </a:spcBef>
              <a:spcAft>
                <a:spcPts val="338"/>
              </a:spcAft>
              <a:buClr>
                <a:schemeClr val="tx1"/>
              </a:buClr>
              <a:defRPr/>
            </a:pPr>
            <a:r>
              <a:rPr lang="en-US" sz="1600" kern="0" dirty="0">
                <a:latin typeface="Arial"/>
              </a:rPr>
              <a:t>Communicate overall results with the organization following Yr2 survey administration, including the requirement that each leader will have conversations with their teams.</a:t>
            </a:r>
          </a:p>
          <a:p>
            <a:pPr defTabSz="514350">
              <a:spcBef>
                <a:spcPts val="675"/>
              </a:spcBef>
              <a:spcAft>
                <a:spcPts val="338"/>
              </a:spcAft>
              <a:buClr>
                <a:schemeClr val="tx1"/>
              </a:buClr>
              <a:defRPr/>
            </a:pPr>
            <a:r>
              <a:rPr lang="en-US" sz="1600" kern="0" dirty="0">
                <a:latin typeface="Arial"/>
              </a:rPr>
              <a:t>Set an expectation for action planning to be completed within 45 to 60 days of sharing results. </a:t>
            </a:r>
          </a:p>
          <a:p>
            <a:pPr defTabSz="514350">
              <a:spcBef>
                <a:spcPts val="675"/>
              </a:spcBef>
              <a:spcAft>
                <a:spcPts val="338"/>
              </a:spcAft>
              <a:buClr>
                <a:schemeClr val="tx1"/>
              </a:buClr>
              <a:defRPr/>
            </a:pPr>
            <a:r>
              <a:rPr lang="en-US" sz="1600" kern="0" dirty="0">
                <a:latin typeface="Arial"/>
              </a:rPr>
              <a:t>Celebrate progress.</a:t>
            </a:r>
          </a:p>
          <a:p>
            <a:pPr lvl="1" defTabSz="514350">
              <a:spcBef>
                <a:spcPts val="400"/>
              </a:spcBef>
              <a:spcAft>
                <a:spcPts val="300"/>
              </a:spcAft>
              <a:buClr>
                <a:schemeClr val="tx1"/>
              </a:buClr>
              <a:defRPr/>
            </a:pPr>
            <a:r>
              <a:rPr lang="en-US" sz="1600" kern="0" dirty="0">
                <a:latin typeface="Arial"/>
              </a:rPr>
              <a:t>Recognize managers who have demonstrated success.</a:t>
            </a:r>
          </a:p>
          <a:p>
            <a:pPr lvl="1" defTabSz="514350">
              <a:spcBef>
                <a:spcPts val="400"/>
              </a:spcBef>
              <a:spcAft>
                <a:spcPts val="300"/>
              </a:spcAft>
              <a:buClr>
                <a:schemeClr val="tx1"/>
              </a:buClr>
              <a:defRPr/>
            </a:pPr>
            <a:r>
              <a:rPr lang="en-US" sz="1600" kern="0" dirty="0">
                <a:latin typeface="Arial"/>
              </a:rPr>
              <a:t>Request that each team leader report on the best thing their team is doing as a result of their action plan.</a:t>
            </a:r>
          </a:p>
          <a:p>
            <a:pPr marL="457200" lvl="1" indent="0" algn="ctr" defTabSz="514350">
              <a:spcBef>
                <a:spcPts val="400"/>
              </a:spcBef>
              <a:spcAft>
                <a:spcPts val="300"/>
              </a:spcAft>
              <a:buClr>
                <a:schemeClr val="tx1"/>
              </a:buClr>
              <a:buNone/>
              <a:defRPr/>
            </a:pPr>
            <a:r>
              <a:rPr lang="en-US" sz="2800" kern="0" dirty="0">
                <a:latin typeface="Arial"/>
              </a:rPr>
              <a:t>+</a:t>
            </a:r>
          </a:p>
          <a:p>
            <a:pPr marL="457200" lvl="1" indent="0" algn="ctr" defTabSz="514350">
              <a:spcBef>
                <a:spcPts val="400"/>
              </a:spcBef>
              <a:spcAft>
                <a:spcPts val="300"/>
              </a:spcAft>
              <a:buClr>
                <a:schemeClr val="tx1"/>
              </a:buClr>
              <a:buNone/>
              <a:defRPr/>
            </a:pPr>
            <a:r>
              <a:rPr lang="en-US" b="1" i="1" kern="0" dirty="0">
                <a:solidFill>
                  <a:schemeClr val="accent4"/>
                </a:solidFill>
                <a:latin typeface="Arial"/>
              </a:rPr>
              <a:t>Continue stakeholder engagement efforts as we continue to roll out our new strategic plan.</a:t>
            </a:r>
          </a:p>
        </p:txBody>
      </p:sp>
      <p:sp>
        <p:nvSpPr>
          <p:cNvPr id="5" name="Slide Number Placeholder 1">
            <a:extLst>
              <a:ext uri="{FF2B5EF4-FFF2-40B4-BE49-F238E27FC236}">
                <a16:creationId xmlns:a16="http://schemas.microsoft.com/office/drawing/2014/main" id="{96664163-82D9-FFF4-88E0-1D78791C3182}"/>
              </a:ext>
              <a:ext uri="{C183D7F6-B498-43B3-948B-1728B52AA6E4}">
                <adec:decorative xmlns:adec="http://schemas.microsoft.com/office/drawing/2017/decorative" val="1"/>
              </a:ext>
            </a:extLst>
          </p:cNvPr>
          <p:cNvSpPr>
            <a:spLocks noGrp="1"/>
          </p:cNvSpPr>
          <p:nvPr>
            <p:ph type="sldNum" sz="quarter" idx="13"/>
          </p:nvPr>
        </p:nvSpPr>
        <p:spPr>
          <a:xfrm>
            <a:off x="0" y="6492875"/>
            <a:ext cx="481075" cy="365125"/>
          </a:xfrm>
        </p:spPr>
        <p:txBody>
          <a:bodyPr/>
          <a:lstStyle/>
          <a:p>
            <a:fld id="{59E3E2AC-ACB3-5544-BE29-32D30D23532C}" type="slidenum">
              <a:rPr lang="en-US" smtClean="0"/>
              <a:pPr/>
              <a:t>31</a:t>
            </a:fld>
            <a:r>
              <a:rPr lang="en-US"/>
              <a:t> </a:t>
            </a:r>
            <a:endParaRPr lang="en-US" dirty="0"/>
          </a:p>
        </p:txBody>
      </p:sp>
      <p:pic>
        <p:nvPicPr>
          <p:cNvPr id="9" name="Picture 8">
            <a:extLst>
              <a:ext uri="{FF2B5EF4-FFF2-40B4-BE49-F238E27FC236}">
                <a16:creationId xmlns:a16="http://schemas.microsoft.com/office/drawing/2014/main" id="{CF35FD71-AA0F-A3C6-AC7B-AA7EFB37B37E}"/>
              </a:ext>
            </a:extLst>
          </p:cNvPr>
          <p:cNvPicPr>
            <a:picLocks noChangeAspect="1"/>
          </p:cNvPicPr>
          <p:nvPr/>
        </p:nvPicPr>
        <p:blipFill rotWithShape="1">
          <a:blip r:embed="rId2" r:link="rId3" cstate="print">
            <a:alphaModFix amt="80000"/>
            <a:extLst>
              <a:ext uri="{28A0092B-C50C-407E-A947-70E740481C1C}">
                <a14:useLocalDpi xmlns:a14="http://schemas.microsoft.com/office/drawing/2010/main"/>
              </a:ext>
            </a:extLst>
          </a:blip>
          <a:srcRect b="-194"/>
          <a:stretch>
            <a:fillRect/>
          </a:stretch>
        </p:blipFill>
        <p:spPr>
          <a:xfrm flipH="1">
            <a:off x="6826825" y="-1"/>
            <a:ext cx="5371567" cy="6418347"/>
          </a:xfrm>
          <a:prstGeom prst="rect">
            <a:avLst/>
          </a:prstGeom>
          <a:solidFill>
            <a:schemeClr val="tx1"/>
          </a:solidFill>
        </p:spPr>
      </p:pic>
    </p:spTree>
    <p:extLst>
      <p:ext uri="{BB962C8B-B14F-4D97-AF65-F5344CB8AC3E}">
        <p14:creationId xmlns:p14="http://schemas.microsoft.com/office/powerpoint/2010/main" val="1297549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Copyright Standards</a:t>
            </a:r>
          </a:p>
        </p:txBody>
      </p:sp>
      <p:sp>
        <p:nvSpPr>
          <p:cNvPr id="4" name="Content Placeholder 3"/>
          <p:cNvSpPr>
            <a:spLocks noGrp="1"/>
          </p:cNvSpPr>
          <p:nvPr>
            <p:ph sz="quarter" idx="12"/>
          </p:nvPr>
        </p:nvSpPr>
        <p:spPr/>
        <p:txBody>
          <a:bodyPr/>
          <a:lstStyle/>
          <a:p>
            <a:pPr marL="0" indent="0">
              <a:buNone/>
            </a:pPr>
            <a:r>
              <a:rPr lang="en-US" sz="1600" dirty="0"/>
              <a:t>This document contains proprietary research, copyrighted materials and literary property of Gallup, Inc. It is for the guidance of your organization only and is not to be copied, quoted, published or divulged to others outside your organization. All of Gallup, Inc.’s content is protected by copyright. Neither the client nor the participants shall copy, modify, resell, reuse or distribute the program materials beyond the scope of what is agreed upon in writing by Gallup, Inc. Any violation of this Agreement shall be considered a breach of contract and misuse of Gallup, Inc.’s intellectual property.</a:t>
            </a:r>
          </a:p>
          <a:p>
            <a:pPr marL="0" indent="0">
              <a:buNone/>
            </a:pPr>
            <a:r>
              <a:rPr lang="en-US" sz="1600" dirty="0"/>
              <a:t>This document is of great value to Gallup, Inc. Accordingly, international and domestic laws and penalties guaranteeing patent, copyright, trademark and trade secret protection safeguard the ideas, concepts and recommendations related within this document.</a:t>
            </a:r>
          </a:p>
          <a:p>
            <a:pPr marL="0" indent="0">
              <a:buNone/>
            </a:pPr>
            <a:r>
              <a:rPr lang="en-US" sz="1600" dirty="0"/>
              <a:t>No changes may be made to this document without the express written permission of Gallup, Inc. </a:t>
            </a:r>
          </a:p>
          <a:p>
            <a:pPr marL="0" indent="0">
              <a:buNone/>
            </a:pPr>
            <a:r>
              <a:rPr lang="en-US" sz="1600" dirty="0"/>
              <a:t>Gallup</a:t>
            </a:r>
            <a:r>
              <a:rPr lang="en-US" sz="1600" baseline="30000"/>
              <a:t>®</a:t>
            </a:r>
            <a:r>
              <a:rPr lang="en-US" sz="1600"/>
              <a:t>, Q</a:t>
            </a:r>
            <a:r>
              <a:rPr lang="en-US" sz="1600" baseline="30000"/>
              <a:t>12®</a:t>
            </a:r>
            <a:r>
              <a:rPr lang="en-US" sz="1600"/>
              <a:t> </a:t>
            </a:r>
            <a:r>
              <a:rPr lang="en-US" sz="1600" dirty="0"/>
              <a:t>and Accountability Index</a:t>
            </a:r>
            <a:r>
              <a:rPr lang="en-US" sz="1600" baseline="30000" dirty="0"/>
              <a:t>TM</a:t>
            </a:r>
            <a:r>
              <a:rPr lang="en-US" sz="1600" dirty="0"/>
              <a:t> are trademarks of Gallup, Inc. All rights reserved. All other trademarks and copyrights are property of their respective owners. </a:t>
            </a:r>
          </a:p>
          <a:p>
            <a:pPr marL="0" indent="0">
              <a:buNone/>
            </a:pPr>
            <a:endParaRPr lang="en-US" sz="1800" dirty="0"/>
          </a:p>
        </p:txBody>
      </p:sp>
      <p:sp>
        <p:nvSpPr>
          <p:cNvPr id="6" name="Slide Number Placeholder 1">
            <a:extLst>
              <a:ext uri="{FF2B5EF4-FFF2-40B4-BE49-F238E27FC236}">
                <a16:creationId xmlns:a16="http://schemas.microsoft.com/office/drawing/2014/main" id="{21DF89B7-FA6F-9F91-3574-4AEAC906BFF0}"/>
              </a:ext>
              <a:ext uri="{C183D7F6-B498-43B3-948B-1728B52AA6E4}">
                <adec:decorative xmlns:adec="http://schemas.microsoft.com/office/drawing/2017/decorative" val="1"/>
              </a:ext>
            </a:extLst>
          </p:cNvPr>
          <p:cNvSpPr>
            <a:spLocks noGrp="1"/>
          </p:cNvSpPr>
          <p:nvPr>
            <p:ph type="sldNum" sz="quarter" idx="13"/>
          </p:nvPr>
        </p:nvSpPr>
        <p:spPr>
          <a:xfrm>
            <a:off x="0" y="6492875"/>
            <a:ext cx="481075" cy="365125"/>
          </a:xfrm>
        </p:spPr>
        <p:txBody>
          <a:bodyPr/>
          <a:lstStyle/>
          <a:p>
            <a:fld id="{59E3E2AC-ACB3-5544-BE29-32D30D23532C}" type="slidenum">
              <a:rPr lang="en-US" smtClean="0"/>
              <a:pPr/>
              <a:t>32</a:t>
            </a:fld>
            <a:r>
              <a:rPr lang="en-US"/>
              <a:t> </a:t>
            </a:r>
            <a:endParaRPr lang="en-US" dirty="0"/>
          </a:p>
        </p:txBody>
      </p:sp>
    </p:spTree>
    <p:extLst>
      <p:ext uri="{BB962C8B-B14F-4D97-AF65-F5344CB8AC3E}">
        <p14:creationId xmlns:p14="http://schemas.microsoft.com/office/powerpoint/2010/main" val="3818872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220464308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GALLUP" val="GlmaHj2Z"/>
  <p:tag name="ARTICULATE_SLIDE_COUNT" val="64"/>
  <p:tag name="ARTICULATE_DESIGN_ID_2_GALLUP_LIGHTGREEN" val="c9li85mS"/>
  <p:tag name="ARTICULATE_DESIGN_ID_3_GALLUP_LIGHTGREEN" val="CsfGEwBk"/>
  <p:tag name="ARTICULATE_DESIGN_ID_1_GALLUP_LIGHTGRAY" val="LIGLnJNo"/>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allup">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5"/>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Slate600">
      <a:srgbClr val="244142"/>
    </a:custClr>
    <a:custClr name="Green100">
      <a:srgbClr val="AADA91"/>
    </a:custClr>
    <a:custClr name="Teal300">
      <a:srgbClr val="009382"/>
    </a:custClr>
    <a:custClr name="Teal400">
      <a:srgbClr val="007465"/>
    </a:custClr>
    <a:custClr name="Teal500">
      <a:srgbClr val="005750"/>
    </a:custClr>
    <a:custClr name="Teal600">
      <a:srgbClr val="004C45"/>
    </a:custClr>
    <a:custClr name="Blue300">
      <a:srgbClr val="238DC1"/>
    </a:custClr>
    <a:custClr name="Blue400">
      <a:srgbClr val="0065A1"/>
    </a:custClr>
    <a:custClr name="Blue600">
      <a:srgbClr val="002169"/>
    </a:custClr>
    <a:custClr name="Purple400">
      <a:srgbClr val="625D9C"/>
    </a:custClr>
    <a:custClr name="Maroon400">
      <a:srgbClr val="B14C59"/>
    </a:custClr>
    <a:custClr name="Red400">
      <a:srgbClr val="F32735"/>
    </a:custClr>
    <a:custClr name="Red600">
      <a:srgbClr val="8E1537"/>
    </a:custClr>
    <a:custClr name="Orange00">
      <a:srgbClr val="FDF2ED"/>
    </a:custClr>
    <a:custClr name="Orange100">
      <a:srgbClr val="F1D09F"/>
    </a:custClr>
    <a:custClr name="Orange200">
      <a:srgbClr val="F4C55C"/>
    </a:custClr>
    <a:custClr name="Orange400">
      <a:srgbClr val="DA6927"/>
    </a:custClr>
    <a:custClr name="Orange600">
      <a:srgbClr val="B2292E"/>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Sample_PPT_Template_Widescreen_082022" id="{F7EAC04F-16F4-384F-A95C-FCB838DE8B79}" vid="{E91755AA-9DE0-1046-83B1-33AEE141E750}"/>
    </a:ext>
  </a:extLst>
</a:theme>
</file>

<file path=ppt/theme/theme2.xml><?xml version="1.0" encoding="utf-8"?>
<a:theme xmlns:a="http://schemas.openxmlformats.org/drawingml/2006/main" name="1_Gallup_LightGray">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Slate600">
      <a:srgbClr val="244142"/>
    </a:custClr>
    <a:custClr name="Green100">
      <a:srgbClr val="AADA91"/>
    </a:custClr>
    <a:custClr name="Teal300">
      <a:srgbClr val="009382"/>
    </a:custClr>
    <a:custClr name="Teal400">
      <a:srgbClr val="007465"/>
    </a:custClr>
    <a:custClr name="Teal500">
      <a:srgbClr val="005750"/>
    </a:custClr>
    <a:custClr name="Teal600">
      <a:srgbClr val="004C45"/>
    </a:custClr>
    <a:custClr name="Blue300">
      <a:srgbClr val="238DC1"/>
    </a:custClr>
    <a:custClr name="Blue400">
      <a:srgbClr val="0065A1"/>
    </a:custClr>
    <a:custClr name="Blue600">
      <a:srgbClr val="002169"/>
    </a:custClr>
    <a:custClr name="Purple400">
      <a:srgbClr val="625D9C"/>
    </a:custClr>
    <a:custClr name="Maroon400">
      <a:srgbClr val="B14C59"/>
    </a:custClr>
    <a:custClr name="Red400">
      <a:srgbClr val="F32735"/>
    </a:custClr>
    <a:custClr name="Red600">
      <a:srgbClr val="8E1537"/>
    </a:custClr>
    <a:custClr name="Orange00">
      <a:srgbClr val="FDF2ED"/>
    </a:custClr>
    <a:custClr name="Orange100">
      <a:srgbClr val="F1D09F"/>
    </a:custClr>
    <a:custClr name="Orange200">
      <a:srgbClr val="F4C55C"/>
    </a:custClr>
    <a:custClr name="Orange400">
      <a:srgbClr val="DA6927"/>
    </a:custClr>
    <a:custClr name="Orange600">
      <a:srgbClr val="B2292E"/>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Sample_PPT_Template_Widescreen_082022" id="{F7EAC04F-16F4-384F-A95C-FCB838DE8B79}" vid="{1729EF21-3E81-7B4D-8953-AF0AA08C3F37}"/>
    </a:ext>
  </a:extLst>
</a:theme>
</file>

<file path=ppt/theme/theme3.xml><?xml version="1.0" encoding="utf-8"?>
<a:theme xmlns:a="http://schemas.openxmlformats.org/drawingml/2006/main" name="2_Gallup_LightGreen">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Slate600">
      <a:srgbClr val="244142"/>
    </a:custClr>
    <a:custClr name="Green100">
      <a:srgbClr val="AADA91"/>
    </a:custClr>
    <a:custClr name="Teal300">
      <a:srgbClr val="009382"/>
    </a:custClr>
    <a:custClr name="Teal400">
      <a:srgbClr val="007465"/>
    </a:custClr>
    <a:custClr name="Teal500">
      <a:srgbClr val="005750"/>
    </a:custClr>
    <a:custClr name="Teal600">
      <a:srgbClr val="004C45"/>
    </a:custClr>
    <a:custClr name="Blue300">
      <a:srgbClr val="238DC1"/>
    </a:custClr>
    <a:custClr name="Blue400">
      <a:srgbClr val="0065A1"/>
    </a:custClr>
    <a:custClr name="Blue600">
      <a:srgbClr val="002169"/>
    </a:custClr>
    <a:custClr name="Purple400">
      <a:srgbClr val="625D9C"/>
    </a:custClr>
    <a:custClr name="Maroon400">
      <a:srgbClr val="B14C59"/>
    </a:custClr>
    <a:custClr name="Red400">
      <a:srgbClr val="F32735"/>
    </a:custClr>
    <a:custClr name="Red600">
      <a:srgbClr val="8E1537"/>
    </a:custClr>
    <a:custClr name="Orange00">
      <a:srgbClr val="FDF2ED"/>
    </a:custClr>
    <a:custClr name="Orange100">
      <a:srgbClr val="F1D09F"/>
    </a:custClr>
    <a:custClr name="Orange200">
      <a:srgbClr val="F4C55C"/>
    </a:custClr>
    <a:custClr name="Orange400">
      <a:srgbClr val="DA6927"/>
    </a:custClr>
    <a:custClr name="Orange600">
      <a:srgbClr val="B2292E"/>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Sample_PPT_Template_Widescreen_082022" id="{F7EAC04F-16F4-384F-A95C-FCB838DE8B79}" vid="{18006EB1-8B62-0A4C-8489-DB322213918E}"/>
    </a:ext>
  </a:extLst>
</a:theme>
</file>

<file path=ppt/theme/theme4.xml><?xml version="1.0" encoding="utf-8"?>
<a:theme xmlns:a="http://schemas.openxmlformats.org/drawingml/2006/main" name="3_Gallup_LightGreen">
  <a:themeElements>
    <a:clrScheme name="Gallup_2022">
      <a:dk1>
        <a:srgbClr val="000000"/>
      </a:dk1>
      <a:lt1>
        <a:srgbClr val="FFFFFF"/>
      </a:lt1>
      <a:dk2>
        <a:srgbClr val="54575A"/>
      </a:dk2>
      <a:lt2>
        <a:srgbClr val="E4F2E1"/>
      </a:lt2>
      <a:accent1>
        <a:srgbClr val="25282A"/>
      </a:accent1>
      <a:accent2>
        <a:srgbClr val="888B8D"/>
      </a:accent2>
      <a:accent3>
        <a:srgbClr val="CFD2D3"/>
      </a:accent3>
      <a:accent4>
        <a:srgbClr val="009D4F"/>
      </a:accent4>
      <a:accent5>
        <a:srgbClr val="00754A"/>
      </a:accent5>
      <a:accent6>
        <a:srgbClr val="16C64F"/>
      </a:accent6>
      <a:hlink>
        <a:srgbClr val="009D4F"/>
      </a:hlink>
      <a:folHlink>
        <a:srgbClr val="005745"/>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w="31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dirty="0" err="1" smtClean="0">
            <a:latin typeface="+mn-lt"/>
          </a:defRPr>
        </a:defPPr>
      </a:lstStyle>
    </a:txDef>
  </a:objectDefaults>
  <a:extraClrSchemeLst/>
  <a:custClrLst>
    <a:custClr name="Slate300">
      <a:srgbClr val="6A8C89"/>
    </a:custClr>
    <a:custClr name="Slate600">
      <a:srgbClr val="244142"/>
    </a:custClr>
    <a:custClr name="Green100">
      <a:srgbClr val="AADA91"/>
    </a:custClr>
    <a:custClr name="Teal300">
      <a:srgbClr val="009382"/>
    </a:custClr>
    <a:custClr name="Teal400">
      <a:srgbClr val="007465"/>
    </a:custClr>
    <a:custClr name="Teal500">
      <a:srgbClr val="005750"/>
    </a:custClr>
    <a:custClr name="Teal600">
      <a:srgbClr val="004C45"/>
    </a:custClr>
    <a:custClr name="Blue300">
      <a:srgbClr val="238DC1"/>
    </a:custClr>
    <a:custClr name="Blue400">
      <a:srgbClr val="0065A1"/>
    </a:custClr>
    <a:custClr name="Blue600">
      <a:srgbClr val="002169"/>
    </a:custClr>
    <a:custClr name="Purple400">
      <a:srgbClr val="625D9C"/>
    </a:custClr>
    <a:custClr name="Maroon400">
      <a:srgbClr val="B14C59"/>
    </a:custClr>
    <a:custClr name="Red400">
      <a:srgbClr val="F32735"/>
    </a:custClr>
    <a:custClr name="Red600">
      <a:srgbClr val="8E1537"/>
    </a:custClr>
    <a:custClr name="Orange00">
      <a:srgbClr val="FDF2ED"/>
    </a:custClr>
    <a:custClr name="Orange100">
      <a:srgbClr val="F1D09F"/>
    </a:custClr>
    <a:custClr name="Orange200">
      <a:srgbClr val="F4C55C"/>
    </a:custClr>
    <a:custClr name="Orange400">
      <a:srgbClr val="DA6927"/>
    </a:custClr>
    <a:custClr name="Orange600">
      <a:srgbClr val="B2292E"/>
    </a:custClr>
    <a:custClr name="Yellow400">
      <a:srgbClr val="AE821F"/>
    </a:custClr>
    <a:custClr name="Yellow500">
      <a:srgbClr val="8F6320"/>
    </a:custClr>
    <a:custClr name="Lime100">
      <a:srgbClr val="D5E666"/>
    </a:custClr>
    <a:custClr name="Lime200">
      <a:srgbClr val="BEDE18"/>
    </a:custClr>
    <a:custClr name="Lime300">
      <a:srgbClr val="86C300"/>
    </a:custClr>
    <a:custClr name="Lime500">
      <a:srgbClr val="487629"/>
    </a:custClr>
  </a:custClrLst>
  <a:extLst>
    <a:ext uri="{05A4C25C-085E-4340-85A3-A5531E510DB2}">
      <thm15:themeFamily xmlns:thm15="http://schemas.microsoft.com/office/thememl/2012/main" name="Gallup_Sample_PPT_Template_Widescreen_082022" id="{F7EAC04F-16F4-384F-A95C-FCB838DE8B79}" vid="{5D2EE0E6-4640-5A44-88F6-78C4F1528351}"/>
    </a:ext>
  </a:extLst>
</a:theme>
</file>

<file path=ppt/theme/theme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6.xml><?xml version="1.0" encoding="utf-8"?>
<a:theme xmlns:a="http://schemas.openxmlformats.org/drawingml/2006/main" name="Office Theme">
  <a:themeElements>
    <a:clrScheme name="Gallup">
      <a:dk1>
        <a:srgbClr val="404545"/>
      </a:dk1>
      <a:lt1>
        <a:srgbClr val="FFFFFF"/>
      </a:lt1>
      <a:dk2>
        <a:srgbClr val="8A9292"/>
      </a:dk2>
      <a:lt2>
        <a:srgbClr val="ECF4DE"/>
      </a:lt2>
      <a:accent1>
        <a:srgbClr val="007934"/>
      </a:accent1>
      <a:accent2>
        <a:srgbClr val="61C250"/>
      </a:accent2>
      <a:accent3>
        <a:srgbClr val="404545"/>
      </a:accent3>
      <a:accent4>
        <a:srgbClr val="B5B6B3"/>
      </a:accent4>
      <a:accent5>
        <a:srgbClr val="0096D6"/>
      </a:accent5>
      <a:accent6>
        <a:srgbClr val="EEAF30"/>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Blue500">
      <a:srgbClr val="012168"/>
    </a:custClr>
    <a:custClr name="Teal400">
      <a:srgbClr val="00827D"/>
    </a:custClr>
    <a:custClr name="Red300">
      <a:srgbClr val="B24B58"/>
    </a:custClr>
    <a:custClr name="Purple400">
      <a:srgbClr val="683177"/>
    </a:custClr>
    <a:custClr name="Orange400">
      <a:srgbClr val="E75200"/>
    </a:custClr>
    <a:custClr name="Green300">
      <a:srgbClr val="C2DF87"/>
    </a:custClr>
    <a:custClr name="Green400">
      <a:srgbClr val="94D500"/>
    </a:custClr>
    <a:custClr name="Teal500">
      <a:srgbClr val="095C66"/>
    </a:custClr>
    <a:custClr name="Maroon500">
      <a:srgbClr val="692044"/>
    </a:custClr>
    <a:custClr name="Maroon200">
      <a:srgbClr val="A58390"/>
    </a:custClr>
    <a:custClr name="Red500">
      <a:srgbClr val="97252B"/>
    </a:custClr>
    <a:custClr name="Maroon300">
      <a:srgbClr val="815374"/>
    </a:custClr>
    <a:custClr name="Orange600">
      <a:srgbClr val="9F3122"/>
    </a:custClr>
    <a:custClr name="Teal600">
      <a:srgbClr val="264B59"/>
    </a:custClr>
  </a:custClr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Gallup2019 3">
    <a:dk1>
      <a:srgbClr val="2B2B2B"/>
    </a:dk1>
    <a:lt1>
      <a:srgbClr val="FFFFFF"/>
    </a:lt1>
    <a:dk2>
      <a:srgbClr val="666666"/>
    </a:dk2>
    <a:lt2>
      <a:srgbClr val="ECF4DE"/>
    </a:lt2>
    <a:accent1>
      <a:srgbClr val="2B2B2B"/>
    </a:accent1>
    <a:accent2>
      <a:srgbClr val="929292"/>
    </a:accent2>
    <a:accent3>
      <a:srgbClr val="BBBBBB"/>
    </a:accent3>
    <a:accent4>
      <a:srgbClr val="007934"/>
    </a:accent4>
    <a:accent5>
      <a:srgbClr val="61C250"/>
    </a:accent5>
    <a:accent6>
      <a:srgbClr val="ECF3DE"/>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Gallup2019 3">
    <a:dk1>
      <a:srgbClr val="2B2B2B"/>
    </a:dk1>
    <a:lt1>
      <a:srgbClr val="FFFFFF"/>
    </a:lt1>
    <a:dk2>
      <a:srgbClr val="666666"/>
    </a:dk2>
    <a:lt2>
      <a:srgbClr val="ECF4DE"/>
    </a:lt2>
    <a:accent1>
      <a:srgbClr val="2B2B2B"/>
    </a:accent1>
    <a:accent2>
      <a:srgbClr val="929292"/>
    </a:accent2>
    <a:accent3>
      <a:srgbClr val="BBBBBB"/>
    </a:accent3>
    <a:accent4>
      <a:srgbClr val="007934"/>
    </a:accent4>
    <a:accent5>
      <a:srgbClr val="61C250"/>
    </a:accent5>
    <a:accent6>
      <a:srgbClr val="ECF3DE"/>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Gallup2019 3">
    <a:dk1>
      <a:srgbClr val="2B2B2B"/>
    </a:dk1>
    <a:lt1>
      <a:srgbClr val="FFFFFF"/>
    </a:lt1>
    <a:dk2>
      <a:srgbClr val="666666"/>
    </a:dk2>
    <a:lt2>
      <a:srgbClr val="ECF4DE"/>
    </a:lt2>
    <a:accent1>
      <a:srgbClr val="2B2B2B"/>
    </a:accent1>
    <a:accent2>
      <a:srgbClr val="929292"/>
    </a:accent2>
    <a:accent3>
      <a:srgbClr val="BBBBBB"/>
    </a:accent3>
    <a:accent4>
      <a:srgbClr val="007934"/>
    </a:accent4>
    <a:accent5>
      <a:srgbClr val="61C250"/>
    </a:accent5>
    <a:accent6>
      <a:srgbClr val="ECF3DE"/>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Gallup2019 3">
    <a:dk1>
      <a:srgbClr val="2B2B2B"/>
    </a:dk1>
    <a:lt1>
      <a:srgbClr val="FFFFFF"/>
    </a:lt1>
    <a:dk2>
      <a:srgbClr val="666666"/>
    </a:dk2>
    <a:lt2>
      <a:srgbClr val="ECF4DE"/>
    </a:lt2>
    <a:accent1>
      <a:srgbClr val="2B2B2B"/>
    </a:accent1>
    <a:accent2>
      <a:srgbClr val="929292"/>
    </a:accent2>
    <a:accent3>
      <a:srgbClr val="BBBBBB"/>
    </a:accent3>
    <a:accent4>
      <a:srgbClr val="007934"/>
    </a:accent4>
    <a:accent5>
      <a:srgbClr val="61C250"/>
    </a:accent5>
    <a:accent6>
      <a:srgbClr val="ECF3DE"/>
    </a:accent6>
    <a:hlink>
      <a:srgbClr val="61C250"/>
    </a:hlink>
    <a:folHlink>
      <a:srgbClr val="007934"/>
    </a:folHlink>
  </a:clrScheme>
  <a:fontScheme name="Gallup">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Gallup</Template>
  <TotalTime>10134</TotalTime>
  <Words>3049</Words>
  <Application>Microsoft Office PowerPoint</Application>
  <PresentationFormat>Widescreen</PresentationFormat>
  <Paragraphs>555</Paragraphs>
  <Slides>33</Slides>
  <Notes>9</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33</vt:i4>
      </vt:variant>
    </vt:vector>
  </HeadingPairs>
  <TitlesOfParts>
    <vt:vector size="47" baseType="lpstr">
      <vt:lpstr>Arial</vt:lpstr>
      <vt:lpstr>Arial Narrow</vt:lpstr>
      <vt:lpstr>Calibri</vt:lpstr>
      <vt:lpstr>Calibri Light</vt:lpstr>
      <vt:lpstr>Georgia</vt:lpstr>
      <vt:lpstr>Times</vt:lpstr>
      <vt:lpstr>Trade Gothic Next</vt:lpstr>
      <vt:lpstr>Trade Gothic Next HvyCd</vt:lpstr>
      <vt:lpstr>Wingdings</vt:lpstr>
      <vt:lpstr>Gallup</vt:lpstr>
      <vt:lpstr>1_Gallup_LightGray</vt:lpstr>
      <vt:lpstr>2_Gallup_LightGreen</vt:lpstr>
      <vt:lpstr>3_Gallup_LightGreen</vt:lpstr>
      <vt:lpstr>Office Theme</vt:lpstr>
      <vt:lpstr>PowerPoint Presentation</vt:lpstr>
      <vt:lpstr>OUR MISSION</vt:lpstr>
      <vt:lpstr>OUR GUIDING PRINCIPLES</vt:lpstr>
      <vt:lpstr>PowerPoint Presentation</vt:lpstr>
      <vt:lpstr>SY2022-23 Engagement Efforts</vt:lpstr>
      <vt:lpstr>PowerPoint Presentation</vt:lpstr>
      <vt:lpstr>PowerPoint Presentation</vt:lpstr>
      <vt:lpstr>Three Types of Employees</vt:lpstr>
      <vt:lpstr>Engagement Matters</vt:lpstr>
      <vt:lpstr>The 12 Items That Matter for Engagement — Gallup’s Q12®</vt:lpstr>
      <vt:lpstr>PowerPoint Presentation</vt:lpstr>
      <vt:lpstr>Executive Summary</vt:lpstr>
      <vt:lpstr>Engagement Segments Within BCSD </vt:lpstr>
      <vt:lpstr>78% of Workers Worldwide Are Not Reaching Their Full Potential</vt:lpstr>
      <vt:lpstr>Q12® Item Analysis</vt:lpstr>
      <vt:lpstr>Additional Item Analysis</vt:lpstr>
      <vt:lpstr>Q12® Engagement Index by School Level</vt:lpstr>
      <vt:lpstr>Additional Item Analysis by School Leader Level</vt:lpstr>
      <vt:lpstr>PowerPoint Presentation</vt:lpstr>
      <vt:lpstr>PowerPoint Presentation</vt:lpstr>
      <vt:lpstr>Gallup Student Poll Engagement Index</vt:lpstr>
      <vt:lpstr>Gallup Student Poll Engagement Index by Grade</vt:lpstr>
      <vt:lpstr>PowerPoint Presentation</vt:lpstr>
      <vt:lpstr>Gallup Student Poll Hope Index by Grade</vt:lpstr>
      <vt:lpstr>Gallup Student Poll Hope Index</vt:lpstr>
      <vt:lpstr>PowerPoint Presentation</vt:lpstr>
      <vt:lpstr>PowerPoint Presentation</vt:lpstr>
      <vt:lpstr>PowerPoint Presentation</vt:lpstr>
      <vt:lpstr>Engagement Is Everyone’s Responsibility</vt:lpstr>
      <vt:lpstr>PowerPoint Presentation</vt:lpstr>
      <vt:lpstr>Next Steps: Year Two  (Employee Engagement Survey + Student Poll) </vt:lpstr>
      <vt:lpstr>Copyright Standards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Kayla Reese</dc:creator>
  <cp:keywords/>
  <dc:description/>
  <cp:lastModifiedBy>Lovett, Katika</cp:lastModifiedBy>
  <cp:revision>112</cp:revision>
  <cp:lastPrinted>2012-09-12T16:25:16Z</cp:lastPrinted>
  <dcterms:created xsi:type="dcterms:W3CDTF">2022-10-27T17:57:35Z</dcterms:created>
  <dcterms:modified xsi:type="dcterms:W3CDTF">2023-07-18T20:11:00Z</dcterms:modified>
  <cp:category/>
  <cp:contentStatus>Version 3.0</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0F1C9918-87D6-4B81-BBB2-C2218461E340</vt:lpwstr>
  </property>
  <property fmtid="{D5CDD505-2E9C-101B-9397-08002B2CF9AE}" pid="3" name="ArticulatePath">
    <vt:lpwstr>Gallup_Sample_PPT_Template_Widescreen_050420v1_kn</vt:lpwstr>
  </property>
  <property fmtid="{D5CDD505-2E9C-101B-9397-08002B2CF9AE}" pid="4" name="MSIP_Label_d8b20742-429b-42b9-accf-7e4dee8e6e11_Enabled">
    <vt:lpwstr>true</vt:lpwstr>
  </property>
  <property fmtid="{D5CDD505-2E9C-101B-9397-08002B2CF9AE}" pid="5" name="MSIP_Label_d8b20742-429b-42b9-accf-7e4dee8e6e11_SetDate">
    <vt:lpwstr>2021-12-30T22:24:28Z</vt:lpwstr>
  </property>
  <property fmtid="{D5CDD505-2E9C-101B-9397-08002B2CF9AE}" pid="6" name="MSIP_Label_d8b20742-429b-42b9-accf-7e4dee8e6e11_Method">
    <vt:lpwstr>Standard</vt:lpwstr>
  </property>
  <property fmtid="{D5CDD505-2E9C-101B-9397-08002B2CF9AE}" pid="7" name="MSIP_Label_d8b20742-429b-42b9-accf-7e4dee8e6e11_Name">
    <vt:lpwstr>General</vt:lpwstr>
  </property>
  <property fmtid="{D5CDD505-2E9C-101B-9397-08002B2CF9AE}" pid="8" name="MSIP_Label_d8b20742-429b-42b9-accf-7e4dee8e6e11_SiteId">
    <vt:lpwstr>b14f2065-f065-4a73-8348-7550feb841c5</vt:lpwstr>
  </property>
  <property fmtid="{D5CDD505-2E9C-101B-9397-08002B2CF9AE}" pid="9" name="MSIP_Label_d8b20742-429b-42b9-accf-7e4dee8e6e11_ActionId">
    <vt:lpwstr>5694bf04-78ee-4979-9f37-a01527b44c9b</vt:lpwstr>
  </property>
  <property fmtid="{D5CDD505-2E9C-101B-9397-08002B2CF9AE}" pid="10" name="MSIP_Label_d8b20742-429b-42b9-accf-7e4dee8e6e11_ContentBits">
    <vt:lpwstr>0</vt:lpwstr>
  </property>
</Properties>
</file>