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2"/>
  </p:notesMasterIdLst>
  <p:sldIdLst>
    <p:sldId id="292" r:id="rId4"/>
    <p:sldId id="315" r:id="rId5"/>
    <p:sldId id="316" r:id="rId6"/>
    <p:sldId id="317" r:id="rId7"/>
    <p:sldId id="399" r:id="rId8"/>
    <p:sldId id="291" r:id="rId9"/>
    <p:sldId id="294" r:id="rId10"/>
    <p:sldId id="304" r:id="rId11"/>
    <p:sldId id="302" r:id="rId12"/>
    <p:sldId id="303" r:id="rId13"/>
    <p:sldId id="318" r:id="rId14"/>
    <p:sldId id="305" r:id="rId15"/>
    <p:sldId id="307" r:id="rId16"/>
    <p:sldId id="300" r:id="rId17"/>
    <p:sldId id="311" r:id="rId18"/>
    <p:sldId id="312" r:id="rId19"/>
    <p:sldId id="295" r:id="rId20"/>
    <p:sldId id="279" r:id="rId21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79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F33C1-368A-88CF-5228-E22987071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C242D8-C41E-0E2D-DC8B-D8D59B7AC0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8C48D9-7D6F-12B0-E1A7-68A453D0B5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C9D4C4-72A9-606C-A14C-BCFE34F7F2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9858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084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23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42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1E60B-09DD-8ACA-FFCB-2D978ACEA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E5823F-47BB-BEEA-11DB-0DE54FFDFA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00DF92-01E8-3F09-DEDF-6B6595D4DD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D17D7-743E-ADBE-DF48-889616BE3F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81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35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0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0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30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290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748E-5E07-4D81-9EB9-3D0AA05E7FE9}" type="datetime1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FCF5-E639-479F-8CF2-54855C6E5C95}" type="datetime1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150E3-92EB-4647-8E49-9C7EA335387E}" type="datetime1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2DAB-7409-4824-A1E8-B9958E0CD204}" type="datetime1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6074-AB58-455B-9E23-0630BD2DD409}" type="datetime1">
              <a:rPr lang="en-US" smtClean="0"/>
              <a:t>6/18/2026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10DC-079D-4A56-BC92-A571A4844010}" type="datetime1">
              <a:rPr lang="en-US" smtClean="0"/>
              <a:t>6/18/2026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2B48-18ED-44BF-9795-C28E341993BE}" type="datetime1">
              <a:rPr lang="en-US" smtClean="0"/>
              <a:t>6/18/2026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7745-3751-4589-BBC8-65FA22B21966}" type="datetime1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41B0-2B6E-4F78-ACCB-87B8F722DFBF}" type="datetime1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338C-3A2F-407B-BC16-9899DC55E2D7}" type="datetime1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AD7-6B1F-4359-AF94-8327EDF5A437}" type="datetime1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6E4E-060A-414E-A837-33FF38A06D37}" type="datetime1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F370-0714-4A01-B5DB-E5878CAA54C4}" type="datetime1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77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E2FA-D7F8-422D-BAB3-02FC64B705F0}" type="datetime1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DE14-3795-4221-B666-00975074391E}" type="datetime1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084A1-1289-4786-8D4A-880A2744AE71}" type="datetime1">
              <a:rPr lang="en-US" smtClean="0"/>
              <a:t>6/18/2026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2FDB-286A-4C15-98E6-5847CD2393DA}" type="datetime1">
              <a:rPr lang="en-US" smtClean="0"/>
              <a:t>6/18/2026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6A0D-0CCB-4F6F-AA3D-F57CE08A5719}" type="datetime1">
              <a:rPr lang="en-US" smtClean="0"/>
              <a:t>6/18/2026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2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B155-693A-4635-B02A-8E550B697348}" type="datetime1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1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D5A3-E47D-49D1-B12D-DE4F602D37C8}" type="datetime1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41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F9DC-D2EF-47ED-A881-EF9779FFD3B5}" type="datetime1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4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FF16-5A38-4226-8911-2F437E54EAC7}" type="datetime1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752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197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677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7251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4766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9078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2196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7336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8871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0109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434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412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62836-C76D-4894-B2E1-8071AA91C721}" type="datetime1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75D6C-55D7-4DB2-AAFB-AD6250CF8FF1}" type="datetime1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1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36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89598" y="2160010"/>
            <a:ext cx="73617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April 30, 2026</a:t>
            </a:r>
          </a:p>
          <a:p>
            <a:pPr algn="ctr" defTabSz="914400"/>
            <a:endParaRPr lang="en-US" sz="6000" b="1" dirty="0">
              <a:latin typeface="Trade Gothic Next HvyCd" panose="020B09060403030200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Eric Bush, CPA</a:t>
            </a:r>
          </a:p>
          <a:p>
            <a:r>
              <a:rPr lang="en-US" sz="2400" i="1" dirty="0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/>
                <a:cs typeface="Arial"/>
              </a:rPr>
              <a:t>June 18, 2026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735AF-3855-6D2A-E124-A1538740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6F8BBC-BB33-0FEE-266C-88C215A7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76C79-CE54-AE8B-63B8-E03D391A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2766" y="830161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present the financial results for the period ending April 30, 2026.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covers the General Fund, all funds combined, and ESPLOST results for the period ending April 30, 2026.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This is a summary of the financial results of the period ended April 30, 2026.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8DBF2-6F2A-712D-489F-B181EFBA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75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E76921-3683-8893-D74C-9DBBAE521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4A61F-BF87-6AB5-C16B-EEA12A970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147" y="1173639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STRATEGIC GOAL(S) ADDRESSED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Arial Narrow"/>
              </a:rPr>
              <a:t>Goal 2.5: Staff Effectiveness (Maintain operational excellence in fiscal management, technology, facilities, transportation, and nutrition.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PERFORMANCE MEASURE(S)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Arial Narrow"/>
              </a:rPr>
              <a:t>The Monthly Financial Statements are reported on each month to ensure information is delivered to all internal and external stakeholders for review and to maintain operational excellence in fiscal management.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PRIORITY AREA(S)</a:t>
            </a:r>
            <a:endParaRPr lang="en-US" sz="3000" b="1" cap="all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Arial Narrow"/>
              </a:rPr>
              <a:t>Fiscal Management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AE109-326E-FBFE-32B6-93A1257240C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AC11D3-5789-784C-3EC6-B1E2BBB10E39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STRATEGIC ALIGNMENT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F65254-862B-1263-6493-1979B56C9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ED7D1C5-28E0-110A-4093-C7E97C33E899}"/>
              </a:ext>
            </a:extLst>
          </p:cNvPr>
          <p:cNvSpPr txBox="1"/>
          <p:nvPr/>
        </p:nvSpPr>
        <p:spPr>
          <a:xfrm>
            <a:off x="11480800" y="6437745"/>
            <a:ext cx="2620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238326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739577" y="249149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General Fund</a:t>
            </a:r>
            <a:r>
              <a:rPr lang="en-US" sz="3600" dirty="0">
                <a:solidFill>
                  <a:srgbClr val="FF0000"/>
                </a:solidFill>
                <a:latin typeface="Arial"/>
                <a:cs typeface="Arial"/>
              </a:rPr>
              <a:t> </a:t>
            </a:r>
            <a:endParaRPr lang="en-US" dirty="0">
              <a:ea typeface="+mn-ea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</a:t>
            </a:r>
            <a:r>
              <a:rPr lang="en-US" sz="3600" dirty="0">
                <a:solidFill>
                  <a:prstClr val="black"/>
                </a:solidFill>
                <a:latin typeface="Arial"/>
                <a:cs typeface="Arial"/>
              </a:rPr>
              <a:t>Ten Months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April 30, 2026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5CA4FC-290A-5BA6-3FDC-941D9B91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5AAB64F-A8B9-499B-272D-93376DE1D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6586" y="4419212"/>
            <a:ext cx="6104400" cy="24387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50058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0" y="136521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General Fund as of April 30, 2026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3853" y="0"/>
            <a:ext cx="1079894" cy="10756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26178-8C26-A3AC-5DBD-C867C762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7789" y="653891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9D2F37-0BDD-48E9-5C85-02795230FC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3" y="869311"/>
            <a:ext cx="6043542" cy="59886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492B5B-0E9F-E46E-B63D-C90B18865C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5568" y="869311"/>
            <a:ext cx="6104400" cy="3549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Ten Months Ending April 30, 2026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0"/>
            <a:ext cx="1205092" cy="120032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7C803-BFF9-DA1B-8E6D-804AB65C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9316" y="6559736"/>
            <a:ext cx="1287161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5F998A-3A47-0063-9187-44CF1C0255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360" y="1157497"/>
            <a:ext cx="11113536" cy="5445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03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115701"/>
            <a:ext cx="12203009" cy="97207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General Fund Expenditures by Function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13D0D-F376-2F02-B1A1-BEDA39CC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8989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41E008-D3BB-5817-7F31-C0DEDA36D683}"/>
              </a:ext>
            </a:extLst>
          </p:cNvPr>
          <p:cNvSpPr txBox="1"/>
          <p:nvPr/>
        </p:nvSpPr>
        <p:spPr>
          <a:xfrm>
            <a:off x="8393590" y="1858286"/>
            <a:ext cx="2614801" cy="230832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Left">
              <a:rot lat="0" lon="1200000" rev="20999999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= 68%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4F709F-49F7-E86D-24D4-FF6A49BE5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39" y="1279805"/>
            <a:ext cx="8327633" cy="530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288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840760" y="2566646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Funds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</a:t>
            </a:r>
            <a:r>
              <a:rPr lang="en-US" sz="3600" dirty="0">
                <a:solidFill>
                  <a:prstClr val="black"/>
                </a:solidFill>
                <a:latin typeface="Arial"/>
                <a:cs typeface="Arial"/>
              </a:rPr>
              <a:t>Ten Months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April 30, 2026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45171-BC37-2853-84A5-4919892F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4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EB2717-0829-E747-305C-378D53E37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321581E-AB40-F30C-BA98-49FBB5742148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414A7D-0474-4CC1-9168-6A90A8545344}"/>
              </a:ext>
            </a:extLst>
          </p:cNvPr>
          <p:cNvSpPr txBox="1"/>
          <p:nvPr/>
        </p:nvSpPr>
        <p:spPr>
          <a:xfrm>
            <a:off x="11008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All Funds as of April 30, 2026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6E993F-E275-0157-4514-51D4271C7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C73F4-8A16-B182-616D-AD204DBB0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0310" y="6495902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7ECC9B-4BD2-2B99-2482-D723C2B80A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453" y="1089959"/>
            <a:ext cx="11360729" cy="540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870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April 30, 2026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EE820-46B8-5FB4-6C68-BE047189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7461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A293CC-8801-6B59-20EB-57BEAAE101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49" y="1126989"/>
            <a:ext cx="11321624" cy="5283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8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Ten Months Ending April 30, 2026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 useBgFill="1">
        <p:nvSpPr>
          <p:cNvPr id="6" name="Slide Number Placeholder 5">
            <a:extLst>
              <a:ext uri="{FF2B5EF4-FFF2-40B4-BE49-F238E27FC236}">
                <a16:creationId xmlns:a16="http://schemas.microsoft.com/office/drawing/2014/main" id="{D905D6A6-5360-1872-E078-07C773D2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4247" y="6319285"/>
            <a:ext cx="64243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D0A6DD-3CF1-B37D-5BB3-114EA979C9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004" y="1142320"/>
            <a:ext cx="10706260" cy="554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5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151567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8" y="245237"/>
            <a:ext cx="106279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Fund Category Descriptions for All Funds Statements</a:t>
            </a:r>
          </a:p>
          <a:p>
            <a:r>
              <a:rPr lang="en-US" sz="3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	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4A51-7633-2AFF-065A-20536FB0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0310" y="6495902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EAC01B-CD99-F81A-39F3-A959FCA2B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31" y="2002810"/>
            <a:ext cx="11435137" cy="381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85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Update on 2021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2016 ESPLOST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8ECA5-F920-2CD9-DEA8-FBBE82E26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30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 Months Ending April 30, 2026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93045-2EB8-7185-5A05-84089971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E740592-5E2C-AC78-5135-98E58B6CE6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1560" y="1215547"/>
            <a:ext cx="10068879" cy="3864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1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B895C-8529-3A18-412C-3F821DC0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17B90-40AB-E581-245F-091C1BE1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321</TotalTime>
  <Words>421</Words>
  <Application>Microsoft Office PowerPoint</Application>
  <PresentationFormat>Widescreen</PresentationFormat>
  <Paragraphs>100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Arial Narrow</vt:lpstr>
      <vt:lpstr>Calibri</vt:lpstr>
      <vt:lpstr>Calibri Light</vt:lpstr>
      <vt:lpstr>Trade Gothic Next Cond</vt:lpstr>
      <vt:lpstr>Trade Gothic Next HvyCd</vt:lpstr>
      <vt:lpstr>Office Theme</vt:lpstr>
      <vt:lpstr>1_Office Theme</vt:lpstr>
      <vt:lpstr>2_Office Theme</vt:lpstr>
      <vt:lpstr>PowerPoint Presentation</vt:lpstr>
      <vt:lpstr>OUR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Bush, Eric</cp:lastModifiedBy>
  <cp:revision>7</cp:revision>
  <cp:lastPrinted>2026-06-17T19:16:16Z</cp:lastPrinted>
  <dcterms:created xsi:type="dcterms:W3CDTF">2023-05-01T16:02:45Z</dcterms:created>
  <dcterms:modified xsi:type="dcterms:W3CDTF">2026-06-18T15:15:56Z</dcterms:modified>
</cp:coreProperties>
</file>