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50"/>
  </p:notesMasterIdLst>
  <p:sldIdLst>
    <p:sldId id="292" r:id="rId6"/>
    <p:sldId id="298" r:id="rId7"/>
    <p:sldId id="297" r:id="rId8"/>
    <p:sldId id="300" r:id="rId9"/>
    <p:sldId id="287" r:id="rId10"/>
    <p:sldId id="3558" r:id="rId11"/>
    <p:sldId id="3559" r:id="rId12"/>
    <p:sldId id="3560" r:id="rId13"/>
    <p:sldId id="3561" r:id="rId14"/>
    <p:sldId id="307" r:id="rId15"/>
    <p:sldId id="308" r:id="rId16"/>
    <p:sldId id="309" r:id="rId17"/>
    <p:sldId id="3262" r:id="rId18"/>
    <p:sldId id="311" r:id="rId19"/>
    <p:sldId id="312" r:id="rId20"/>
    <p:sldId id="313" r:id="rId21"/>
    <p:sldId id="316" r:id="rId22"/>
    <p:sldId id="317" r:id="rId23"/>
    <p:sldId id="318" r:id="rId24"/>
    <p:sldId id="319" r:id="rId25"/>
    <p:sldId id="325" r:id="rId26"/>
    <p:sldId id="3256" r:id="rId27"/>
    <p:sldId id="330" r:id="rId28"/>
    <p:sldId id="3286" r:id="rId29"/>
    <p:sldId id="3254" r:id="rId30"/>
    <p:sldId id="3255" r:id="rId31"/>
    <p:sldId id="3250" r:id="rId32"/>
    <p:sldId id="3251" r:id="rId33"/>
    <p:sldId id="3291" r:id="rId34"/>
    <p:sldId id="3292" r:id="rId35"/>
    <p:sldId id="3252" r:id="rId36"/>
    <p:sldId id="3283" r:id="rId37"/>
    <p:sldId id="3246" r:id="rId38"/>
    <p:sldId id="3247" r:id="rId39"/>
    <p:sldId id="3248" r:id="rId40"/>
    <p:sldId id="3282" r:id="rId41"/>
    <p:sldId id="3293" r:id="rId42"/>
    <p:sldId id="3271" r:id="rId43"/>
    <p:sldId id="3274" r:id="rId44"/>
    <p:sldId id="3243" r:id="rId45"/>
    <p:sldId id="3244" r:id="rId46"/>
    <p:sldId id="3245" r:id="rId47"/>
    <p:sldId id="295" r:id="rId48"/>
    <p:sldId id="279" r:id="rId4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12E6EB-C11D-440C-863E-4C83229F191C}" v="93" dt="2026-03-12T20:50:08.9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9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8/10/relationships/authors" Target="authors.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899D2D-0B37-42BA-9214-1B1D3A661A5E}"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0B5A8DB3-4F8C-4C70-B900-D2DBB879D2E1}">
      <dgm:prSet/>
      <dgm:spPr/>
      <dgm:t>
        <a:bodyPr/>
        <a:lstStyle/>
        <a:p>
          <a:pPr>
            <a:lnSpc>
              <a:spcPct val="100000"/>
            </a:lnSpc>
            <a:defRPr b="1"/>
          </a:pPr>
          <a:r>
            <a:rPr lang="en-US" b="1" dirty="0"/>
            <a:t>Recruitment/Retention</a:t>
          </a:r>
          <a:endParaRPr lang="en-US" dirty="0"/>
        </a:p>
      </dgm:t>
    </dgm:pt>
    <dgm:pt modelId="{20B3B906-78AE-4BEB-ACA0-58323C1E830E}" type="parTrans" cxnId="{95842EBC-DBF7-4237-BD28-31766C2EC3ED}">
      <dgm:prSet/>
      <dgm:spPr/>
      <dgm:t>
        <a:bodyPr/>
        <a:lstStyle/>
        <a:p>
          <a:endParaRPr lang="en-US"/>
        </a:p>
      </dgm:t>
    </dgm:pt>
    <dgm:pt modelId="{28B77897-3B7D-416A-94E8-687B3512A2A3}" type="sibTrans" cxnId="{95842EBC-DBF7-4237-BD28-31766C2EC3ED}">
      <dgm:prSet/>
      <dgm:spPr/>
      <dgm:t>
        <a:bodyPr/>
        <a:lstStyle/>
        <a:p>
          <a:endParaRPr lang="en-US"/>
        </a:p>
      </dgm:t>
    </dgm:pt>
    <dgm:pt modelId="{457F5861-5D11-4AC3-90E4-099561A9FF44}">
      <dgm:prSet custT="1"/>
      <dgm:spPr/>
      <dgm:t>
        <a:bodyPr/>
        <a:lstStyle/>
        <a:p>
          <a:pPr>
            <a:lnSpc>
              <a:spcPct val="100000"/>
            </a:lnSpc>
            <a:buNone/>
          </a:pPr>
          <a:r>
            <a:rPr lang="en-US" sz="2200" dirty="0"/>
            <a:t>Strengthen our workforce by offering region-aligned, competitive salary structures that position the District to retain exceptional educators and staff who drive student success.</a:t>
          </a:r>
        </a:p>
      </dgm:t>
    </dgm:pt>
    <dgm:pt modelId="{8A400CDB-7BA9-4180-BE2F-5BE9BF23FA5E}" type="parTrans" cxnId="{21920F7C-D10D-4EB5-B1F8-3D8F8DD5FCC2}">
      <dgm:prSet/>
      <dgm:spPr/>
      <dgm:t>
        <a:bodyPr/>
        <a:lstStyle/>
        <a:p>
          <a:endParaRPr lang="en-US"/>
        </a:p>
      </dgm:t>
    </dgm:pt>
    <dgm:pt modelId="{EE95B0C2-24BC-45B0-8F7C-2ECFC55DE405}" type="sibTrans" cxnId="{21920F7C-D10D-4EB5-B1F8-3D8F8DD5FCC2}">
      <dgm:prSet/>
      <dgm:spPr/>
      <dgm:t>
        <a:bodyPr/>
        <a:lstStyle/>
        <a:p>
          <a:endParaRPr lang="en-US"/>
        </a:p>
      </dgm:t>
    </dgm:pt>
    <dgm:pt modelId="{DE7B9974-B363-40AB-8413-EC8B08248CD8}">
      <dgm:prSet/>
      <dgm:spPr/>
      <dgm:t>
        <a:bodyPr/>
        <a:lstStyle/>
        <a:p>
          <a:pPr>
            <a:lnSpc>
              <a:spcPct val="100000"/>
            </a:lnSpc>
            <a:defRPr b="1"/>
          </a:pPr>
          <a:r>
            <a:rPr lang="en-US" b="1" dirty="0"/>
            <a:t>Staffing Efficiency </a:t>
          </a:r>
          <a:endParaRPr lang="en-US" dirty="0"/>
        </a:p>
      </dgm:t>
    </dgm:pt>
    <dgm:pt modelId="{A7642B50-8682-4F9E-A43F-D251B2D9D919}" type="parTrans" cxnId="{571980EB-6AD8-4669-A34C-9E630E4C8E78}">
      <dgm:prSet/>
      <dgm:spPr/>
      <dgm:t>
        <a:bodyPr/>
        <a:lstStyle/>
        <a:p>
          <a:endParaRPr lang="en-US"/>
        </a:p>
      </dgm:t>
    </dgm:pt>
    <dgm:pt modelId="{109BFF14-4FC2-49A9-B8DD-D7C2F1FA5917}" type="sibTrans" cxnId="{571980EB-6AD8-4669-A34C-9E630E4C8E78}">
      <dgm:prSet/>
      <dgm:spPr/>
      <dgm:t>
        <a:bodyPr/>
        <a:lstStyle/>
        <a:p>
          <a:endParaRPr lang="en-US"/>
        </a:p>
      </dgm:t>
    </dgm:pt>
    <dgm:pt modelId="{D36801B0-3E40-4287-9498-A13C8CB3B2C2}">
      <dgm:prSet custT="1"/>
      <dgm:spPr/>
      <dgm:t>
        <a:bodyPr/>
        <a:lstStyle/>
        <a:p>
          <a:pPr>
            <a:lnSpc>
              <a:spcPct val="100000"/>
            </a:lnSpc>
          </a:pPr>
          <a:r>
            <a:rPr lang="en-US" sz="2400" dirty="0"/>
            <a:t>Strategically utilize State‑funded class size allocations to guide staffing decisions while enhancing programs and supports that drive student success.</a:t>
          </a:r>
        </a:p>
      </dgm:t>
    </dgm:pt>
    <dgm:pt modelId="{2288B000-8059-4ABE-9348-2030F1A8F7B9}" type="parTrans" cxnId="{823335D1-3ED4-464B-8137-7592C0DCD526}">
      <dgm:prSet/>
      <dgm:spPr/>
      <dgm:t>
        <a:bodyPr/>
        <a:lstStyle/>
        <a:p>
          <a:endParaRPr lang="en-US"/>
        </a:p>
      </dgm:t>
    </dgm:pt>
    <dgm:pt modelId="{3D0DFEB3-8927-478F-A154-851D1EA24D76}" type="sibTrans" cxnId="{823335D1-3ED4-464B-8137-7592C0DCD526}">
      <dgm:prSet/>
      <dgm:spPr/>
      <dgm:t>
        <a:bodyPr/>
        <a:lstStyle/>
        <a:p>
          <a:endParaRPr lang="en-US"/>
        </a:p>
      </dgm:t>
    </dgm:pt>
    <dgm:pt modelId="{47CA4882-22E0-483B-919A-231DBC332B4B}">
      <dgm:prSet/>
      <dgm:spPr/>
      <dgm:t>
        <a:bodyPr/>
        <a:lstStyle/>
        <a:p>
          <a:pPr>
            <a:lnSpc>
              <a:spcPct val="100000"/>
            </a:lnSpc>
            <a:defRPr b="1"/>
          </a:pPr>
          <a:r>
            <a:rPr lang="en-US" b="1" dirty="0"/>
            <a:t>Future Readiness</a:t>
          </a:r>
          <a:endParaRPr lang="en-US" dirty="0"/>
        </a:p>
      </dgm:t>
    </dgm:pt>
    <dgm:pt modelId="{19E33369-2A8F-4F4E-8FB9-5310EC640037}" type="parTrans" cxnId="{71C61CAE-64B5-416A-BCDE-167779BB9C7A}">
      <dgm:prSet/>
      <dgm:spPr/>
      <dgm:t>
        <a:bodyPr/>
        <a:lstStyle/>
        <a:p>
          <a:endParaRPr lang="en-US"/>
        </a:p>
      </dgm:t>
    </dgm:pt>
    <dgm:pt modelId="{0D91C240-16EB-4B95-9EF8-509252B4FA64}" type="sibTrans" cxnId="{71C61CAE-64B5-416A-BCDE-167779BB9C7A}">
      <dgm:prSet/>
      <dgm:spPr/>
      <dgm:t>
        <a:bodyPr/>
        <a:lstStyle/>
        <a:p>
          <a:endParaRPr lang="en-US"/>
        </a:p>
      </dgm:t>
    </dgm:pt>
    <dgm:pt modelId="{2B43033E-6C43-4301-B0AC-3D5A55661D0D}">
      <dgm:prSet custT="1"/>
      <dgm:spPr/>
      <dgm:t>
        <a:bodyPr/>
        <a:lstStyle/>
        <a:p>
          <a:pPr>
            <a:lnSpc>
              <a:spcPct val="100000"/>
            </a:lnSpc>
          </a:pPr>
          <a:r>
            <a:rPr lang="en-US" sz="2400" dirty="0"/>
            <a:t>Enhance pathways and supports that equip students for postsecondary success, leveraging partnerships to broaden opportunities.</a:t>
          </a:r>
        </a:p>
      </dgm:t>
    </dgm:pt>
    <dgm:pt modelId="{FF362B1A-5AF0-470C-A537-4BA333B43F1A}" type="parTrans" cxnId="{7F2F4D69-C01E-47D7-BE3D-E315C2833B31}">
      <dgm:prSet/>
      <dgm:spPr/>
      <dgm:t>
        <a:bodyPr/>
        <a:lstStyle/>
        <a:p>
          <a:endParaRPr lang="en-US"/>
        </a:p>
      </dgm:t>
    </dgm:pt>
    <dgm:pt modelId="{4C6326C7-78BC-48B7-8799-63330CD78BD8}" type="sibTrans" cxnId="{7F2F4D69-C01E-47D7-BE3D-E315C2833B31}">
      <dgm:prSet/>
      <dgm:spPr/>
      <dgm:t>
        <a:bodyPr/>
        <a:lstStyle/>
        <a:p>
          <a:endParaRPr lang="en-US"/>
        </a:p>
      </dgm:t>
    </dgm:pt>
    <dgm:pt modelId="{6639F583-CDF3-444C-BD9F-43229AD79522}">
      <dgm:prSet/>
      <dgm:spPr/>
      <dgm:t>
        <a:bodyPr/>
        <a:lstStyle/>
        <a:p>
          <a:pPr>
            <a:lnSpc>
              <a:spcPct val="100000"/>
            </a:lnSpc>
            <a:defRPr b="1"/>
          </a:pPr>
          <a:r>
            <a:rPr lang="en-US" b="1" dirty="0"/>
            <a:t>Leader/Teacher Quality</a:t>
          </a:r>
          <a:endParaRPr lang="en-US" dirty="0"/>
        </a:p>
      </dgm:t>
    </dgm:pt>
    <dgm:pt modelId="{5B7CA7B8-8BA7-410B-AD69-D243CDBB9EC6}" type="parTrans" cxnId="{9984E573-2B5D-4DEF-97C5-5406A7B5F602}">
      <dgm:prSet/>
      <dgm:spPr/>
      <dgm:t>
        <a:bodyPr/>
        <a:lstStyle/>
        <a:p>
          <a:endParaRPr lang="en-US"/>
        </a:p>
      </dgm:t>
    </dgm:pt>
    <dgm:pt modelId="{64A5A4E9-3E21-43AF-8204-3296D6C75AED}" type="sibTrans" cxnId="{9984E573-2B5D-4DEF-97C5-5406A7B5F602}">
      <dgm:prSet/>
      <dgm:spPr/>
      <dgm:t>
        <a:bodyPr/>
        <a:lstStyle/>
        <a:p>
          <a:endParaRPr lang="en-US"/>
        </a:p>
      </dgm:t>
    </dgm:pt>
    <dgm:pt modelId="{4910206D-DAA6-4C76-868B-AAAB9ADB32EE}">
      <dgm:prSet custT="1"/>
      <dgm:spPr/>
      <dgm:t>
        <a:bodyPr/>
        <a:lstStyle/>
        <a:p>
          <a:pPr>
            <a:lnSpc>
              <a:spcPct val="100000"/>
            </a:lnSpc>
          </a:pPr>
          <a:endParaRPr lang="en-US" sz="2400" dirty="0"/>
        </a:p>
      </dgm:t>
    </dgm:pt>
    <dgm:pt modelId="{BA8F21B0-5BB2-4906-81A2-1B9AD41A34FF}" type="parTrans" cxnId="{F4B716DB-A596-421A-BB09-2CC791AB4AEE}">
      <dgm:prSet/>
      <dgm:spPr/>
      <dgm:t>
        <a:bodyPr/>
        <a:lstStyle/>
        <a:p>
          <a:endParaRPr lang="en-US"/>
        </a:p>
      </dgm:t>
    </dgm:pt>
    <dgm:pt modelId="{2009E4FB-694A-4724-B167-AE1089CC1D90}" type="sibTrans" cxnId="{F4B716DB-A596-421A-BB09-2CC791AB4AEE}">
      <dgm:prSet/>
      <dgm:spPr/>
      <dgm:t>
        <a:bodyPr/>
        <a:lstStyle/>
        <a:p>
          <a:endParaRPr lang="en-US"/>
        </a:p>
      </dgm:t>
    </dgm:pt>
    <dgm:pt modelId="{DEE64434-36DC-4DE2-AC73-86D85D5711BF}">
      <dgm:prSet/>
      <dgm:spPr/>
      <dgm:t>
        <a:bodyPr/>
        <a:lstStyle/>
        <a:p>
          <a:pPr>
            <a:lnSpc>
              <a:spcPct val="100000"/>
            </a:lnSpc>
          </a:pPr>
          <a:endParaRPr lang="en-US" sz="2400" dirty="0"/>
        </a:p>
      </dgm:t>
    </dgm:pt>
    <dgm:pt modelId="{CE1273FF-92CB-4192-A183-CA6CBEA06B6F}" type="parTrans" cxnId="{B3026F15-0569-44D4-9B78-1C27C876483A}">
      <dgm:prSet/>
      <dgm:spPr/>
      <dgm:t>
        <a:bodyPr/>
        <a:lstStyle/>
        <a:p>
          <a:endParaRPr lang="en-US"/>
        </a:p>
      </dgm:t>
    </dgm:pt>
    <dgm:pt modelId="{0C609611-1A7E-4170-AD80-BD7A2B21BF50}" type="sibTrans" cxnId="{B3026F15-0569-44D4-9B78-1C27C876483A}">
      <dgm:prSet/>
      <dgm:spPr/>
      <dgm:t>
        <a:bodyPr/>
        <a:lstStyle/>
        <a:p>
          <a:endParaRPr lang="en-US"/>
        </a:p>
      </dgm:t>
    </dgm:pt>
    <dgm:pt modelId="{98DFBD78-8C7E-4B5C-A798-4DA37A4C3F03}">
      <dgm:prSet custT="1"/>
      <dgm:spPr/>
      <dgm:t>
        <a:bodyPr/>
        <a:lstStyle/>
        <a:p>
          <a:pPr>
            <a:lnSpc>
              <a:spcPct val="100000"/>
            </a:lnSpc>
          </a:pPr>
          <a:r>
            <a:rPr lang="en-US" sz="2400" dirty="0"/>
            <a:t>Advance leadership and teaching capacity to elevate instructional quality and effectively respond to student needs in a timely manner.</a:t>
          </a:r>
        </a:p>
      </dgm:t>
    </dgm:pt>
    <dgm:pt modelId="{113A89D1-264E-493B-A6DF-A44AFB28B8B9}" type="parTrans" cxnId="{BC87E6D4-3BD9-4A30-BB7C-9BAE37D4B694}">
      <dgm:prSet/>
      <dgm:spPr/>
      <dgm:t>
        <a:bodyPr/>
        <a:lstStyle/>
        <a:p>
          <a:endParaRPr lang="en-US"/>
        </a:p>
      </dgm:t>
    </dgm:pt>
    <dgm:pt modelId="{C5C6C829-5A67-4E4C-865C-9827ED546FE1}" type="sibTrans" cxnId="{BC87E6D4-3BD9-4A30-BB7C-9BAE37D4B694}">
      <dgm:prSet/>
      <dgm:spPr/>
      <dgm:t>
        <a:bodyPr/>
        <a:lstStyle/>
        <a:p>
          <a:endParaRPr lang="en-US"/>
        </a:p>
      </dgm:t>
    </dgm:pt>
    <dgm:pt modelId="{8DA4667D-8C6E-4050-AABC-DEA3E1E55D47}" type="pres">
      <dgm:prSet presAssocID="{4F899D2D-0B37-42BA-9214-1B1D3A661A5E}" presName="root" presStyleCnt="0">
        <dgm:presLayoutVars>
          <dgm:dir/>
          <dgm:resizeHandles val="exact"/>
        </dgm:presLayoutVars>
      </dgm:prSet>
      <dgm:spPr/>
    </dgm:pt>
    <dgm:pt modelId="{75907FFE-19F0-4A81-9561-77E7EC0E6C4E}" type="pres">
      <dgm:prSet presAssocID="{0B5A8DB3-4F8C-4C70-B900-D2DBB879D2E1}" presName="compNode" presStyleCnt="0"/>
      <dgm:spPr/>
    </dgm:pt>
    <dgm:pt modelId="{F3F6A6ED-1452-4FBB-854B-993B3EAA7C5D}" type="pres">
      <dgm:prSet presAssocID="{0B5A8DB3-4F8C-4C70-B900-D2DBB879D2E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siness Growth"/>
        </a:ext>
      </dgm:extLst>
    </dgm:pt>
    <dgm:pt modelId="{144D0725-1127-4E36-AB4C-59DE8B8282FE}" type="pres">
      <dgm:prSet presAssocID="{0B5A8DB3-4F8C-4C70-B900-D2DBB879D2E1}" presName="iconSpace" presStyleCnt="0"/>
      <dgm:spPr/>
    </dgm:pt>
    <dgm:pt modelId="{10CB5E8E-54CA-4FED-A04B-3804295B5A18}" type="pres">
      <dgm:prSet presAssocID="{0B5A8DB3-4F8C-4C70-B900-D2DBB879D2E1}" presName="parTx" presStyleLbl="revTx" presStyleIdx="0" presStyleCnt="8">
        <dgm:presLayoutVars>
          <dgm:chMax val="0"/>
          <dgm:chPref val="0"/>
        </dgm:presLayoutVars>
      </dgm:prSet>
      <dgm:spPr/>
    </dgm:pt>
    <dgm:pt modelId="{5EF91B30-830E-4610-AB4B-516286866108}" type="pres">
      <dgm:prSet presAssocID="{0B5A8DB3-4F8C-4C70-B900-D2DBB879D2E1}" presName="txSpace" presStyleCnt="0"/>
      <dgm:spPr/>
    </dgm:pt>
    <dgm:pt modelId="{36387EA5-386D-4C40-BD54-DC7EB03B1A9E}" type="pres">
      <dgm:prSet presAssocID="{0B5A8DB3-4F8C-4C70-B900-D2DBB879D2E1}" presName="desTx" presStyleLbl="revTx" presStyleIdx="1" presStyleCnt="8">
        <dgm:presLayoutVars/>
      </dgm:prSet>
      <dgm:spPr/>
    </dgm:pt>
    <dgm:pt modelId="{BFFD5D67-75D1-4740-8700-EA2756B3ABC5}" type="pres">
      <dgm:prSet presAssocID="{28B77897-3B7D-416A-94E8-687B3512A2A3}" presName="sibTrans" presStyleCnt="0"/>
      <dgm:spPr/>
    </dgm:pt>
    <dgm:pt modelId="{D16EEEAC-B747-427D-9D3D-51240A5E1F01}" type="pres">
      <dgm:prSet presAssocID="{DE7B9974-B363-40AB-8413-EC8B08248CD8}" presName="compNode" presStyleCnt="0"/>
      <dgm:spPr/>
    </dgm:pt>
    <dgm:pt modelId="{CC0F0B0B-5CA4-41F9-8760-3BECA452B28C}" type="pres">
      <dgm:prSet presAssocID="{DE7B9974-B363-40AB-8413-EC8B08248CD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D81E303C-9A56-43A4-9F2F-72E7A9C114FE}" type="pres">
      <dgm:prSet presAssocID="{DE7B9974-B363-40AB-8413-EC8B08248CD8}" presName="iconSpace" presStyleCnt="0"/>
      <dgm:spPr/>
    </dgm:pt>
    <dgm:pt modelId="{8BB42F80-13DD-475E-BF52-3EF981D12AFA}" type="pres">
      <dgm:prSet presAssocID="{DE7B9974-B363-40AB-8413-EC8B08248CD8}" presName="parTx" presStyleLbl="revTx" presStyleIdx="2" presStyleCnt="8">
        <dgm:presLayoutVars>
          <dgm:chMax val="0"/>
          <dgm:chPref val="0"/>
        </dgm:presLayoutVars>
      </dgm:prSet>
      <dgm:spPr/>
    </dgm:pt>
    <dgm:pt modelId="{47AD1CDC-43F9-4CD9-BABF-01400A47B244}" type="pres">
      <dgm:prSet presAssocID="{DE7B9974-B363-40AB-8413-EC8B08248CD8}" presName="txSpace" presStyleCnt="0"/>
      <dgm:spPr/>
    </dgm:pt>
    <dgm:pt modelId="{6BE63632-B2E6-4564-B44D-5047BECE4DCA}" type="pres">
      <dgm:prSet presAssocID="{DE7B9974-B363-40AB-8413-EC8B08248CD8}" presName="desTx" presStyleLbl="revTx" presStyleIdx="3" presStyleCnt="8">
        <dgm:presLayoutVars/>
      </dgm:prSet>
      <dgm:spPr/>
    </dgm:pt>
    <dgm:pt modelId="{E5033DD3-4311-420A-8D94-8182D920B191}" type="pres">
      <dgm:prSet presAssocID="{109BFF14-4FC2-49A9-B8DD-D7C2F1FA5917}" presName="sibTrans" presStyleCnt="0"/>
      <dgm:spPr/>
    </dgm:pt>
    <dgm:pt modelId="{9C834C07-0A8B-41F3-AD59-C24F717621C2}" type="pres">
      <dgm:prSet presAssocID="{47CA4882-22E0-483B-919A-231DBC332B4B}" presName="compNode" presStyleCnt="0"/>
      <dgm:spPr/>
    </dgm:pt>
    <dgm:pt modelId="{F38C2338-FDE3-4160-B9FA-68D0283C36C7}" type="pres">
      <dgm:prSet presAssocID="{47CA4882-22E0-483B-919A-231DBC332B4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ctor"/>
        </a:ext>
      </dgm:extLst>
    </dgm:pt>
    <dgm:pt modelId="{E56BC238-E5BD-4BAB-9ABB-BB017D6A52BE}" type="pres">
      <dgm:prSet presAssocID="{47CA4882-22E0-483B-919A-231DBC332B4B}" presName="iconSpace" presStyleCnt="0"/>
      <dgm:spPr/>
    </dgm:pt>
    <dgm:pt modelId="{A82A5E0C-EB79-4E46-B60D-7DAACDD3FC01}" type="pres">
      <dgm:prSet presAssocID="{47CA4882-22E0-483B-919A-231DBC332B4B}" presName="parTx" presStyleLbl="revTx" presStyleIdx="4" presStyleCnt="8">
        <dgm:presLayoutVars>
          <dgm:chMax val="0"/>
          <dgm:chPref val="0"/>
        </dgm:presLayoutVars>
      </dgm:prSet>
      <dgm:spPr/>
    </dgm:pt>
    <dgm:pt modelId="{03CBA588-64C0-41D9-BE2D-FD61B7D93EEF}" type="pres">
      <dgm:prSet presAssocID="{47CA4882-22E0-483B-919A-231DBC332B4B}" presName="txSpace" presStyleCnt="0"/>
      <dgm:spPr/>
    </dgm:pt>
    <dgm:pt modelId="{411B6332-FEE0-41D8-A66A-B712DBCE86CE}" type="pres">
      <dgm:prSet presAssocID="{47CA4882-22E0-483B-919A-231DBC332B4B}" presName="desTx" presStyleLbl="revTx" presStyleIdx="5" presStyleCnt="8">
        <dgm:presLayoutVars/>
      </dgm:prSet>
      <dgm:spPr/>
    </dgm:pt>
    <dgm:pt modelId="{65C4634C-7E6E-4C52-ABA3-7A3700528368}" type="pres">
      <dgm:prSet presAssocID="{0D91C240-16EB-4B95-9EF8-509252B4FA64}" presName="sibTrans" presStyleCnt="0"/>
      <dgm:spPr/>
    </dgm:pt>
    <dgm:pt modelId="{32A3F666-CD38-49F4-9765-26682AAD0F2D}" type="pres">
      <dgm:prSet presAssocID="{6639F583-CDF3-444C-BD9F-43229AD79522}" presName="compNode" presStyleCnt="0"/>
      <dgm:spPr/>
    </dgm:pt>
    <dgm:pt modelId="{96F711F2-4D54-45B1-A64B-52E797168BF5}" type="pres">
      <dgm:prSet presAssocID="{6639F583-CDF3-444C-BD9F-43229AD7952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eacher"/>
        </a:ext>
      </dgm:extLst>
    </dgm:pt>
    <dgm:pt modelId="{AFC0B63C-E4A3-4FB7-AFE4-483851F18023}" type="pres">
      <dgm:prSet presAssocID="{6639F583-CDF3-444C-BD9F-43229AD79522}" presName="iconSpace" presStyleCnt="0"/>
      <dgm:spPr/>
    </dgm:pt>
    <dgm:pt modelId="{31C5CD68-7159-4248-97DA-1EF0CADC7F34}" type="pres">
      <dgm:prSet presAssocID="{6639F583-CDF3-444C-BD9F-43229AD79522}" presName="parTx" presStyleLbl="revTx" presStyleIdx="6" presStyleCnt="8">
        <dgm:presLayoutVars>
          <dgm:chMax val="0"/>
          <dgm:chPref val="0"/>
        </dgm:presLayoutVars>
      </dgm:prSet>
      <dgm:spPr/>
    </dgm:pt>
    <dgm:pt modelId="{46674490-63E5-4FDE-A501-064E7497A612}" type="pres">
      <dgm:prSet presAssocID="{6639F583-CDF3-444C-BD9F-43229AD79522}" presName="txSpace" presStyleCnt="0"/>
      <dgm:spPr/>
    </dgm:pt>
    <dgm:pt modelId="{4D4D6A2F-4DD5-4542-BB58-C23D4E737A21}" type="pres">
      <dgm:prSet presAssocID="{6639F583-CDF3-444C-BD9F-43229AD79522}" presName="desTx" presStyleLbl="revTx" presStyleIdx="7" presStyleCnt="8">
        <dgm:presLayoutVars/>
      </dgm:prSet>
      <dgm:spPr/>
    </dgm:pt>
  </dgm:ptLst>
  <dgm:cxnLst>
    <dgm:cxn modelId="{537C9A01-4C73-48A5-A6C8-FC4F925C496E}" type="presOf" srcId="{457F5861-5D11-4AC3-90E4-099561A9FF44}" destId="{36387EA5-386D-4C40-BD54-DC7EB03B1A9E}" srcOrd="0" destOrd="0" presId="urn:microsoft.com/office/officeart/2018/2/layout/IconLabelDescriptionList"/>
    <dgm:cxn modelId="{B3026F15-0569-44D4-9B78-1C27C876483A}" srcId="{47CA4882-22E0-483B-919A-231DBC332B4B}" destId="{DEE64434-36DC-4DE2-AC73-86D85D5711BF}" srcOrd="1" destOrd="0" parTransId="{CE1273FF-92CB-4192-A183-CA6CBEA06B6F}" sibTransId="{0C609611-1A7E-4170-AD80-BD7A2B21BF50}"/>
    <dgm:cxn modelId="{7E720D17-95DD-448F-A754-C5C3F61F68B6}" type="presOf" srcId="{4F899D2D-0B37-42BA-9214-1B1D3A661A5E}" destId="{8DA4667D-8C6E-4050-AABC-DEA3E1E55D47}" srcOrd="0" destOrd="0" presId="urn:microsoft.com/office/officeart/2018/2/layout/IconLabelDescriptionList"/>
    <dgm:cxn modelId="{5468F02A-0830-4FDD-9270-A82E8E224CD4}" type="presOf" srcId="{6639F583-CDF3-444C-BD9F-43229AD79522}" destId="{31C5CD68-7159-4248-97DA-1EF0CADC7F34}" srcOrd="0" destOrd="0" presId="urn:microsoft.com/office/officeart/2018/2/layout/IconLabelDescriptionList"/>
    <dgm:cxn modelId="{53582832-1F9B-4D92-A493-54F1E0E193AB}" type="presOf" srcId="{47CA4882-22E0-483B-919A-231DBC332B4B}" destId="{A82A5E0C-EB79-4E46-B60D-7DAACDD3FC01}" srcOrd="0" destOrd="0" presId="urn:microsoft.com/office/officeart/2018/2/layout/IconLabelDescriptionList"/>
    <dgm:cxn modelId="{2574DC60-4E99-40DA-987B-39362797A2E0}" type="presOf" srcId="{98DFBD78-8C7E-4B5C-A798-4DA37A4C3F03}" destId="{4D4D6A2F-4DD5-4542-BB58-C23D4E737A21}" srcOrd="0" destOrd="0" presId="urn:microsoft.com/office/officeart/2018/2/layout/IconLabelDescriptionList"/>
    <dgm:cxn modelId="{7F2F4D69-C01E-47D7-BE3D-E315C2833B31}" srcId="{47CA4882-22E0-483B-919A-231DBC332B4B}" destId="{2B43033E-6C43-4301-B0AC-3D5A55661D0D}" srcOrd="0" destOrd="0" parTransId="{FF362B1A-5AF0-470C-A537-4BA333B43F1A}" sibTransId="{4C6326C7-78BC-48B7-8799-63330CD78BD8}"/>
    <dgm:cxn modelId="{9984E573-2B5D-4DEF-97C5-5406A7B5F602}" srcId="{4F899D2D-0B37-42BA-9214-1B1D3A661A5E}" destId="{6639F583-CDF3-444C-BD9F-43229AD79522}" srcOrd="3" destOrd="0" parTransId="{5B7CA7B8-8BA7-410B-AD69-D243CDBB9EC6}" sibTransId="{64A5A4E9-3E21-43AF-8204-3296D6C75AED}"/>
    <dgm:cxn modelId="{21920F7C-D10D-4EB5-B1F8-3D8F8DD5FCC2}" srcId="{0B5A8DB3-4F8C-4C70-B900-D2DBB879D2E1}" destId="{457F5861-5D11-4AC3-90E4-099561A9FF44}" srcOrd="0" destOrd="0" parTransId="{8A400CDB-7BA9-4180-BE2F-5BE9BF23FA5E}" sibTransId="{EE95B0C2-24BC-45B0-8F7C-2ECFC55DE405}"/>
    <dgm:cxn modelId="{D1D05E80-629C-4A9F-8BC6-8BC7B023E74D}" type="presOf" srcId="{D36801B0-3E40-4287-9498-A13C8CB3B2C2}" destId="{6BE63632-B2E6-4564-B44D-5047BECE4DCA}" srcOrd="0" destOrd="0" presId="urn:microsoft.com/office/officeart/2018/2/layout/IconLabelDescriptionList"/>
    <dgm:cxn modelId="{6F579D92-D5EB-4CED-B01F-01C06DE87B6B}" type="presOf" srcId="{2B43033E-6C43-4301-B0AC-3D5A55661D0D}" destId="{411B6332-FEE0-41D8-A66A-B712DBCE86CE}" srcOrd="0" destOrd="0" presId="urn:microsoft.com/office/officeart/2018/2/layout/IconLabelDescriptionList"/>
    <dgm:cxn modelId="{4B27B4A7-962D-4236-8209-7E64D4859A0E}" type="presOf" srcId="{0B5A8DB3-4F8C-4C70-B900-D2DBB879D2E1}" destId="{10CB5E8E-54CA-4FED-A04B-3804295B5A18}" srcOrd="0" destOrd="0" presId="urn:microsoft.com/office/officeart/2018/2/layout/IconLabelDescriptionList"/>
    <dgm:cxn modelId="{71C61CAE-64B5-416A-BCDE-167779BB9C7A}" srcId="{4F899D2D-0B37-42BA-9214-1B1D3A661A5E}" destId="{47CA4882-22E0-483B-919A-231DBC332B4B}" srcOrd="2" destOrd="0" parTransId="{19E33369-2A8F-4F4E-8FB9-5310EC640037}" sibTransId="{0D91C240-16EB-4B95-9EF8-509252B4FA64}"/>
    <dgm:cxn modelId="{95842EBC-DBF7-4237-BD28-31766C2EC3ED}" srcId="{4F899D2D-0B37-42BA-9214-1B1D3A661A5E}" destId="{0B5A8DB3-4F8C-4C70-B900-D2DBB879D2E1}" srcOrd="0" destOrd="0" parTransId="{20B3B906-78AE-4BEB-ACA0-58323C1E830E}" sibTransId="{28B77897-3B7D-416A-94E8-687B3512A2A3}"/>
    <dgm:cxn modelId="{823335D1-3ED4-464B-8137-7592C0DCD526}" srcId="{DE7B9974-B363-40AB-8413-EC8B08248CD8}" destId="{D36801B0-3E40-4287-9498-A13C8CB3B2C2}" srcOrd="0" destOrd="0" parTransId="{2288B000-8059-4ABE-9348-2030F1A8F7B9}" sibTransId="{3D0DFEB3-8927-478F-A154-851D1EA24D76}"/>
    <dgm:cxn modelId="{091316D4-8C89-421D-A3AE-7111F80C37A0}" type="presOf" srcId="{4910206D-DAA6-4C76-868B-AAAB9ADB32EE}" destId="{4D4D6A2F-4DD5-4542-BB58-C23D4E737A21}" srcOrd="0" destOrd="1" presId="urn:microsoft.com/office/officeart/2018/2/layout/IconLabelDescriptionList"/>
    <dgm:cxn modelId="{BC87E6D4-3BD9-4A30-BB7C-9BAE37D4B694}" srcId="{6639F583-CDF3-444C-BD9F-43229AD79522}" destId="{98DFBD78-8C7E-4B5C-A798-4DA37A4C3F03}" srcOrd="0" destOrd="0" parTransId="{113A89D1-264E-493B-A6DF-A44AFB28B8B9}" sibTransId="{C5C6C829-5A67-4E4C-865C-9827ED546FE1}"/>
    <dgm:cxn modelId="{F4B716DB-A596-421A-BB09-2CC791AB4AEE}" srcId="{6639F583-CDF3-444C-BD9F-43229AD79522}" destId="{4910206D-DAA6-4C76-868B-AAAB9ADB32EE}" srcOrd="1" destOrd="0" parTransId="{BA8F21B0-5BB2-4906-81A2-1B9AD41A34FF}" sibTransId="{2009E4FB-694A-4724-B167-AE1089CC1D90}"/>
    <dgm:cxn modelId="{571980EB-6AD8-4669-A34C-9E630E4C8E78}" srcId="{4F899D2D-0B37-42BA-9214-1B1D3A661A5E}" destId="{DE7B9974-B363-40AB-8413-EC8B08248CD8}" srcOrd="1" destOrd="0" parTransId="{A7642B50-8682-4F9E-A43F-D251B2D9D919}" sibTransId="{109BFF14-4FC2-49A9-B8DD-D7C2F1FA5917}"/>
    <dgm:cxn modelId="{8942CAF3-372A-4056-A206-255C8D97A76F}" type="presOf" srcId="{DEE64434-36DC-4DE2-AC73-86D85D5711BF}" destId="{411B6332-FEE0-41D8-A66A-B712DBCE86CE}" srcOrd="0" destOrd="1" presId="urn:microsoft.com/office/officeart/2018/2/layout/IconLabelDescriptionList"/>
    <dgm:cxn modelId="{0059C5F8-40A1-483E-9410-76E44FCFD340}" type="presOf" srcId="{DE7B9974-B363-40AB-8413-EC8B08248CD8}" destId="{8BB42F80-13DD-475E-BF52-3EF981D12AFA}" srcOrd="0" destOrd="0" presId="urn:microsoft.com/office/officeart/2018/2/layout/IconLabelDescriptionList"/>
    <dgm:cxn modelId="{442A77D1-E5C5-40C2-9C6C-DB601064A801}" type="presParOf" srcId="{8DA4667D-8C6E-4050-AABC-DEA3E1E55D47}" destId="{75907FFE-19F0-4A81-9561-77E7EC0E6C4E}" srcOrd="0" destOrd="0" presId="urn:microsoft.com/office/officeart/2018/2/layout/IconLabelDescriptionList"/>
    <dgm:cxn modelId="{BAA56165-72FB-4674-8476-D9215D88DD88}" type="presParOf" srcId="{75907FFE-19F0-4A81-9561-77E7EC0E6C4E}" destId="{F3F6A6ED-1452-4FBB-854B-993B3EAA7C5D}" srcOrd="0" destOrd="0" presId="urn:microsoft.com/office/officeart/2018/2/layout/IconLabelDescriptionList"/>
    <dgm:cxn modelId="{D37502E9-9809-4228-ACC0-0517CEF0B3B2}" type="presParOf" srcId="{75907FFE-19F0-4A81-9561-77E7EC0E6C4E}" destId="{144D0725-1127-4E36-AB4C-59DE8B8282FE}" srcOrd="1" destOrd="0" presId="urn:microsoft.com/office/officeart/2018/2/layout/IconLabelDescriptionList"/>
    <dgm:cxn modelId="{B973DB87-70C4-4262-BE41-5FF762BCBE9F}" type="presParOf" srcId="{75907FFE-19F0-4A81-9561-77E7EC0E6C4E}" destId="{10CB5E8E-54CA-4FED-A04B-3804295B5A18}" srcOrd="2" destOrd="0" presId="urn:microsoft.com/office/officeart/2018/2/layout/IconLabelDescriptionList"/>
    <dgm:cxn modelId="{A8E0C770-65EF-4E4F-9615-EE548961312E}" type="presParOf" srcId="{75907FFE-19F0-4A81-9561-77E7EC0E6C4E}" destId="{5EF91B30-830E-4610-AB4B-516286866108}" srcOrd="3" destOrd="0" presId="urn:microsoft.com/office/officeart/2018/2/layout/IconLabelDescriptionList"/>
    <dgm:cxn modelId="{EF5C435E-F61F-4A54-B269-07BE23ED2BF6}" type="presParOf" srcId="{75907FFE-19F0-4A81-9561-77E7EC0E6C4E}" destId="{36387EA5-386D-4C40-BD54-DC7EB03B1A9E}" srcOrd="4" destOrd="0" presId="urn:microsoft.com/office/officeart/2018/2/layout/IconLabelDescriptionList"/>
    <dgm:cxn modelId="{D8E85969-0744-4B71-BB57-703850309312}" type="presParOf" srcId="{8DA4667D-8C6E-4050-AABC-DEA3E1E55D47}" destId="{BFFD5D67-75D1-4740-8700-EA2756B3ABC5}" srcOrd="1" destOrd="0" presId="urn:microsoft.com/office/officeart/2018/2/layout/IconLabelDescriptionList"/>
    <dgm:cxn modelId="{89704EEF-0ACA-4B00-AE8F-8D8540F1065A}" type="presParOf" srcId="{8DA4667D-8C6E-4050-AABC-DEA3E1E55D47}" destId="{D16EEEAC-B747-427D-9D3D-51240A5E1F01}" srcOrd="2" destOrd="0" presId="urn:microsoft.com/office/officeart/2018/2/layout/IconLabelDescriptionList"/>
    <dgm:cxn modelId="{2FD01956-4C23-4DB3-8192-0D978715611C}" type="presParOf" srcId="{D16EEEAC-B747-427D-9D3D-51240A5E1F01}" destId="{CC0F0B0B-5CA4-41F9-8760-3BECA452B28C}" srcOrd="0" destOrd="0" presId="urn:microsoft.com/office/officeart/2018/2/layout/IconLabelDescriptionList"/>
    <dgm:cxn modelId="{5D768C01-C96D-4898-8419-99BB08F63F55}" type="presParOf" srcId="{D16EEEAC-B747-427D-9D3D-51240A5E1F01}" destId="{D81E303C-9A56-43A4-9F2F-72E7A9C114FE}" srcOrd="1" destOrd="0" presId="urn:microsoft.com/office/officeart/2018/2/layout/IconLabelDescriptionList"/>
    <dgm:cxn modelId="{16A13715-DAAB-452E-AB0C-D68DB92FF7AC}" type="presParOf" srcId="{D16EEEAC-B747-427D-9D3D-51240A5E1F01}" destId="{8BB42F80-13DD-475E-BF52-3EF981D12AFA}" srcOrd="2" destOrd="0" presId="urn:microsoft.com/office/officeart/2018/2/layout/IconLabelDescriptionList"/>
    <dgm:cxn modelId="{E529EE6D-D06B-4635-828B-D35BFB537447}" type="presParOf" srcId="{D16EEEAC-B747-427D-9D3D-51240A5E1F01}" destId="{47AD1CDC-43F9-4CD9-BABF-01400A47B244}" srcOrd="3" destOrd="0" presId="urn:microsoft.com/office/officeart/2018/2/layout/IconLabelDescriptionList"/>
    <dgm:cxn modelId="{CC581312-F93F-4CE4-8118-D36C73FFF1A3}" type="presParOf" srcId="{D16EEEAC-B747-427D-9D3D-51240A5E1F01}" destId="{6BE63632-B2E6-4564-B44D-5047BECE4DCA}" srcOrd="4" destOrd="0" presId="urn:microsoft.com/office/officeart/2018/2/layout/IconLabelDescriptionList"/>
    <dgm:cxn modelId="{812C34F0-0B22-49D7-A87D-8436C44E79F7}" type="presParOf" srcId="{8DA4667D-8C6E-4050-AABC-DEA3E1E55D47}" destId="{E5033DD3-4311-420A-8D94-8182D920B191}" srcOrd="3" destOrd="0" presId="urn:microsoft.com/office/officeart/2018/2/layout/IconLabelDescriptionList"/>
    <dgm:cxn modelId="{2888C706-BC4E-40CC-8929-AF89BA02E389}" type="presParOf" srcId="{8DA4667D-8C6E-4050-AABC-DEA3E1E55D47}" destId="{9C834C07-0A8B-41F3-AD59-C24F717621C2}" srcOrd="4" destOrd="0" presId="urn:microsoft.com/office/officeart/2018/2/layout/IconLabelDescriptionList"/>
    <dgm:cxn modelId="{2BFF1CC6-134A-408A-8AF3-A9CF6F994BD1}" type="presParOf" srcId="{9C834C07-0A8B-41F3-AD59-C24F717621C2}" destId="{F38C2338-FDE3-4160-B9FA-68D0283C36C7}" srcOrd="0" destOrd="0" presId="urn:microsoft.com/office/officeart/2018/2/layout/IconLabelDescriptionList"/>
    <dgm:cxn modelId="{8916D5CC-B996-47BF-B50C-50078AB11789}" type="presParOf" srcId="{9C834C07-0A8B-41F3-AD59-C24F717621C2}" destId="{E56BC238-E5BD-4BAB-9ABB-BB017D6A52BE}" srcOrd="1" destOrd="0" presId="urn:microsoft.com/office/officeart/2018/2/layout/IconLabelDescriptionList"/>
    <dgm:cxn modelId="{2FD00142-0E0B-4CE2-B833-E99206259597}" type="presParOf" srcId="{9C834C07-0A8B-41F3-AD59-C24F717621C2}" destId="{A82A5E0C-EB79-4E46-B60D-7DAACDD3FC01}" srcOrd="2" destOrd="0" presId="urn:microsoft.com/office/officeart/2018/2/layout/IconLabelDescriptionList"/>
    <dgm:cxn modelId="{DBB6DF8A-5119-4D37-9B84-45F5662F6D6D}" type="presParOf" srcId="{9C834C07-0A8B-41F3-AD59-C24F717621C2}" destId="{03CBA588-64C0-41D9-BE2D-FD61B7D93EEF}" srcOrd="3" destOrd="0" presId="urn:microsoft.com/office/officeart/2018/2/layout/IconLabelDescriptionList"/>
    <dgm:cxn modelId="{7D3E2389-687A-4861-8962-76F132EDBBDD}" type="presParOf" srcId="{9C834C07-0A8B-41F3-AD59-C24F717621C2}" destId="{411B6332-FEE0-41D8-A66A-B712DBCE86CE}" srcOrd="4" destOrd="0" presId="urn:microsoft.com/office/officeart/2018/2/layout/IconLabelDescriptionList"/>
    <dgm:cxn modelId="{6C03F6C4-B1C5-48DD-B3F1-68D97FFE0FC7}" type="presParOf" srcId="{8DA4667D-8C6E-4050-AABC-DEA3E1E55D47}" destId="{65C4634C-7E6E-4C52-ABA3-7A3700528368}" srcOrd="5" destOrd="0" presId="urn:microsoft.com/office/officeart/2018/2/layout/IconLabelDescriptionList"/>
    <dgm:cxn modelId="{9CD4DC8E-98F6-4F6D-A3DD-FDB727827A44}" type="presParOf" srcId="{8DA4667D-8C6E-4050-AABC-DEA3E1E55D47}" destId="{32A3F666-CD38-49F4-9765-26682AAD0F2D}" srcOrd="6" destOrd="0" presId="urn:microsoft.com/office/officeart/2018/2/layout/IconLabelDescriptionList"/>
    <dgm:cxn modelId="{D7C58D35-7D25-494C-8B38-922CABB8989F}" type="presParOf" srcId="{32A3F666-CD38-49F4-9765-26682AAD0F2D}" destId="{96F711F2-4D54-45B1-A64B-52E797168BF5}" srcOrd="0" destOrd="0" presId="urn:microsoft.com/office/officeart/2018/2/layout/IconLabelDescriptionList"/>
    <dgm:cxn modelId="{CC5C64A9-3707-4B28-8C70-D09DE51B1D8D}" type="presParOf" srcId="{32A3F666-CD38-49F4-9765-26682AAD0F2D}" destId="{AFC0B63C-E4A3-4FB7-AFE4-483851F18023}" srcOrd="1" destOrd="0" presId="urn:microsoft.com/office/officeart/2018/2/layout/IconLabelDescriptionList"/>
    <dgm:cxn modelId="{AACCAD83-F824-4794-8B00-6F1F3CD4D65A}" type="presParOf" srcId="{32A3F666-CD38-49F4-9765-26682AAD0F2D}" destId="{31C5CD68-7159-4248-97DA-1EF0CADC7F34}" srcOrd="2" destOrd="0" presId="urn:microsoft.com/office/officeart/2018/2/layout/IconLabelDescriptionList"/>
    <dgm:cxn modelId="{ACF061CE-A689-4DFA-A409-58C0436420C1}" type="presParOf" srcId="{32A3F666-CD38-49F4-9765-26682AAD0F2D}" destId="{46674490-63E5-4FDE-A501-064E7497A612}" srcOrd="3" destOrd="0" presId="urn:microsoft.com/office/officeart/2018/2/layout/IconLabelDescriptionList"/>
    <dgm:cxn modelId="{336099FF-AA92-49AC-B825-F43918EB7BA3}" type="presParOf" srcId="{32A3F666-CD38-49F4-9765-26682AAD0F2D}" destId="{4D4D6A2F-4DD5-4542-BB58-C23D4E737A21}" srcOrd="4" destOrd="0" presId="urn:microsoft.com/office/officeart/2018/2/layout/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6A6ED-1452-4FBB-854B-993B3EAA7C5D}">
      <dsp:nvSpPr>
        <dsp:cNvPr id="0" name=""/>
        <dsp:cNvSpPr/>
      </dsp:nvSpPr>
      <dsp:spPr>
        <a:xfrm>
          <a:off x="1711" y="270207"/>
          <a:ext cx="877078" cy="877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CB5E8E-54CA-4FED-A04B-3804295B5A18}">
      <dsp:nvSpPr>
        <dsp:cNvPr id="0" name=""/>
        <dsp:cNvSpPr/>
      </dsp:nvSpPr>
      <dsp:spPr>
        <a:xfrm>
          <a:off x="171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Recruitment/Retention</a:t>
          </a:r>
          <a:endParaRPr lang="en-US" sz="2000" kern="1200" dirty="0"/>
        </a:p>
      </dsp:txBody>
      <dsp:txXfrm>
        <a:off x="1711" y="1364435"/>
        <a:ext cx="2505937" cy="375890"/>
      </dsp:txXfrm>
    </dsp:sp>
    <dsp:sp modelId="{36387EA5-386D-4C40-BD54-DC7EB03B1A9E}">
      <dsp:nvSpPr>
        <dsp:cNvPr id="0" name=""/>
        <dsp:cNvSpPr/>
      </dsp:nvSpPr>
      <dsp:spPr>
        <a:xfrm>
          <a:off x="171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pPr>
          <a:r>
            <a:rPr lang="en-US" sz="2200" kern="1200" dirty="0"/>
            <a:t>Strengthen our workforce by offering region-aligned, competitive salary structures that position the District to retain exceptional educators and staff who drive student success.</a:t>
          </a:r>
        </a:p>
      </dsp:txBody>
      <dsp:txXfrm>
        <a:off x="1711" y="1841325"/>
        <a:ext cx="2505937" cy="3478870"/>
      </dsp:txXfrm>
    </dsp:sp>
    <dsp:sp modelId="{CC0F0B0B-5CA4-41F9-8760-3BECA452B28C}">
      <dsp:nvSpPr>
        <dsp:cNvPr id="0" name=""/>
        <dsp:cNvSpPr/>
      </dsp:nvSpPr>
      <dsp:spPr>
        <a:xfrm>
          <a:off x="2946188" y="270207"/>
          <a:ext cx="877078" cy="877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42F80-13DD-475E-BF52-3EF981D12AFA}">
      <dsp:nvSpPr>
        <dsp:cNvPr id="0" name=""/>
        <dsp:cNvSpPr/>
      </dsp:nvSpPr>
      <dsp:spPr>
        <a:xfrm>
          <a:off x="2946188"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Staffing Efficiency </a:t>
          </a:r>
          <a:endParaRPr lang="en-US" sz="2000" kern="1200" dirty="0"/>
        </a:p>
      </dsp:txBody>
      <dsp:txXfrm>
        <a:off x="2946188" y="1364435"/>
        <a:ext cx="2505937" cy="375890"/>
      </dsp:txXfrm>
    </dsp:sp>
    <dsp:sp modelId="{6BE63632-B2E6-4564-B44D-5047BECE4DCA}">
      <dsp:nvSpPr>
        <dsp:cNvPr id="0" name=""/>
        <dsp:cNvSpPr/>
      </dsp:nvSpPr>
      <dsp:spPr>
        <a:xfrm>
          <a:off x="2946188"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Strategically utilize State‑funded class size allocations to guide staffing decisions while enhancing programs and supports that drive student success.</a:t>
          </a:r>
        </a:p>
      </dsp:txBody>
      <dsp:txXfrm>
        <a:off x="2946188" y="1841325"/>
        <a:ext cx="2505937" cy="3478870"/>
      </dsp:txXfrm>
    </dsp:sp>
    <dsp:sp modelId="{F38C2338-FDE3-4160-B9FA-68D0283C36C7}">
      <dsp:nvSpPr>
        <dsp:cNvPr id="0" name=""/>
        <dsp:cNvSpPr/>
      </dsp:nvSpPr>
      <dsp:spPr>
        <a:xfrm>
          <a:off x="5890665" y="270207"/>
          <a:ext cx="877078" cy="8770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2A5E0C-EB79-4E46-B60D-7DAACDD3FC01}">
      <dsp:nvSpPr>
        <dsp:cNvPr id="0" name=""/>
        <dsp:cNvSpPr/>
      </dsp:nvSpPr>
      <dsp:spPr>
        <a:xfrm>
          <a:off x="5890665"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Future Readiness</a:t>
          </a:r>
          <a:endParaRPr lang="en-US" sz="2000" kern="1200" dirty="0"/>
        </a:p>
      </dsp:txBody>
      <dsp:txXfrm>
        <a:off x="5890665" y="1364435"/>
        <a:ext cx="2505937" cy="375890"/>
      </dsp:txXfrm>
    </dsp:sp>
    <dsp:sp modelId="{411B6332-FEE0-41D8-A66A-B712DBCE86CE}">
      <dsp:nvSpPr>
        <dsp:cNvPr id="0" name=""/>
        <dsp:cNvSpPr/>
      </dsp:nvSpPr>
      <dsp:spPr>
        <a:xfrm>
          <a:off x="5890665"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Enhance pathways and supports that equip students for postsecondary success, leveraging partnerships to broaden opportunities.</a:t>
          </a:r>
        </a:p>
        <a:p>
          <a:pPr marL="0" lvl="0" indent="0" algn="l" defTabSz="1066800">
            <a:lnSpc>
              <a:spcPct val="100000"/>
            </a:lnSpc>
            <a:spcBef>
              <a:spcPct val="0"/>
            </a:spcBef>
            <a:spcAft>
              <a:spcPct val="35000"/>
            </a:spcAft>
            <a:buNone/>
          </a:pPr>
          <a:endParaRPr lang="en-US" sz="2400" kern="1200" dirty="0"/>
        </a:p>
      </dsp:txBody>
      <dsp:txXfrm>
        <a:off x="5890665" y="1841325"/>
        <a:ext cx="2505937" cy="3478870"/>
      </dsp:txXfrm>
    </dsp:sp>
    <dsp:sp modelId="{96F711F2-4D54-45B1-A64B-52E797168BF5}">
      <dsp:nvSpPr>
        <dsp:cNvPr id="0" name=""/>
        <dsp:cNvSpPr/>
      </dsp:nvSpPr>
      <dsp:spPr>
        <a:xfrm>
          <a:off x="8835141" y="270207"/>
          <a:ext cx="877078" cy="8770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C5CD68-7159-4248-97DA-1EF0CADC7F34}">
      <dsp:nvSpPr>
        <dsp:cNvPr id="0" name=""/>
        <dsp:cNvSpPr/>
      </dsp:nvSpPr>
      <dsp:spPr>
        <a:xfrm>
          <a:off x="883514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Leader/Teacher Quality</a:t>
          </a:r>
          <a:endParaRPr lang="en-US" sz="2000" kern="1200" dirty="0"/>
        </a:p>
      </dsp:txBody>
      <dsp:txXfrm>
        <a:off x="8835141" y="1364435"/>
        <a:ext cx="2505937" cy="375890"/>
      </dsp:txXfrm>
    </dsp:sp>
    <dsp:sp modelId="{4D4D6A2F-4DD5-4542-BB58-C23D4E737A21}">
      <dsp:nvSpPr>
        <dsp:cNvPr id="0" name=""/>
        <dsp:cNvSpPr/>
      </dsp:nvSpPr>
      <dsp:spPr>
        <a:xfrm>
          <a:off x="883514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Advance leadership and teaching capacity to elevate instructional quality and effectively respond to student needs in a timely manner.</a:t>
          </a:r>
        </a:p>
        <a:p>
          <a:pPr marL="0" lvl="0" indent="0" algn="l" defTabSz="1066800">
            <a:lnSpc>
              <a:spcPct val="100000"/>
            </a:lnSpc>
            <a:spcBef>
              <a:spcPct val="0"/>
            </a:spcBef>
            <a:spcAft>
              <a:spcPct val="35000"/>
            </a:spcAft>
            <a:buNone/>
          </a:pPr>
          <a:endParaRPr lang="en-US" sz="2400" kern="1200" dirty="0"/>
        </a:p>
      </dsp:txBody>
      <dsp:txXfrm>
        <a:off x="8835141" y="1841325"/>
        <a:ext cx="2505937" cy="347887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3/12/2026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A7899-4260-A967-DECD-85D1D1C30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A2A05-83AF-DEDE-D1F7-229B8C6C0B98}"/>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3EC3F65A-2396-AE80-93BD-F4C91E4633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3AE93-F227-7B61-5CF5-071EB4AE924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27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242D-36A9-1BCD-6A59-295D80661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303AD-D792-F08E-1B7B-E3DF069D68CE}"/>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065E388B-1D2A-E665-411C-6D550DEA10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303F4D-606D-91F0-53F8-627A704E7BA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430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10800-A83C-4F01-656C-0696D401E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4DD39-F1E5-D827-7F11-0963414BC85D}"/>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2C3BE987-D1E2-C3F5-E93C-0EBB349CD8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60BEA5-95A1-8DCF-4FEE-3B5976334E8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25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83134-F77B-682E-D0FC-39F23331A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CE7C0-D219-1232-544F-2D700A0AC1F6}"/>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16F7745C-E49B-1FC6-8B99-FCE4FE3015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5F9A06-C5F3-2456-D4E2-CAC958CA73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784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09F6E-5BF1-D04E-C8ED-A0B7CDD33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D7FB2-EB7B-5914-771F-C389C8023FE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F4FD11C-C581-BCCC-9A1B-DBCD364F93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663F96-4F86-A424-03CA-2B5A720B2E32}"/>
              </a:ext>
            </a:extLst>
          </p:cNvPr>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292776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FB7-BEB5-B039-7E61-8660D5271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5BDD7-854A-DDE2-F9A8-CC23461A295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9A5378C-FE79-5C6C-0F84-7C43B387E6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8C4D83-5329-F6DC-B28A-ABCC7656AAC7}"/>
              </a:ext>
            </a:extLst>
          </p:cNvPr>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1727247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75947-2BBE-8212-DE54-85504F27D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DDE8A-5F24-5B85-0011-E6AAD37947B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6533B9D-6014-5D78-1CF6-2CE27A8F5E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31EEDE-1A2B-AD89-D470-0CB70799F0B1}"/>
              </a:ext>
            </a:extLst>
          </p:cNvPr>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4089716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48EB-8050-1ED3-9847-9504432BC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532E1-5246-E6E2-026F-771C5DD8831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A2C94BB-E115-4DA2-7BDD-302B23EBA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AA2EB6-FC73-9F13-286F-EA7784447D45}"/>
              </a:ext>
            </a:extLst>
          </p:cNvPr>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3474109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D78CD-C8F8-562B-FB56-5181F8FC66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0084B-9EEA-9F18-D1C6-07AC3902103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5903E2D-30EA-748E-9D62-FEA86A477B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60BF2B-A9E7-6135-AA14-B82F9CE868FC}"/>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2103791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3B579-B8C3-EA43-0A77-15E7ECD21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D0B85-427C-E3B6-D0DC-801F73F9766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DFAD78-D5A7-34CB-5A53-76AD0E6DEF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EE77C5-AE07-C1E4-AEE8-CAA3C3F4D049}"/>
              </a:ext>
            </a:extLst>
          </p:cNvPr>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2736343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E91D2-6428-3DFC-915A-74598CADD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524E1-0CF0-A3D4-0793-5CFA6B08345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A2BDF83-B79A-8178-FAF2-A39C6EABB7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E497E6-D244-89B5-B362-85938D87C063}"/>
              </a:ext>
            </a:extLst>
          </p:cNvPr>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246093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9E7F2-B6B5-D183-827F-3C207DD225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F1593-D7A9-CF9E-4D46-1D5C08EC143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B6D0919-30AE-3E4F-CAFD-B662EDDCAC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B83E48-D2AA-AE06-F50A-9047FD1A887F}"/>
              </a:ext>
            </a:extLst>
          </p:cNvPr>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3516871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2134-5A59-D0F5-A5A0-B2932B3B1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2E8F5-8E3A-1FA1-688D-B2DECC53A7D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D8DC039-5A94-E2AF-3A7E-FADD90E1E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44A30E-AC74-F81B-7A0A-5B35D40A5F7B}"/>
              </a:ext>
            </a:extLst>
          </p:cNvPr>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3729599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EDC5F-BCBA-3603-0259-4FE59CBAB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2EC52-C393-CB4B-3169-CE718EA892C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215D7B-4397-2948-42C3-600A8987BC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6AE41A-BFF0-7B4A-04ED-A8F4326F6F2E}"/>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1026640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D5F5-AF05-0747-63F4-685C7F28F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963E4-B9D5-A3A7-CE36-5746419A42B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5120481-B55C-70AF-8F8E-DC3CD20B8B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5523D7-BAED-9BEC-EDA9-61114ADD89E9}"/>
              </a:ext>
            </a:extLst>
          </p:cNvPr>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4104371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3470732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3CAA8-FE8E-D186-8F04-1153F1F20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C32A5-9347-9C89-2ADF-15AE0412AF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F9F752-2ED8-9DB2-7F75-F049BE26D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0CEAF1-8458-9798-0DA0-D7D6F55F46D7}"/>
              </a:ext>
            </a:extLst>
          </p:cNvPr>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4088168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35A02-1877-ADA0-FECF-F797D1B29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A573B-FB47-CD45-944E-7542FC24BDE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14ECE56-D727-E875-88D1-3E7F8F9DB9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12CD87-7190-6373-D93B-A9A017432796}"/>
              </a:ext>
            </a:extLst>
          </p:cNvPr>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1219316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1414273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CC6B3-3EEB-A60F-1CA2-1ED420C86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74A2B-52DE-6A50-55B9-E1699C37A1B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3684081-758F-58AE-1AF1-6328B86291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8F9D3C-DC2B-453D-792B-4456D8D6019B}"/>
              </a:ext>
            </a:extLst>
          </p:cNvPr>
          <p:cNvSpPr>
            <a:spLocks noGrp="1"/>
          </p:cNvSpPr>
          <p:nvPr>
            <p:ph type="sldNum" sz="quarter" idx="5"/>
          </p:nvPr>
        </p:nvSpPr>
        <p:spPr/>
        <p:txBody>
          <a:bodyPr/>
          <a:lstStyle/>
          <a:p>
            <a:fld id="{560E63B2-D433-497B-82B7-B837A3F36A27}" type="slidenum">
              <a:rPr lang="en-US" smtClean="0"/>
              <a:t>25</a:t>
            </a:fld>
            <a:endParaRPr lang="en-US" dirty="0"/>
          </a:p>
        </p:txBody>
      </p:sp>
    </p:spTree>
    <p:extLst>
      <p:ext uri="{BB962C8B-B14F-4D97-AF65-F5344CB8AC3E}">
        <p14:creationId xmlns:p14="http://schemas.microsoft.com/office/powerpoint/2010/main" val="3330616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9A6A-01BB-C727-A5DE-A2232C067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6D6A0-BFA9-2C38-B225-C70AD699D82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05BF992-6468-79EE-B8FB-377F0A6E6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71386D-C680-C4AC-A28A-839929DD4072}"/>
              </a:ext>
            </a:extLst>
          </p:cNvPr>
          <p:cNvSpPr>
            <a:spLocks noGrp="1"/>
          </p:cNvSpPr>
          <p:nvPr>
            <p:ph type="sldNum" sz="quarter" idx="5"/>
          </p:nvPr>
        </p:nvSpPr>
        <p:spPr/>
        <p:txBody>
          <a:bodyPr/>
          <a:lstStyle/>
          <a:p>
            <a:fld id="{560E63B2-D433-497B-82B7-B837A3F36A27}" type="slidenum">
              <a:rPr lang="en-US" smtClean="0"/>
              <a:t>26</a:t>
            </a:fld>
            <a:endParaRPr lang="en-US" dirty="0"/>
          </a:p>
        </p:txBody>
      </p:sp>
    </p:spTree>
    <p:extLst>
      <p:ext uri="{BB962C8B-B14F-4D97-AF65-F5344CB8AC3E}">
        <p14:creationId xmlns:p14="http://schemas.microsoft.com/office/powerpoint/2010/main" val="3384141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29FB0-B1CB-CADF-0F94-A4FA69930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7A34D-7FA6-96C3-8BAA-A0FA489FF66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DAF5FA-7537-E9EB-83DF-683E07A788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CB05BB-E3F3-412A-A9A3-690A9C1F9E32}"/>
              </a:ext>
            </a:extLst>
          </p:cNvPr>
          <p:cNvSpPr>
            <a:spLocks noGrp="1"/>
          </p:cNvSpPr>
          <p:nvPr>
            <p:ph type="sldNum" sz="quarter" idx="5"/>
          </p:nvPr>
        </p:nvSpPr>
        <p:spPr/>
        <p:txBody>
          <a:bodyPr/>
          <a:lstStyle/>
          <a:p>
            <a:fld id="{560E63B2-D433-497B-82B7-B837A3F36A27}" type="slidenum">
              <a:rPr lang="en-US" smtClean="0"/>
              <a:t>27</a:t>
            </a:fld>
            <a:endParaRPr lang="en-US" dirty="0"/>
          </a:p>
        </p:txBody>
      </p:sp>
    </p:spTree>
    <p:extLst>
      <p:ext uri="{BB962C8B-B14F-4D97-AF65-F5344CB8AC3E}">
        <p14:creationId xmlns:p14="http://schemas.microsoft.com/office/powerpoint/2010/main" val="31534453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E652-21C9-52EA-F78D-EACC46830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1C3FE-EB2F-A22E-3A6E-49F1B9E66DF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C9554DC-2491-882C-AEEE-DBAF012DEA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21CCB8-E697-D995-D01B-8F52740ECF85}"/>
              </a:ext>
            </a:extLst>
          </p:cNvPr>
          <p:cNvSpPr>
            <a:spLocks noGrp="1"/>
          </p:cNvSpPr>
          <p:nvPr>
            <p:ph type="sldNum" sz="quarter" idx="5"/>
          </p:nvPr>
        </p:nvSpPr>
        <p:spPr/>
        <p:txBody>
          <a:bodyPr/>
          <a:lstStyle/>
          <a:p>
            <a:fld id="{560E63B2-D433-497B-82B7-B837A3F36A27}" type="slidenum">
              <a:rPr lang="en-US" smtClean="0"/>
              <a:t>28</a:t>
            </a:fld>
            <a:endParaRPr lang="en-US" dirty="0"/>
          </a:p>
        </p:txBody>
      </p:sp>
    </p:spTree>
    <p:extLst>
      <p:ext uri="{BB962C8B-B14F-4D97-AF65-F5344CB8AC3E}">
        <p14:creationId xmlns:p14="http://schemas.microsoft.com/office/powerpoint/2010/main" val="2466670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BED2A-A9B4-7B0D-2250-9B4648E0D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CA9CD-89D7-A335-B314-9D680CC8596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395A687-B5C2-CFDD-BF1D-70A98838EF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0EAE70-A645-8F89-4825-AE6F5F250D51}"/>
              </a:ext>
            </a:extLst>
          </p:cNvPr>
          <p:cNvSpPr>
            <a:spLocks noGrp="1"/>
          </p:cNvSpPr>
          <p:nvPr>
            <p:ph type="sldNum" sz="quarter" idx="5"/>
          </p:nvPr>
        </p:nvSpPr>
        <p:spPr/>
        <p:txBody>
          <a:bodyPr/>
          <a:lstStyle/>
          <a:p>
            <a:fld id="{560E63B2-D433-497B-82B7-B837A3F36A27}" type="slidenum">
              <a:rPr lang="en-US" smtClean="0"/>
              <a:t>29</a:t>
            </a:fld>
            <a:endParaRPr lang="en-US" dirty="0"/>
          </a:p>
        </p:txBody>
      </p:sp>
    </p:spTree>
    <p:extLst>
      <p:ext uri="{BB962C8B-B14F-4D97-AF65-F5344CB8AC3E}">
        <p14:creationId xmlns:p14="http://schemas.microsoft.com/office/powerpoint/2010/main" val="855971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CB709-7A15-0113-235F-4D1569EB6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16DF1-1523-0B8C-3411-D109FF6A99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A75F00B-1FF0-C450-CEE8-4FE5EC9C3D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859276-F096-D2B0-8217-9F29C64E1C4F}"/>
              </a:ext>
            </a:extLst>
          </p:cNvPr>
          <p:cNvSpPr>
            <a:spLocks noGrp="1"/>
          </p:cNvSpPr>
          <p:nvPr>
            <p:ph type="sldNum" sz="quarter" idx="5"/>
          </p:nvPr>
        </p:nvSpPr>
        <p:spPr/>
        <p:txBody>
          <a:bodyPr/>
          <a:lstStyle/>
          <a:p>
            <a:fld id="{560E63B2-D433-497B-82B7-B837A3F36A27}" type="slidenum">
              <a:rPr lang="en-US" smtClean="0"/>
              <a:t>30</a:t>
            </a:fld>
            <a:endParaRPr lang="en-US" dirty="0"/>
          </a:p>
        </p:txBody>
      </p:sp>
    </p:spTree>
    <p:extLst>
      <p:ext uri="{BB962C8B-B14F-4D97-AF65-F5344CB8AC3E}">
        <p14:creationId xmlns:p14="http://schemas.microsoft.com/office/powerpoint/2010/main" val="313116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2ECD-701B-670F-A099-33E932065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783B0-2DC8-C25A-1C68-E11FC8D63AC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4F4E28D-309A-F650-7B7E-4F0B8FF42A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27F5CB-3982-6C52-860A-813BBE43B2B7}"/>
              </a:ext>
            </a:extLst>
          </p:cNvPr>
          <p:cNvSpPr>
            <a:spLocks noGrp="1"/>
          </p:cNvSpPr>
          <p:nvPr>
            <p:ph type="sldNum" sz="quarter" idx="5"/>
          </p:nvPr>
        </p:nvSpPr>
        <p:spPr/>
        <p:txBody>
          <a:bodyPr/>
          <a:lstStyle/>
          <a:p>
            <a:fld id="{560E63B2-D433-497B-82B7-B837A3F36A27}" type="slidenum">
              <a:rPr lang="en-US" smtClean="0"/>
              <a:t>31</a:t>
            </a:fld>
            <a:endParaRPr lang="en-US" dirty="0"/>
          </a:p>
        </p:txBody>
      </p:sp>
    </p:spTree>
    <p:extLst>
      <p:ext uri="{BB962C8B-B14F-4D97-AF65-F5344CB8AC3E}">
        <p14:creationId xmlns:p14="http://schemas.microsoft.com/office/powerpoint/2010/main" val="19616445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32</a:t>
            </a:fld>
            <a:endParaRPr lang="en-US" dirty="0"/>
          </a:p>
        </p:txBody>
      </p:sp>
    </p:spTree>
    <p:extLst>
      <p:ext uri="{BB962C8B-B14F-4D97-AF65-F5344CB8AC3E}">
        <p14:creationId xmlns:p14="http://schemas.microsoft.com/office/powerpoint/2010/main" val="1606643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58E7B-5779-760C-7772-9819596AB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EFF42-03C3-C18B-D7F8-F27867BACD4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25F671D-21A4-8738-325D-B02BCAEB9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C2129-1D25-B6E0-6D97-DA93C2ED8574}"/>
              </a:ext>
            </a:extLst>
          </p:cNvPr>
          <p:cNvSpPr>
            <a:spLocks noGrp="1"/>
          </p:cNvSpPr>
          <p:nvPr>
            <p:ph type="sldNum" sz="quarter" idx="5"/>
          </p:nvPr>
        </p:nvSpPr>
        <p:spPr/>
        <p:txBody>
          <a:bodyPr/>
          <a:lstStyle/>
          <a:p>
            <a:fld id="{560E63B2-D433-497B-82B7-B837A3F36A27}" type="slidenum">
              <a:rPr lang="en-US" smtClean="0"/>
              <a:t>33</a:t>
            </a:fld>
            <a:endParaRPr lang="en-US" dirty="0"/>
          </a:p>
        </p:txBody>
      </p:sp>
    </p:spTree>
    <p:extLst>
      <p:ext uri="{BB962C8B-B14F-4D97-AF65-F5344CB8AC3E}">
        <p14:creationId xmlns:p14="http://schemas.microsoft.com/office/powerpoint/2010/main" val="168321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97006-CB6E-0E10-4B77-F90999B10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3F181-F96B-8F52-9EEE-2FEEC285BE0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CA025D9-3CAD-4FE1-D21C-4091A9D9AB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907B15-812E-1024-BDD2-A9C8D0E666E6}"/>
              </a:ext>
            </a:extLst>
          </p:cNvPr>
          <p:cNvSpPr>
            <a:spLocks noGrp="1"/>
          </p:cNvSpPr>
          <p:nvPr>
            <p:ph type="sldNum" sz="quarter" idx="5"/>
          </p:nvPr>
        </p:nvSpPr>
        <p:spPr/>
        <p:txBody>
          <a:bodyPr/>
          <a:lstStyle/>
          <a:p>
            <a:fld id="{560E63B2-D433-497B-82B7-B837A3F36A27}" type="slidenum">
              <a:rPr lang="en-US" smtClean="0"/>
              <a:t>34</a:t>
            </a:fld>
            <a:endParaRPr lang="en-US" dirty="0"/>
          </a:p>
        </p:txBody>
      </p:sp>
    </p:spTree>
    <p:extLst>
      <p:ext uri="{BB962C8B-B14F-4D97-AF65-F5344CB8AC3E}">
        <p14:creationId xmlns:p14="http://schemas.microsoft.com/office/powerpoint/2010/main" val="3984644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EA4D7-FB1B-C0EE-A3DC-46B7F51F59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3E40E-7656-D31E-E332-E09C6D92A55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E6D793F-7BD1-89E2-B67B-437C180B55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DAD416-3D60-F638-64B1-D54E2F5017B6}"/>
              </a:ext>
            </a:extLst>
          </p:cNvPr>
          <p:cNvSpPr>
            <a:spLocks noGrp="1"/>
          </p:cNvSpPr>
          <p:nvPr>
            <p:ph type="sldNum" sz="quarter" idx="5"/>
          </p:nvPr>
        </p:nvSpPr>
        <p:spPr/>
        <p:txBody>
          <a:bodyPr/>
          <a:lstStyle/>
          <a:p>
            <a:fld id="{560E63B2-D433-497B-82B7-B837A3F36A27}" type="slidenum">
              <a:rPr lang="en-US" smtClean="0"/>
              <a:t>35</a:t>
            </a:fld>
            <a:endParaRPr lang="en-US" dirty="0"/>
          </a:p>
        </p:txBody>
      </p:sp>
    </p:spTree>
    <p:extLst>
      <p:ext uri="{BB962C8B-B14F-4D97-AF65-F5344CB8AC3E}">
        <p14:creationId xmlns:p14="http://schemas.microsoft.com/office/powerpoint/2010/main" val="3262502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36</a:t>
            </a:fld>
            <a:endParaRPr lang="en-US" dirty="0"/>
          </a:p>
        </p:txBody>
      </p:sp>
    </p:spTree>
    <p:extLst>
      <p:ext uri="{BB962C8B-B14F-4D97-AF65-F5344CB8AC3E}">
        <p14:creationId xmlns:p14="http://schemas.microsoft.com/office/powerpoint/2010/main" val="3014747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F97F2-5134-6CD2-E144-8CD537F90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C943E-87FB-09F4-6C09-D7B9C34BB8D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2817DBD-08F9-A876-5A8E-22D13313BD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56213B-46B0-F25F-E516-6A76C34E1FDF}"/>
              </a:ext>
            </a:extLst>
          </p:cNvPr>
          <p:cNvSpPr>
            <a:spLocks noGrp="1"/>
          </p:cNvSpPr>
          <p:nvPr>
            <p:ph type="sldNum" sz="quarter" idx="5"/>
          </p:nvPr>
        </p:nvSpPr>
        <p:spPr/>
        <p:txBody>
          <a:bodyPr/>
          <a:lstStyle/>
          <a:p>
            <a:fld id="{560E63B2-D433-497B-82B7-B837A3F36A27}" type="slidenum">
              <a:rPr lang="en-US" smtClean="0"/>
              <a:t>37</a:t>
            </a:fld>
            <a:endParaRPr lang="en-US" dirty="0"/>
          </a:p>
        </p:txBody>
      </p:sp>
    </p:spTree>
    <p:extLst>
      <p:ext uri="{BB962C8B-B14F-4D97-AF65-F5344CB8AC3E}">
        <p14:creationId xmlns:p14="http://schemas.microsoft.com/office/powerpoint/2010/main" val="42152554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67C0C-B716-0A0F-8063-69A835EA7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FE169D-D1A6-3A59-187A-AF9BF407AA3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58EDB46-DDDE-75F7-C989-A8ED381348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585796-9211-C342-8429-489ED0B11B23}"/>
              </a:ext>
            </a:extLst>
          </p:cNvPr>
          <p:cNvSpPr>
            <a:spLocks noGrp="1"/>
          </p:cNvSpPr>
          <p:nvPr>
            <p:ph type="sldNum" sz="quarter" idx="5"/>
          </p:nvPr>
        </p:nvSpPr>
        <p:spPr/>
        <p:txBody>
          <a:bodyPr/>
          <a:lstStyle/>
          <a:p>
            <a:fld id="{560E63B2-D433-497B-82B7-B837A3F36A27}" type="slidenum">
              <a:rPr lang="en-US" smtClean="0"/>
              <a:t>38</a:t>
            </a:fld>
            <a:endParaRPr lang="en-US" dirty="0"/>
          </a:p>
        </p:txBody>
      </p:sp>
    </p:spTree>
    <p:extLst>
      <p:ext uri="{BB962C8B-B14F-4D97-AF65-F5344CB8AC3E}">
        <p14:creationId xmlns:p14="http://schemas.microsoft.com/office/powerpoint/2010/main" val="1475961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291D6-ED7E-8016-C56A-46849D0F9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66414-12A9-9E8C-1511-1E6B152DD97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FA0D9B6-A38D-7E3E-8586-AAFEE82770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60362A-4C5D-6242-D69F-AEB58D382DF2}"/>
              </a:ext>
            </a:extLst>
          </p:cNvPr>
          <p:cNvSpPr>
            <a:spLocks noGrp="1"/>
          </p:cNvSpPr>
          <p:nvPr>
            <p:ph type="sldNum" sz="quarter" idx="5"/>
          </p:nvPr>
        </p:nvSpPr>
        <p:spPr/>
        <p:txBody>
          <a:bodyPr/>
          <a:lstStyle/>
          <a:p>
            <a:fld id="{560E63B2-D433-497B-82B7-B837A3F36A27}" type="slidenum">
              <a:rPr lang="en-US" smtClean="0"/>
              <a:t>39</a:t>
            </a:fld>
            <a:endParaRPr lang="en-US" dirty="0"/>
          </a:p>
        </p:txBody>
      </p:sp>
    </p:spTree>
    <p:extLst>
      <p:ext uri="{BB962C8B-B14F-4D97-AF65-F5344CB8AC3E}">
        <p14:creationId xmlns:p14="http://schemas.microsoft.com/office/powerpoint/2010/main" val="4105600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CEC9A-0DEE-CB5D-8E40-898356889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D380B-37B9-379E-FEB8-473574F7888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B361B4-E026-FFF5-D5A4-0AD871D3A1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FACC6-2FF9-0344-3A7D-9EACB5BACB01}"/>
              </a:ext>
            </a:extLst>
          </p:cNvPr>
          <p:cNvSpPr>
            <a:spLocks noGrp="1"/>
          </p:cNvSpPr>
          <p:nvPr>
            <p:ph type="sldNum" sz="quarter" idx="5"/>
          </p:nvPr>
        </p:nvSpPr>
        <p:spPr/>
        <p:txBody>
          <a:bodyPr/>
          <a:lstStyle/>
          <a:p>
            <a:fld id="{560E63B2-D433-497B-82B7-B837A3F36A27}" type="slidenum">
              <a:rPr lang="en-US" smtClean="0"/>
              <a:t>40</a:t>
            </a:fld>
            <a:endParaRPr lang="en-US" dirty="0"/>
          </a:p>
        </p:txBody>
      </p:sp>
    </p:spTree>
    <p:extLst>
      <p:ext uri="{BB962C8B-B14F-4D97-AF65-F5344CB8AC3E}">
        <p14:creationId xmlns:p14="http://schemas.microsoft.com/office/powerpoint/2010/main" val="22802454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41</a:t>
            </a:fld>
            <a:endParaRPr lang="en-US" dirty="0"/>
          </a:p>
        </p:txBody>
      </p:sp>
    </p:spTree>
    <p:extLst>
      <p:ext uri="{BB962C8B-B14F-4D97-AF65-F5344CB8AC3E}">
        <p14:creationId xmlns:p14="http://schemas.microsoft.com/office/powerpoint/2010/main" val="20510519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42</a:t>
            </a:fld>
            <a:endParaRPr lang="en-US" dirty="0"/>
          </a:p>
        </p:txBody>
      </p:sp>
    </p:spTree>
    <p:extLst>
      <p:ext uri="{BB962C8B-B14F-4D97-AF65-F5344CB8AC3E}">
        <p14:creationId xmlns:p14="http://schemas.microsoft.com/office/powerpoint/2010/main" val="19524957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43</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44</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3/12/2026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3/12/2026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3/12/2026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3/12/2026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3/12/2026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3/12/2026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410026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460564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242475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845803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9471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20201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54446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579119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48280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942521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3/12/2026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962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3/12/2026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3/12/2026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36889329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xml"/><Relationship Id="rId7" Type="http://schemas.openxmlformats.org/officeDocument/2006/relationships/diagramQuickStyle" Target="../diagrams/quickStyle1.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hemeOverride" Target="../theme/themeOverride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hemeOverride" Target="../theme/themeOverride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www.hippopx.com/en/calculator-solar-calculator-count-how-to-calculate-business-black-white-78658"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hyperlink" Target="https://www.ctrl.blog/entry/wellknown-vs-dnssd-for-dweb.html" TargetMode="Externa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package" Target="../embeddings/Microsoft_Excel_Worksheet.xlsx"/></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3.emf"/><Relationship Id="rId4" Type="http://schemas.openxmlformats.org/officeDocument/2006/relationships/package" Target="../embeddings/Microsoft_Excel_Worksheet.xlsx"/></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hyperlink" Target="https://www.publicdomainpictures.net/en/view-image.php?image=133501&amp;picture=school-bus" TargetMode="External"/><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23.xml.rels><?xml version="1.0" encoding="UTF-8" standalone="yes"?>
<Relationships xmlns="http://schemas.openxmlformats.org/package/2006/relationships"><Relationship Id="rId8" Type="http://schemas.openxmlformats.org/officeDocument/2006/relationships/hyperlink" Target="https://www.thebluediamondgallery.com/handwriting/b/benefits.html" TargetMode="External"/><Relationship Id="rId3" Type="http://schemas.openxmlformats.org/officeDocument/2006/relationships/image" Target="../media/image6.png"/><Relationship Id="rId7"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www.picpedia.org/chalkboard/b/budget-finance.html" TargetMode="External"/><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pixabay.com/en/dollar-money-profit-revenue-2947948/" TargetMode="External"/><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1938992"/>
          </a:xfrm>
          <a:prstGeom prst="rect">
            <a:avLst/>
          </a:prstGeom>
          <a:noFill/>
        </p:spPr>
        <p:txBody>
          <a:bodyPr wrap="square" rtlCol="0">
            <a:spAutoFit/>
          </a:bodyPr>
          <a:lstStyle/>
          <a:p>
            <a:pPr algn="ctr" defTabSz="914400"/>
            <a:r>
              <a:rPr lang="en-US" sz="6000" b="1" dirty="0">
                <a:latin typeface="Trade Gothic Next HvyCd" panose="020B0906040303020004" pitchFamily="34" charset="0"/>
                <a:cs typeface="Arial" panose="020B0604020202020204" pitchFamily="34" charset="0"/>
              </a:rPr>
              <a:t>2027 General Fund Budget Work Session No. 1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Eric Bush</a:t>
            </a:r>
          </a:p>
          <a:p>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March 12, 2026</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B5F4DFD-055A-398B-5AD3-3A9CF56DABD6}"/>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3AD1ACA7-E949-81F8-8875-B62F689CCD90}"/>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5A6D9390-4CB9-8D38-B9D6-A0EA53CDF515}"/>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592ED8B-C4F6-60B2-FFD0-296EA3D536CB}"/>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The purpose of this presentation is to provide an initial financial outlook and preliminary budget calculations for the FY2027 budget given current available information and receive feedback from the Board of Education.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dirty="0">
                <a:latin typeface="Arial Narrow" panose="020B0606020202030204" pitchFamily="34" charset="0"/>
              </a:rPr>
              <a:t>This presentation will cover the budget process including enrollment projections, staffing allocations, estimated salary and benefit cost, operational cost by facility/department, as well as estimated revenues. </a:t>
            </a:r>
          </a:p>
          <a:p>
            <a:pPr marL="0" indent="0">
              <a:lnSpc>
                <a:spcPct val="100000"/>
              </a:lnSpc>
              <a:spcBef>
                <a:spcPts val="0"/>
              </a:spcBef>
              <a:buNone/>
            </a:pPr>
            <a:r>
              <a:rPr lang="en-US" sz="2200" dirty="0">
                <a:latin typeface="Arial Narrow" panose="020B0606020202030204" pitchFamily="34" charset="0"/>
              </a:rPr>
              <a:t>We will also discuss budget concerns and have time for questions.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State mandates, inflationary costs, and recruitment and retention issues have shortened the timeline for decision making for responding to critical questions around increasing revenues (millage rate increases) and/or reducing expenditures (consolidations and/or staff/program reductions).</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36AB83A7-C9FC-FA59-AAD0-5965E9AD68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B1EBB7-735E-FD10-CF51-BEC34937D5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C38417-6E65-DBFF-1A8D-6731897DC4B0}"/>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Big Picture – Preliminary Budget Priorities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A8FB4C4-C907-18F1-163C-FC9FC01B3592}"/>
              </a:ext>
            </a:extLst>
          </p:cNvPr>
          <p:cNvPicPr>
            <a:picLocks noChangeAspect="1"/>
          </p:cNvPicPr>
          <p:nvPr/>
        </p:nvPicPr>
        <p:blipFill>
          <a:blip r:embed="rId4"/>
          <a:stretch>
            <a:fillRect/>
          </a:stretch>
        </p:blipFill>
        <p:spPr>
          <a:xfrm>
            <a:off x="10789316" y="-76332"/>
            <a:ext cx="1391675" cy="1386174"/>
          </a:xfrm>
          <a:prstGeom prst="rect">
            <a:avLst/>
          </a:prstGeom>
        </p:spPr>
      </p:pic>
      <p:graphicFrame>
        <p:nvGraphicFramePr>
          <p:cNvPr id="13" name="Content Placeholder 6">
            <a:extLst>
              <a:ext uri="{FF2B5EF4-FFF2-40B4-BE49-F238E27FC236}">
                <a16:creationId xmlns:a16="http://schemas.microsoft.com/office/drawing/2014/main" id="{838212C2-A06E-023A-894A-D6AA8E51D25B}"/>
              </a:ext>
            </a:extLst>
          </p:cNvPr>
          <p:cNvGraphicFramePr>
            <a:graphicFrameLocks noGrp="1"/>
          </p:cNvGraphicFramePr>
          <p:nvPr>
            <p:ph idx="1"/>
          </p:nvPr>
        </p:nvGraphicFramePr>
        <p:xfrm>
          <a:off x="549563" y="1138033"/>
          <a:ext cx="11342791" cy="5590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a:extLst>
              <a:ext uri="{FF2B5EF4-FFF2-40B4-BE49-F238E27FC236}">
                <a16:creationId xmlns:a16="http://schemas.microsoft.com/office/drawing/2014/main" id="{4AFB9F5C-E945-17EB-523F-0FA91EDCABD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49950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C4A55125-65B6-AF2F-1A44-B8AEF3420C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5CC3E1-0000-4374-BFCA-81260FBAA9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6962D50-8B2C-771D-9639-5E703B6B5329}"/>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Big Picture – Preliminary Budget Priorities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92C92D6-CE78-B58B-08CE-4C9E6AD0DF1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7" name="Content Placeholder 6">
            <a:extLst>
              <a:ext uri="{FF2B5EF4-FFF2-40B4-BE49-F238E27FC236}">
                <a16:creationId xmlns:a16="http://schemas.microsoft.com/office/drawing/2014/main" id="{115147C3-EB95-6C61-9265-0031EF246784}"/>
              </a:ext>
            </a:extLst>
          </p:cNvPr>
          <p:cNvSpPr>
            <a:spLocks noGrp="1"/>
          </p:cNvSpPr>
          <p:nvPr>
            <p:ph idx="1"/>
          </p:nvPr>
        </p:nvSpPr>
        <p:spPr>
          <a:xfrm>
            <a:off x="0" y="910048"/>
            <a:ext cx="12203009" cy="5947952"/>
          </a:xfrm>
        </p:spPr>
        <p:txBody>
          <a:bodyPr vert="horz" lIns="91440" tIns="45720" rIns="91440" bIns="45720" rtlCol="0" anchor="t">
            <a:noAutofit/>
          </a:bodyPr>
          <a:lstStyle/>
          <a:p>
            <a:r>
              <a:rPr lang="en-US" sz="2200" b="1" dirty="0"/>
              <a:t>Recruitment/Retention</a:t>
            </a:r>
            <a:endParaRPr lang="en-US" sz="2200" b="1" dirty="0">
              <a:ea typeface="Calibri"/>
              <a:cs typeface="Calibri"/>
            </a:endParaRPr>
          </a:p>
          <a:p>
            <a:pPr lvl="1"/>
            <a:r>
              <a:rPr lang="en-US" sz="2200" dirty="0"/>
              <a:t>Sustain salary schedules in line with competing Districts. </a:t>
            </a:r>
            <a:endParaRPr lang="en-US" sz="2200" dirty="0">
              <a:ea typeface="Calibri"/>
              <a:cs typeface="Calibri"/>
            </a:endParaRPr>
          </a:p>
          <a:p>
            <a:r>
              <a:rPr lang="en-US" sz="2200" b="1" dirty="0"/>
              <a:t>Staffing Efficiency </a:t>
            </a:r>
            <a:endParaRPr lang="en-US" sz="2200" b="1" dirty="0">
              <a:ea typeface="+mn-lt"/>
              <a:cs typeface="+mn-lt"/>
            </a:endParaRPr>
          </a:p>
          <a:p>
            <a:pPr lvl="1"/>
            <a:r>
              <a:rPr lang="en-US" sz="2200" dirty="0">
                <a:ea typeface="+mn-lt"/>
                <a:cs typeface="+mn-lt"/>
              </a:rPr>
              <a:t>Align class sizes with State‑funded allocations to ensure efficient staffing decisions that meet student needs during a period of ongoing teacher shortages.</a:t>
            </a:r>
          </a:p>
          <a:p>
            <a:pPr lvl="1"/>
            <a:r>
              <a:rPr lang="en-US" sz="2200" dirty="0">
                <a:ea typeface="+mn-lt"/>
                <a:cs typeface="+mn-lt"/>
              </a:rPr>
              <a:t>Leverage the successful retention of effective staff to maintain stability and continuity in student support.</a:t>
            </a:r>
            <a:endParaRPr lang="en-US" sz="2200" dirty="0">
              <a:ea typeface="Calibri"/>
              <a:cs typeface="Calibri"/>
            </a:endParaRPr>
          </a:p>
          <a:p>
            <a:r>
              <a:rPr lang="en-US" sz="2200" b="1" dirty="0"/>
              <a:t>Future Readiness </a:t>
            </a:r>
            <a:endParaRPr lang="en-US" sz="2200" b="1" dirty="0">
              <a:ea typeface="Calibri"/>
              <a:cs typeface="Calibri"/>
            </a:endParaRPr>
          </a:p>
          <a:p>
            <a:pPr lvl="1"/>
            <a:r>
              <a:rPr lang="en-US" sz="2200" dirty="0"/>
              <a:t>Allocate for pathways in line with industry needs, using partnerships to further the success of opportunities for our students. </a:t>
            </a:r>
            <a:endParaRPr lang="en-US" sz="2200" dirty="0">
              <a:ea typeface="Calibri"/>
              <a:cs typeface="Calibri"/>
            </a:endParaRPr>
          </a:p>
          <a:p>
            <a:pPr lvl="1"/>
            <a:r>
              <a:rPr lang="en-US" sz="2200" dirty="0"/>
              <a:t>Continue to increase the number of students enrolling and successfully completing dual enrollment courses locally and nationwide. </a:t>
            </a:r>
            <a:endParaRPr lang="en-US" sz="2200" dirty="0">
              <a:ea typeface="Calibri"/>
              <a:cs typeface="Calibri"/>
            </a:endParaRPr>
          </a:p>
          <a:p>
            <a:r>
              <a:rPr lang="en-US" sz="2200" b="1" dirty="0"/>
              <a:t>Leader/Teacher Quality</a:t>
            </a:r>
            <a:endParaRPr lang="en-US" sz="2200" b="1" dirty="0">
              <a:ea typeface="Calibri"/>
              <a:cs typeface="Calibri"/>
            </a:endParaRPr>
          </a:p>
          <a:p>
            <a:pPr lvl="1"/>
            <a:r>
              <a:rPr lang="en-US" sz="2200" dirty="0"/>
              <a:t>Plan collaboratively for effective lesson plan creation and internalization in order to strengthen student learning experiences. </a:t>
            </a:r>
            <a:endParaRPr lang="en-US" sz="2200" dirty="0">
              <a:ea typeface="Calibri"/>
              <a:cs typeface="Calibri"/>
            </a:endParaRPr>
          </a:p>
          <a:p>
            <a:pPr lvl="1"/>
            <a:r>
              <a:rPr lang="en-US" sz="2200" dirty="0"/>
              <a:t>Continue to train and develop assistant principals and principals in line with student needs. </a:t>
            </a:r>
            <a:endParaRPr lang="en-US" sz="2200" dirty="0">
              <a:ea typeface="Calibri"/>
              <a:cs typeface="Calibri"/>
            </a:endParaRPr>
          </a:p>
          <a:p>
            <a:pPr marL="457200" lvl="1" indent="0">
              <a:buNone/>
            </a:pPr>
            <a:endParaRPr lang="en-US" sz="2200" dirty="0">
              <a:ea typeface="Calibri"/>
              <a:cs typeface="Calibri"/>
            </a:endParaRPr>
          </a:p>
        </p:txBody>
      </p:sp>
      <p:sp>
        <p:nvSpPr>
          <p:cNvPr id="4" name="Slide Number Placeholder 3">
            <a:extLst>
              <a:ext uri="{FF2B5EF4-FFF2-40B4-BE49-F238E27FC236}">
                <a16:creationId xmlns:a16="http://schemas.microsoft.com/office/drawing/2014/main" id="{44A4E06B-0142-D069-5C98-AB064A2158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67633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9629030-F443-35A8-D682-DBAB01EA6A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F5A00E5-79C3-E837-4D59-65B479CC3AA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0430901-F53B-338C-08BE-27DBA15A8AC3}"/>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Preliminary Budget Items of Interest</a:t>
            </a:r>
          </a:p>
        </p:txBody>
      </p:sp>
      <p:pic>
        <p:nvPicPr>
          <p:cNvPr id="11" name="Picture 10">
            <a:extLst>
              <a:ext uri="{FF2B5EF4-FFF2-40B4-BE49-F238E27FC236}">
                <a16:creationId xmlns:a16="http://schemas.microsoft.com/office/drawing/2014/main" id="{DDBCBADE-A907-A941-E34B-3B2CCDD52FD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635C798-9932-E4DA-70FF-775EF33BFED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08293D8-D334-A131-12AD-B76397A105E8}"/>
              </a:ext>
            </a:extLst>
          </p:cNvPr>
          <p:cNvSpPr txBox="1"/>
          <p:nvPr/>
        </p:nvSpPr>
        <p:spPr>
          <a:xfrm>
            <a:off x="11010" y="1144954"/>
            <a:ext cx="12087484" cy="61247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Revenues</a:t>
            </a:r>
            <a:r>
              <a:rPr kumimoji="0" lang="en-US" sz="2400" b="1"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Current enrollment is 20,800. Funding for FY 2027 will be based on FTE counts from October 2025 and March 2026.  FY 2027 estimated enrollment = 20,546</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Anticipated Increase in revenue for FY 2026 &amp; FY 2027,  before decline due to enrollment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Tax Revenue will be evaluated and recommendations made to stabilize the budget.</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Salary and Benefit Assumptions</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All employees will move to their next step on the Salary Schedule </a:t>
            </a:r>
          </a:p>
          <a:p>
            <a:pPr lvl="2"/>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 Estimated cost $1.8 to $2.0 million.</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No cost-of-living adjustment to salary tables.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Health Insurance increase of $600 per year, per employee on the plan – Est. Cost $</a:t>
            </a:r>
            <a:r>
              <a:rPr lang="en-US" sz="2400" dirty="0">
                <a:solidFill>
                  <a:prstClr val="black"/>
                </a:solidFill>
                <a:latin typeface="Calibri" panose="020F0502020204030204"/>
                <a:ea typeface="Calibri"/>
                <a:cs typeface="Calibri"/>
              </a:rPr>
              <a:t>700,000 to the general fund</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TRS Increasing from 21.91% to 22.32% per $ 2 million</a:t>
            </a: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9732006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BE923F7-EF90-BB9C-757C-08053509DA4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549069-E7BA-EBE3-75DF-6F7AFB8B531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FAC85F6-1D96-F21B-35E0-236EB1D4959C}"/>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Preliminary Budget Items of Interest</a:t>
            </a:r>
          </a:p>
        </p:txBody>
      </p:sp>
      <p:pic>
        <p:nvPicPr>
          <p:cNvPr id="11" name="Picture 10">
            <a:extLst>
              <a:ext uri="{FF2B5EF4-FFF2-40B4-BE49-F238E27FC236}">
                <a16:creationId xmlns:a16="http://schemas.microsoft.com/office/drawing/2014/main" id="{AD51762B-2917-840D-B40C-0FFD60930ED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31F56A4C-7C71-C22E-3D79-508A5402CB9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4EE0500-064E-2F54-F84A-C532E9BCCFAC}"/>
              </a:ext>
            </a:extLst>
          </p:cNvPr>
          <p:cNvSpPr txBox="1"/>
          <p:nvPr/>
        </p:nvSpPr>
        <p:spPr>
          <a:xfrm>
            <a:off x="129791" y="796611"/>
            <a:ext cx="11936045"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Teaching and Learning</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Currently evaluating staffing allocations for the FY 2027 school year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FY 27 will include the ELA book adoption not needed in FY 2026 = $5+ million</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Evaluating all programs and software to ensure efficiency and effectiveness of instruction</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Operations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Evaluate each departments staffing and operating budgets to ensure efficiency and effectiveness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Legislative Updates</a:t>
            </a: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p>
          <a:p>
            <a:pPr marL="742950" marR="0" lvl="1" indent="-285750" algn="l" defTabSz="457200" rtl="0" eaLnBrk="1" fontAlgn="auto" latinLnBrk="0" hangingPunct="1">
              <a:lnSpc>
                <a:spcPct val="100000"/>
              </a:lnSpc>
              <a:spcBef>
                <a:spcPts val="0"/>
              </a:spcBef>
              <a:spcAft>
                <a:spcPts val="0"/>
              </a:spcAft>
              <a:buClrTx/>
              <a:buSzTx/>
              <a:buFont typeface="Courier New,monospace"/>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The 2026 legislature proposed several bills to eliminate homestead property taxes and replace it with a sales tax aimed to reduce homestead taxes and provide local governments with alternative funding.</a:t>
            </a:r>
            <a:endParaRPr kumimoji="0" lang="en-US"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1657350" marR="0" lvl="3"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This would fundamentally change how school districts would be funded and we will be </a:t>
            </a:r>
          </a:p>
          <a:p>
            <a:pPr marL="1657350" marR="0" lvl="3" indent="-285750" algn="l" defTabSz="457200" rtl="0" eaLnBrk="1" fontAlgn="auto" latinLnBrk="0" hangingPunct="1">
              <a:lnSpc>
                <a:spcPct val="100000"/>
              </a:lnSpc>
              <a:spcBef>
                <a:spcPts val="0"/>
              </a:spcBef>
              <a:spcAft>
                <a:spcPts val="0"/>
              </a:spcAft>
              <a:buClrTx/>
              <a:buSzTx/>
              <a:buFont typeface="Arial"/>
              <a:buChar char="•"/>
              <a:tabLst/>
              <a:defRPr/>
            </a:pPr>
            <a:r>
              <a:rPr lang="en-US" sz="2000" dirty="0">
                <a:solidFill>
                  <a:prstClr val="black"/>
                </a:solidFill>
                <a:latin typeface="Calibri" panose="020F0502020204030204"/>
                <a:ea typeface="Calibri" panose="020F0502020204030204"/>
                <a:cs typeface="Calibri" panose="020F0502020204030204"/>
              </a:rPr>
              <a:t>Monitoring these proposals as they develop through the legislative session.</a:t>
            </a: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endParaRPr lang="en-US" sz="2000" dirty="0">
              <a:solidFill>
                <a:prstClr val="black"/>
              </a:solidFill>
              <a:latin typeface="Calibri" panose="020F0502020204030204"/>
              <a:ea typeface="Calibri" panose="020F0502020204030204"/>
              <a:cs typeface="Calibri" panose="020F0502020204030204"/>
            </a:endParaRPr>
          </a:p>
          <a:p>
            <a:pPr marL="285750" indent="-285750">
              <a:buFont typeface="Arial"/>
              <a:buChar cha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indent="-285750">
              <a:buFont typeface="Arial,Sans-Serif"/>
              <a:buChar char="•"/>
            </a:pPr>
            <a:r>
              <a:rPr lang="en-US" sz="2000" b="1" u="sng" dirty="0">
                <a:solidFill>
                  <a:prstClr val="black"/>
                </a:solidFill>
                <a:latin typeface="Calibri" panose="020F0502020204030204"/>
                <a:ea typeface="Calibri" panose="020F0502020204030204"/>
                <a:cs typeface="Calibri" panose="020F0502020204030204"/>
              </a:rPr>
              <a:t>FY 2026 Budget Impacts</a:t>
            </a:r>
          </a:p>
          <a:p>
            <a:pPr marL="742950" lvl="1" indent="-285750">
              <a:buFont typeface="Arial,Sans-Serif"/>
              <a:buChar char="•"/>
            </a:pPr>
            <a:r>
              <a:rPr lang="en-US" sz="2000" dirty="0">
                <a:solidFill>
                  <a:prstClr val="black"/>
                </a:solidFill>
                <a:ea typeface="Calibri" panose="020F0502020204030204"/>
                <a:cs typeface="Calibri" panose="020F0502020204030204"/>
              </a:rPr>
              <a:t>FY 2026 - $2,000 Teacher Supplement from State – Will have a General Fund impact for unfunded positions.</a:t>
            </a:r>
          </a:p>
          <a:p>
            <a:pPr marL="742950" lvl="1" indent="-285750">
              <a:buFont typeface="Arial,Sans-Serif"/>
              <a:buChar char="•"/>
            </a:pPr>
            <a:endParaRPr lang="en-US" sz="2000" b="1" u="sng" dirty="0">
              <a:solidFill>
                <a:prstClr val="black"/>
              </a:solidFill>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4553728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8B11B-229D-4652-A746-FDC1B724B36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5A7881D-1E76-8881-0ADC-2798249C7E5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1. Project Enrollment for Upcoming School Year</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2C555242-B9A2-4732-24F2-9A8B103C835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6BF5BE82-86BE-3CC1-0DBF-CBA39E90FDD4}"/>
              </a:ext>
            </a:extLst>
          </p:cNvPr>
          <p:cNvSpPr txBox="1"/>
          <p:nvPr/>
        </p:nvSpPr>
        <p:spPr>
          <a:xfrm>
            <a:off x="3977196" y="1147058"/>
            <a:ext cx="7293913" cy="5724644"/>
          </a:xfrm>
          <a:prstGeom prst="rect">
            <a:avLst/>
          </a:prstGeom>
          <a:noFill/>
        </p:spPr>
        <p:txBody>
          <a:bodyPr wrap="square" rtlCol="0">
            <a:spAutoFit/>
          </a:bodyPr>
          <a:lstStyle/>
          <a:p>
            <a:pPr algn="just"/>
            <a:r>
              <a:rPr lang="en-US" sz="2600" dirty="0">
                <a:latin typeface="Arial" panose="020B0604020202020204" pitchFamily="34" charset="0"/>
                <a:cs typeface="Arial" panose="020B0604020202020204" pitchFamily="34" charset="0"/>
              </a:rPr>
              <a:t>Bibb County School District uses forecasted enrollment data to develop school staffing allotments based on predetermined staffing allocation formulas.  </a:t>
            </a:r>
          </a:p>
          <a:p>
            <a:pPr algn="just"/>
            <a:endParaRPr lang="en-US" sz="2600" dirty="0">
              <a:latin typeface="Arial" panose="020B0604020202020204" pitchFamily="34" charset="0"/>
              <a:cs typeface="Arial" panose="020B0604020202020204" pitchFamily="34" charset="0"/>
            </a:endParaRPr>
          </a:p>
          <a:p>
            <a:pPr algn="just"/>
            <a:r>
              <a:rPr lang="en-US" sz="2600" dirty="0">
                <a:latin typeface="Arial" panose="020B0604020202020204" pitchFamily="34" charset="0"/>
                <a:cs typeface="Arial" panose="020B0604020202020204" pitchFamily="34" charset="0"/>
              </a:rPr>
              <a:t>The process begins with the Director of the Research Evaluation Assessment and Accountability Department (REAA) providing these projections by school, by grade level, and by program based on mathematical formula and census data to the Chief Financial Officer and the Assistant Superintendent of Human Resources. </a:t>
            </a:r>
          </a:p>
          <a:p>
            <a:pPr algn="just"/>
            <a:endParaRPr lang="en-US" sz="28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3207952-E811-1310-C735-B5B1B72F1151}"/>
              </a:ext>
            </a:extLst>
          </p:cNvPr>
          <p:cNvSpPr>
            <a:spLocks noGrp="1"/>
          </p:cNvSpPr>
          <p:nvPr>
            <p:ph type="sldNum" sz="quarter" idx="12"/>
          </p:nvPr>
        </p:nvSpPr>
        <p:spPr/>
        <p:txBody>
          <a:bodyPr/>
          <a:lstStyle/>
          <a:p>
            <a:fld id="{28E6F07D-F62F-4C3B-A21E-2367E9A39921}" type="slidenum">
              <a:rPr lang="en-US" smtClean="0"/>
              <a:t>10</a:t>
            </a:fld>
            <a:endParaRPr lang="en-US" dirty="0"/>
          </a:p>
        </p:txBody>
      </p:sp>
      <p:pic>
        <p:nvPicPr>
          <p:cNvPr id="7" name="Picture 6" descr="A group of children making crafts&#10;&#10;AI-generated content may be incorrect.">
            <a:extLst>
              <a:ext uri="{FF2B5EF4-FFF2-40B4-BE49-F238E27FC236}">
                <a16:creationId xmlns:a16="http://schemas.microsoft.com/office/drawing/2014/main" id="{9D75067F-D8BE-3525-C539-3AEDABAD8B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821" y="1219971"/>
            <a:ext cx="3495040" cy="2071869"/>
          </a:xfrm>
          <a:prstGeom prst="rect">
            <a:avLst/>
          </a:prstGeom>
        </p:spPr>
      </p:pic>
      <p:pic>
        <p:nvPicPr>
          <p:cNvPr id="9" name="Picture 8" descr="A group of people sitting in a room&#10;&#10;AI-generated content may be incorrect.">
            <a:extLst>
              <a:ext uri="{FF2B5EF4-FFF2-40B4-BE49-F238E27FC236}">
                <a16:creationId xmlns:a16="http://schemas.microsoft.com/office/drawing/2014/main" id="{D8D6CECA-38C4-1631-2DD6-987F69D67A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821" y="3840480"/>
            <a:ext cx="3495040" cy="2515874"/>
          </a:xfrm>
          <a:prstGeom prst="rect">
            <a:avLst/>
          </a:prstGeom>
        </p:spPr>
      </p:pic>
    </p:spTree>
    <p:extLst>
      <p:ext uri="{BB962C8B-B14F-4D97-AF65-F5344CB8AC3E}">
        <p14:creationId xmlns:p14="http://schemas.microsoft.com/office/powerpoint/2010/main" val="549400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3D2E-A401-B7DE-6D6E-D527F620DC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B4BD23-383A-7920-E4DE-C63ADAAF757D}"/>
              </a:ext>
            </a:extLst>
          </p:cNvPr>
          <p:cNvSpPr/>
          <p:nvPr/>
        </p:nvSpPr>
        <p:spPr>
          <a:xfrm>
            <a:off x="-11009" y="5904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Student Enrollment Projections </a:t>
            </a:r>
          </a:p>
          <a:p>
            <a:pPr algn="ctr"/>
            <a:r>
              <a:rPr lang="en-US" sz="2400" b="1" dirty="0"/>
              <a:t>2026 - 2027</a:t>
            </a:r>
          </a:p>
        </p:txBody>
      </p:sp>
      <p:pic>
        <p:nvPicPr>
          <p:cNvPr id="11" name="Picture 10">
            <a:extLst>
              <a:ext uri="{FF2B5EF4-FFF2-40B4-BE49-F238E27FC236}">
                <a16:creationId xmlns:a16="http://schemas.microsoft.com/office/drawing/2014/main" id="{1492B87D-557B-255E-7F22-4A54229F851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9A7272EB-6F59-D8AD-559E-CA4740EE95E1}"/>
              </a:ext>
            </a:extLst>
          </p:cNvPr>
          <p:cNvSpPr>
            <a:spLocks noGrp="1"/>
          </p:cNvSpPr>
          <p:nvPr>
            <p:ph type="sldNum" sz="quarter" idx="12"/>
          </p:nvPr>
        </p:nvSpPr>
        <p:spPr>
          <a:xfrm>
            <a:off x="9001218" y="6559736"/>
            <a:ext cx="2743200" cy="365125"/>
          </a:xfrm>
        </p:spPr>
        <p:txBody>
          <a:bodyPr/>
          <a:lstStyle/>
          <a:p>
            <a:fld id="{28E6F07D-F62F-4C3B-A21E-2367E9A39921}" type="slidenum">
              <a:rPr lang="en-US" smtClean="0"/>
              <a:t>11</a:t>
            </a:fld>
            <a:endParaRPr lang="en-US" dirty="0"/>
          </a:p>
        </p:txBody>
      </p:sp>
      <p:pic>
        <p:nvPicPr>
          <p:cNvPr id="8" name="Picture 7">
            <a:extLst>
              <a:ext uri="{FF2B5EF4-FFF2-40B4-BE49-F238E27FC236}">
                <a16:creationId xmlns:a16="http://schemas.microsoft.com/office/drawing/2014/main" id="{17E3BF30-24AA-F512-2C71-B9E97F43BA55}"/>
              </a:ext>
            </a:extLst>
          </p:cNvPr>
          <p:cNvPicPr>
            <a:picLocks noChangeAspect="1"/>
          </p:cNvPicPr>
          <p:nvPr/>
        </p:nvPicPr>
        <p:blipFill>
          <a:blip r:embed="rId4"/>
          <a:stretch>
            <a:fillRect/>
          </a:stretch>
        </p:blipFill>
        <p:spPr>
          <a:xfrm>
            <a:off x="560438" y="955735"/>
            <a:ext cx="10363200" cy="5604001"/>
          </a:xfrm>
          <a:prstGeom prst="rect">
            <a:avLst/>
          </a:prstGeom>
        </p:spPr>
      </p:pic>
    </p:spTree>
    <p:extLst>
      <p:ext uri="{BB962C8B-B14F-4D97-AF65-F5344CB8AC3E}">
        <p14:creationId xmlns:p14="http://schemas.microsoft.com/office/powerpoint/2010/main" val="3651792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71F2-9FAC-5915-28D3-AF77F89580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CE4548-5801-4D03-31F3-41AD1C3BE38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Student Enrollment Projections </a:t>
            </a:r>
          </a:p>
          <a:p>
            <a:pPr algn="ctr"/>
            <a:r>
              <a:rPr lang="en-US" sz="2400" b="1" dirty="0"/>
              <a:t>2026 - 2027</a:t>
            </a:r>
          </a:p>
        </p:txBody>
      </p:sp>
      <p:pic>
        <p:nvPicPr>
          <p:cNvPr id="11" name="Picture 10">
            <a:extLst>
              <a:ext uri="{FF2B5EF4-FFF2-40B4-BE49-F238E27FC236}">
                <a16:creationId xmlns:a16="http://schemas.microsoft.com/office/drawing/2014/main" id="{D497023C-B17D-9690-855C-38F8CAC6A34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E4754677-273C-6986-0909-CEF2BC365F93}"/>
              </a:ext>
            </a:extLst>
          </p:cNvPr>
          <p:cNvSpPr>
            <a:spLocks noGrp="1"/>
          </p:cNvSpPr>
          <p:nvPr>
            <p:ph type="sldNum" sz="quarter" idx="12"/>
          </p:nvPr>
        </p:nvSpPr>
        <p:spPr>
          <a:xfrm>
            <a:off x="9083330" y="6406083"/>
            <a:ext cx="2743200" cy="365125"/>
          </a:xfrm>
        </p:spPr>
        <p:txBody>
          <a:bodyPr/>
          <a:lstStyle/>
          <a:p>
            <a:fld id="{28E6F07D-F62F-4C3B-A21E-2367E9A39921}" type="slidenum">
              <a:rPr lang="en-US" smtClean="0"/>
              <a:t>12</a:t>
            </a:fld>
            <a:endParaRPr lang="en-US" dirty="0"/>
          </a:p>
        </p:txBody>
      </p:sp>
      <p:pic>
        <p:nvPicPr>
          <p:cNvPr id="13" name="Picture 12">
            <a:extLst>
              <a:ext uri="{FF2B5EF4-FFF2-40B4-BE49-F238E27FC236}">
                <a16:creationId xmlns:a16="http://schemas.microsoft.com/office/drawing/2014/main" id="{9126CC96-E4EE-599C-3C29-67B6760F9C13}"/>
              </a:ext>
            </a:extLst>
          </p:cNvPr>
          <p:cNvPicPr>
            <a:picLocks noChangeAspect="1"/>
          </p:cNvPicPr>
          <p:nvPr/>
        </p:nvPicPr>
        <p:blipFill>
          <a:blip r:embed="rId4"/>
          <a:stretch>
            <a:fillRect/>
          </a:stretch>
        </p:blipFill>
        <p:spPr>
          <a:xfrm>
            <a:off x="511277" y="979323"/>
            <a:ext cx="9419303" cy="5757279"/>
          </a:xfrm>
          <a:prstGeom prst="rect">
            <a:avLst/>
          </a:prstGeom>
        </p:spPr>
      </p:pic>
    </p:spTree>
    <p:extLst>
      <p:ext uri="{BB962C8B-B14F-4D97-AF65-F5344CB8AC3E}">
        <p14:creationId xmlns:p14="http://schemas.microsoft.com/office/powerpoint/2010/main" val="1786762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30975-38BF-0783-182B-5F2212FCCB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60D095C-1EE3-17DC-FBDD-A300153269F1}"/>
              </a:ext>
            </a:extLst>
          </p:cNvPr>
          <p:cNvSpPr/>
          <p:nvPr/>
        </p:nvSpPr>
        <p:spPr>
          <a:xfrm>
            <a:off x="-11009"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2. Determine staffing requirements at individual schools</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C29E14FA-A3D7-DC4A-9A53-573637250FA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91706DFB-A8E1-09C5-B684-C0EE8D68BFE9}"/>
              </a:ext>
            </a:extLst>
          </p:cNvPr>
          <p:cNvSpPr txBox="1"/>
          <p:nvPr/>
        </p:nvSpPr>
        <p:spPr>
          <a:xfrm>
            <a:off x="4385187" y="1045029"/>
            <a:ext cx="7509446" cy="5693866"/>
          </a:xfrm>
          <a:prstGeom prst="rect">
            <a:avLst/>
          </a:prstGeom>
          <a:noFill/>
        </p:spPr>
        <p:txBody>
          <a:bodyPr wrap="square" rtlCol="0">
            <a:spAutoFit/>
          </a:bodyPr>
          <a:lstStyle/>
          <a:p>
            <a:pPr lvl="1" algn="just"/>
            <a:r>
              <a:rPr lang="en-US" sz="2600" dirty="0">
                <a:latin typeface="Arial" panose="020B0604020202020204" pitchFamily="34" charset="0"/>
                <a:cs typeface="Arial" panose="020B0604020202020204" pitchFamily="34" charset="0"/>
              </a:rPr>
              <a:t>These enrollment projections are entered into each individual school’s allotment sheet which calculates the number of staff that is earned to support the students attending that school.  The CFO and Asst. Supt. of HR review calculations for reasonableness.  </a:t>
            </a:r>
          </a:p>
          <a:p>
            <a:pPr lvl="1" algn="just"/>
            <a:endParaRPr lang="en-US" sz="2600" dirty="0">
              <a:latin typeface="Arial" panose="020B0604020202020204" pitchFamily="34" charset="0"/>
              <a:cs typeface="Arial" panose="020B0604020202020204" pitchFamily="34" charset="0"/>
            </a:endParaRPr>
          </a:p>
          <a:p>
            <a:pPr lvl="1" algn="just"/>
            <a:r>
              <a:rPr lang="en-US" sz="2600" dirty="0">
                <a:latin typeface="Arial" panose="020B0604020202020204" pitchFamily="34" charset="0"/>
                <a:cs typeface="Arial" panose="020B0604020202020204" pitchFamily="34" charset="0"/>
              </a:rPr>
              <a:t>Principals and Directors of Educational Programs review their allotment sheets and send any concerns to the Asst. Supt. of HR for input. If determined that changes are warranted, they are made. Senior Cabinet approves any changes to the allocation formulas.</a:t>
            </a:r>
          </a:p>
        </p:txBody>
      </p:sp>
      <p:sp>
        <p:nvSpPr>
          <p:cNvPr id="5" name="Slide Number Placeholder 4">
            <a:extLst>
              <a:ext uri="{FF2B5EF4-FFF2-40B4-BE49-F238E27FC236}">
                <a16:creationId xmlns:a16="http://schemas.microsoft.com/office/drawing/2014/main" id="{91C34D6D-C918-0C2B-C4EA-C2A231447229}"/>
              </a:ext>
            </a:extLst>
          </p:cNvPr>
          <p:cNvSpPr>
            <a:spLocks noGrp="1"/>
          </p:cNvSpPr>
          <p:nvPr>
            <p:ph type="sldNum" sz="quarter" idx="12"/>
          </p:nvPr>
        </p:nvSpPr>
        <p:spPr/>
        <p:txBody>
          <a:bodyPr/>
          <a:lstStyle/>
          <a:p>
            <a:fld id="{28E6F07D-F62F-4C3B-A21E-2367E9A39921}" type="slidenum">
              <a:rPr lang="en-US" smtClean="0"/>
              <a:t>13</a:t>
            </a:fld>
            <a:endParaRPr lang="en-US" dirty="0"/>
          </a:p>
        </p:txBody>
      </p:sp>
      <p:pic>
        <p:nvPicPr>
          <p:cNvPr id="9" name="Picture 8" descr="A group of colorful game pieces connected to a network&#10;&#10;AI-generated content may be incorrect.">
            <a:extLst>
              <a:ext uri="{FF2B5EF4-FFF2-40B4-BE49-F238E27FC236}">
                <a16:creationId xmlns:a16="http://schemas.microsoft.com/office/drawing/2014/main" id="{5BEE7BBA-9C92-C32C-65D5-A0C0851ECFF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04616" y="1309842"/>
            <a:ext cx="4315229" cy="2876101"/>
          </a:xfrm>
          <a:prstGeom prst="rect">
            <a:avLst/>
          </a:prstGeom>
        </p:spPr>
      </p:pic>
      <p:pic>
        <p:nvPicPr>
          <p:cNvPr id="12" name="Picture 11" descr="A close-up of a calculator&#10;&#10;AI-generated content may be incorrect.">
            <a:extLst>
              <a:ext uri="{FF2B5EF4-FFF2-40B4-BE49-F238E27FC236}">
                <a16:creationId xmlns:a16="http://schemas.microsoft.com/office/drawing/2014/main" id="{FDFF1A0A-0D07-CB48-1D33-A76F325F438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00100" y="4450756"/>
            <a:ext cx="2470083" cy="1645591"/>
          </a:xfrm>
          <a:prstGeom prst="rect">
            <a:avLst/>
          </a:prstGeom>
        </p:spPr>
      </p:pic>
    </p:spTree>
    <p:extLst>
      <p:ext uri="{BB962C8B-B14F-4D97-AF65-F5344CB8AC3E}">
        <p14:creationId xmlns:p14="http://schemas.microsoft.com/office/powerpoint/2010/main" val="2910362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D4AE1-EA73-6B56-8AEF-318DFA3C136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76EB5-BE0D-A40B-E663-02A75663652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School Allocation Formulas – FY27</a:t>
            </a:r>
          </a:p>
        </p:txBody>
      </p:sp>
      <p:pic>
        <p:nvPicPr>
          <p:cNvPr id="11" name="Picture 10">
            <a:extLst>
              <a:ext uri="{FF2B5EF4-FFF2-40B4-BE49-F238E27FC236}">
                <a16:creationId xmlns:a16="http://schemas.microsoft.com/office/drawing/2014/main" id="{76050126-657F-B7F0-2155-3A383D94920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AD9DD3BE-14B5-5679-CB9F-90842D6F772A}"/>
              </a:ext>
            </a:extLst>
          </p:cNvPr>
          <p:cNvSpPr>
            <a:spLocks noGrp="1"/>
          </p:cNvSpPr>
          <p:nvPr>
            <p:ph type="sldNum" sz="quarter" idx="12"/>
          </p:nvPr>
        </p:nvSpPr>
        <p:spPr/>
        <p:txBody>
          <a:bodyPr/>
          <a:lstStyle/>
          <a:p>
            <a:fld id="{28E6F07D-F62F-4C3B-A21E-2367E9A39921}" type="slidenum">
              <a:rPr lang="en-US" smtClean="0"/>
              <a:t>14</a:t>
            </a:fld>
            <a:endParaRPr lang="en-US" dirty="0"/>
          </a:p>
        </p:txBody>
      </p:sp>
      <p:pic>
        <p:nvPicPr>
          <p:cNvPr id="6" name="Picture 5">
            <a:extLst>
              <a:ext uri="{FF2B5EF4-FFF2-40B4-BE49-F238E27FC236}">
                <a16:creationId xmlns:a16="http://schemas.microsoft.com/office/drawing/2014/main" id="{F6AA568C-2B7F-E592-131D-5176029FCE99}"/>
              </a:ext>
            </a:extLst>
          </p:cNvPr>
          <p:cNvPicPr>
            <a:picLocks noChangeAspect="1"/>
          </p:cNvPicPr>
          <p:nvPr/>
        </p:nvPicPr>
        <p:blipFill>
          <a:blip r:embed="rId4"/>
          <a:stretch>
            <a:fillRect/>
          </a:stretch>
        </p:blipFill>
        <p:spPr>
          <a:xfrm>
            <a:off x="1398639" y="1050569"/>
            <a:ext cx="9633153" cy="5565058"/>
          </a:xfrm>
          <a:prstGeom prst="rect">
            <a:avLst/>
          </a:prstGeom>
        </p:spPr>
      </p:pic>
    </p:spTree>
    <p:extLst>
      <p:ext uri="{BB962C8B-B14F-4D97-AF65-F5344CB8AC3E}">
        <p14:creationId xmlns:p14="http://schemas.microsoft.com/office/powerpoint/2010/main" val="4249122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564A-FD07-A7B7-9509-526C5A6E4D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900B6AC-DD51-FFCD-A32B-96DBFEF892E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Allocation Formulas – FY26</a:t>
            </a:r>
          </a:p>
        </p:txBody>
      </p:sp>
      <p:pic>
        <p:nvPicPr>
          <p:cNvPr id="11" name="Picture 10">
            <a:extLst>
              <a:ext uri="{FF2B5EF4-FFF2-40B4-BE49-F238E27FC236}">
                <a16:creationId xmlns:a16="http://schemas.microsoft.com/office/drawing/2014/main" id="{C741E41C-AABC-AF2D-928A-B1D136427EFF}"/>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2" name="Object 1">
            <a:extLst>
              <a:ext uri="{FF2B5EF4-FFF2-40B4-BE49-F238E27FC236}">
                <a16:creationId xmlns:a16="http://schemas.microsoft.com/office/drawing/2014/main" id="{B34A6F47-F9B4-C189-0FA0-1D6D48801346}"/>
              </a:ext>
            </a:extLst>
          </p:cNvPr>
          <p:cNvGraphicFramePr>
            <a:graphicFrameLocks noChangeAspect="1"/>
          </p:cNvGraphicFramePr>
          <p:nvPr>
            <p:extLst>
              <p:ext uri="{D42A27DB-BD31-4B8C-83A1-F6EECF244321}">
                <p14:modId xmlns:p14="http://schemas.microsoft.com/office/powerpoint/2010/main" val="719967028"/>
              </p:ext>
            </p:extLst>
          </p:nvPr>
        </p:nvGraphicFramePr>
        <p:xfrm>
          <a:off x="1669002" y="934956"/>
          <a:ext cx="8575830" cy="388337"/>
        </p:xfrm>
        <a:graphic>
          <a:graphicData uri="http://schemas.openxmlformats.org/presentationml/2006/ole">
            <mc:AlternateContent xmlns:mc="http://schemas.openxmlformats.org/markup-compatibility/2006">
              <mc:Choice xmlns:v="urn:schemas-microsoft-com:vml" Requires="v">
                <p:oleObj name="Worksheet" r:id="rId4" imgW="8496275" imgH="466589" progId="Excel.Sheet.12">
                  <p:embed/>
                </p:oleObj>
              </mc:Choice>
              <mc:Fallback>
                <p:oleObj name="Worksheet" r:id="rId4" imgW="8496275" imgH="466589" progId="Excel.Sheet.12">
                  <p:embed/>
                  <p:pic>
                    <p:nvPicPr>
                      <p:cNvPr id="2" name="Object 1">
                        <a:extLst>
                          <a:ext uri="{FF2B5EF4-FFF2-40B4-BE49-F238E27FC236}">
                            <a16:creationId xmlns:a16="http://schemas.microsoft.com/office/drawing/2014/main" id="{B34A6F47-F9B4-C189-0FA0-1D6D48801346}"/>
                          </a:ext>
                        </a:extLst>
                      </p:cNvPr>
                      <p:cNvPicPr/>
                      <p:nvPr/>
                    </p:nvPicPr>
                    <p:blipFill>
                      <a:blip r:embed="rId5"/>
                      <a:stretch>
                        <a:fillRect/>
                      </a:stretch>
                    </p:blipFill>
                    <p:spPr>
                      <a:xfrm>
                        <a:off x="1669002" y="934956"/>
                        <a:ext cx="8575830" cy="388337"/>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B3CC9EC7-9AB5-A4B2-D4AA-564C31B94A70}"/>
              </a:ext>
            </a:extLst>
          </p:cNvPr>
          <p:cNvSpPr>
            <a:spLocks noGrp="1"/>
          </p:cNvSpPr>
          <p:nvPr>
            <p:ph type="sldNum" sz="quarter" idx="12"/>
          </p:nvPr>
        </p:nvSpPr>
        <p:spPr/>
        <p:txBody>
          <a:bodyPr/>
          <a:lstStyle/>
          <a:p>
            <a:fld id="{28E6F07D-F62F-4C3B-A21E-2367E9A39921}" type="slidenum">
              <a:rPr lang="en-US" smtClean="0"/>
              <a:t>15</a:t>
            </a:fld>
            <a:endParaRPr lang="en-US" dirty="0"/>
          </a:p>
        </p:txBody>
      </p:sp>
      <p:pic>
        <p:nvPicPr>
          <p:cNvPr id="7" name="Picture 6">
            <a:extLst>
              <a:ext uri="{FF2B5EF4-FFF2-40B4-BE49-F238E27FC236}">
                <a16:creationId xmlns:a16="http://schemas.microsoft.com/office/drawing/2014/main" id="{CAA916FE-7B90-DEBE-59F4-CB8D4966669D}"/>
              </a:ext>
            </a:extLst>
          </p:cNvPr>
          <p:cNvPicPr>
            <a:picLocks noChangeAspect="1"/>
          </p:cNvPicPr>
          <p:nvPr/>
        </p:nvPicPr>
        <p:blipFill>
          <a:blip r:embed="rId6"/>
          <a:stretch>
            <a:fillRect/>
          </a:stretch>
        </p:blipFill>
        <p:spPr>
          <a:xfrm>
            <a:off x="1669002" y="1323292"/>
            <a:ext cx="8575830" cy="5234823"/>
          </a:xfrm>
          <a:prstGeom prst="rect">
            <a:avLst/>
          </a:prstGeom>
        </p:spPr>
      </p:pic>
    </p:spTree>
    <p:extLst>
      <p:ext uri="{BB962C8B-B14F-4D97-AF65-F5344CB8AC3E}">
        <p14:creationId xmlns:p14="http://schemas.microsoft.com/office/powerpoint/2010/main" val="2672764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4E11A-1FA8-BF51-204C-47CF316AC5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02CCCC6-CBA3-5ED5-1260-2B44072183BE}"/>
              </a:ext>
            </a:extLst>
          </p:cNvPr>
          <p:cNvSpPr/>
          <p:nvPr/>
        </p:nvSpPr>
        <p:spPr>
          <a:xfrm>
            <a:off x="11009" y="106823"/>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Allocation Formulas – FY26</a:t>
            </a:r>
          </a:p>
        </p:txBody>
      </p:sp>
      <p:pic>
        <p:nvPicPr>
          <p:cNvPr id="11" name="Picture 10">
            <a:extLst>
              <a:ext uri="{FF2B5EF4-FFF2-40B4-BE49-F238E27FC236}">
                <a16:creationId xmlns:a16="http://schemas.microsoft.com/office/drawing/2014/main" id="{659ED3CA-3F77-9145-8F5B-28C6E7899DD8}"/>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Object 4">
            <a:extLst>
              <a:ext uri="{FF2B5EF4-FFF2-40B4-BE49-F238E27FC236}">
                <a16:creationId xmlns:a16="http://schemas.microsoft.com/office/drawing/2014/main" id="{C0BCBEEC-7F10-9D6E-9FB8-7E54756F4684}"/>
              </a:ext>
            </a:extLst>
          </p:cNvPr>
          <p:cNvGraphicFramePr>
            <a:graphicFrameLocks noChangeAspect="1"/>
          </p:cNvGraphicFramePr>
          <p:nvPr>
            <p:extLst>
              <p:ext uri="{D42A27DB-BD31-4B8C-83A1-F6EECF244321}">
                <p14:modId xmlns:p14="http://schemas.microsoft.com/office/powerpoint/2010/main" val="3612222301"/>
              </p:ext>
            </p:extLst>
          </p:nvPr>
        </p:nvGraphicFramePr>
        <p:xfrm>
          <a:off x="1669002" y="934956"/>
          <a:ext cx="8575830" cy="388337"/>
        </p:xfrm>
        <a:graphic>
          <a:graphicData uri="http://schemas.openxmlformats.org/presentationml/2006/ole">
            <mc:AlternateContent xmlns:mc="http://schemas.openxmlformats.org/markup-compatibility/2006">
              <mc:Choice xmlns:v="urn:schemas-microsoft-com:vml" Requires="v">
                <p:oleObj name="Worksheet" r:id="rId4" imgW="8496275" imgH="466589" progId="Excel.Sheet.12">
                  <p:embed/>
                </p:oleObj>
              </mc:Choice>
              <mc:Fallback>
                <p:oleObj name="Worksheet" r:id="rId4" imgW="8496275" imgH="466589" progId="Excel.Sheet.12">
                  <p:embed/>
                  <p:pic>
                    <p:nvPicPr>
                      <p:cNvPr id="5" name="Object 4">
                        <a:extLst>
                          <a:ext uri="{FF2B5EF4-FFF2-40B4-BE49-F238E27FC236}">
                            <a16:creationId xmlns:a16="http://schemas.microsoft.com/office/drawing/2014/main" id="{C0BCBEEC-7F10-9D6E-9FB8-7E54756F4684}"/>
                          </a:ext>
                        </a:extLst>
                      </p:cNvPr>
                      <p:cNvPicPr/>
                      <p:nvPr/>
                    </p:nvPicPr>
                    <p:blipFill>
                      <a:blip r:embed="rId5"/>
                      <a:stretch>
                        <a:fillRect/>
                      </a:stretch>
                    </p:blipFill>
                    <p:spPr>
                      <a:xfrm>
                        <a:off x="1669002" y="934956"/>
                        <a:ext cx="8575830" cy="38833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46FBC441-55F3-A92C-48C2-F530E879B6D1}"/>
              </a:ext>
            </a:extLst>
          </p:cNvPr>
          <p:cNvSpPr>
            <a:spLocks noGrp="1"/>
          </p:cNvSpPr>
          <p:nvPr>
            <p:ph type="sldNum" sz="quarter" idx="12"/>
          </p:nvPr>
        </p:nvSpPr>
        <p:spPr/>
        <p:txBody>
          <a:bodyPr/>
          <a:lstStyle/>
          <a:p>
            <a:fld id="{28E6F07D-F62F-4C3B-A21E-2367E9A39921}" type="slidenum">
              <a:rPr lang="en-US" smtClean="0"/>
              <a:t>16</a:t>
            </a:fld>
            <a:endParaRPr lang="en-US" dirty="0"/>
          </a:p>
        </p:txBody>
      </p:sp>
      <p:pic>
        <p:nvPicPr>
          <p:cNvPr id="6" name="Picture 5">
            <a:extLst>
              <a:ext uri="{FF2B5EF4-FFF2-40B4-BE49-F238E27FC236}">
                <a16:creationId xmlns:a16="http://schemas.microsoft.com/office/drawing/2014/main" id="{44244453-C595-F211-462B-5E621B9A71A6}"/>
              </a:ext>
            </a:extLst>
          </p:cNvPr>
          <p:cNvPicPr>
            <a:picLocks noChangeAspect="1"/>
          </p:cNvPicPr>
          <p:nvPr/>
        </p:nvPicPr>
        <p:blipFill>
          <a:blip r:embed="rId6"/>
          <a:stretch>
            <a:fillRect/>
          </a:stretch>
        </p:blipFill>
        <p:spPr>
          <a:xfrm>
            <a:off x="1669002" y="1359654"/>
            <a:ext cx="8575830" cy="5198461"/>
          </a:xfrm>
          <a:prstGeom prst="rect">
            <a:avLst/>
          </a:prstGeom>
        </p:spPr>
      </p:pic>
    </p:spTree>
    <p:extLst>
      <p:ext uri="{BB962C8B-B14F-4D97-AF65-F5344CB8AC3E}">
        <p14:creationId xmlns:p14="http://schemas.microsoft.com/office/powerpoint/2010/main" val="1106304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61C90-BCBD-D6B1-71D7-DAA84E5A2C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0857B7-F9FE-5ED7-ED0E-D4231382398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School Allocation Formulas – FY26</a:t>
            </a:r>
          </a:p>
        </p:txBody>
      </p:sp>
      <p:pic>
        <p:nvPicPr>
          <p:cNvPr id="11" name="Picture 10">
            <a:extLst>
              <a:ext uri="{FF2B5EF4-FFF2-40B4-BE49-F238E27FC236}">
                <a16:creationId xmlns:a16="http://schemas.microsoft.com/office/drawing/2014/main" id="{DD258C07-7214-D76F-566A-A0171ECED4E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06513AB-DBCA-38B3-7785-27F944EB687B}"/>
              </a:ext>
            </a:extLst>
          </p:cNvPr>
          <p:cNvPicPr>
            <a:picLocks noChangeAspect="1"/>
          </p:cNvPicPr>
          <p:nvPr/>
        </p:nvPicPr>
        <p:blipFill>
          <a:blip r:embed="rId4"/>
          <a:stretch>
            <a:fillRect/>
          </a:stretch>
        </p:blipFill>
        <p:spPr>
          <a:xfrm>
            <a:off x="1692054" y="1114770"/>
            <a:ext cx="8577072" cy="390144"/>
          </a:xfrm>
          <a:prstGeom prst="rect">
            <a:avLst/>
          </a:prstGeom>
        </p:spPr>
      </p:pic>
      <p:sp>
        <p:nvSpPr>
          <p:cNvPr id="5" name="Slide Number Placeholder 4">
            <a:extLst>
              <a:ext uri="{FF2B5EF4-FFF2-40B4-BE49-F238E27FC236}">
                <a16:creationId xmlns:a16="http://schemas.microsoft.com/office/drawing/2014/main" id="{0B35D783-42B4-1091-642B-D164B0075629}"/>
              </a:ext>
            </a:extLst>
          </p:cNvPr>
          <p:cNvSpPr>
            <a:spLocks noGrp="1"/>
          </p:cNvSpPr>
          <p:nvPr>
            <p:ph type="sldNum" sz="quarter" idx="12"/>
          </p:nvPr>
        </p:nvSpPr>
        <p:spPr/>
        <p:txBody>
          <a:bodyPr/>
          <a:lstStyle/>
          <a:p>
            <a:fld id="{28E6F07D-F62F-4C3B-A21E-2367E9A39921}" type="slidenum">
              <a:rPr lang="en-US" smtClean="0"/>
              <a:t>17</a:t>
            </a:fld>
            <a:endParaRPr lang="en-US" dirty="0"/>
          </a:p>
        </p:txBody>
      </p:sp>
      <p:pic>
        <p:nvPicPr>
          <p:cNvPr id="6" name="Picture 5">
            <a:extLst>
              <a:ext uri="{FF2B5EF4-FFF2-40B4-BE49-F238E27FC236}">
                <a16:creationId xmlns:a16="http://schemas.microsoft.com/office/drawing/2014/main" id="{F820E0C9-A100-724D-F0BE-01CC7ED2C60C}"/>
              </a:ext>
            </a:extLst>
          </p:cNvPr>
          <p:cNvPicPr>
            <a:picLocks noChangeAspect="1"/>
          </p:cNvPicPr>
          <p:nvPr/>
        </p:nvPicPr>
        <p:blipFill>
          <a:blip r:embed="rId5"/>
          <a:stretch>
            <a:fillRect/>
          </a:stretch>
        </p:blipFill>
        <p:spPr>
          <a:xfrm>
            <a:off x="1692054" y="1504914"/>
            <a:ext cx="8503998" cy="4591086"/>
          </a:xfrm>
          <a:prstGeom prst="rect">
            <a:avLst/>
          </a:prstGeom>
        </p:spPr>
      </p:pic>
    </p:spTree>
    <p:extLst>
      <p:ext uri="{BB962C8B-B14F-4D97-AF65-F5344CB8AC3E}">
        <p14:creationId xmlns:p14="http://schemas.microsoft.com/office/powerpoint/2010/main" val="3950300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69FEA-54F7-453F-F149-143977DA10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98FF26C-5D98-FD4C-73AC-6FAAEDC026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Staff Allocations – District Totals – FY 2027</a:t>
            </a:r>
          </a:p>
        </p:txBody>
      </p:sp>
      <p:pic>
        <p:nvPicPr>
          <p:cNvPr id="11" name="Picture 10">
            <a:extLst>
              <a:ext uri="{FF2B5EF4-FFF2-40B4-BE49-F238E27FC236}">
                <a16:creationId xmlns:a16="http://schemas.microsoft.com/office/drawing/2014/main" id="{52319708-3FB2-B4A9-7F4A-8986C7A53AF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C98C9BA-0E6A-CD22-96A4-A1F2CFB7791F}"/>
              </a:ext>
            </a:extLst>
          </p:cNvPr>
          <p:cNvSpPr>
            <a:spLocks noGrp="1"/>
          </p:cNvSpPr>
          <p:nvPr>
            <p:ph type="sldNum" sz="quarter" idx="12"/>
          </p:nvPr>
        </p:nvSpPr>
        <p:spPr/>
        <p:txBody>
          <a:bodyPr/>
          <a:lstStyle/>
          <a:p>
            <a:fld id="{28E6F07D-F62F-4C3B-A21E-2367E9A39921}" type="slidenum">
              <a:rPr lang="en-US" smtClean="0"/>
              <a:t>18</a:t>
            </a:fld>
            <a:endParaRPr lang="en-US" dirty="0"/>
          </a:p>
        </p:txBody>
      </p:sp>
      <p:pic>
        <p:nvPicPr>
          <p:cNvPr id="6" name="Picture 5">
            <a:extLst>
              <a:ext uri="{FF2B5EF4-FFF2-40B4-BE49-F238E27FC236}">
                <a16:creationId xmlns:a16="http://schemas.microsoft.com/office/drawing/2014/main" id="{9536DF37-C275-A6DF-D3DB-A152CBA43EEB}"/>
              </a:ext>
            </a:extLst>
          </p:cNvPr>
          <p:cNvPicPr>
            <a:picLocks noChangeAspect="1"/>
          </p:cNvPicPr>
          <p:nvPr/>
        </p:nvPicPr>
        <p:blipFill>
          <a:blip r:embed="rId4"/>
          <a:stretch>
            <a:fillRect/>
          </a:stretch>
        </p:blipFill>
        <p:spPr>
          <a:xfrm>
            <a:off x="1291253" y="1085850"/>
            <a:ext cx="9288258" cy="5656449"/>
          </a:xfrm>
          <a:prstGeom prst="rect">
            <a:avLst/>
          </a:prstGeom>
        </p:spPr>
      </p:pic>
    </p:spTree>
    <p:extLst>
      <p:ext uri="{BB962C8B-B14F-4D97-AF65-F5344CB8AC3E}">
        <p14:creationId xmlns:p14="http://schemas.microsoft.com/office/powerpoint/2010/main" val="2355267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8421-CEB1-77DE-092F-0B0D78B5CE0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B39508-7F08-8748-7467-E5ECA0DBDC7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Staff Allocations – District Totals</a:t>
            </a:r>
          </a:p>
        </p:txBody>
      </p:sp>
      <p:pic>
        <p:nvPicPr>
          <p:cNvPr id="11" name="Picture 10">
            <a:extLst>
              <a:ext uri="{FF2B5EF4-FFF2-40B4-BE49-F238E27FC236}">
                <a16:creationId xmlns:a16="http://schemas.microsoft.com/office/drawing/2014/main" id="{BCA0934F-C5D3-CB1E-EBB6-F96F516B7A4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3C2924DE-F6CA-11A7-61D5-678FE5913C48}"/>
              </a:ext>
            </a:extLst>
          </p:cNvPr>
          <p:cNvSpPr>
            <a:spLocks noGrp="1"/>
          </p:cNvSpPr>
          <p:nvPr>
            <p:ph type="sldNum" sz="quarter" idx="12"/>
          </p:nvPr>
        </p:nvSpPr>
        <p:spPr/>
        <p:txBody>
          <a:bodyPr/>
          <a:lstStyle/>
          <a:p>
            <a:fld id="{28E6F07D-F62F-4C3B-A21E-2367E9A39921}" type="slidenum">
              <a:rPr lang="en-US" smtClean="0"/>
              <a:t>19</a:t>
            </a:fld>
            <a:endParaRPr lang="en-US" dirty="0"/>
          </a:p>
        </p:txBody>
      </p:sp>
      <p:pic>
        <p:nvPicPr>
          <p:cNvPr id="9" name="Picture 8">
            <a:extLst>
              <a:ext uri="{FF2B5EF4-FFF2-40B4-BE49-F238E27FC236}">
                <a16:creationId xmlns:a16="http://schemas.microsoft.com/office/drawing/2014/main" id="{42079056-BD6C-4A02-F3C0-70B1E49F7877}"/>
              </a:ext>
            </a:extLst>
          </p:cNvPr>
          <p:cNvPicPr>
            <a:picLocks noChangeAspect="1"/>
          </p:cNvPicPr>
          <p:nvPr/>
        </p:nvPicPr>
        <p:blipFill>
          <a:blip r:embed="rId4"/>
          <a:stretch>
            <a:fillRect/>
          </a:stretch>
        </p:blipFill>
        <p:spPr>
          <a:xfrm>
            <a:off x="1347018" y="1227393"/>
            <a:ext cx="9420279" cy="935706"/>
          </a:xfrm>
          <a:prstGeom prst="rect">
            <a:avLst/>
          </a:prstGeom>
        </p:spPr>
      </p:pic>
      <p:pic>
        <p:nvPicPr>
          <p:cNvPr id="12" name="Picture 11">
            <a:extLst>
              <a:ext uri="{FF2B5EF4-FFF2-40B4-BE49-F238E27FC236}">
                <a16:creationId xmlns:a16="http://schemas.microsoft.com/office/drawing/2014/main" id="{7AA2C919-1C8C-8D84-CD64-88B8061E383D}"/>
              </a:ext>
            </a:extLst>
          </p:cNvPr>
          <p:cNvPicPr>
            <a:picLocks noChangeAspect="1"/>
          </p:cNvPicPr>
          <p:nvPr/>
        </p:nvPicPr>
        <p:blipFill>
          <a:blip r:embed="rId5"/>
          <a:stretch>
            <a:fillRect/>
          </a:stretch>
        </p:blipFill>
        <p:spPr>
          <a:xfrm>
            <a:off x="1347018" y="2163099"/>
            <a:ext cx="9420279" cy="4267198"/>
          </a:xfrm>
          <a:prstGeom prst="rect">
            <a:avLst/>
          </a:prstGeom>
        </p:spPr>
      </p:pic>
    </p:spTree>
    <p:extLst>
      <p:ext uri="{BB962C8B-B14F-4D97-AF65-F5344CB8AC3E}">
        <p14:creationId xmlns:p14="http://schemas.microsoft.com/office/powerpoint/2010/main" val="4235432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D1060-D3C0-512E-D7BF-88ADC3DA38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E4E4B8-543A-CB59-5033-87BDA1CA41E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Staff Allocations – District Totals</a:t>
            </a:r>
          </a:p>
        </p:txBody>
      </p:sp>
      <p:pic>
        <p:nvPicPr>
          <p:cNvPr id="11" name="Picture 10">
            <a:extLst>
              <a:ext uri="{FF2B5EF4-FFF2-40B4-BE49-F238E27FC236}">
                <a16:creationId xmlns:a16="http://schemas.microsoft.com/office/drawing/2014/main" id="{C6992E25-DFAE-9E38-4C8A-2F8644DC8E5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B9DCF40D-E495-50AB-ED29-4FF0ECE18450}"/>
              </a:ext>
            </a:extLst>
          </p:cNvPr>
          <p:cNvSpPr>
            <a:spLocks noGrp="1"/>
          </p:cNvSpPr>
          <p:nvPr>
            <p:ph type="sldNum" sz="quarter" idx="12"/>
          </p:nvPr>
        </p:nvSpPr>
        <p:spPr/>
        <p:txBody>
          <a:bodyPr/>
          <a:lstStyle/>
          <a:p>
            <a:fld id="{28E6F07D-F62F-4C3B-A21E-2367E9A39921}" type="slidenum">
              <a:rPr lang="en-US" smtClean="0"/>
              <a:t>20</a:t>
            </a:fld>
            <a:endParaRPr lang="en-US" dirty="0"/>
          </a:p>
        </p:txBody>
      </p:sp>
      <p:pic>
        <p:nvPicPr>
          <p:cNvPr id="2" name="Picture 1">
            <a:extLst>
              <a:ext uri="{FF2B5EF4-FFF2-40B4-BE49-F238E27FC236}">
                <a16:creationId xmlns:a16="http://schemas.microsoft.com/office/drawing/2014/main" id="{857A8A0D-3AE6-B359-1491-F16C1CFF147A}"/>
              </a:ext>
            </a:extLst>
          </p:cNvPr>
          <p:cNvPicPr>
            <a:picLocks noChangeAspect="1"/>
          </p:cNvPicPr>
          <p:nvPr/>
        </p:nvPicPr>
        <p:blipFill>
          <a:blip r:embed="rId4"/>
          <a:stretch>
            <a:fillRect/>
          </a:stretch>
        </p:blipFill>
        <p:spPr>
          <a:xfrm>
            <a:off x="1290919" y="1782682"/>
            <a:ext cx="9309618" cy="4938798"/>
          </a:xfrm>
          <a:prstGeom prst="rect">
            <a:avLst/>
          </a:prstGeom>
        </p:spPr>
      </p:pic>
      <p:pic>
        <p:nvPicPr>
          <p:cNvPr id="7" name="Picture 6">
            <a:extLst>
              <a:ext uri="{FF2B5EF4-FFF2-40B4-BE49-F238E27FC236}">
                <a16:creationId xmlns:a16="http://schemas.microsoft.com/office/drawing/2014/main" id="{E861603F-57B7-5BFD-DC54-63115A7E7AB1}"/>
              </a:ext>
            </a:extLst>
          </p:cNvPr>
          <p:cNvPicPr>
            <a:picLocks noChangeAspect="1"/>
          </p:cNvPicPr>
          <p:nvPr/>
        </p:nvPicPr>
        <p:blipFill>
          <a:blip r:embed="rId5"/>
          <a:stretch>
            <a:fillRect/>
          </a:stretch>
        </p:blipFill>
        <p:spPr>
          <a:xfrm>
            <a:off x="1290919" y="1042219"/>
            <a:ext cx="9309618" cy="737055"/>
          </a:xfrm>
          <a:prstGeom prst="rect">
            <a:avLst/>
          </a:prstGeom>
        </p:spPr>
      </p:pic>
    </p:spTree>
    <p:extLst>
      <p:ext uri="{BB962C8B-B14F-4D97-AF65-F5344CB8AC3E}">
        <p14:creationId xmlns:p14="http://schemas.microsoft.com/office/powerpoint/2010/main" val="2339147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latin typeface="Arial" panose="020B0604020202020204" pitchFamily="34" charset="0"/>
                <a:cs typeface="Arial" panose="020B0604020202020204" pitchFamily="34" charset="0"/>
              </a:rPr>
              <a:t>Budget Process    	</a:t>
            </a:r>
            <a:r>
              <a:rPr lang="en-US" sz="1800" b="1" dirty="0">
                <a:solidFill>
                  <a:srgbClr val="FFC000"/>
                </a:solidFill>
                <a:latin typeface="Arial" panose="020B0604020202020204" pitchFamily="34" charset="0"/>
                <a:cs typeface="Arial" panose="020B0604020202020204" pitchFamily="34" charset="0"/>
              </a:rPr>
              <a:t>3. Determining operational requirements and request for additional positions </a:t>
            </a:r>
          </a:p>
          <a:p>
            <a:r>
              <a:rPr lang="en-US" sz="1800" b="1" dirty="0">
                <a:solidFill>
                  <a:srgbClr val="FFC000"/>
                </a:solidFill>
                <a:latin typeface="Arial" panose="020B0604020202020204" pitchFamily="34" charset="0"/>
                <a:cs typeface="Arial" panose="020B0604020202020204" pitchFamily="34" charset="0"/>
              </a:rPr>
              <a:t>					     at school</a:t>
            </a:r>
            <a:r>
              <a:rPr lang="en-US" b="1" dirty="0">
                <a:solidFill>
                  <a:srgbClr val="FFC000"/>
                </a:solidFill>
                <a:latin typeface="Arial" panose="020B0604020202020204" pitchFamily="34" charset="0"/>
                <a:cs typeface="Arial" panose="020B0604020202020204" pitchFamily="34" charset="0"/>
              </a:rPr>
              <a:t>s and system level</a:t>
            </a:r>
            <a:r>
              <a:rPr lang="en-US" sz="1800" b="1" dirty="0">
                <a:solidFill>
                  <a:srgbClr val="FFC000"/>
                </a:solidFill>
                <a:latin typeface="Arial" panose="020B0604020202020204" pitchFamily="34" charset="0"/>
                <a:cs typeface="Arial" panose="020B0604020202020204" pitchFamily="34" charset="0"/>
              </a:rPr>
              <a:t> </a:t>
            </a:r>
            <a:endParaRPr lang="en-US" sz="18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F9008925-46F8-32CF-4EEB-27C2DFAB9812}"/>
              </a:ext>
            </a:extLst>
          </p:cNvPr>
          <p:cNvSpPr txBox="1"/>
          <p:nvPr/>
        </p:nvSpPr>
        <p:spPr>
          <a:xfrm>
            <a:off x="3857413" y="1498913"/>
            <a:ext cx="7213042" cy="4939814"/>
          </a:xfrm>
          <a:prstGeom prst="rect">
            <a:avLst/>
          </a:prstGeom>
          <a:noFill/>
        </p:spPr>
        <p:txBody>
          <a:bodyPr wrap="square" rtlCol="0">
            <a:spAutoFit/>
          </a:bodyPr>
          <a:lstStyle/>
          <a:p>
            <a:pPr lvl="1" algn="just"/>
            <a:r>
              <a:rPr lang="en-US" sz="2100" dirty="0">
                <a:latin typeface="Arial" panose="020B0604020202020204" pitchFamily="34" charset="0"/>
                <a:cs typeface="Arial" panose="020B0604020202020204" pitchFamily="34" charset="0"/>
              </a:rPr>
              <a:t>The CFO and Budget Manager meets with each department head and their Senior Cabinet supervisor to discuss budget guidelines for operational requests and additional position requests. </a:t>
            </a:r>
            <a:endParaRPr lang="en-US" sz="2100" dirty="0">
              <a:solidFill>
                <a:srgbClr val="FF0000"/>
              </a:solidFill>
              <a:latin typeface="Arial" panose="020B0604020202020204" pitchFamily="34" charset="0"/>
              <a:cs typeface="Arial" panose="020B0604020202020204" pitchFamily="34" charset="0"/>
            </a:endParaRPr>
          </a:p>
          <a:p>
            <a:pPr lvl="1" algn="just"/>
            <a:endParaRPr lang="en-US" sz="2100" dirty="0">
              <a:latin typeface="Arial" panose="020B0604020202020204" pitchFamily="34" charset="0"/>
              <a:cs typeface="Arial" panose="020B0604020202020204" pitchFamily="34" charset="0"/>
            </a:endParaRPr>
          </a:p>
          <a:p>
            <a:pPr lvl="1" algn="just"/>
            <a:r>
              <a:rPr lang="en-US" sz="2100" dirty="0">
                <a:latin typeface="Arial" panose="020B0604020202020204" pitchFamily="34" charset="0"/>
                <a:cs typeface="Arial" panose="020B0604020202020204" pitchFamily="34" charset="0"/>
              </a:rPr>
              <a:t>Spreadsheets are distributed to each department head with their current year’s budget and expenditure history with a place for requests for the next year.  Once these are received back, the Budget Manager compiles all the data with cost and gives it to the CFO, and we hold meetings which all parties to discuss their budget submissions.</a:t>
            </a:r>
          </a:p>
          <a:p>
            <a:pPr lvl="1" algn="just"/>
            <a:endParaRPr lang="en-US" sz="2100" dirty="0">
              <a:latin typeface="Arial" panose="020B0604020202020204" pitchFamily="34" charset="0"/>
              <a:cs typeface="Arial" panose="020B0604020202020204" pitchFamily="34" charset="0"/>
            </a:endParaRPr>
          </a:p>
          <a:p>
            <a:pPr lvl="1" algn="just"/>
            <a:r>
              <a:rPr lang="en-US" sz="2100" dirty="0">
                <a:latin typeface="Arial" panose="020B0604020202020204" pitchFamily="34" charset="0"/>
                <a:cs typeface="Arial" panose="020B0604020202020204" pitchFamily="34" charset="0"/>
              </a:rPr>
              <a:t>The CFO presents all requests for additional staffing to Senior Cabinet for decision making.</a:t>
            </a:r>
          </a:p>
        </p:txBody>
      </p:sp>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p:txBody>
          <a:bodyPr/>
          <a:lstStyle/>
          <a:p>
            <a:fld id="{28E6F07D-F62F-4C3B-A21E-2367E9A39921}" type="slidenum">
              <a:rPr lang="en-US" smtClean="0"/>
              <a:t>21</a:t>
            </a:fld>
            <a:endParaRPr lang="en-US" dirty="0"/>
          </a:p>
        </p:txBody>
      </p:sp>
      <p:pic>
        <p:nvPicPr>
          <p:cNvPr id="16" name="Picture 15" descr="A yellow school bus on a white background&#10;&#10;AI-generated content may be incorrect.">
            <a:extLst>
              <a:ext uri="{FF2B5EF4-FFF2-40B4-BE49-F238E27FC236}">
                <a16:creationId xmlns:a16="http://schemas.microsoft.com/office/drawing/2014/main" id="{8B27E42D-1986-48E0-4A90-F0B54163AF5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3075" y="2936988"/>
            <a:ext cx="2447970" cy="1770814"/>
          </a:xfrm>
          <a:prstGeom prst="rect">
            <a:avLst/>
          </a:prstGeom>
        </p:spPr>
      </p:pic>
      <p:pic>
        <p:nvPicPr>
          <p:cNvPr id="20" name="Picture 19" descr="A police officer shaking hands with a group of children&#10;&#10;AI-generated content may be incorrect.">
            <a:extLst>
              <a:ext uri="{FF2B5EF4-FFF2-40B4-BE49-F238E27FC236}">
                <a16:creationId xmlns:a16="http://schemas.microsoft.com/office/drawing/2014/main" id="{606C6334-CB9B-ACD8-BC4B-DEFAE1DF45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075" y="1092211"/>
            <a:ext cx="2767166" cy="1844777"/>
          </a:xfrm>
          <a:prstGeom prst="rect">
            <a:avLst/>
          </a:prstGeom>
        </p:spPr>
      </p:pic>
      <p:pic>
        <p:nvPicPr>
          <p:cNvPr id="24" name="Picture 23" descr="A group of people in a kitchen&#10;&#10;AI-generated content may be incorrect.">
            <a:extLst>
              <a:ext uri="{FF2B5EF4-FFF2-40B4-BE49-F238E27FC236}">
                <a16:creationId xmlns:a16="http://schemas.microsoft.com/office/drawing/2014/main" id="{ED457F1D-75FA-9069-F1F5-308C59978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259" y="4613513"/>
            <a:ext cx="2447970" cy="2122319"/>
          </a:xfrm>
          <a:prstGeom prst="rect">
            <a:avLst/>
          </a:prstGeom>
        </p:spPr>
      </p:pic>
    </p:spTree>
    <p:extLst>
      <p:ext uri="{BB962C8B-B14F-4D97-AF65-F5344CB8AC3E}">
        <p14:creationId xmlns:p14="http://schemas.microsoft.com/office/powerpoint/2010/main" val="2007631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34F3-C3C5-5FB7-6B39-F6D488C6CB0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4C99F-427B-BB7B-51BE-2C623F1D298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Operational Expense Summary	</a:t>
            </a:r>
          </a:p>
        </p:txBody>
      </p:sp>
      <p:pic>
        <p:nvPicPr>
          <p:cNvPr id="11" name="Picture 10">
            <a:extLst>
              <a:ext uri="{FF2B5EF4-FFF2-40B4-BE49-F238E27FC236}">
                <a16:creationId xmlns:a16="http://schemas.microsoft.com/office/drawing/2014/main" id="{C82AE45F-F035-846A-56F4-DF27DD4D57F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Slide Number Placeholder 9">
            <a:extLst>
              <a:ext uri="{FF2B5EF4-FFF2-40B4-BE49-F238E27FC236}">
                <a16:creationId xmlns:a16="http://schemas.microsoft.com/office/drawing/2014/main" id="{B35EC345-656C-C086-9324-1C295F65FA29}"/>
              </a:ext>
            </a:extLst>
          </p:cNvPr>
          <p:cNvSpPr>
            <a:spLocks noGrp="1"/>
          </p:cNvSpPr>
          <p:nvPr>
            <p:ph type="sldNum" sz="quarter" idx="12"/>
          </p:nvPr>
        </p:nvSpPr>
        <p:spPr>
          <a:xfrm>
            <a:off x="9269352" y="6492875"/>
            <a:ext cx="2743200" cy="365125"/>
          </a:xfrm>
        </p:spPr>
        <p:txBody>
          <a:bodyPr/>
          <a:lstStyle/>
          <a:p>
            <a:fld id="{28E6F07D-F62F-4C3B-A21E-2367E9A39921}" type="slidenum">
              <a:rPr lang="en-US" smtClean="0"/>
              <a:t>22</a:t>
            </a:fld>
            <a:endParaRPr lang="en-US" dirty="0"/>
          </a:p>
        </p:txBody>
      </p:sp>
      <p:pic>
        <p:nvPicPr>
          <p:cNvPr id="4" name="Picture 3">
            <a:extLst>
              <a:ext uri="{FF2B5EF4-FFF2-40B4-BE49-F238E27FC236}">
                <a16:creationId xmlns:a16="http://schemas.microsoft.com/office/drawing/2014/main" id="{FDDD55B7-59CB-950C-0D85-1A97F7E1A666}"/>
              </a:ext>
            </a:extLst>
          </p:cNvPr>
          <p:cNvPicPr>
            <a:picLocks noChangeAspect="1"/>
          </p:cNvPicPr>
          <p:nvPr/>
        </p:nvPicPr>
        <p:blipFill>
          <a:blip r:embed="rId4"/>
          <a:stretch>
            <a:fillRect/>
          </a:stretch>
        </p:blipFill>
        <p:spPr>
          <a:xfrm>
            <a:off x="1370013" y="969194"/>
            <a:ext cx="9419303" cy="5773105"/>
          </a:xfrm>
          <a:prstGeom prst="rect">
            <a:avLst/>
          </a:prstGeom>
        </p:spPr>
      </p:pic>
    </p:spTree>
    <p:extLst>
      <p:ext uri="{BB962C8B-B14F-4D97-AF65-F5344CB8AC3E}">
        <p14:creationId xmlns:p14="http://schemas.microsoft.com/office/powerpoint/2010/main" val="592901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9BBA3-FDE3-6012-8DA2-25F4F44B51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94A720-DDC8-0419-4997-F61B66DFE8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4. Determine cost of salary and benefits for all staff</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EDD8A55-1EEE-D489-AB69-B0CF342DAE0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AD76E42E-2245-225E-5868-D6C62AB976D5}"/>
              </a:ext>
            </a:extLst>
          </p:cNvPr>
          <p:cNvSpPr txBox="1"/>
          <p:nvPr/>
        </p:nvSpPr>
        <p:spPr>
          <a:xfrm>
            <a:off x="4620067" y="1412809"/>
            <a:ext cx="6724799" cy="4832092"/>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CFO costs out the salaries and benefits for all staff at the school level and the district level with any approved new staff added.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The Budget Manager compiles operational cost requests received from Department Heads.  These are added to the salary and benefit costs to determine the total estimated expenditure budget.</a:t>
            </a:r>
          </a:p>
          <a:p>
            <a:pPr algn="just"/>
            <a:endParaRPr lang="en-US" sz="28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7CD78599-8839-6151-5A25-393F09546D08}"/>
              </a:ext>
            </a:extLst>
          </p:cNvPr>
          <p:cNvSpPr>
            <a:spLocks noGrp="1"/>
          </p:cNvSpPr>
          <p:nvPr>
            <p:ph type="sldNum" sz="quarter" idx="12"/>
          </p:nvPr>
        </p:nvSpPr>
        <p:spPr/>
        <p:txBody>
          <a:bodyPr/>
          <a:lstStyle/>
          <a:p>
            <a:fld id="{28E6F07D-F62F-4C3B-A21E-2367E9A39921}" type="slidenum">
              <a:rPr lang="en-US" smtClean="0"/>
              <a:t>23</a:t>
            </a:fld>
            <a:endParaRPr lang="en-US" dirty="0"/>
          </a:p>
        </p:txBody>
      </p:sp>
      <p:pic>
        <p:nvPicPr>
          <p:cNvPr id="8" name="Picture 7" descr="A chalkboard with text on it next to a pair of books and a pen&#10;&#10;AI-generated content may be incorrect.">
            <a:extLst>
              <a:ext uri="{FF2B5EF4-FFF2-40B4-BE49-F238E27FC236}">
                <a16:creationId xmlns:a16="http://schemas.microsoft.com/office/drawing/2014/main" id="{6B27144A-4DB1-BB51-2F65-50C4A3F6B0A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8903" y="1496931"/>
            <a:ext cx="4064000" cy="2586990"/>
          </a:xfrm>
          <a:prstGeom prst="rect">
            <a:avLst/>
          </a:prstGeom>
        </p:spPr>
      </p:pic>
      <p:sp>
        <p:nvSpPr>
          <p:cNvPr id="9" name="TextBox 8">
            <a:extLst>
              <a:ext uri="{FF2B5EF4-FFF2-40B4-BE49-F238E27FC236}">
                <a16:creationId xmlns:a16="http://schemas.microsoft.com/office/drawing/2014/main" id="{68C135B4-D47B-865B-388F-32A6C9720129}"/>
              </a:ext>
            </a:extLst>
          </p:cNvPr>
          <p:cNvSpPr txBox="1"/>
          <p:nvPr/>
        </p:nvSpPr>
        <p:spPr>
          <a:xfrm>
            <a:off x="880791" y="6857999"/>
            <a:ext cx="11300200" cy="230832"/>
          </a:xfrm>
          <a:prstGeom prst="rect">
            <a:avLst/>
          </a:prstGeom>
          <a:noFill/>
        </p:spPr>
        <p:txBody>
          <a:bodyPr wrap="square" rtlCol="0">
            <a:spAutoFit/>
          </a:bodyPr>
          <a:lstStyle/>
          <a:p>
            <a:r>
              <a:rPr lang="en-US" sz="900" dirty="0">
                <a:hlinkClick r:id="rId5" tooltip="https://www.picpedia.org/chalkboard/b/budget-finance.html"/>
              </a:rPr>
              <a:t>This Photo</a:t>
            </a:r>
            <a:r>
              <a:rPr lang="en-US" sz="900" dirty="0"/>
              <a:t> by Unknown Author is licensed under </a:t>
            </a:r>
            <a:r>
              <a:rPr lang="en-US" sz="900" dirty="0">
                <a:hlinkClick r:id="rId6" tooltip="https://creativecommons.org/licenses/by-sa/3.0/"/>
              </a:rPr>
              <a:t>CC BY-SA</a:t>
            </a:r>
            <a:endParaRPr lang="en-US" sz="900" dirty="0"/>
          </a:p>
        </p:txBody>
      </p:sp>
      <p:pic>
        <p:nvPicPr>
          <p:cNvPr id="12" name="Picture 11" descr="A hand writing a word&#10;&#10;AI-generated content may be incorrect.">
            <a:extLst>
              <a:ext uri="{FF2B5EF4-FFF2-40B4-BE49-F238E27FC236}">
                <a16:creationId xmlns:a16="http://schemas.microsoft.com/office/drawing/2014/main" id="{F1C1B70E-6926-A5CC-6885-DD2FE51AB9F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96278" y="4726960"/>
            <a:ext cx="3389460" cy="1288832"/>
          </a:xfrm>
          <a:prstGeom prst="rect">
            <a:avLst/>
          </a:prstGeom>
        </p:spPr>
      </p:pic>
    </p:spTree>
    <p:extLst>
      <p:ext uri="{BB962C8B-B14F-4D97-AF65-F5344CB8AC3E}">
        <p14:creationId xmlns:p14="http://schemas.microsoft.com/office/powerpoint/2010/main" val="2101279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EEB500"/>
                </a:solidFill>
                <a:latin typeface="Arial" panose="020B0604020202020204" pitchFamily="34" charset="0"/>
                <a:cs typeface="Arial" panose="020B0604020202020204" pitchFamily="34" charset="0"/>
              </a:rPr>
              <a:t>   </a:t>
            </a:r>
            <a:r>
              <a:rPr lang="en-US" sz="2800" b="1" dirty="0">
                <a:solidFill>
                  <a:srgbClr val="EEB500"/>
                </a:solidFill>
                <a:latin typeface="Arial" panose="020B0604020202020204" pitchFamily="34" charset="0"/>
                <a:cs typeface="Arial" panose="020B0604020202020204" pitchFamily="34" charset="0"/>
              </a:rPr>
              <a:t>Unfunded Mandated Cost Increase (State Health)</a:t>
            </a: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9105411-785B-C4D5-4B98-193344B90498}"/>
              </a:ext>
            </a:extLst>
          </p:cNvPr>
          <p:cNvSpPr>
            <a:spLocks noGrp="1"/>
          </p:cNvSpPr>
          <p:nvPr>
            <p:ph type="sldNum" sz="quarter" idx="12"/>
          </p:nvPr>
        </p:nvSpPr>
        <p:spPr/>
        <p:txBody>
          <a:bodyPr/>
          <a:lstStyle/>
          <a:p>
            <a:fld id="{28E6F07D-F62F-4C3B-A21E-2367E9A39921}" type="slidenum">
              <a:rPr lang="en-US" smtClean="0"/>
              <a:t>24</a:t>
            </a:fld>
            <a:endParaRPr lang="en-US" dirty="0"/>
          </a:p>
        </p:txBody>
      </p:sp>
      <p:pic>
        <p:nvPicPr>
          <p:cNvPr id="2" name="Picture 1">
            <a:extLst>
              <a:ext uri="{FF2B5EF4-FFF2-40B4-BE49-F238E27FC236}">
                <a16:creationId xmlns:a16="http://schemas.microsoft.com/office/drawing/2014/main" id="{CAE1A8E7-BE04-476E-D599-D4F56D1299A3}"/>
              </a:ext>
            </a:extLst>
          </p:cNvPr>
          <p:cNvPicPr>
            <a:picLocks noChangeAspect="1"/>
          </p:cNvPicPr>
          <p:nvPr/>
        </p:nvPicPr>
        <p:blipFill>
          <a:blip r:embed="rId4"/>
          <a:stretch>
            <a:fillRect/>
          </a:stretch>
        </p:blipFill>
        <p:spPr>
          <a:xfrm>
            <a:off x="253181" y="1008544"/>
            <a:ext cx="11250561" cy="5274222"/>
          </a:xfrm>
          <a:prstGeom prst="rect">
            <a:avLst/>
          </a:prstGeom>
        </p:spPr>
      </p:pic>
    </p:spTree>
    <p:extLst>
      <p:ext uri="{BB962C8B-B14F-4D97-AF65-F5344CB8AC3E}">
        <p14:creationId xmlns:p14="http://schemas.microsoft.com/office/powerpoint/2010/main" val="4247026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E112-56F9-AF59-53AD-C84C4C921BA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F7C3B8-4825-DEF4-5E3A-C28884BE9DB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4">
                    <a:lumMod val="60000"/>
                    <a:lumOff val="40000"/>
                  </a:schemeClr>
                </a:solidFill>
              </a:rPr>
              <a:t>Benefit Changes for FY 27</a:t>
            </a:r>
          </a:p>
        </p:txBody>
      </p:sp>
      <p:pic>
        <p:nvPicPr>
          <p:cNvPr id="11" name="Picture 10">
            <a:extLst>
              <a:ext uri="{FF2B5EF4-FFF2-40B4-BE49-F238E27FC236}">
                <a16:creationId xmlns:a16="http://schemas.microsoft.com/office/drawing/2014/main" id="{75792FAB-DE3A-8224-C538-F2071F679C9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0673D500-00F8-E692-28FE-031D151CF1B9}"/>
              </a:ext>
            </a:extLst>
          </p:cNvPr>
          <p:cNvSpPr>
            <a:spLocks noGrp="1"/>
          </p:cNvSpPr>
          <p:nvPr>
            <p:ph type="sldNum" sz="quarter" idx="12"/>
          </p:nvPr>
        </p:nvSpPr>
        <p:spPr/>
        <p:txBody>
          <a:bodyPr/>
          <a:lstStyle/>
          <a:p>
            <a:fld id="{28E6F07D-F62F-4C3B-A21E-2367E9A39921}" type="slidenum">
              <a:rPr lang="en-US" smtClean="0"/>
              <a:t>25</a:t>
            </a:fld>
            <a:endParaRPr lang="en-US" dirty="0"/>
          </a:p>
        </p:txBody>
      </p:sp>
      <p:pic>
        <p:nvPicPr>
          <p:cNvPr id="4" name="Picture 3">
            <a:extLst>
              <a:ext uri="{FF2B5EF4-FFF2-40B4-BE49-F238E27FC236}">
                <a16:creationId xmlns:a16="http://schemas.microsoft.com/office/drawing/2014/main" id="{54FCEC2C-C203-9F0C-05EC-B4F2F301393D}"/>
              </a:ext>
            </a:extLst>
          </p:cNvPr>
          <p:cNvPicPr>
            <a:picLocks noChangeAspect="1"/>
          </p:cNvPicPr>
          <p:nvPr/>
        </p:nvPicPr>
        <p:blipFill>
          <a:blip r:embed="rId4"/>
          <a:stretch>
            <a:fillRect/>
          </a:stretch>
        </p:blipFill>
        <p:spPr>
          <a:xfrm>
            <a:off x="1028238" y="1175419"/>
            <a:ext cx="9610265" cy="5334000"/>
          </a:xfrm>
          <a:prstGeom prst="rect">
            <a:avLst/>
          </a:prstGeom>
        </p:spPr>
      </p:pic>
    </p:spTree>
    <p:extLst>
      <p:ext uri="{BB962C8B-B14F-4D97-AF65-F5344CB8AC3E}">
        <p14:creationId xmlns:p14="http://schemas.microsoft.com/office/powerpoint/2010/main" val="426729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5020-4E28-D34D-BF15-2D571BE816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9876BD3-935C-3DB2-2449-E6F2F3FEDDD9}"/>
              </a:ext>
            </a:extLst>
          </p:cNvPr>
          <p:cNvSpPr/>
          <p:nvPr/>
        </p:nvSpPr>
        <p:spPr>
          <a:xfrm>
            <a:off x="-11009" y="105868"/>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Salary and Benefit Summary</a:t>
            </a:r>
          </a:p>
        </p:txBody>
      </p:sp>
      <p:pic>
        <p:nvPicPr>
          <p:cNvPr id="11" name="Picture 10">
            <a:extLst>
              <a:ext uri="{FF2B5EF4-FFF2-40B4-BE49-F238E27FC236}">
                <a16:creationId xmlns:a16="http://schemas.microsoft.com/office/drawing/2014/main" id="{C0F3ED71-13F6-9BB6-7D28-1AFD5097887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72C47E4D-9478-33F0-48F8-EE8C12F6EC4E}"/>
              </a:ext>
            </a:extLst>
          </p:cNvPr>
          <p:cNvSpPr>
            <a:spLocks noGrp="1"/>
          </p:cNvSpPr>
          <p:nvPr>
            <p:ph type="sldNum" sz="quarter" idx="12"/>
          </p:nvPr>
        </p:nvSpPr>
        <p:spPr>
          <a:xfrm>
            <a:off x="8841420" y="6471821"/>
            <a:ext cx="2743200" cy="365125"/>
          </a:xfrm>
        </p:spPr>
        <p:txBody>
          <a:bodyPr/>
          <a:lstStyle/>
          <a:p>
            <a:fld id="{28E6F07D-F62F-4C3B-A21E-2367E9A39921}" type="slidenum">
              <a:rPr lang="en-US" smtClean="0"/>
              <a:t>26</a:t>
            </a:fld>
            <a:endParaRPr lang="en-US" dirty="0"/>
          </a:p>
        </p:txBody>
      </p:sp>
      <p:pic>
        <p:nvPicPr>
          <p:cNvPr id="7" name="Picture 6">
            <a:extLst>
              <a:ext uri="{FF2B5EF4-FFF2-40B4-BE49-F238E27FC236}">
                <a16:creationId xmlns:a16="http://schemas.microsoft.com/office/drawing/2014/main" id="{0BDA24EF-F5F8-EC21-C578-5D4EB3B97B3D}"/>
              </a:ext>
            </a:extLst>
          </p:cNvPr>
          <p:cNvPicPr>
            <a:picLocks noChangeAspect="1"/>
          </p:cNvPicPr>
          <p:nvPr/>
        </p:nvPicPr>
        <p:blipFill>
          <a:blip r:embed="rId4"/>
          <a:stretch>
            <a:fillRect/>
          </a:stretch>
        </p:blipFill>
        <p:spPr>
          <a:xfrm>
            <a:off x="934627" y="1107323"/>
            <a:ext cx="10051334" cy="5364498"/>
          </a:xfrm>
          <a:prstGeom prst="rect">
            <a:avLst/>
          </a:prstGeom>
        </p:spPr>
      </p:pic>
    </p:spTree>
    <p:extLst>
      <p:ext uri="{BB962C8B-B14F-4D97-AF65-F5344CB8AC3E}">
        <p14:creationId xmlns:p14="http://schemas.microsoft.com/office/powerpoint/2010/main" val="1388931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4874F-1497-8570-78CA-0F6E8E6C644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9FCB08-6BF6-A3A2-BBE1-DC0AAAD310F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bg1"/>
                </a:solidFill>
                <a:latin typeface="Arial" panose="020B0604020202020204" pitchFamily="34" charset="0"/>
                <a:cs typeface="Arial" panose="020B0604020202020204" pitchFamily="34" charset="0"/>
              </a:rPr>
              <a:t>Budgeting Process - </a:t>
            </a:r>
            <a:r>
              <a:rPr lang="en-US" sz="3200" b="1" dirty="0">
                <a:solidFill>
                  <a:srgbClr val="EEB500"/>
                </a:solidFill>
                <a:latin typeface="Arial" panose="020B0604020202020204" pitchFamily="34" charset="0"/>
                <a:cs typeface="Arial" panose="020B0604020202020204" pitchFamily="34" charset="0"/>
              </a:rPr>
              <a:t>5.  Revenues are estimated</a:t>
            </a:r>
          </a:p>
        </p:txBody>
      </p:sp>
      <p:pic>
        <p:nvPicPr>
          <p:cNvPr id="11" name="Picture 10">
            <a:extLst>
              <a:ext uri="{FF2B5EF4-FFF2-40B4-BE49-F238E27FC236}">
                <a16:creationId xmlns:a16="http://schemas.microsoft.com/office/drawing/2014/main" id="{2BDF7754-AFE2-88C7-3117-1FFF3D1D375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688A3DE1-F8B2-61A4-6CE5-0D9EF1B02679}"/>
              </a:ext>
            </a:extLst>
          </p:cNvPr>
          <p:cNvSpPr txBox="1"/>
          <p:nvPr/>
        </p:nvSpPr>
        <p:spPr>
          <a:xfrm>
            <a:off x="4706379" y="1395597"/>
            <a:ext cx="6778774" cy="4585871"/>
          </a:xfrm>
          <a:prstGeom prst="rect">
            <a:avLst/>
          </a:prstGeom>
          <a:noFill/>
        </p:spPr>
        <p:txBody>
          <a:bodyPr wrap="square">
            <a:spAutoFit/>
          </a:bodyPr>
          <a:lstStyle/>
          <a:p>
            <a:pPr algn="just"/>
            <a:r>
              <a:rPr lang="en-US" sz="2400" dirty="0">
                <a:latin typeface="Arial" panose="020B0604020202020204" pitchFamily="34" charset="0"/>
                <a:cs typeface="Arial" panose="020B0604020202020204" pitchFamily="34" charset="0"/>
              </a:rPr>
              <a:t>Preliminary revenues are projected prior to receiving preliminary revenue information from GaDOE or the Tax Commissioner’s Office.  These revenues are compared to projected expenditures to determine the net surplus or deficit for the year.  Adjustments are made as more information is received.  </a:t>
            </a:r>
          </a:p>
          <a:p>
            <a:pPr algn="just"/>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Fund balance may be used to balance a budget, or expenditures must be cut if fund balance is not available to cover the entire deficit.</a:t>
            </a:r>
          </a:p>
          <a:p>
            <a:pPr algn="just"/>
            <a:endParaRPr lang="en-US" sz="28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B17447A-9798-41FF-9795-4E265083427D}"/>
              </a:ext>
            </a:extLst>
          </p:cNvPr>
          <p:cNvSpPr>
            <a:spLocks noGrp="1"/>
          </p:cNvSpPr>
          <p:nvPr>
            <p:ph type="sldNum" sz="quarter" idx="12"/>
          </p:nvPr>
        </p:nvSpPr>
        <p:spPr/>
        <p:txBody>
          <a:bodyPr/>
          <a:lstStyle/>
          <a:p>
            <a:fld id="{28E6F07D-F62F-4C3B-A21E-2367E9A39921}" type="slidenum">
              <a:rPr lang="en-US" smtClean="0"/>
              <a:t>27</a:t>
            </a:fld>
            <a:endParaRPr lang="en-US" dirty="0"/>
          </a:p>
        </p:txBody>
      </p:sp>
      <p:pic>
        <p:nvPicPr>
          <p:cNvPr id="12" name="Picture 11" descr="A hand holding a dollar sign&#10;&#10;AI-generated content may be incorrect.">
            <a:extLst>
              <a:ext uri="{FF2B5EF4-FFF2-40B4-BE49-F238E27FC236}">
                <a16:creationId xmlns:a16="http://schemas.microsoft.com/office/drawing/2014/main" id="{0947F44D-7858-519B-FDBC-E6FBBC0C1CE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98006" y="2346262"/>
            <a:ext cx="3543300" cy="2362200"/>
          </a:xfrm>
          <a:prstGeom prst="rect">
            <a:avLst/>
          </a:prstGeom>
        </p:spPr>
      </p:pic>
    </p:spTree>
    <p:extLst>
      <p:ext uri="{BB962C8B-B14F-4D97-AF65-F5344CB8AC3E}">
        <p14:creationId xmlns:p14="http://schemas.microsoft.com/office/powerpoint/2010/main" val="2937420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765B-B9B3-573D-29A8-1A0C5CB7B7B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54A4C4-F711-A123-0C43-8BAA636BF5E4}"/>
              </a:ext>
            </a:extLst>
          </p:cNvPr>
          <p:cNvSpPr/>
          <p:nvPr/>
        </p:nvSpPr>
        <p:spPr>
          <a:xfrm>
            <a:off x="86339" y="115701"/>
            <a:ext cx="12019321"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EEB500"/>
                </a:solidFill>
                <a:latin typeface="Arial" panose="020B0604020202020204" pitchFamily="34" charset="0"/>
                <a:cs typeface="Arial" panose="020B0604020202020204" pitchFamily="34" charset="0"/>
              </a:rPr>
              <a:t>Projected Revenues for FY27 – Prior to QBE Allotment Sheets or Tax Digest</a:t>
            </a:r>
          </a:p>
        </p:txBody>
      </p:sp>
      <p:pic>
        <p:nvPicPr>
          <p:cNvPr id="11" name="Picture 10">
            <a:extLst>
              <a:ext uri="{FF2B5EF4-FFF2-40B4-BE49-F238E27FC236}">
                <a16:creationId xmlns:a16="http://schemas.microsoft.com/office/drawing/2014/main" id="{2B629657-6B9E-F815-FD2E-DBD28B386A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273E43F3-EFFA-DE1C-E9C3-3DF272DDCB62}"/>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28</a:t>
            </a:fld>
            <a:endParaRPr lang="en-US" dirty="0"/>
          </a:p>
        </p:txBody>
      </p:sp>
      <p:pic>
        <p:nvPicPr>
          <p:cNvPr id="5" name="Picture 4">
            <a:extLst>
              <a:ext uri="{FF2B5EF4-FFF2-40B4-BE49-F238E27FC236}">
                <a16:creationId xmlns:a16="http://schemas.microsoft.com/office/drawing/2014/main" id="{D2000D11-7BC6-F5AA-24DD-2C74F5A7F7C0}"/>
              </a:ext>
            </a:extLst>
          </p:cNvPr>
          <p:cNvPicPr>
            <a:picLocks noChangeAspect="1"/>
          </p:cNvPicPr>
          <p:nvPr/>
        </p:nvPicPr>
        <p:blipFill>
          <a:blip r:embed="rId4"/>
          <a:stretch>
            <a:fillRect/>
          </a:stretch>
        </p:blipFill>
        <p:spPr>
          <a:xfrm>
            <a:off x="200024" y="1013658"/>
            <a:ext cx="11791950" cy="5419725"/>
          </a:xfrm>
          <a:prstGeom prst="rect">
            <a:avLst/>
          </a:prstGeom>
        </p:spPr>
      </p:pic>
    </p:spTree>
    <p:extLst>
      <p:ext uri="{BB962C8B-B14F-4D97-AF65-F5344CB8AC3E}">
        <p14:creationId xmlns:p14="http://schemas.microsoft.com/office/powerpoint/2010/main" val="1637604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BDFA0-D864-DF54-AD96-7DEF53E72A2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3715E63-83C1-EDD3-673E-F562F83561A8}"/>
              </a:ext>
            </a:extLst>
          </p:cNvPr>
          <p:cNvSpPr/>
          <p:nvPr/>
        </p:nvSpPr>
        <p:spPr>
          <a:xfrm>
            <a:off x="86339" y="115701"/>
            <a:ext cx="12019321"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EEB500"/>
                </a:solidFill>
                <a:latin typeface="Arial" panose="020B0604020202020204" pitchFamily="34" charset="0"/>
                <a:cs typeface="Arial" panose="020B0604020202020204" pitchFamily="34" charset="0"/>
              </a:rPr>
              <a:t>Projected Revenues for FY27 – Prior to QBE Allotment Sheets or Tax Digest</a:t>
            </a:r>
          </a:p>
        </p:txBody>
      </p:sp>
      <p:pic>
        <p:nvPicPr>
          <p:cNvPr id="11" name="Picture 10">
            <a:extLst>
              <a:ext uri="{FF2B5EF4-FFF2-40B4-BE49-F238E27FC236}">
                <a16:creationId xmlns:a16="http://schemas.microsoft.com/office/drawing/2014/main" id="{CBA1F39D-1435-A68F-BED0-522FEECF26B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7E70BE6C-345F-C63B-B688-C595C4F2391C}"/>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29</a:t>
            </a:fld>
            <a:endParaRPr lang="en-US" dirty="0"/>
          </a:p>
        </p:txBody>
      </p:sp>
      <p:pic>
        <p:nvPicPr>
          <p:cNvPr id="2" name="Picture 1">
            <a:extLst>
              <a:ext uri="{FF2B5EF4-FFF2-40B4-BE49-F238E27FC236}">
                <a16:creationId xmlns:a16="http://schemas.microsoft.com/office/drawing/2014/main" id="{D3B1F7A2-96F6-D9F9-4AC3-B682F917C64C}"/>
              </a:ext>
            </a:extLst>
          </p:cNvPr>
          <p:cNvPicPr>
            <a:picLocks noChangeAspect="1"/>
          </p:cNvPicPr>
          <p:nvPr/>
        </p:nvPicPr>
        <p:blipFill>
          <a:blip r:embed="rId4"/>
          <a:stretch>
            <a:fillRect/>
          </a:stretch>
        </p:blipFill>
        <p:spPr>
          <a:xfrm>
            <a:off x="200024" y="1045753"/>
            <a:ext cx="11791950" cy="5364879"/>
          </a:xfrm>
          <a:prstGeom prst="rect">
            <a:avLst/>
          </a:prstGeom>
        </p:spPr>
      </p:pic>
    </p:spTree>
    <p:extLst>
      <p:ext uri="{BB962C8B-B14F-4D97-AF65-F5344CB8AC3E}">
        <p14:creationId xmlns:p14="http://schemas.microsoft.com/office/powerpoint/2010/main" val="942934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337B3-B2C6-B6A2-2F9F-FD62D708D30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2ABDAC-5253-D9E5-858C-B0C46FF5780D}"/>
              </a:ext>
            </a:extLst>
          </p:cNvPr>
          <p:cNvSpPr/>
          <p:nvPr/>
        </p:nvSpPr>
        <p:spPr>
          <a:xfrm>
            <a:off x="86339" y="115701"/>
            <a:ext cx="12019321"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EEB500"/>
                </a:solidFill>
                <a:latin typeface="Arial" panose="020B0604020202020204" pitchFamily="34" charset="0"/>
                <a:cs typeface="Arial" panose="020B0604020202020204" pitchFamily="34" charset="0"/>
              </a:rPr>
              <a:t>Projected Revenues for FY27 – Prior to QBE Allotment Sheets or Tax Digest</a:t>
            </a:r>
          </a:p>
        </p:txBody>
      </p:sp>
      <p:pic>
        <p:nvPicPr>
          <p:cNvPr id="11" name="Picture 10">
            <a:extLst>
              <a:ext uri="{FF2B5EF4-FFF2-40B4-BE49-F238E27FC236}">
                <a16:creationId xmlns:a16="http://schemas.microsoft.com/office/drawing/2014/main" id="{E3C721BA-CBFD-0DE5-3B07-D65EA81401A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894D02D8-74E4-D6AE-9C55-84AF7BE60275}"/>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30</a:t>
            </a:fld>
            <a:endParaRPr lang="en-US" dirty="0"/>
          </a:p>
        </p:txBody>
      </p:sp>
      <p:pic>
        <p:nvPicPr>
          <p:cNvPr id="10" name="Picture 9">
            <a:extLst>
              <a:ext uri="{FF2B5EF4-FFF2-40B4-BE49-F238E27FC236}">
                <a16:creationId xmlns:a16="http://schemas.microsoft.com/office/drawing/2014/main" id="{FDB098E3-0E45-C999-8B9F-7E196A5BD2F5}"/>
              </a:ext>
            </a:extLst>
          </p:cNvPr>
          <p:cNvPicPr>
            <a:picLocks noChangeAspect="1"/>
          </p:cNvPicPr>
          <p:nvPr/>
        </p:nvPicPr>
        <p:blipFill>
          <a:blip r:embed="rId4"/>
          <a:stretch>
            <a:fillRect/>
          </a:stretch>
        </p:blipFill>
        <p:spPr>
          <a:xfrm>
            <a:off x="200025" y="1671484"/>
            <a:ext cx="11791950" cy="3529781"/>
          </a:xfrm>
          <a:prstGeom prst="rect">
            <a:avLst/>
          </a:prstGeom>
        </p:spPr>
      </p:pic>
    </p:spTree>
    <p:extLst>
      <p:ext uri="{BB962C8B-B14F-4D97-AF65-F5344CB8AC3E}">
        <p14:creationId xmlns:p14="http://schemas.microsoft.com/office/powerpoint/2010/main" val="2445463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1B1E-429F-447E-BB60-B207F1980E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013E81-C9A8-6798-0428-F8BFF08259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rgbClr val="EEB500"/>
                </a:solidFill>
                <a:latin typeface="Arial" panose="020B0604020202020204" pitchFamily="34" charset="0"/>
                <a:cs typeface="Arial" panose="020B0604020202020204" pitchFamily="34" charset="0"/>
              </a:rPr>
              <a:t>Equalization </a:t>
            </a:r>
            <a:r>
              <a:rPr lang="en-US" sz="2800" b="1" dirty="0">
                <a:solidFill>
                  <a:srgbClr val="EEB500"/>
                </a:solidFill>
                <a:latin typeface="Arial" panose="020B0604020202020204" pitchFamily="34" charset="0"/>
                <a:cs typeface="Arial" panose="020B0604020202020204" pitchFamily="34" charset="0"/>
              </a:rPr>
              <a:t>Trends</a:t>
            </a:r>
          </a:p>
        </p:txBody>
      </p:sp>
      <p:pic>
        <p:nvPicPr>
          <p:cNvPr id="11" name="Picture 10">
            <a:extLst>
              <a:ext uri="{FF2B5EF4-FFF2-40B4-BE49-F238E27FC236}">
                <a16:creationId xmlns:a16="http://schemas.microsoft.com/office/drawing/2014/main" id="{8B24637A-9EB0-8EC0-CDB1-04E83E28240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947FCA5A-77BF-17B2-A875-D45A05311E9B}"/>
              </a:ext>
            </a:extLst>
          </p:cNvPr>
          <p:cNvSpPr>
            <a:spLocks noGrp="1"/>
          </p:cNvSpPr>
          <p:nvPr>
            <p:ph type="sldNum" sz="quarter" idx="12"/>
          </p:nvPr>
        </p:nvSpPr>
        <p:spPr/>
        <p:txBody>
          <a:bodyPr/>
          <a:lstStyle/>
          <a:p>
            <a:fld id="{28E6F07D-F62F-4C3B-A21E-2367E9A39921}" type="slidenum">
              <a:rPr lang="en-US" smtClean="0"/>
              <a:t>31</a:t>
            </a:fld>
            <a:endParaRPr lang="en-US" dirty="0"/>
          </a:p>
        </p:txBody>
      </p:sp>
      <p:pic>
        <p:nvPicPr>
          <p:cNvPr id="2" name="Picture 1">
            <a:extLst>
              <a:ext uri="{FF2B5EF4-FFF2-40B4-BE49-F238E27FC236}">
                <a16:creationId xmlns:a16="http://schemas.microsoft.com/office/drawing/2014/main" id="{EB0F0216-D711-24E0-3D9F-1F2A93BD31A4}"/>
              </a:ext>
            </a:extLst>
          </p:cNvPr>
          <p:cNvPicPr>
            <a:picLocks noChangeAspect="1"/>
          </p:cNvPicPr>
          <p:nvPr/>
        </p:nvPicPr>
        <p:blipFill>
          <a:blip r:embed="rId4"/>
          <a:stretch>
            <a:fillRect/>
          </a:stretch>
        </p:blipFill>
        <p:spPr>
          <a:xfrm>
            <a:off x="452283" y="1220669"/>
            <a:ext cx="11002297" cy="4854479"/>
          </a:xfrm>
          <a:prstGeom prst="rect">
            <a:avLst/>
          </a:prstGeom>
        </p:spPr>
      </p:pic>
      <p:sp>
        <p:nvSpPr>
          <p:cNvPr id="5" name="TextBox 4">
            <a:extLst>
              <a:ext uri="{FF2B5EF4-FFF2-40B4-BE49-F238E27FC236}">
                <a16:creationId xmlns:a16="http://schemas.microsoft.com/office/drawing/2014/main" id="{B44E40EB-BA7E-F3D4-0DC0-AC78DF4FCC93}"/>
              </a:ext>
            </a:extLst>
          </p:cNvPr>
          <p:cNvSpPr txBox="1"/>
          <p:nvPr/>
        </p:nvSpPr>
        <p:spPr>
          <a:xfrm>
            <a:off x="6107009" y="6173501"/>
            <a:ext cx="4806797" cy="646331"/>
          </a:xfrm>
          <a:prstGeom prst="rect">
            <a:avLst/>
          </a:prstGeom>
          <a:noFill/>
        </p:spPr>
        <p:txBody>
          <a:bodyPr wrap="square" rtlCol="0">
            <a:spAutoFit/>
          </a:bodyPr>
          <a:lstStyle/>
          <a:p>
            <a:r>
              <a:rPr lang="en-US" dirty="0"/>
              <a:t>*2027 Amounts are unavailable as of 03/11/2026</a:t>
            </a:r>
          </a:p>
          <a:p>
            <a:r>
              <a:rPr lang="en-US" dirty="0"/>
              <a:t>	</a:t>
            </a:r>
          </a:p>
        </p:txBody>
      </p:sp>
    </p:spTree>
    <p:extLst>
      <p:ext uri="{BB962C8B-B14F-4D97-AF65-F5344CB8AC3E}">
        <p14:creationId xmlns:p14="http://schemas.microsoft.com/office/powerpoint/2010/main" val="2469018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700" b="1" dirty="0">
                <a:solidFill>
                  <a:schemeClr val="bg1"/>
                </a:solidFill>
                <a:latin typeface="Arial" panose="020B0604020202020204" pitchFamily="34" charset="0"/>
                <a:cs typeface="Arial" panose="020B0604020202020204" pitchFamily="34" charset="0"/>
              </a:rPr>
              <a:t>FY26 -  General Fund Preliminary Budget</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BACD2F4-CA7D-EE3B-D093-022061096DB6}"/>
              </a:ext>
            </a:extLst>
          </p:cNvPr>
          <p:cNvSpPr>
            <a:spLocks noGrp="1"/>
          </p:cNvSpPr>
          <p:nvPr>
            <p:ph type="sldNum" sz="quarter" idx="12"/>
          </p:nvPr>
        </p:nvSpPr>
        <p:spPr>
          <a:xfrm>
            <a:off x="8994058" y="6356354"/>
            <a:ext cx="2743200" cy="365125"/>
          </a:xfrm>
        </p:spPr>
        <p:txBody>
          <a:bodyPr/>
          <a:lstStyle/>
          <a:p>
            <a:fld id="{28E6F07D-F62F-4C3B-A21E-2367E9A39921}" type="slidenum">
              <a:rPr lang="en-US" smtClean="0"/>
              <a:t>32</a:t>
            </a:fld>
            <a:endParaRPr lang="en-US" dirty="0"/>
          </a:p>
        </p:txBody>
      </p:sp>
      <p:pic>
        <p:nvPicPr>
          <p:cNvPr id="2" name="Picture 1">
            <a:extLst>
              <a:ext uri="{FF2B5EF4-FFF2-40B4-BE49-F238E27FC236}">
                <a16:creationId xmlns:a16="http://schemas.microsoft.com/office/drawing/2014/main" id="{EC1B4BA7-158E-1C79-26D1-60B98BB411C0}"/>
              </a:ext>
            </a:extLst>
          </p:cNvPr>
          <p:cNvPicPr>
            <a:picLocks noChangeAspect="1"/>
          </p:cNvPicPr>
          <p:nvPr/>
        </p:nvPicPr>
        <p:blipFill>
          <a:blip r:embed="rId4"/>
          <a:stretch>
            <a:fillRect/>
          </a:stretch>
        </p:blipFill>
        <p:spPr>
          <a:xfrm>
            <a:off x="727586" y="1184361"/>
            <a:ext cx="10363200" cy="5297475"/>
          </a:xfrm>
          <a:prstGeom prst="rect">
            <a:avLst/>
          </a:prstGeom>
        </p:spPr>
      </p:pic>
    </p:spTree>
    <p:extLst>
      <p:ext uri="{BB962C8B-B14F-4D97-AF65-F5344CB8AC3E}">
        <p14:creationId xmlns:p14="http://schemas.microsoft.com/office/powerpoint/2010/main" val="714178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38AC8-8451-CC85-01B4-2D72D4F5E07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835599-F749-3ABB-CCF9-01D560797CB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latin typeface="Arial" panose="020B0604020202020204" pitchFamily="34" charset="0"/>
                <a:cs typeface="Arial" panose="020B0604020202020204" pitchFamily="34" charset="0"/>
              </a:rPr>
              <a:t>Budgeting Process  </a:t>
            </a:r>
            <a:r>
              <a:rPr lang="en-US" sz="1800" b="1" dirty="0">
                <a:solidFill>
                  <a:srgbClr val="EEB500"/>
                </a:solidFill>
                <a:latin typeface="Arial" panose="020B0604020202020204" pitchFamily="34" charset="0"/>
                <a:cs typeface="Arial" panose="020B0604020202020204" pitchFamily="34" charset="0"/>
              </a:rPr>
              <a:t>6.  Board Work Sessions are held for information and feedback.</a:t>
            </a:r>
          </a:p>
        </p:txBody>
      </p:sp>
      <p:pic>
        <p:nvPicPr>
          <p:cNvPr id="11" name="Picture 10">
            <a:extLst>
              <a:ext uri="{FF2B5EF4-FFF2-40B4-BE49-F238E27FC236}">
                <a16:creationId xmlns:a16="http://schemas.microsoft.com/office/drawing/2014/main" id="{C88D45C8-0BA7-E24E-D12D-A5B13AB1D26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B1BB8C0C-9F7D-D209-B41D-F81EBCB1A718}"/>
              </a:ext>
            </a:extLst>
          </p:cNvPr>
          <p:cNvSpPr txBox="1"/>
          <p:nvPr/>
        </p:nvSpPr>
        <p:spPr>
          <a:xfrm>
            <a:off x="4722830" y="1234427"/>
            <a:ext cx="6646798" cy="5262979"/>
          </a:xfrm>
          <a:prstGeom prst="rect">
            <a:avLst/>
          </a:prstGeom>
          <a:noFill/>
        </p:spPr>
        <p:txBody>
          <a:bodyPr wrap="square">
            <a:spAutoFit/>
          </a:bodyPr>
          <a:lstStyle/>
          <a:p>
            <a:pPr algn="just"/>
            <a:r>
              <a:rPr lang="en-US" sz="2800" dirty="0">
                <a:latin typeface="Arial" panose="020B0604020202020204" pitchFamily="34" charset="0"/>
                <a:cs typeface="Arial" panose="020B0604020202020204" pitchFamily="34" charset="0"/>
              </a:rPr>
              <a:t>Board Budget work sessions are held to share information with the Bibb Board of Education and to receive their input for budget decisions.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Each consecutive work session shares more information about the budget as new data is received from GaDOE and the Tax Commissioner’s Office on revenues and as decisions are made about staffing and operational expenditures.</a:t>
            </a:r>
          </a:p>
        </p:txBody>
      </p:sp>
      <p:sp>
        <p:nvSpPr>
          <p:cNvPr id="4" name="Slide Number Placeholder 3">
            <a:extLst>
              <a:ext uri="{FF2B5EF4-FFF2-40B4-BE49-F238E27FC236}">
                <a16:creationId xmlns:a16="http://schemas.microsoft.com/office/drawing/2014/main" id="{79A85E5E-AF0A-416F-B654-FC548A2FB28C}"/>
              </a:ext>
            </a:extLst>
          </p:cNvPr>
          <p:cNvSpPr>
            <a:spLocks noGrp="1"/>
          </p:cNvSpPr>
          <p:nvPr>
            <p:ph type="sldNum" sz="quarter" idx="12"/>
          </p:nvPr>
        </p:nvSpPr>
        <p:spPr/>
        <p:txBody>
          <a:bodyPr/>
          <a:lstStyle/>
          <a:p>
            <a:fld id="{28E6F07D-F62F-4C3B-A21E-2367E9A39921}" type="slidenum">
              <a:rPr lang="en-US" smtClean="0"/>
              <a:t>33</a:t>
            </a:fld>
            <a:endParaRPr lang="en-US" dirty="0"/>
          </a:p>
        </p:txBody>
      </p:sp>
      <p:pic>
        <p:nvPicPr>
          <p:cNvPr id="6" name="Picture 5" descr="A group of people posing for a photo&#10;&#10;AI-generated content may be incorrect.">
            <a:extLst>
              <a:ext uri="{FF2B5EF4-FFF2-40B4-BE49-F238E27FC236}">
                <a16:creationId xmlns:a16="http://schemas.microsoft.com/office/drawing/2014/main" id="{B9C52BD8-A537-9037-FD0E-966B61CE5A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39" y="1026160"/>
            <a:ext cx="4548291" cy="3032194"/>
          </a:xfrm>
          <a:prstGeom prst="rect">
            <a:avLst/>
          </a:prstGeom>
        </p:spPr>
      </p:pic>
      <p:pic>
        <p:nvPicPr>
          <p:cNvPr id="8" name="Picture 7" descr="A group of people in hardhats digging a hole in the ground&#10;&#10;AI-generated content may be incorrect.">
            <a:extLst>
              <a:ext uri="{FF2B5EF4-FFF2-40B4-BE49-F238E27FC236}">
                <a16:creationId xmlns:a16="http://schemas.microsoft.com/office/drawing/2014/main" id="{2968D382-9279-8770-45E7-FC28FF56BE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400" y="4296429"/>
            <a:ext cx="3474720" cy="1911331"/>
          </a:xfrm>
          <a:prstGeom prst="rect">
            <a:avLst/>
          </a:prstGeom>
        </p:spPr>
      </p:pic>
    </p:spTree>
    <p:extLst>
      <p:ext uri="{BB962C8B-B14F-4D97-AF65-F5344CB8AC3E}">
        <p14:creationId xmlns:p14="http://schemas.microsoft.com/office/powerpoint/2010/main" val="2034198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97616-EEEB-4FBB-1AAA-EC3086139CA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91EC2DD-7DF7-CE59-ADC1-1C46D677010F}"/>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Arial" panose="020B0604020202020204" pitchFamily="34" charset="0"/>
              </a:rPr>
              <a:t>Concerns and Considerations	</a:t>
            </a:r>
            <a:endParaRPr lang="en-US" sz="28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AA9BFD35-D827-7BC4-3A53-5849337D678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2C3B287B-FD15-7CE7-B159-5397D38C64FF}"/>
              </a:ext>
            </a:extLst>
          </p:cNvPr>
          <p:cNvSpPr txBox="1"/>
          <p:nvPr/>
        </p:nvSpPr>
        <p:spPr>
          <a:xfrm>
            <a:off x="443059" y="1309842"/>
            <a:ext cx="10746557" cy="7879080"/>
          </a:xfrm>
          <a:prstGeom prst="rect">
            <a:avLst/>
          </a:prstGeom>
          <a:noFill/>
        </p:spPr>
        <p:txBody>
          <a:bodyPr wrap="square" lIns="91440" tIns="45720" rIns="91440" bIns="45720" anchor="t">
            <a:spAutoFit/>
          </a:bodyPr>
          <a:lstStyle/>
          <a:p>
            <a:pPr marL="342900" indent="-342900">
              <a:buFont typeface="Courier New" panose="02070309020205020404" pitchFamily="49" charset="0"/>
              <a:buChar char="o"/>
            </a:pPr>
            <a:endParaRPr lang="en-US" sz="2200" dirty="0"/>
          </a:p>
          <a:p>
            <a:pPr marL="342900" indent="-342900">
              <a:buFont typeface="Courier New" panose="02070309020205020404" pitchFamily="49" charset="0"/>
              <a:buChar char="o"/>
            </a:pPr>
            <a:r>
              <a:rPr lang="en-US" sz="2200" dirty="0"/>
              <a:t>The Georgia Promise Act will have a long-term impact on the district as well.  Approximately 600 students in Bibb accepted this scholarship.  With state funding of approximately $4,000/student, this will have an impact of approximately $2,400,000 to $3,000,000 and may continue to rise as the program is expanded.  </a:t>
            </a:r>
          </a:p>
          <a:p>
            <a:pPr marL="342900" indent="-342900">
              <a:buFont typeface="Courier New" panose="02070309020205020404" pitchFamily="49" charset="0"/>
              <a:buChar char="o"/>
            </a:pPr>
            <a:endParaRPr lang="en-US" sz="2200" dirty="0"/>
          </a:p>
          <a:p>
            <a:pPr marL="342900" indent="-342900">
              <a:buFont typeface="Courier New" panose="02070309020205020404" pitchFamily="49" charset="0"/>
              <a:buChar char="o"/>
            </a:pPr>
            <a:r>
              <a:rPr lang="en-US" sz="2200" dirty="0"/>
              <a:t>Inflationary cost in all areas continue to put pressure on district expenditures.  These affect fixed cost and variable cost, including utilities, district insurance coverage, textbook and software, repair and maintenance, and supplies and equipment.  </a:t>
            </a:r>
          </a:p>
          <a:p>
            <a:pPr marL="342900" indent="-342900">
              <a:buFont typeface="Courier New" panose="02070309020205020404" pitchFamily="49" charset="0"/>
              <a:buChar char="o"/>
            </a:pPr>
            <a:endParaRPr lang="en-US" sz="2200" dirty="0"/>
          </a:p>
          <a:p>
            <a:pPr marL="342900" indent="-342900">
              <a:buFont typeface="Courier New" panose="02070309020205020404" pitchFamily="49" charset="0"/>
              <a:buChar char="o"/>
            </a:pPr>
            <a:r>
              <a:rPr lang="en-US" sz="2200" dirty="0"/>
              <a:t>We continue to operate small schools with increasing costs and the inability to hire and maintain enough quality staff for all schools?  Will the community understand the need to right size the number of facilities we operate to maximize our limited recourses to provide the best for our students and staff? </a:t>
            </a:r>
          </a:p>
          <a:p>
            <a:pPr marL="342900" indent="-342900">
              <a:buFont typeface="Courier New" panose="02070309020205020404" pitchFamily="49" charset="0"/>
              <a:buChar char="o"/>
            </a:pPr>
            <a:endParaRPr lang="en-US" sz="2200" dirty="0"/>
          </a:p>
          <a:p>
            <a:pPr marL="342900" indent="-342900">
              <a:buFont typeface="Courier New" panose="02070309020205020404" pitchFamily="49" charset="0"/>
              <a:buChar char="o"/>
            </a:pPr>
            <a:endParaRPr lang="en-US" sz="2200" dirty="0"/>
          </a:p>
          <a:p>
            <a:endParaRPr lang="en-US" sz="2200" dirty="0"/>
          </a:p>
          <a:p>
            <a:pPr marL="342900" indent="-342900">
              <a:buFont typeface="Courier New" panose="02070309020205020404" pitchFamily="49" charset="0"/>
              <a:buChar char="o"/>
            </a:pPr>
            <a:endParaRPr lang="en-US" sz="2200" dirty="0"/>
          </a:p>
          <a:p>
            <a:pPr marL="342900" indent="-342900">
              <a:buFont typeface="Courier New" panose="02070309020205020404" pitchFamily="49" charset="0"/>
              <a:buChar char="o"/>
            </a:pPr>
            <a:endParaRPr lang="en-US" sz="2200" dirty="0"/>
          </a:p>
          <a:p>
            <a:pPr marL="342900" indent="-342900">
              <a:buFont typeface="Courier New" panose="02070309020205020404" pitchFamily="49" charset="0"/>
              <a:buChar char="o"/>
            </a:pPr>
            <a:endParaRPr lang="en-US" sz="2200" dirty="0"/>
          </a:p>
          <a:p>
            <a:r>
              <a:rPr lang="en-US" sz="2200" dirty="0">
                <a:solidFill>
                  <a:srgbClr val="FF0000"/>
                </a:solidFill>
              </a:rPr>
              <a:t>	</a:t>
            </a:r>
          </a:p>
          <a:p>
            <a:endParaRPr lang="en-US" sz="2200" dirty="0"/>
          </a:p>
          <a:p>
            <a:endParaRPr lang="en-US" sz="2200" dirty="0"/>
          </a:p>
        </p:txBody>
      </p:sp>
      <p:sp>
        <p:nvSpPr>
          <p:cNvPr id="2" name="Slide Number Placeholder 1">
            <a:extLst>
              <a:ext uri="{FF2B5EF4-FFF2-40B4-BE49-F238E27FC236}">
                <a16:creationId xmlns:a16="http://schemas.microsoft.com/office/drawing/2014/main" id="{E949C88F-ED09-9A32-E3E2-1293C79C4EA9}"/>
              </a:ext>
            </a:extLst>
          </p:cNvPr>
          <p:cNvSpPr>
            <a:spLocks noGrp="1"/>
          </p:cNvSpPr>
          <p:nvPr>
            <p:ph type="sldNum" sz="quarter" idx="12"/>
          </p:nvPr>
        </p:nvSpPr>
        <p:spPr/>
        <p:txBody>
          <a:bodyPr/>
          <a:lstStyle/>
          <a:p>
            <a:fld id="{28E6F07D-F62F-4C3B-A21E-2367E9A39921}" type="slidenum">
              <a:rPr lang="en-US" smtClean="0"/>
              <a:t>34</a:t>
            </a:fld>
            <a:endParaRPr lang="en-US" dirty="0"/>
          </a:p>
        </p:txBody>
      </p:sp>
    </p:spTree>
    <p:extLst>
      <p:ext uri="{BB962C8B-B14F-4D97-AF65-F5344CB8AC3E}">
        <p14:creationId xmlns:p14="http://schemas.microsoft.com/office/powerpoint/2010/main" val="1965505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BE867-1A38-0B14-4B5A-7BB26BDDCD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2D0F8F5-E290-9A41-BE3B-B23E55D631B2}"/>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Arial" panose="020B0604020202020204" pitchFamily="34" charset="0"/>
              </a:rPr>
              <a:t>Concerns and Considerations	</a:t>
            </a:r>
            <a:endParaRPr lang="en-US" sz="28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33C025A-46BC-793A-ACB5-71379ADD588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FD44898E-D91E-744E-21DC-FFB98D563822}"/>
              </a:ext>
            </a:extLst>
          </p:cNvPr>
          <p:cNvSpPr txBox="1"/>
          <p:nvPr/>
        </p:nvSpPr>
        <p:spPr>
          <a:xfrm>
            <a:off x="537328" y="1108137"/>
            <a:ext cx="10482606" cy="6186309"/>
          </a:xfrm>
          <a:prstGeom prst="rect">
            <a:avLst/>
          </a:prstGeom>
          <a:noFill/>
        </p:spPr>
        <p:txBody>
          <a:bodyPr wrap="square" lIns="91440" tIns="45720" rIns="91440" bIns="45720" anchor="t">
            <a:spAutoFit/>
          </a:bodyPr>
          <a:lstStyle/>
          <a:p>
            <a:pPr marL="342900" indent="-342900" defTabSz="914400">
              <a:buFont typeface="Courier New" panose="02070309020205020404" pitchFamily="49" charset="0"/>
              <a:buChar char="o"/>
              <a:defRPr/>
            </a:pPr>
            <a:r>
              <a:rPr lang="en-US" sz="2200" dirty="0"/>
              <a:t>Our District has a history of rolling back the millage rate unlike many other Districts. This prevents us from receiving increased tax revenue to increase salaries accordingly.  Is the Board and community prepared to consider raising the millage rate or at a minimum not rolling back the millage rate as an option to provide funds for teacher and staff salary increases to assist with recruitment and retention of high-quality effective staff? </a:t>
            </a:r>
            <a:r>
              <a:rPr lang="en-US" sz="2200" dirty="0">
                <a:solidFill>
                  <a:srgbClr val="FF0000"/>
                </a:solidFill>
              </a:rPr>
              <a:t>(If not, right sizing facilities and/or staffing reductions must be considered.)</a:t>
            </a:r>
          </a:p>
          <a:p>
            <a:pPr marL="342900" indent="-342900" defTabSz="914400">
              <a:buFont typeface="Courier New" panose="02070309020205020404" pitchFamily="49" charset="0"/>
              <a:buChar char="o"/>
              <a:defRPr/>
            </a:pPr>
            <a:endParaRPr lang="en-US" sz="2200" dirty="0">
              <a:solidFill>
                <a:srgbClr val="FF0000"/>
              </a:solidFill>
            </a:endParaRPr>
          </a:p>
          <a:p>
            <a:pPr marL="342900" indent="-342900" defTabSz="914400">
              <a:buFont typeface="Courier New" panose="02070309020205020404" pitchFamily="49" charset="0"/>
              <a:buChar char="o"/>
              <a:defRPr/>
            </a:pPr>
            <a:r>
              <a:rPr lang="en-US" sz="2200" dirty="0">
                <a:ea typeface="Calibri"/>
                <a:cs typeface="Calibri"/>
              </a:rPr>
              <a:t>Other measures to reduce cost will be considered including:</a:t>
            </a:r>
          </a:p>
          <a:p>
            <a:pPr marL="800100" lvl="1" indent="-342900" defTabSz="914400">
              <a:buFont typeface="Courier New" panose="02070309020205020404" pitchFamily="49" charset="0"/>
              <a:buChar char="o"/>
              <a:defRPr/>
            </a:pPr>
            <a:r>
              <a:rPr lang="en-US" sz="2200" dirty="0">
                <a:ea typeface="Calibri"/>
                <a:cs typeface="Calibri"/>
              </a:rPr>
              <a:t>Further operational cost reductions</a:t>
            </a:r>
          </a:p>
          <a:p>
            <a:pPr marL="800100" lvl="1" indent="-342900" defTabSz="914400">
              <a:buFont typeface="Courier New" panose="02070309020205020404" pitchFamily="49" charset="0"/>
              <a:buChar char="o"/>
              <a:defRPr/>
            </a:pPr>
            <a:r>
              <a:rPr lang="en-US" sz="2200" dirty="0">
                <a:ea typeface="Calibri"/>
                <a:cs typeface="Calibri"/>
              </a:rPr>
              <a:t>Freezing longevity step increases and cost of living increases in the future</a:t>
            </a:r>
          </a:p>
          <a:p>
            <a:pPr marL="800100" lvl="1" indent="-342900" defTabSz="914400">
              <a:buFont typeface="Courier New" panose="02070309020205020404" pitchFamily="49" charset="0"/>
              <a:buChar char="o"/>
              <a:defRPr/>
            </a:pPr>
            <a:r>
              <a:rPr lang="en-US" sz="2200" dirty="0">
                <a:ea typeface="Calibri"/>
                <a:cs typeface="Calibri"/>
              </a:rPr>
              <a:t>Reducing and re-evaluating number of days staff are on contract</a:t>
            </a:r>
          </a:p>
          <a:p>
            <a:pPr marL="800100" lvl="1" indent="-342900" defTabSz="914400">
              <a:buFont typeface="Courier New" panose="02070309020205020404" pitchFamily="49" charset="0"/>
              <a:buChar char="o"/>
              <a:defRPr/>
            </a:pPr>
            <a:r>
              <a:rPr lang="en-US" sz="2200" dirty="0">
                <a:ea typeface="Calibri"/>
                <a:cs typeface="Calibri"/>
              </a:rPr>
              <a:t>Reduction in programs offered in the district</a:t>
            </a:r>
          </a:p>
          <a:p>
            <a:pPr marL="800100" lvl="1" indent="-342900" defTabSz="914400">
              <a:buFont typeface="Courier New" panose="02070309020205020404" pitchFamily="49" charset="0"/>
              <a:buChar char="o"/>
              <a:defRPr/>
            </a:pPr>
            <a:r>
              <a:rPr lang="en-US" sz="2200" dirty="0">
                <a:ea typeface="Calibri"/>
                <a:cs typeface="Calibri"/>
              </a:rPr>
              <a:t>Staff Furloughs</a:t>
            </a:r>
          </a:p>
          <a:p>
            <a:pPr marL="800100" lvl="1" indent="-342900" defTabSz="914400">
              <a:buFont typeface="Courier New" panose="02070309020205020404" pitchFamily="49" charset="0"/>
              <a:buChar char="o"/>
              <a:defRPr/>
            </a:pPr>
            <a:r>
              <a:rPr lang="en-US" sz="2200" dirty="0">
                <a:ea typeface="Calibri"/>
                <a:cs typeface="Calibri"/>
              </a:rPr>
              <a:t>School Consolidation</a:t>
            </a:r>
          </a:p>
          <a:p>
            <a:pPr marL="800100" lvl="1" indent="-342900" defTabSz="914400">
              <a:buFont typeface="Courier New" panose="02070309020205020404" pitchFamily="49" charset="0"/>
              <a:buChar char="o"/>
              <a:defRPr/>
            </a:pPr>
            <a:endParaRPr lang="en-US" sz="2200" dirty="0">
              <a:ea typeface="Calibri"/>
              <a:cs typeface="Calibri"/>
            </a:endParaRPr>
          </a:p>
          <a:p>
            <a:pPr marL="342900" indent="-342900" defTabSz="914400">
              <a:buFont typeface="Courier New" panose="02070309020205020404" pitchFamily="49" charset="0"/>
              <a:buChar char="o"/>
              <a:defRPr/>
            </a:pPr>
            <a:endParaRPr lang="en-US" sz="2200" b="1" dirty="0">
              <a:ea typeface="Calibri"/>
              <a:cs typeface="Calibri"/>
            </a:endParaRPr>
          </a:p>
          <a:p>
            <a:pPr marL="342900" indent="-342900" defTabSz="914400">
              <a:buFont typeface="Courier New" panose="02070309020205020404" pitchFamily="49" charset="0"/>
              <a:buChar char="o"/>
              <a:defRPr/>
            </a:pPr>
            <a:endParaRPr lang="en-US" sz="2200" dirty="0"/>
          </a:p>
        </p:txBody>
      </p:sp>
      <p:sp>
        <p:nvSpPr>
          <p:cNvPr id="2" name="Slide Number Placeholder 1">
            <a:extLst>
              <a:ext uri="{FF2B5EF4-FFF2-40B4-BE49-F238E27FC236}">
                <a16:creationId xmlns:a16="http://schemas.microsoft.com/office/drawing/2014/main" id="{4C0A62CD-36BA-4FE9-37A1-4C257AD41340}"/>
              </a:ext>
            </a:extLst>
          </p:cNvPr>
          <p:cNvSpPr>
            <a:spLocks noGrp="1"/>
          </p:cNvSpPr>
          <p:nvPr>
            <p:ph type="sldNum" sz="quarter" idx="12"/>
          </p:nvPr>
        </p:nvSpPr>
        <p:spPr/>
        <p:txBody>
          <a:bodyPr/>
          <a:lstStyle/>
          <a:p>
            <a:fld id="{28E6F07D-F62F-4C3B-A21E-2367E9A39921}" type="slidenum">
              <a:rPr lang="en-US" smtClean="0"/>
              <a:t>35</a:t>
            </a:fld>
            <a:endParaRPr lang="en-US" dirty="0"/>
          </a:p>
        </p:txBody>
      </p:sp>
    </p:spTree>
    <p:extLst>
      <p:ext uri="{BB962C8B-B14F-4D97-AF65-F5344CB8AC3E}">
        <p14:creationId xmlns:p14="http://schemas.microsoft.com/office/powerpoint/2010/main" val="255313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20C0426-3D37-FC3A-A4DC-AEADAE84BE04}"/>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36</a:t>
            </a:fld>
            <a:endParaRPr lang="en-US" dirty="0"/>
          </a:p>
        </p:txBody>
      </p:sp>
      <p:pic>
        <p:nvPicPr>
          <p:cNvPr id="9" name="Picture 8">
            <a:extLst>
              <a:ext uri="{FF2B5EF4-FFF2-40B4-BE49-F238E27FC236}">
                <a16:creationId xmlns:a16="http://schemas.microsoft.com/office/drawing/2014/main" id="{593400FD-B1A5-93C0-FA44-FE23D831EF03}"/>
              </a:ext>
            </a:extLst>
          </p:cNvPr>
          <p:cNvPicPr>
            <a:picLocks noChangeAspect="1"/>
          </p:cNvPicPr>
          <p:nvPr/>
        </p:nvPicPr>
        <p:blipFill>
          <a:blip r:embed="rId4"/>
          <a:stretch>
            <a:fillRect/>
          </a:stretch>
        </p:blipFill>
        <p:spPr>
          <a:xfrm>
            <a:off x="84162" y="1018694"/>
            <a:ext cx="12023675" cy="5234622"/>
          </a:xfrm>
          <a:prstGeom prst="rect">
            <a:avLst/>
          </a:prstGeom>
        </p:spPr>
      </p:pic>
    </p:spTree>
    <p:extLst>
      <p:ext uri="{BB962C8B-B14F-4D97-AF65-F5344CB8AC3E}">
        <p14:creationId xmlns:p14="http://schemas.microsoft.com/office/powerpoint/2010/main" val="849127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A53B4-2423-7263-8B03-00AE939899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37A5848-A205-0F14-44FB-3E31029F4C0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58D831E6-F09F-90EA-D420-0B23D600D66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3FF79481-FB3C-C233-8C89-F560D69C00DA}"/>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37</a:t>
            </a:fld>
            <a:endParaRPr lang="en-US" dirty="0"/>
          </a:p>
        </p:txBody>
      </p:sp>
      <p:pic>
        <p:nvPicPr>
          <p:cNvPr id="2" name="Picture 1">
            <a:extLst>
              <a:ext uri="{FF2B5EF4-FFF2-40B4-BE49-F238E27FC236}">
                <a16:creationId xmlns:a16="http://schemas.microsoft.com/office/drawing/2014/main" id="{295B8B02-DDE6-8D0F-B11E-F25D59DC0072}"/>
              </a:ext>
            </a:extLst>
          </p:cNvPr>
          <p:cNvPicPr>
            <a:picLocks noChangeAspect="1"/>
          </p:cNvPicPr>
          <p:nvPr/>
        </p:nvPicPr>
        <p:blipFill>
          <a:blip r:embed="rId4"/>
          <a:stretch>
            <a:fillRect/>
          </a:stretch>
        </p:blipFill>
        <p:spPr>
          <a:xfrm>
            <a:off x="88490" y="1421603"/>
            <a:ext cx="12015019" cy="4014793"/>
          </a:xfrm>
          <a:prstGeom prst="rect">
            <a:avLst/>
          </a:prstGeom>
        </p:spPr>
      </p:pic>
    </p:spTree>
    <p:extLst>
      <p:ext uri="{BB962C8B-B14F-4D97-AF65-F5344CB8AC3E}">
        <p14:creationId xmlns:p14="http://schemas.microsoft.com/office/powerpoint/2010/main" val="3373518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9AC1E-3107-CA3F-15CD-B663AB21EA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653A0F9-40C7-6B01-FEB9-4E6F740CE6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T-4 – Bachelors Degree</a:t>
            </a:r>
          </a:p>
        </p:txBody>
      </p:sp>
      <p:pic>
        <p:nvPicPr>
          <p:cNvPr id="11" name="Picture 10">
            <a:extLst>
              <a:ext uri="{FF2B5EF4-FFF2-40B4-BE49-F238E27FC236}">
                <a16:creationId xmlns:a16="http://schemas.microsoft.com/office/drawing/2014/main" id="{A885646C-85AB-C8DF-E542-F221E654414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A26C5399-5FF3-1ADD-41AF-02E59719F423}"/>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Middle Georgia Districts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FY26</a:t>
            </a:r>
          </a:p>
        </p:txBody>
      </p:sp>
      <p:sp>
        <p:nvSpPr>
          <p:cNvPr id="4" name="Slide Number Placeholder 3">
            <a:extLst>
              <a:ext uri="{FF2B5EF4-FFF2-40B4-BE49-F238E27FC236}">
                <a16:creationId xmlns:a16="http://schemas.microsoft.com/office/drawing/2014/main" id="{8A18CA54-11D9-6332-DDD1-4B8948A392C5}"/>
              </a:ext>
            </a:extLst>
          </p:cNvPr>
          <p:cNvSpPr>
            <a:spLocks noGrp="1"/>
          </p:cNvSpPr>
          <p:nvPr>
            <p:ph type="sldNum" sz="quarter" idx="12"/>
          </p:nvPr>
        </p:nvSpPr>
        <p:spPr>
          <a:xfrm>
            <a:off x="9146810" y="6492875"/>
            <a:ext cx="2743200" cy="365125"/>
          </a:xfrm>
        </p:spPr>
        <p:txBody>
          <a:bodyPr/>
          <a:lstStyle/>
          <a:p>
            <a:fld id="{28E6F07D-F62F-4C3B-A21E-2367E9A39921}" type="slidenum">
              <a:rPr lang="en-US" smtClean="0"/>
              <a:t>38</a:t>
            </a:fld>
            <a:endParaRPr lang="en-US" dirty="0"/>
          </a:p>
        </p:txBody>
      </p:sp>
      <p:pic>
        <p:nvPicPr>
          <p:cNvPr id="2" name="Picture 1">
            <a:extLst>
              <a:ext uri="{FF2B5EF4-FFF2-40B4-BE49-F238E27FC236}">
                <a16:creationId xmlns:a16="http://schemas.microsoft.com/office/drawing/2014/main" id="{ED24751E-8CFD-E8EA-A2F1-324297B162CD}"/>
              </a:ext>
            </a:extLst>
          </p:cNvPr>
          <p:cNvPicPr>
            <a:picLocks noChangeAspect="1"/>
          </p:cNvPicPr>
          <p:nvPr/>
        </p:nvPicPr>
        <p:blipFill>
          <a:blip r:embed="rId4"/>
          <a:stretch>
            <a:fillRect/>
          </a:stretch>
        </p:blipFill>
        <p:spPr>
          <a:xfrm>
            <a:off x="3390606" y="1173341"/>
            <a:ext cx="8094547" cy="5319534"/>
          </a:xfrm>
          <a:prstGeom prst="rect">
            <a:avLst/>
          </a:prstGeom>
        </p:spPr>
      </p:pic>
    </p:spTree>
    <p:extLst>
      <p:ext uri="{BB962C8B-B14F-4D97-AF65-F5344CB8AC3E}">
        <p14:creationId xmlns:p14="http://schemas.microsoft.com/office/powerpoint/2010/main" val="2471531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9EF41-8E1C-DF77-96E9-B39BBD2F19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64EFD8-4A36-11D6-2388-AC593208D56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Based Admin Salaries – Districts between 20,000 – 50,000 Students</a:t>
            </a:r>
          </a:p>
        </p:txBody>
      </p:sp>
      <p:pic>
        <p:nvPicPr>
          <p:cNvPr id="11" name="Picture 10">
            <a:extLst>
              <a:ext uri="{FF2B5EF4-FFF2-40B4-BE49-F238E27FC236}">
                <a16:creationId xmlns:a16="http://schemas.microsoft.com/office/drawing/2014/main" id="{4E210A31-0DCF-9E91-A59F-0537C102F41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2BDEC9F2-4784-3B79-7E3B-7F812495C110}"/>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lnSpc>
                <a:spcPct val="90000"/>
              </a:lnSpc>
            </a:pPr>
            <a:r>
              <a:rPr lang="en-US" sz="2600" kern="1200" dirty="0">
                <a:solidFill>
                  <a:srgbClr val="FFFFFF"/>
                </a:solidFill>
                <a:latin typeface="+mj-lt"/>
                <a:ea typeface="+mj-ea"/>
                <a:cs typeface="+mj-cs"/>
              </a:rPr>
              <a:t>Districts Between 20-50,000 Students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FY26</a:t>
            </a:r>
          </a:p>
        </p:txBody>
      </p:sp>
      <p:sp>
        <p:nvSpPr>
          <p:cNvPr id="4" name="Slide Number Placeholder 3">
            <a:extLst>
              <a:ext uri="{FF2B5EF4-FFF2-40B4-BE49-F238E27FC236}">
                <a16:creationId xmlns:a16="http://schemas.microsoft.com/office/drawing/2014/main" id="{EC3F08EE-9CCA-68B4-EAF7-F4EDC4A0F19B}"/>
              </a:ext>
            </a:extLst>
          </p:cNvPr>
          <p:cNvSpPr>
            <a:spLocks noGrp="1"/>
          </p:cNvSpPr>
          <p:nvPr>
            <p:ph type="sldNum" sz="quarter" idx="12"/>
          </p:nvPr>
        </p:nvSpPr>
        <p:spPr>
          <a:xfrm>
            <a:off x="9193906" y="6559736"/>
            <a:ext cx="2841594" cy="365125"/>
          </a:xfrm>
        </p:spPr>
        <p:txBody>
          <a:bodyPr/>
          <a:lstStyle/>
          <a:p>
            <a:fld id="{28E6F07D-F62F-4C3B-A21E-2367E9A39921}" type="slidenum">
              <a:rPr lang="en-US" smtClean="0"/>
              <a:t>39</a:t>
            </a:fld>
            <a:endParaRPr lang="en-US" dirty="0"/>
          </a:p>
        </p:txBody>
      </p:sp>
      <p:pic>
        <p:nvPicPr>
          <p:cNvPr id="2" name="Picture 1">
            <a:extLst>
              <a:ext uri="{FF2B5EF4-FFF2-40B4-BE49-F238E27FC236}">
                <a16:creationId xmlns:a16="http://schemas.microsoft.com/office/drawing/2014/main" id="{09D907AD-48E4-C8BA-CA67-E3B35634AE71}"/>
              </a:ext>
            </a:extLst>
          </p:cNvPr>
          <p:cNvPicPr>
            <a:picLocks noChangeAspect="1"/>
          </p:cNvPicPr>
          <p:nvPr/>
        </p:nvPicPr>
        <p:blipFill>
          <a:blip r:embed="rId4"/>
          <a:stretch>
            <a:fillRect/>
          </a:stretch>
        </p:blipFill>
        <p:spPr>
          <a:xfrm>
            <a:off x="3891637" y="1201134"/>
            <a:ext cx="7641602" cy="5121008"/>
          </a:xfrm>
          <a:prstGeom prst="rect">
            <a:avLst/>
          </a:prstGeom>
        </p:spPr>
      </p:pic>
    </p:spTree>
    <p:extLst>
      <p:ext uri="{BB962C8B-B14F-4D97-AF65-F5344CB8AC3E}">
        <p14:creationId xmlns:p14="http://schemas.microsoft.com/office/powerpoint/2010/main" val="1751104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35C61-3F97-B03C-9C13-0577C8242E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21D1F7-13AE-EA0B-41D8-70E172EB267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Budgeting Process                </a:t>
            </a:r>
            <a:r>
              <a:rPr lang="en-US" sz="2000" b="1" dirty="0">
                <a:solidFill>
                  <a:srgbClr val="EEB500"/>
                </a:solidFill>
                <a:latin typeface="Arial" panose="020B0604020202020204" pitchFamily="34" charset="0"/>
                <a:cs typeface="Arial" panose="020B0604020202020204" pitchFamily="34" charset="0"/>
              </a:rPr>
              <a:t>7.  Tentative Adoption of Budget and Public Hearings.</a:t>
            </a:r>
          </a:p>
        </p:txBody>
      </p:sp>
      <p:pic>
        <p:nvPicPr>
          <p:cNvPr id="11" name="Picture 10">
            <a:extLst>
              <a:ext uri="{FF2B5EF4-FFF2-40B4-BE49-F238E27FC236}">
                <a16:creationId xmlns:a16="http://schemas.microsoft.com/office/drawing/2014/main" id="{0BC4FB4D-F2FD-B990-D1C3-BB585E8EB8A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EE05DC0D-3601-7A38-45BB-AB834E463B08}"/>
              </a:ext>
            </a:extLst>
          </p:cNvPr>
          <p:cNvSpPr txBox="1"/>
          <p:nvPr/>
        </p:nvSpPr>
        <p:spPr>
          <a:xfrm>
            <a:off x="5083404" y="1501875"/>
            <a:ext cx="618869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The Board may request final revisions prior to June adoption. </a:t>
            </a:r>
          </a:p>
        </p:txBody>
      </p:sp>
      <p:sp>
        <p:nvSpPr>
          <p:cNvPr id="2" name="Slide Number Placeholder 1">
            <a:extLst>
              <a:ext uri="{FF2B5EF4-FFF2-40B4-BE49-F238E27FC236}">
                <a16:creationId xmlns:a16="http://schemas.microsoft.com/office/drawing/2014/main" id="{D659A678-DC42-B269-18F5-B63547205C5B}"/>
              </a:ext>
            </a:extLst>
          </p:cNvPr>
          <p:cNvSpPr>
            <a:spLocks noGrp="1"/>
          </p:cNvSpPr>
          <p:nvPr>
            <p:ph type="sldNum" sz="quarter" idx="12"/>
          </p:nvPr>
        </p:nvSpPr>
        <p:spPr/>
        <p:txBody>
          <a:bodyPr/>
          <a:lstStyle/>
          <a:p>
            <a:fld id="{28E6F07D-F62F-4C3B-A21E-2367E9A39921}" type="slidenum">
              <a:rPr lang="en-US" smtClean="0"/>
              <a:t>40</a:t>
            </a:fld>
            <a:endParaRPr lang="en-US" dirty="0"/>
          </a:p>
        </p:txBody>
      </p:sp>
      <p:pic>
        <p:nvPicPr>
          <p:cNvPr id="8" name="Picture 7" descr="A brick building with a sign on the front&#10;&#10;AI-generated content may be incorrect.">
            <a:extLst>
              <a:ext uri="{FF2B5EF4-FFF2-40B4-BE49-F238E27FC236}">
                <a16:creationId xmlns:a16="http://schemas.microsoft.com/office/drawing/2014/main" id="{4A69DC53-AE48-2AF1-8EFD-4BC65712BE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C456CD56-AEF9-2C7A-FE24-72BB0BF810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Tree>
    <p:extLst>
      <p:ext uri="{BB962C8B-B14F-4D97-AF65-F5344CB8AC3E}">
        <p14:creationId xmlns:p14="http://schemas.microsoft.com/office/powerpoint/2010/main" val="3954547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Budgeting Process 		</a:t>
            </a:r>
            <a:r>
              <a:rPr lang="en-US" sz="2000" b="1" dirty="0">
                <a:solidFill>
                  <a:srgbClr val="EEB500"/>
                </a:solidFill>
                <a:latin typeface="Arial" panose="020B0604020202020204" pitchFamily="34" charset="0"/>
                <a:cs typeface="Arial" panose="020B0604020202020204" pitchFamily="34" charset="0"/>
              </a:rPr>
              <a:t>8.  Final adoption of Budget.  </a:t>
            </a:r>
          </a:p>
          <a:p>
            <a:r>
              <a:rPr lang="en-US" sz="2000" b="1" dirty="0">
                <a:solidFill>
                  <a:srgbClr val="EEB500"/>
                </a:solidFill>
                <a:latin typeface="Arial" panose="020B0604020202020204" pitchFamily="34" charset="0"/>
                <a:cs typeface="Arial" panose="020B0604020202020204" pitchFamily="34" charset="0"/>
              </a:rPr>
              <a: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Following the public hearings, the Board must adopt a final budget by June 30</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or adopt a spending resolution until a budget has been adopted.</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Tax millage rates are determined, and public hearing meetings are held if required by law.</a:t>
            </a:r>
          </a:p>
        </p:txBody>
      </p:sp>
      <p:sp>
        <p:nvSpPr>
          <p:cNvPr id="4" name="Slide Number Placeholder 3">
            <a:extLst>
              <a:ext uri="{FF2B5EF4-FFF2-40B4-BE49-F238E27FC236}">
                <a16:creationId xmlns:a16="http://schemas.microsoft.com/office/drawing/2014/main" id="{DCFA2C33-7341-8B4D-0F97-0FC54703844A}"/>
              </a:ext>
            </a:extLst>
          </p:cNvPr>
          <p:cNvSpPr>
            <a:spLocks noGrp="1"/>
          </p:cNvSpPr>
          <p:nvPr>
            <p:ph type="sldNum" sz="quarter" idx="12"/>
          </p:nvPr>
        </p:nvSpPr>
        <p:spPr/>
        <p:txBody>
          <a:bodyPr/>
          <a:lstStyle/>
          <a:p>
            <a:fld id="{28E6F07D-F62F-4C3B-A21E-2367E9A39921}" type="slidenum">
              <a:rPr lang="en-US" smtClean="0"/>
              <a:t>41</a:t>
            </a:fld>
            <a:endParaRPr lang="en-US" dirty="0"/>
          </a:p>
        </p:txBody>
      </p:sp>
    </p:spTree>
    <p:extLst>
      <p:ext uri="{BB962C8B-B14F-4D97-AF65-F5344CB8AC3E}">
        <p14:creationId xmlns:p14="http://schemas.microsoft.com/office/powerpoint/2010/main" val="3098411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67EC8F94-DCE5-6958-A7F8-98764113DA10}"/>
              </a:ext>
            </a:extLst>
          </p:cNvPr>
          <p:cNvSpPr>
            <a:spLocks noGrp="1"/>
          </p:cNvSpPr>
          <p:nvPr>
            <p:ph type="sldNum" sz="quarter" idx="12"/>
          </p:nvPr>
        </p:nvSpPr>
        <p:spPr>
          <a:xfrm>
            <a:off x="9196590" y="6532533"/>
            <a:ext cx="2743200" cy="365125"/>
          </a:xfrm>
        </p:spPr>
        <p:txBody>
          <a:bodyPr/>
          <a:lstStyle/>
          <a:p>
            <a:fld id="{28E6F07D-F62F-4C3B-A21E-2367E9A39921}" type="slidenum">
              <a:rPr lang="en-US" smtClean="0"/>
              <a:t>42</a:t>
            </a:fld>
            <a:endParaRPr lang="en-US" dirty="0"/>
          </a:p>
        </p:txBody>
      </p:sp>
      <p:pic>
        <p:nvPicPr>
          <p:cNvPr id="8" name="Picture 7">
            <a:extLst>
              <a:ext uri="{FF2B5EF4-FFF2-40B4-BE49-F238E27FC236}">
                <a16:creationId xmlns:a16="http://schemas.microsoft.com/office/drawing/2014/main" id="{63B4F459-89E6-72D9-BBCB-38FB2622A676}"/>
              </a:ext>
            </a:extLst>
          </p:cNvPr>
          <p:cNvPicPr>
            <a:picLocks noChangeAspect="1"/>
          </p:cNvPicPr>
          <p:nvPr/>
        </p:nvPicPr>
        <p:blipFill>
          <a:blip r:embed="rId4"/>
          <a:stretch>
            <a:fillRect/>
          </a:stretch>
        </p:blipFill>
        <p:spPr>
          <a:xfrm>
            <a:off x="1484671" y="1036028"/>
            <a:ext cx="8436077" cy="5706271"/>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2BE78F9E-CBFD-1FF3-B9B2-4AC5956D0828}"/>
              </a:ext>
            </a:extLst>
          </p:cNvPr>
          <p:cNvSpPr>
            <a:spLocks noGrp="1"/>
          </p:cNvSpPr>
          <p:nvPr>
            <p:ph type="sldNum" sz="quarter" idx="12"/>
          </p:nvPr>
        </p:nvSpPr>
        <p:spPr/>
        <p:txBody>
          <a:bodyPr/>
          <a:lstStyle/>
          <a:p>
            <a:fld id="{28E6F07D-F62F-4C3B-A21E-2367E9A39921}" type="slidenum">
              <a:rPr lang="en-US" smtClean="0"/>
              <a:t>43</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5C8C986D-9CF8-3FB3-C8C0-82A78B24D49B}"/>
              </a:ext>
            </a:extLst>
          </p:cNvPr>
          <p:cNvSpPr>
            <a:spLocks noGrp="1"/>
          </p:cNvSpPr>
          <p:nvPr>
            <p:ph type="sldNum" sz="quarter" idx="12"/>
          </p:nvPr>
        </p:nvSpPr>
        <p:spPr/>
        <p:txBody>
          <a:bodyPr/>
          <a:lstStyle/>
          <a:p>
            <a:fld id="{28E6F07D-F62F-4C3B-A21E-2367E9A39921}" type="slidenum">
              <a:rPr lang="en-US" smtClean="0"/>
              <a:t>44</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8396738b-b1ae-4af0-8e65-3374ccaab230" xsi:nil="true"/>
    <lcf76f155ced4ddcb4097134ff3c332f xmlns="8396738b-b1ae-4af0-8e65-3374ccaab230">
      <Terms xmlns="http://schemas.microsoft.com/office/infopath/2007/PartnerControls"/>
    </lcf76f155ced4ddcb4097134ff3c332f>
    <TaxCatchAll xmlns="2748f444-86b2-4035-8ea6-11a2636eff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822B361BA15646A2EDADC28614D046" ma:contentTypeVersion="11" ma:contentTypeDescription="Create a new document." ma:contentTypeScope="" ma:versionID="8feebba8389acf6412677a7bf1610b71">
  <xsd:schema xmlns:xsd="http://www.w3.org/2001/XMLSchema" xmlns:xs="http://www.w3.org/2001/XMLSchema" xmlns:p="http://schemas.microsoft.com/office/2006/metadata/properties" xmlns:ns2="8396738b-b1ae-4af0-8e65-3374ccaab230" xmlns:ns3="2748f444-86b2-4035-8ea6-11a2636eff2f" targetNamespace="http://schemas.microsoft.com/office/2006/metadata/properties" ma:root="true" ma:fieldsID="41381172cb9aacba24f461ed8875f5ef" ns2:_="" ns3:_="">
    <xsd:import namespace="8396738b-b1ae-4af0-8e65-3374ccaab230"/>
    <xsd:import namespace="2748f444-86b2-4035-8ea6-11a2636eff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_Flow_SignoffStatu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96738b-b1ae-4af0-8e65-3374ccaab2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Flow_SignoffStatus" ma:index="11" nillable="true" ma:displayName="Sign-off status" ma:internalName="_x0024_Resources_x003a_core_x002c_Signoff_Status">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d8b5c29-6ec2-45ab-accb-d02a3b8c987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48f444-86b2-4035-8ea6-11a2636eff2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6f685ca1-a437-46cc-9ae3-5a6d322b94ec}" ma:internalName="TaxCatchAll" ma:showField="CatchAllData" ma:web="2748f444-86b2-4035-8ea6-11a2636eff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6618AF-33DC-4AEA-A704-CCC022FC5D66}">
  <ds:schemaRefs>
    <ds:schemaRef ds:uri="http://schemas.microsoft.com/sharepoint/v3/contenttype/forms"/>
  </ds:schemaRefs>
</ds:datastoreItem>
</file>

<file path=customXml/itemProps2.xml><?xml version="1.0" encoding="utf-8"?>
<ds:datastoreItem xmlns:ds="http://schemas.openxmlformats.org/officeDocument/2006/customXml" ds:itemID="{356B429F-01E4-44FF-B265-FD321C8B3224}">
  <ds:schemaRefs>
    <ds:schemaRef ds:uri="http://schemas.microsoft.com/office/2006/metadata/properties"/>
    <ds:schemaRef ds:uri="http://schemas.microsoft.com/office/infopath/2007/PartnerControls"/>
    <ds:schemaRef ds:uri="8396738b-b1ae-4af0-8e65-3374ccaab230"/>
    <ds:schemaRef ds:uri="2748f444-86b2-4035-8ea6-11a2636eff2f"/>
  </ds:schemaRefs>
</ds:datastoreItem>
</file>

<file path=customXml/itemProps3.xml><?xml version="1.0" encoding="utf-8"?>
<ds:datastoreItem xmlns:ds="http://schemas.openxmlformats.org/officeDocument/2006/customXml" ds:itemID="{ED9DD05E-937F-4F9B-82C8-3E28732FA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96738b-b1ae-4af0-8e65-3374ccaab230"/>
    <ds:schemaRef ds:uri="2748f444-86b2-4035-8ea6-11a2636eff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6971</TotalTime>
  <Words>2012</Words>
  <Application>Microsoft Office PowerPoint</Application>
  <PresentationFormat>Widescreen</PresentationFormat>
  <Paragraphs>261</Paragraphs>
  <Slides>44</Slides>
  <Notes>40</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44</vt:i4>
      </vt:variant>
    </vt:vector>
  </HeadingPairs>
  <TitlesOfParts>
    <vt:vector size="58" baseType="lpstr">
      <vt:lpstr>Arial</vt:lpstr>
      <vt:lpstr>Arial Narrow</vt:lpstr>
      <vt:lpstr>Arial,Sans-Serif</vt:lpstr>
      <vt:lpstr>Calibri</vt:lpstr>
      <vt:lpstr>Calibri Light</vt:lpstr>
      <vt:lpstr>Courier New</vt:lpstr>
      <vt:lpstr>Courier New,monospace</vt:lpstr>
      <vt:lpstr>Trade Gothic Next</vt:lpstr>
      <vt:lpstr>Trade Gothic Next Cond</vt:lpstr>
      <vt:lpstr>Trade Gothic Next HvyCd</vt:lpstr>
      <vt:lpstr>Wingdings</vt:lpstr>
      <vt:lpstr>Office Theme</vt:lpstr>
      <vt:lpstr>1_Office Theme</vt:lpstr>
      <vt:lpstr>Worksheet</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Middle Georgia Districts  FY26</vt:lpstr>
      <vt:lpstr>Districts Between 20-50,000 Students  FY26</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23</cp:revision>
  <cp:lastPrinted>2025-03-28T13:06:58Z</cp:lastPrinted>
  <dcterms:created xsi:type="dcterms:W3CDTF">2023-05-01T16:02:45Z</dcterms:created>
  <dcterms:modified xsi:type="dcterms:W3CDTF">2026-03-12T20:51:35Z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0x01010022822B361BA15646A2EDADC28614D046</vt:lpwstr>
  </property>
  <property fmtid="{D5CDD505-2E9C-101B-9397-08002B2CF9AE}" pid="3" name="MediaServiceImageTags">
    <vt:lpwstr/>
  </property>
</Properties>
</file>