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59" r:id="rId4"/>
  </p:sldMasterIdLst>
  <p:notesMasterIdLst>
    <p:notesMasterId r:id="rId35"/>
  </p:notesMasterIdLst>
  <p:handoutMasterIdLst>
    <p:handoutMasterId r:id="rId36"/>
  </p:handoutMasterIdLst>
  <p:sldIdLst>
    <p:sldId id="262" r:id="rId5"/>
    <p:sldId id="263" r:id="rId6"/>
    <p:sldId id="270" r:id="rId7"/>
    <p:sldId id="271" r:id="rId8"/>
    <p:sldId id="272" r:id="rId9"/>
    <p:sldId id="303" r:id="rId10"/>
    <p:sldId id="305" r:id="rId11"/>
    <p:sldId id="304" r:id="rId12"/>
    <p:sldId id="273" r:id="rId13"/>
    <p:sldId id="274" r:id="rId14"/>
    <p:sldId id="275" r:id="rId15"/>
    <p:sldId id="276" r:id="rId16"/>
    <p:sldId id="277" r:id="rId17"/>
    <p:sldId id="278" r:id="rId18"/>
    <p:sldId id="279" r:id="rId19"/>
    <p:sldId id="280" r:id="rId20"/>
    <p:sldId id="302" r:id="rId21"/>
    <p:sldId id="281" r:id="rId22"/>
    <p:sldId id="282" r:id="rId23"/>
    <p:sldId id="285" r:id="rId24"/>
    <p:sldId id="283" r:id="rId25"/>
    <p:sldId id="286" r:id="rId26"/>
    <p:sldId id="288" r:id="rId27"/>
    <p:sldId id="289" r:id="rId28"/>
    <p:sldId id="290" r:id="rId29"/>
    <p:sldId id="293" r:id="rId30"/>
    <p:sldId id="294" r:id="rId31"/>
    <p:sldId id="295" r:id="rId32"/>
    <p:sldId id="297" r:id="rId33"/>
    <p:sldId id="292" r:id="rId34"/>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12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B5E"/>
    <a:srgbClr val="2147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00"/>
    <p:restoredTop sz="94717"/>
  </p:normalViewPr>
  <p:slideViewPr>
    <p:cSldViewPr snapToGrid="0" snapToObjects="1" showGuides="1">
      <p:cViewPr varScale="1">
        <p:scale>
          <a:sx n="127" d="100"/>
          <a:sy n="127" d="100"/>
        </p:scale>
        <p:origin x="150" y="192"/>
      </p:cViewPr>
      <p:guideLst>
        <p:guide orient="horz" pos="2160"/>
        <p:guide pos="1129"/>
      </p:guideLst>
    </p:cSldViewPr>
  </p:slideViewPr>
  <p:notesTextViewPr>
    <p:cViewPr>
      <p:scale>
        <a:sx n="100" d="100"/>
        <a:sy n="100" d="100"/>
      </p:scale>
      <p:origin x="0" y="0"/>
    </p:cViewPr>
  </p:notesTextViewPr>
  <p:notesViewPr>
    <p:cSldViewPr snapToGrid="0" snapToObjects="1">
      <p:cViewPr varScale="1">
        <p:scale>
          <a:sx n="85" d="100"/>
          <a:sy n="85" d="100"/>
        </p:scale>
        <p:origin x="392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9AAE62-DAD7-0B45-8965-AEB3F0A3BC88}"/>
              </a:ext>
            </a:extLst>
          </p:cNvPr>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a:extLst>
              <a:ext uri="{FF2B5EF4-FFF2-40B4-BE49-F238E27FC236}">
                <a16:creationId xmlns:a16="http://schemas.microsoft.com/office/drawing/2014/main" id="{A6D57C5D-0CD4-D045-8D50-4B55B8CA6AAD}"/>
              </a:ext>
            </a:extLst>
          </p:cNvPr>
          <p:cNvSpPr>
            <a:spLocks noGrp="1"/>
          </p:cNvSpPr>
          <p:nvPr>
            <p:ph type="dt" sz="quarter" idx="1"/>
          </p:nvPr>
        </p:nvSpPr>
        <p:spPr>
          <a:xfrm>
            <a:off x="3970938" y="0"/>
            <a:ext cx="3037840" cy="463408"/>
          </a:xfrm>
          <a:prstGeom prst="rect">
            <a:avLst/>
          </a:prstGeom>
        </p:spPr>
        <p:txBody>
          <a:bodyPr vert="horz" lIns="92830" tIns="46415" rIns="92830" bIns="46415" rtlCol="0"/>
          <a:lstStyle>
            <a:lvl1pPr algn="r">
              <a:defRPr sz="1200"/>
            </a:lvl1pPr>
          </a:lstStyle>
          <a:p>
            <a:fld id="{F63B9C30-403B-CC49-9F03-32831E150951}" type="datetimeFigureOut">
              <a:rPr lang="en-US" smtClean="0"/>
              <a:t>9/29/2021</a:t>
            </a:fld>
            <a:endParaRPr lang="en-US"/>
          </a:p>
        </p:txBody>
      </p:sp>
      <p:sp>
        <p:nvSpPr>
          <p:cNvPr id="4" name="Footer Placeholder 3">
            <a:extLst>
              <a:ext uri="{FF2B5EF4-FFF2-40B4-BE49-F238E27FC236}">
                <a16:creationId xmlns:a16="http://schemas.microsoft.com/office/drawing/2014/main" id="{58AAD7E7-8305-FE4A-930A-5773FDE2FA0D}"/>
              </a:ext>
            </a:extLst>
          </p:cNvPr>
          <p:cNvSpPr>
            <a:spLocks noGrp="1"/>
          </p:cNvSpPr>
          <p:nvPr>
            <p:ph type="ftr" sz="quarter" idx="2"/>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54FD8AC-7D41-8D46-8639-75156CB72DDA}"/>
              </a:ext>
            </a:extLst>
          </p:cNvPr>
          <p:cNvSpPr>
            <a:spLocks noGrp="1"/>
          </p:cNvSpPr>
          <p:nvPr>
            <p:ph type="sldNum" sz="quarter" idx="3"/>
          </p:nvPr>
        </p:nvSpPr>
        <p:spPr>
          <a:xfrm>
            <a:off x="3970938" y="8772669"/>
            <a:ext cx="3037840" cy="463407"/>
          </a:xfrm>
          <a:prstGeom prst="rect">
            <a:avLst/>
          </a:prstGeom>
        </p:spPr>
        <p:txBody>
          <a:bodyPr vert="horz" lIns="92830" tIns="46415" rIns="92830" bIns="46415" rtlCol="0" anchor="b"/>
          <a:lstStyle>
            <a:lvl1pPr algn="r">
              <a:defRPr sz="1200"/>
            </a:lvl1pPr>
          </a:lstStyle>
          <a:p>
            <a:fld id="{814B737D-19E6-DC42-BD01-8EB3332A370B}" type="slidenum">
              <a:rPr lang="en-US" smtClean="0"/>
              <a:t>‹#›</a:t>
            </a:fld>
            <a:endParaRPr lang="en-US"/>
          </a:p>
        </p:txBody>
      </p:sp>
    </p:spTree>
    <p:extLst>
      <p:ext uri="{BB962C8B-B14F-4D97-AF65-F5344CB8AC3E}">
        <p14:creationId xmlns:p14="http://schemas.microsoft.com/office/powerpoint/2010/main" val="2381003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143F38DB-928D-C04C-9528-7EC0FCAB83A8}" type="datetimeFigureOut">
              <a:rPr lang="en-US" smtClean="0"/>
              <a:t>9/29/2021</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56E767DB-EA12-A145-9FD5-34D0D50A40A0}" type="slidenum">
              <a:rPr lang="en-US" smtClean="0"/>
              <a:t>‹#›</a:t>
            </a:fld>
            <a:endParaRPr lang="en-US"/>
          </a:p>
        </p:txBody>
      </p:sp>
    </p:spTree>
    <p:extLst>
      <p:ext uri="{BB962C8B-B14F-4D97-AF65-F5344CB8AC3E}">
        <p14:creationId xmlns:p14="http://schemas.microsoft.com/office/powerpoint/2010/main" val="34054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D103391-B99D-F949-BF1E-DEBAB37AF47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905000" y="-1"/>
            <a:ext cx="10287000" cy="3378821"/>
          </a:xfrm>
          <a:custGeom>
            <a:avLst/>
            <a:gdLst>
              <a:gd name="connsiteX0" fmla="*/ 0 w 10287000"/>
              <a:gd name="connsiteY0" fmla="*/ 0 h 3378821"/>
              <a:gd name="connsiteX1" fmla="*/ 10287000 w 10287000"/>
              <a:gd name="connsiteY1" fmla="*/ 0 h 3378821"/>
              <a:gd name="connsiteX2" fmla="*/ 10287000 w 10287000"/>
              <a:gd name="connsiteY2" fmla="*/ 3378821 h 3378821"/>
              <a:gd name="connsiteX3" fmla="*/ 0 w 10287000"/>
              <a:gd name="connsiteY3" fmla="*/ 3378821 h 3378821"/>
              <a:gd name="connsiteX4" fmla="*/ 0 w 10287000"/>
              <a:gd name="connsiteY4" fmla="*/ 1583119 h 3378821"/>
              <a:gd name="connsiteX5" fmla="*/ 25887 w 10287000"/>
              <a:gd name="connsiteY5" fmla="*/ 1428016 h 3378821"/>
              <a:gd name="connsiteX6" fmla="*/ 375499 w 10287000"/>
              <a:gd name="connsiteY6" fmla="*/ 125051 h 3378821"/>
              <a:gd name="connsiteX7" fmla="*/ 429588 w 10287000"/>
              <a:gd name="connsiteY7" fmla="*/ 1 h 3378821"/>
              <a:gd name="connsiteX8" fmla="*/ 0 w 10287000"/>
              <a:gd name="connsiteY8" fmla="*/ 1 h 337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7000" h="3378821">
                <a:moveTo>
                  <a:pt x="0" y="0"/>
                </a:moveTo>
                <a:lnTo>
                  <a:pt x="10287000" y="0"/>
                </a:lnTo>
                <a:lnTo>
                  <a:pt x="10287000" y="3378821"/>
                </a:lnTo>
                <a:lnTo>
                  <a:pt x="0" y="3378821"/>
                </a:lnTo>
                <a:lnTo>
                  <a:pt x="0" y="1583119"/>
                </a:lnTo>
                <a:lnTo>
                  <a:pt x="25887" y="1428016"/>
                </a:lnTo>
                <a:cubicBezTo>
                  <a:pt x="115024" y="927967"/>
                  <a:pt x="234041" y="485977"/>
                  <a:pt x="375499" y="125051"/>
                </a:cubicBezTo>
                <a:lnTo>
                  <a:pt x="429588" y="1"/>
                </a:lnTo>
                <a:lnTo>
                  <a:pt x="0" y="1"/>
                </a:lnTo>
                <a:close/>
              </a:path>
            </a:pathLst>
          </a:custGeom>
        </p:spPr>
      </p:pic>
      <p:sp>
        <p:nvSpPr>
          <p:cNvPr id="16" name="Rectangle 15">
            <a:extLst>
              <a:ext uri="{FF2B5EF4-FFF2-40B4-BE49-F238E27FC236}">
                <a16:creationId xmlns:a16="http://schemas.microsoft.com/office/drawing/2014/main" id="{A1EADCC1-8950-B74F-80E5-7EDC44B89616}"/>
              </a:ext>
            </a:extLst>
          </p:cNvPr>
          <p:cNvSpPr/>
          <p:nvPr userDrawn="1"/>
        </p:nvSpPr>
        <p:spPr>
          <a:xfrm>
            <a:off x="1081668" y="3278459"/>
            <a:ext cx="11110332" cy="239081"/>
          </a:xfrm>
          <a:prstGeom prst="rect">
            <a:avLst/>
          </a:prstGeom>
          <a:solidFill>
            <a:srgbClr val="15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882AB425-661C-4145-9F6B-E72509993A35}"/>
              </a:ext>
            </a:extLst>
          </p:cNvPr>
          <p:cNvSpPr/>
          <p:nvPr userDrawn="1"/>
        </p:nvSpPr>
        <p:spPr>
          <a:xfrm>
            <a:off x="513205" y="0"/>
            <a:ext cx="2017432" cy="6858000"/>
          </a:xfrm>
          <a:custGeom>
            <a:avLst/>
            <a:gdLst>
              <a:gd name="connsiteX0" fmla="*/ 0 w 2017432"/>
              <a:gd name="connsiteY0" fmla="*/ 0 h 6858000"/>
              <a:gd name="connsiteX1" fmla="*/ 2017432 w 2017432"/>
              <a:gd name="connsiteY1" fmla="*/ 0 h 6858000"/>
              <a:gd name="connsiteX2" fmla="*/ 1961575 w 2017432"/>
              <a:gd name="connsiteY2" fmla="*/ 125050 h 6858000"/>
              <a:gd name="connsiteX3" fmla="*/ 1414849 w 2017432"/>
              <a:gd name="connsiteY3" fmla="*/ 3595817 h 6858000"/>
              <a:gd name="connsiteX4" fmla="*/ 1854885 w 2017432"/>
              <a:gd name="connsiteY4" fmla="*/ 6776284 h 6858000"/>
              <a:gd name="connsiteX5" fmla="*/ 1884917 w 2017432"/>
              <a:gd name="connsiteY5" fmla="*/ 6858000 h 6858000"/>
              <a:gd name="connsiteX6" fmla="*/ 0 w 20174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7432" h="6858000">
                <a:moveTo>
                  <a:pt x="0" y="0"/>
                </a:moveTo>
                <a:lnTo>
                  <a:pt x="2017432" y="0"/>
                </a:lnTo>
                <a:lnTo>
                  <a:pt x="1961575" y="125050"/>
                </a:lnTo>
                <a:cubicBezTo>
                  <a:pt x="1627676" y="950024"/>
                  <a:pt x="1414849" y="2198512"/>
                  <a:pt x="1414849" y="3595817"/>
                </a:cubicBezTo>
                <a:cubicBezTo>
                  <a:pt x="1414849" y="4837867"/>
                  <a:pt x="1583008" y="5962332"/>
                  <a:pt x="1854885" y="6776284"/>
                </a:cubicBezTo>
                <a:lnTo>
                  <a:pt x="1884917" y="6858000"/>
                </a:lnTo>
                <a:lnTo>
                  <a:pt x="0" y="6858000"/>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D868246C-BC1E-1646-AE6E-EC2BC84370B7}"/>
              </a:ext>
            </a:extLst>
          </p:cNvPr>
          <p:cNvSpPr/>
          <p:nvPr userDrawn="1"/>
        </p:nvSpPr>
        <p:spPr>
          <a:xfrm>
            <a:off x="0" y="0"/>
            <a:ext cx="2334588" cy="6858000"/>
          </a:xfrm>
          <a:custGeom>
            <a:avLst/>
            <a:gdLst>
              <a:gd name="connsiteX0" fmla="*/ 0 w 2334588"/>
              <a:gd name="connsiteY0" fmla="*/ 0 h 6858000"/>
              <a:gd name="connsiteX1" fmla="*/ 380999 w 2334588"/>
              <a:gd name="connsiteY1" fmla="*/ 0 h 6858000"/>
              <a:gd name="connsiteX2" fmla="*/ 838200 w 2334588"/>
              <a:gd name="connsiteY2" fmla="*/ 0 h 6858000"/>
              <a:gd name="connsiteX3" fmla="*/ 2334588 w 2334588"/>
              <a:gd name="connsiteY3" fmla="*/ 0 h 6858000"/>
              <a:gd name="connsiteX4" fmla="*/ 2280499 w 2334588"/>
              <a:gd name="connsiteY4" fmla="*/ 125050 h 6858000"/>
              <a:gd name="connsiteX5" fmla="*/ 1751074 w 2334588"/>
              <a:gd name="connsiteY5" fmla="*/ 3595817 h 6858000"/>
              <a:gd name="connsiteX6" fmla="*/ 2177185 w 2334588"/>
              <a:gd name="connsiteY6" fmla="*/ 6776284 h 6858000"/>
              <a:gd name="connsiteX7" fmla="*/ 2206267 w 2334588"/>
              <a:gd name="connsiteY7" fmla="*/ 6858000 h 6858000"/>
              <a:gd name="connsiteX8" fmla="*/ 838200 w 2334588"/>
              <a:gd name="connsiteY8" fmla="*/ 6858000 h 6858000"/>
              <a:gd name="connsiteX9" fmla="*/ 380999 w 2334588"/>
              <a:gd name="connsiteY9" fmla="*/ 6858000 h 6858000"/>
              <a:gd name="connsiteX10" fmla="*/ 0 w 233458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588" h="6858000">
                <a:moveTo>
                  <a:pt x="0" y="0"/>
                </a:moveTo>
                <a:lnTo>
                  <a:pt x="380999" y="0"/>
                </a:lnTo>
                <a:lnTo>
                  <a:pt x="838200" y="0"/>
                </a:lnTo>
                <a:lnTo>
                  <a:pt x="2334588" y="0"/>
                </a:lnTo>
                <a:lnTo>
                  <a:pt x="2280499" y="125050"/>
                </a:lnTo>
                <a:cubicBezTo>
                  <a:pt x="1957166" y="950024"/>
                  <a:pt x="1751074" y="2198512"/>
                  <a:pt x="1751074" y="3595817"/>
                </a:cubicBezTo>
                <a:cubicBezTo>
                  <a:pt x="1751074" y="4837867"/>
                  <a:pt x="1913912" y="5962332"/>
                  <a:pt x="2177185" y="6776284"/>
                </a:cubicBezTo>
                <a:lnTo>
                  <a:pt x="2206267" y="6858000"/>
                </a:lnTo>
                <a:lnTo>
                  <a:pt x="838200" y="6858000"/>
                </a:lnTo>
                <a:lnTo>
                  <a:pt x="380999" y="6858000"/>
                </a:lnTo>
                <a:lnTo>
                  <a:pt x="0" y="6858000"/>
                </a:lnTo>
                <a:close/>
              </a:path>
            </a:pathLst>
          </a:custGeom>
          <a:gradFill flip="none" rotWithShape="1">
            <a:gsLst>
              <a:gs pos="0">
                <a:srgbClr val="214775"/>
              </a:gs>
              <a:gs pos="100000">
                <a:srgbClr val="153B5E"/>
              </a:gs>
              <a:gs pos="57000">
                <a:srgbClr val="153B5E"/>
              </a:gs>
            </a:gsLst>
            <a:lin ang="0" scaled="1"/>
            <a:tileRect/>
          </a:gradFill>
          <a:ln>
            <a:solidFill>
              <a:srgbClr val="153B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045EEE99-235C-FB4E-954A-9CC76A3BD78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59977" y="164400"/>
            <a:ext cx="1752475" cy="660353"/>
          </a:xfrm>
          <a:prstGeom prst="rect">
            <a:avLst/>
          </a:prstGeom>
        </p:spPr>
      </p:pic>
      <p:sp>
        <p:nvSpPr>
          <p:cNvPr id="2" name="Title 1">
            <a:extLst>
              <a:ext uri="{FF2B5EF4-FFF2-40B4-BE49-F238E27FC236}">
                <a16:creationId xmlns:a16="http://schemas.microsoft.com/office/drawing/2014/main" id="{376B2A0F-DA76-7042-A5AD-6847CF0D7A02}"/>
              </a:ext>
            </a:extLst>
          </p:cNvPr>
          <p:cNvSpPr>
            <a:spLocks noGrp="1"/>
          </p:cNvSpPr>
          <p:nvPr userDrawn="1">
            <p:ph type="ctrTitle"/>
          </p:nvPr>
        </p:nvSpPr>
        <p:spPr>
          <a:xfrm>
            <a:off x="2436328" y="3550695"/>
            <a:ext cx="9144000" cy="1919648"/>
          </a:xfrm>
        </p:spPr>
        <p:txBody>
          <a:bodyPr anchor="b"/>
          <a:lstStyle>
            <a:lvl1pPr algn="ctr">
              <a:defRPr sz="6000">
                <a:solidFill>
                  <a:srgbClr val="153B5E"/>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9695A26-78CD-464A-981B-CCAF4C6D73CA}"/>
              </a:ext>
            </a:extLst>
          </p:cNvPr>
          <p:cNvSpPr>
            <a:spLocks noGrp="1"/>
          </p:cNvSpPr>
          <p:nvPr userDrawn="1">
            <p:ph type="subTitle" idx="1"/>
          </p:nvPr>
        </p:nvSpPr>
        <p:spPr>
          <a:xfrm>
            <a:off x="2436328" y="5631365"/>
            <a:ext cx="9144000" cy="563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C009FAB-4E39-E445-A264-D005C7129C46}"/>
              </a:ext>
            </a:extLst>
          </p:cNvPr>
          <p:cNvSpPr>
            <a:spLocks noGrp="1"/>
          </p:cNvSpPr>
          <p:nvPr userDrawn="1">
            <p:ph type="dt" sz="half" idx="10"/>
          </p:nvPr>
        </p:nvSpPr>
        <p:spPr>
          <a:xfrm>
            <a:off x="2418976" y="6367202"/>
            <a:ext cx="2126028" cy="365125"/>
          </a:xfrm>
        </p:spPr>
        <p:txBody>
          <a:bodyPr/>
          <a:lstStyle/>
          <a:p>
            <a:fld id="{FA6B2AEA-DAB6-684E-85F4-047B1C2FB004}" type="datetimeFigureOut">
              <a:rPr lang="en-US" smtClean="0"/>
              <a:t>9/29/2021</a:t>
            </a:fld>
            <a:endParaRPr lang="en-US"/>
          </a:p>
        </p:txBody>
      </p:sp>
      <p:sp>
        <p:nvSpPr>
          <p:cNvPr id="5" name="Footer Placeholder 4">
            <a:extLst>
              <a:ext uri="{FF2B5EF4-FFF2-40B4-BE49-F238E27FC236}">
                <a16:creationId xmlns:a16="http://schemas.microsoft.com/office/drawing/2014/main" id="{C29898DB-CD7A-D142-B11F-FF4CF4BFBF72}"/>
              </a:ext>
            </a:extLst>
          </p:cNvPr>
          <p:cNvSpPr>
            <a:spLocks noGrp="1"/>
          </p:cNvSpPr>
          <p:nvPr userDrawn="1">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AFF51A-E076-C64B-8EF2-AA4A639FA9C1}"/>
              </a:ext>
            </a:extLst>
          </p:cNvPr>
          <p:cNvSpPr>
            <a:spLocks noGrp="1"/>
          </p:cNvSpPr>
          <p:nvPr userDrawn="1">
            <p:ph type="sldNum" sz="quarter" idx="12"/>
          </p:nvPr>
        </p:nvSpPr>
        <p:spPr>
          <a:xfrm>
            <a:off x="9037992" y="6367202"/>
            <a:ext cx="2542336" cy="365125"/>
          </a:xfrm>
        </p:spPr>
        <p:txBody>
          <a:bodyPr/>
          <a:lstStyle/>
          <a:p>
            <a:fld id="{15779E45-C7E7-7D45-9258-6C9E0C94DE75}" type="slidenum">
              <a:rPr lang="en-US" smtClean="0"/>
              <a:t>‹#›</a:t>
            </a:fld>
            <a:endParaRPr lang="en-US"/>
          </a:p>
        </p:txBody>
      </p:sp>
      <p:sp>
        <p:nvSpPr>
          <p:cNvPr id="12" name="TextBox 11">
            <a:extLst>
              <a:ext uri="{FF2B5EF4-FFF2-40B4-BE49-F238E27FC236}">
                <a16:creationId xmlns:a16="http://schemas.microsoft.com/office/drawing/2014/main" id="{94362794-4FAB-0542-AB87-45CBB36FD137}"/>
              </a:ext>
            </a:extLst>
          </p:cNvPr>
          <p:cNvSpPr txBox="1"/>
          <p:nvPr userDrawn="1"/>
        </p:nvSpPr>
        <p:spPr>
          <a:xfrm>
            <a:off x="131127" y="6442042"/>
            <a:ext cx="1631577" cy="246221"/>
          </a:xfrm>
          <a:prstGeom prst="rect">
            <a:avLst/>
          </a:prstGeom>
          <a:noFill/>
        </p:spPr>
        <p:txBody>
          <a:bodyPr wrap="square" rtlCol="0">
            <a:spAutoFit/>
          </a:bodyPr>
          <a:lstStyle/>
          <a:p>
            <a:pPr algn="ctr"/>
            <a:r>
              <a:rPr lang="en-US" sz="1000" dirty="0">
                <a:solidFill>
                  <a:schemeClr val="bg1"/>
                </a:solidFill>
              </a:rPr>
              <a:t>Visit </a:t>
            </a:r>
            <a:r>
              <a:rPr lang="en-US" sz="1000" dirty="0" err="1">
                <a:solidFill>
                  <a:schemeClr val="bg1"/>
                </a:solidFill>
              </a:rPr>
              <a:t>gsba.com</a:t>
            </a:r>
            <a:endParaRPr lang="en-US" sz="1000" dirty="0">
              <a:solidFill>
                <a:schemeClr val="bg1"/>
              </a:solidFill>
            </a:endParaRPr>
          </a:p>
        </p:txBody>
      </p:sp>
    </p:spTree>
    <p:extLst>
      <p:ext uri="{BB962C8B-B14F-4D97-AF65-F5344CB8AC3E}">
        <p14:creationId xmlns:p14="http://schemas.microsoft.com/office/powerpoint/2010/main" val="295159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38B32-57C1-9745-8A9F-3FADA224CD85}"/>
              </a:ext>
            </a:extLst>
          </p:cNvPr>
          <p:cNvSpPr>
            <a:spLocks noGrp="1"/>
          </p:cNvSpPr>
          <p:nvPr>
            <p:ph type="title"/>
          </p:nvPr>
        </p:nvSpPr>
        <p:spPr/>
        <p:txBody>
          <a:bodyPr/>
          <a:lstStyle>
            <a:lvl1pPr>
              <a:defRPr>
                <a:solidFill>
                  <a:srgbClr val="153B5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C3E6BAE-2B9E-8B4E-B39E-1666F2F7C82B}"/>
              </a:ext>
            </a:extLst>
          </p:cNvPr>
          <p:cNvSpPr>
            <a:spLocks noGrp="1"/>
          </p:cNvSpPr>
          <p:nvPr>
            <p:ph idx="1"/>
          </p:nvPr>
        </p:nvSpPr>
        <p:spPr/>
        <p:txBody>
          <a:bodyPr/>
          <a:lstStyle>
            <a:lvl1pPr>
              <a:defRPr>
                <a:solidFill>
                  <a:srgbClr val="214775"/>
                </a:solidFill>
              </a:defRPr>
            </a:lvl1pPr>
            <a:lvl2pPr>
              <a:defRPr>
                <a:solidFill>
                  <a:srgbClr val="214775"/>
                </a:solidFill>
              </a:defRPr>
            </a:lvl2pPr>
            <a:lvl3pPr>
              <a:defRPr>
                <a:solidFill>
                  <a:srgbClr val="214775"/>
                </a:solidFill>
              </a:defRPr>
            </a:lvl3pPr>
            <a:lvl4pPr>
              <a:defRPr>
                <a:solidFill>
                  <a:srgbClr val="214775"/>
                </a:solidFill>
              </a:defRPr>
            </a:lvl4pPr>
            <a:lvl5pPr>
              <a:defRPr>
                <a:solidFill>
                  <a:srgbClr val="214775"/>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08FD7-4A10-3246-B186-EE38ACF8080E}"/>
              </a:ext>
            </a:extLst>
          </p:cNvPr>
          <p:cNvSpPr>
            <a:spLocks noGrp="1"/>
          </p:cNvSpPr>
          <p:nvPr>
            <p:ph type="dt" sz="half" idx="10"/>
          </p:nvPr>
        </p:nvSpPr>
        <p:spPr/>
        <p:txBody>
          <a:bodyPr/>
          <a:lstStyle/>
          <a:p>
            <a:fld id="{FA6B2AEA-DAB6-684E-85F4-047B1C2FB004}" type="datetimeFigureOut">
              <a:rPr lang="en-US" smtClean="0"/>
              <a:t>9/29/2021</a:t>
            </a:fld>
            <a:endParaRPr lang="en-US"/>
          </a:p>
        </p:txBody>
      </p:sp>
      <p:sp>
        <p:nvSpPr>
          <p:cNvPr id="5" name="Footer Placeholder 4">
            <a:extLst>
              <a:ext uri="{FF2B5EF4-FFF2-40B4-BE49-F238E27FC236}">
                <a16:creationId xmlns:a16="http://schemas.microsoft.com/office/drawing/2014/main" id="{135AAC92-CC28-0140-8565-30A43AC05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72362-7C93-3548-A912-E2E936D1BDA4}"/>
              </a:ext>
            </a:extLst>
          </p:cNvPr>
          <p:cNvSpPr>
            <a:spLocks noGrp="1"/>
          </p:cNvSpPr>
          <p:nvPr>
            <p:ph type="sldNum" sz="quarter" idx="12"/>
          </p:nvPr>
        </p:nvSpPr>
        <p:spPr/>
        <p:txBody>
          <a:bodyPr/>
          <a:lstStyle/>
          <a:p>
            <a:fld id="{15779E45-C7E7-7D45-9258-6C9E0C94DE75}" type="slidenum">
              <a:rPr lang="en-US" smtClean="0"/>
              <a:t>‹#›</a:t>
            </a:fld>
            <a:endParaRPr lang="en-US"/>
          </a:p>
        </p:txBody>
      </p:sp>
    </p:spTree>
    <p:extLst>
      <p:ext uri="{BB962C8B-B14F-4D97-AF65-F5344CB8AC3E}">
        <p14:creationId xmlns:p14="http://schemas.microsoft.com/office/powerpoint/2010/main" val="383829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E607CF-77A7-AF44-AB81-5FE7491B63DC}"/>
              </a:ext>
            </a:extLst>
          </p:cNvPr>
          <p:cNvPicPr>
            <a:picLocks noChangeAspect="1"/>
          </p:cNvPicPr>
          <p:nvPr userDrawn="1"/>
        </p:nvPicPr>
        <p:blipFill>
          <a:blip r:embed="rId2" cstate="hqprint">
            <a:alphaModFix amt="50000"/>
            <a:extLst>
              <a:ext uri="{28A0092B-C50C-407E-A947-70E740481C1C}">
                <a14:useLocalDpi xmlns:a14="http://schemas.microsoft.com/office/drawing/2010/main"/>
              </a:ext>
            </a:extLst>
          </a:blip>
          <a:stretch>
            <a:fillRect/>
          </a:stretch>
        </p:blipFill>
        <p:spPr>
          <a:xfrm>
            <a:off x="1905000" y="0"/>
            <a:ext cx="10287000" cy="6858000"/>
          </a:xfrm>
          <a:prstGeom prst="rect">
            <a:avLst/>
          </a:prstGeom>
        </p:spPr>
      </p:pic>
      <p:sp>
        <p:nvSpPr>
          <p:cNvPr id="12" name="Freeform 11">
            <a:extLst>
              <a:ext uri="{FF2B5EF4-FFF2-40B4-BE49-F238E27FC236}">
                <a16:creationId xmlns:a16="http://schemas.microsoft.com/office/drawing/2014/main" id="{F60CB312-B121-5E4E-8F17-23B2372D9ACD}"/>
              </a:ext>
            </a:extLst>
          </p:cNvPr>
          <p:cNvSpPr/>
          <p:nvPr userDrawn="1"/>
        </p:nvSpPr>
        <p:spPr>
          <a:xfrm>
            <a:off x="513205" y="0"/>
            <a:ext cx="2017432" cy="6858000"/>
          </a:xfrm>
          <a:custGeom>
            <a:avLst/>
            <a:gdLst>
              <a:gd name="connsiteX0" fmla="*/ 0 w 2017432"/>
              <a:gd name="connsiteY0" fmla="*/ 0 h 6858000"/>
              <a:gd name="connsiteX1" fmla="*/ 2017432 w 2017432"/>
              <a:gd name="connsiteY1" fmla="*/ 0 h 6858000"/>
              <a:gd name="connsiteX2" fmla="*/ 1961575 w 2017432"/>
              <a:gd name="connsiteY2" fmla="*/ 125050 h 6858000"/>
              <a:gd name="connsiteX3" fmla="*/ 1414849 w 2017432"/>
              <a:gd name="connsiteY3" fmla="*/ 3595817 h 6858000"/>
              <a:gd name="connsiteX4" fmla="*/ 1854885 w 2017432"/>
              <a:gd name="connsiteY4" fmla="*/ 6776284 h 6858000"/>
              <a:gd name="connsiteX5" fmla="*/ 1884917 w 2017432"/>
              <a:gd name="connsiteY5" fmla="*/ 6858000 h 6858000"/>
              <a:gd name="connsiteX6" fmla="*/ 0 w 20174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7432" h="6858000">
                <a:moveTo>
                  <a:pt x="0" y="0"/>
                </a:moveTo>
                <a:lnTo>
                  <a:pt x="2017432" y="0"/>
                </a:lnTo>
                <a:lnTo>
                  <a:pt x="1961575" y="125050"/>
                </a:lnTo>
                <a:cubicBezTo>
                  <a:pt x="1627676" y="950024"/>
                  <a:pt x="1414849" y="2198512"/>
                  <a:pt x="1414849" y="3595817"/>
                </a:cubicBezTo>
                <a:cubicBezTo>
                  <a:pt x="1414849" y="4837867"/>
                  <a:pt x="1583008" y="5962332"/>
                  <a:pt x="1854885" y="6776284"/>
                </a:cubicBezTo>
                <a:lnTo>
                  <a:pt x="1884917" y="6858000"/>
                </a:lnTo>
                <a:lnTo>
                  <a:pt x="0" y="6858000"/>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3F9B8C-0CE6-FB44-BC69-EEFED1F045CD}"/>
              </a:ext>
            </a:extLst>
          </p:cNvPr>
          <p:cNvSpPr>
            <a:spLocks noGrp="1"/>
          </p:cNvSpPr>
          <p:nvPr>
            <p:ph type="title"/>
          </p:nvPr>
        </p:nvSpPr>
        <p:spPr>
          <a:xfrm>
            <a:off x="2334588" y="968376"/>
            <a:ext cx="9377800" cy="2852737"/>
          </a:xfrm>
        </p:spPr>
        <p:txBody>
          <a:bodyPr anchor="b"/>
          <a:lstStyle>
            <a:lvl1pPr>
              <a:defRPr sz="6000">
                <a:solidFill>
                  <a:srgbClr val="153B5E"/>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E93547F-DC08-7A42-9BC9-A11F1A90ECC0}"/>
              </a:ext>
            </a:extLst>
          </p:cNvPr>
          <p:cNvSpPr>
            <a:spLocks noGrp="1"/>
          </p:cNvSpPr>
          <p:nvPr>
            <p:ph type="body" idx="1"/>
          </p:nvPr>
        </p:nvSpPr>
        <p:spPr>
          <a:xfrm>
            <a:off x="2334588" y="4589463"/>
            <a:ext cx="9377800" cy="1500187"/>
          </a:xfrm>
        </p:spPr>
        <p:txBody>
          <a:bodyPr/>
          <a:lstStyle>
            <a:lvl1pPr marL="0" indent="0">
              <a:buNone/>
              <a:defRPr sz="2400">
                <a:solidFill>
                  <a:srgbClr val="21477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57B3AC-04C5-D84E-A9F1-8C8167C7F944}"/>
              </a:ext>
            </a:extLst>
          </p:cNvPr>
          <p:cNvSpPr>
            <a:spLocks noGrp="1"/>
          </p:cNvSpPr>
          <p:nvPr>
            <p:ph type="dt" sz="half" idx="10"/>
          </p:nvPr>
        </p:nvSpPr>
        <p:spPr/>
        <p:txBody>
          <a:bodyPr/>
          <a:lstStyle/>
          <a:p>
            <a:fld id="{FA6B2AEA-DAB6-684E-85F4-047B1C2FB004}" type="datetimeFigureOut">
              <a:rPr lang="en-US" smtClean="0"/>
              <a:t>9/29/2021</a:t>
            </a:fld>
            <a:endParaRPr lang="en-US"/>
          </a:p>
        </p:txBody>
      </p:sp>
      <p:sp>
        <p:nvSpPr>
          <p:cNvPr id="5" name="Footer Placeholder 4">
            <a:extLst>
              <a:ext uri="{FF2B5EF4-FFF2-40B4-BE49-F238E27FC236}">
                <a16:creationId xmlns:a16="http://schemas.microsoft.com/office/drawing/2014/main" id="{952147B0-C390-4641-90A7-3D067C52C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E8DCD-4EDA-A64F-B104-AA30E437FCB0}"/>
              </a:ext>
            </a:extLst>
          </p:cNvPr>
          <p:cNvSpPr>
            <a:spLocks noGrp="1"/>
          </p:cNvSpPr>
          <p:nvPr>
            <p:ph type="sldNum" sz="quarter" idx="12"/>
          </p:nvPr>
        </p:nvSpPr>
        <p:spPr>
          <a:xfrm>
            <a:off x="9077498" y="6356349"/>
            <a:ext cx="2634890" cy="365125"/>
          </a:xfrm>
        </p:spPr>
        <p:txBody>
          <a:bodyPr/>
          <a:lstStyle/>
          <a:p>
            <a:fld id="{15779E45-C7E7-7D45-9258-6C9E0C94DE75}" type="slidenum">
              <a:rPr lang="en-US" smtClean="0"/>
              <a:t>‹#›</a:t>
            </a:fld>
            <a:endParaRPr lang="en-US"/>
          </a:p>
        </p:txBody>
      </p:sp>
      <p:sp>
        <p:nvSpPr>
          <p:cNvPr id="9" name="Freeform 8">
            <a:extLst>
              <a:ext uri="{FF2B5EF4-FFF2-40B4-BE49-F238E27FC236}">
                <a16:creationId xmlns:a16="http://schemas.microsoft.com/office/drawing/2014/main" id="{B95533D5-1F6B-6A45-BE49-ED3282E3C064}"/>
              </a:ext>
            </a:extLst>
          </p:cNvPr>
          <p:cNvSpPr/>
          <p:nvPr userDrawn="1"/>
        </p:nvSpPr>
        <p:spPr>
          <a:xfrm>
            <a:off x="0" y="0"/>
            <a:ext cx="2334588" cy="6858000"/>
          </a:xfrm>
          <a:custGeom>
            <a:avLst/>
            <a:gdLst>
              <a:gd name="connsiteX0" fmla="*/ 0 w 2334588"/>
              <a:gd name="connsiteY0" fmla="*/ 0 h 6858000"/>
              <a:gd name="connsiteX1" fmla="*/ 380999 w 2334588"/>
              <a:gd name="connsiteY1" fmla="*/ 0 h 6858000"/>
              <a:gd name="connsiteX2" fmla="*/ 838200 w 2334588"/>
              <a:gd name="connsiteY2" fmla="*/ 0 h 6858000"/>
              <a:gd name="connsiteX3" fmla="*/ 2334588 w 2334588"/>
              <a:gd name="connsiteY3" fmla="*/ 0 h 6858000"/>
              <a:gd name="connsiteX4" fmla="*/ 2280499 w 2334588"/>
              <a:gd name="connsiteY4" fmla="*/ 125050 h 6858000"/>
              <a:gd name="connsiteX5" fmla="*/ 1751074 w 2334588"/>
              <a:gd name="connsiteY5" fmla="*/ 3595817 h 6858000"/>
              <a:gd name="connsiteX6" fmla="*/ 2177185 w 2334588"/>
              <a:gd name="connsiteY6" fmla="*/ 6776284 h 6858000"/>
              <a:gd name="connsiteX7" fmla="*/ 2206267 w 2334588"/>
              <a:gd name="connsiteY7" fmla="*/ 6858000 h 6858000"/>
              <a:gd name="connsiteX8" fmla="*/ 838200 w 2334588"/>
              <a:gd name="connsiteY8" fmla="*/ 6858000 h 6858000"/>
              <a:gd name="connsiteX9" fmla="*/ 380999 w 2334588"/>
              <a:gd name="connsiteY9" fmla="*/ 6858000 h 6858000"/>
              <a:gd name="connsiteX10" fmla="*/ 0 w 233458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588" h="6858000">
                <a:moveTo>
                  <a:pt x="0" y="0"/>
                </a:moveTo>
                <a:lnTo>
                  <a:pt x="380999" y="0"/>
                </a:lnTo>
                <a:lnTo>
                  <a:pt x="838200" y="0"/>
                </a:lnTo>
                <a:lnTo>
                  <a:pt x="2334588" y="0"/>
                </a:lnTo>
                <a:lnTo>
                  <a:pt x="2280499" y="125050"/>
                </a:lnTo>
                <a:cubicBezTo>
                  <a:pt x="1957166" y="950024"/>
                  <a:pt x="1751074" y="2198512"/>
                  <a:pt x="1751074" y="3595817"/>
                </a:cubicBezTo>
                <a:cubicBezTo>
                  <a:pt x="1751074" y="4837867"/>
                  <a:pt x="1913912" y="5962332"/>
                  <a:pt x="2177185" y="6776284"/>
                </a:cubicBezTo>
                <a:lnTo>
                  <a:pt x="2206267" y="6858000"/>
                </a:lnTo>
                <a:lnTo>
                  <a:pt x="838200" y="6858000"/>
                </a:lnTo>
                <a:lnTo>
                  <a:pt x="380999" y="6858000"/>
                </a:lnTo>
                <a:lnTo>
                  <a:pt x="0" y="6858000"/>
                </a:lnTo>
                <a:close/>
              </a:path>
            </a:pathLst>
          </a:custGeom>
          <a:gradFill flip="none" rotWithShape="1">
            <a:gsLst>
              <a:gs pos="0">
                <a:srgbClr val="214775"/>
              </a:gs>
              <a:gs pos="100000">
                <a:srgbClr val="153B5E"/>
              </a:gs>
              <a:gs pos="57000">
                <a:srgbClr val="153B5E"/>
              </a:gs>
            </a:gsLst>
            <a:lin ang="0" scaled="1"/>
            <a:tileRect/>
          </a:gradFill>
          <a:ln>
            <a:solidFill>
              <a:srgbClr val="153B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CE6E791-0FE4-2646-A973-B48BC5DE4AB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59977" y="164400"/>
            <a:ext cx="1752475" cy="660353"/>
          </a:xfrm>
          <a:prstGeom prst="rect">
            <a:avLst/>
          </a:prstGeom>
        </p:spPr>
      </p:pic>
      <p:sp>
        <p:nvSpPr>
          <p:cNvPr id="11" name="TextBox 10">
            <a:extLst>
              <a:ext uri="{FF2B5EF4-FFF2-40B4-BE49-F238E27FC236}">
                <a16:creationId xmlns:a16="http://schemas.microsoft.com/office/drawing/2014/main" id="{1B3224C9-675F-6343-99A9-D981AD89386F}"/>
              </a:ext>
            </a:extLst>
          </p:cNvPr>
          <p:cNvSpPr txBox="1"/>
          <p:nvPr userDrawn="1"/>
        </p:nvSpPr>
        <p:spPr>
          <a:xfrm>
            <a:off x="131127" y="6442042"/>
            <a:ext cx="1631577" cy="246221"/>
          </a:xfrm>
          <a:prstGeom prst="rect">
            <a:avLst/>
          </a:prstGeom>
          <a:noFill/>
        </p:spPr>
        <p:txBody>
          <a:bodyPr wrap="square" rtlCol="0">
            <a:spAutoFit/>
          </a:bodyPr>
          <a:lstStyle/>
          <a:p>
            <a:pPr algn="ctr"/>
            <a:r>
              <a:rPr lang="en-US" sz="1000" dirty="0">
                <a:solidFill>
                  <a:schemeClr val="bg1"/>
                </a:solidFill>
              </a:rPr>
              <a:t>Visit </a:t>
            </a:r>
            <a:r>
              <a:rPr lang="en-US" sz="1000" dirty="0" err="1">
                <a:solidFill>
                  <a:schemeClr val="bg1"/>
                </a:solidFill>
              </a:rPr>
              <a:t>gsba.com</a:t>
            </a:r>
            <a:endParaRPr lang="en-US" sz="1000" dirty="0">
              <a:solidFill>
                <a:schemeClr val="bg1"/>
              </a:solidFill>
            </a:endParaRPr>
          </a:p>
        </p:txBody>
      </p:sp>
    </p:spTree>
    <p:extLst>
      <p:ext uri="{BB962C8B-B14F-4D97-AF65-F5344CB8AC3E}">
        <p14:creationId xmlns:p14="http://schemas.microsoft.com/office/powerpoint/2010/main" val="946805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C4EE-FD31-AD46-A235-2A06BB361787}"/>
              </a:ext>
            </a:extLst>
          </p:cNvPr>
          <p:cNvSpPr>
            <a:spLocks noGrp="1"/>
          </p:cNvSpPr>
          <p:nvPr>
            <p:ph type="title"/>
          </p:nvPr>
        </p:nvSpPr>
        <p:spPr/>
        <p:txBody>
          <a:bodyPr/>
          <a:lstStyle>
            <a:lvl1pPr>
              <a:defRPr>
                <a:solidFill>
                  <a:srgbClr val="153B5E"/>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9853CD7-CC9D-114A-A3F8-1FC16D29BA66}"/>
              </a:ext>
            </a:extLst>
          </p:cNvPr>
          <p:cNvSpPr>
            <a:spLocks noGrp="1"/>
          </p:cNvSpPr>
          <p:nvPr>
            <p:ph sz="half" idx="1"/>
          </p:nvPr>
        </p:nvSpPr>
        <p:spPr>
          <a:xfrm>
            <a:off x="2334588" y="1842423"/>
            <a:ext cx="45234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9899F6-FBF8-F342-BE64-E63B625BFCB0}"/>
              </a:ext>
            </a:extLst>
          </p:cNvPr>
          <p:cNvSpPr>
            <a:spLocks noGrp="1"/>
          </p:cNvSpPr>
          <p:nvPr>
            <p:ph sz="half" idx="2"/>
          </p:nvPr>
        </p:nvSpPr>
        <p:spPr>
          <a:xfrm>
            <a:off x="7128933" y="1842423"/>
            <a:ext cx="469176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CF52FA-6F1B-9748-B0B3-73E8E28061A8}"/>
              </a:ext>
            </a:extLst>
          </p:cNvPr>
          <p:cNvSpPr>
            <a:spLocks noGrp="1"/>
          </p:cNvSpPr>
          <p:nvPr>
            <p:ph type="dt" sz="half" idx="10"/>
          </p:nvPr>
        </p:nvSpPr>
        <p:spPr/>
        <p:txBody>
          <a:bodyPr/>
          <a:lstStyle/>
          <a:p>
            <a:fld id="{FA6B2AEA-DAB6-684E-85F4-047B1C2FB004}" type="datetimeFigureOut">
              <a:rPr lang="en-US" smtClean="0"/>
              <a:t>9/29/2021</a:t>
            </a:fld>
            <a:endParaRPr lang="en-US"/>
          </a:p>
        </p:txBody>
      </p:sp>
      <p:sp>
        <p:nvSpPr>
          <p:cNvPr id="6" name="Footer Placeholder 5">
            <a:extLst>
              <a:ext uri="{FF2B5EF4-FFF2-40B4-BE49-F238E27FC236}">
                <a16:creationId xmlns:a16="http://schemas.microsoft.com/office/drawing/2014/main" id="{2716F6D9-7BFA-B345-8EB7-98A7F93FD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1114A8-274B-A74B-A97D-02572CD68545}"/>
              </a:ext>
            </a:extLst>
          </p:cNvPr>
          <p:cNvSpPr>
            <a:spLocks noGrp="1"/>
          </p:cNvSpPr>
          <p:nvPr>
            <p:ph type="sldNum" sz="quarter" idx="12"/>
          </p:nvPr>
        </p:nvSpPr>
        <p:spPr/>
        <p:txBody>
          <a:bodyPr/>
          <a:lstStyle/>
          <a:p>
            <a:fld id="{15779E45-C7E7-7D45-9258-6C9E0C94DE75}" type="slidenum">
              <a:rPr lang="en-US" smtClean="0"/>
              <a:t>‹#›</a:t>
            </a:fld>
            <a:endParaRPr lang="en-US"/>
          </a:p>
        </p:txBody>
      </p:sp>
    </p:spTree>
    <p:extLst>
      <p:ext uri="{BB962C8B-B14F-4D97-AF65-F5344CB8AC3E}">
        <p14:creationId xmlns:p14="http://schemas.microsoft.com/office/powerpoint/2010/main" val="365399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E38CF-8C57-104C-92C8-6A5CC81ACFD2}"/>
              </a:ext>
            </a:extLst>
          </p:cNvPr>
          <p:cNvSpPr>
            <a:spLocks noGrp="1"/>
          </p:cNvSpPr>
          <p:nvPr>
            <p:ph type="title"/>
          </p:nvPr>
        </p:nvSpPr>
        <p:spPr/>
        <p:txBody>
          <a:bodyPr/>
          <a:lstStyle>
            <a:lvl1pPr>
              <a:defRPr>
                <a:solidFill>
                  <a:srgbClr val="153B5E"/>
                </a:solidFill>
              </a:defRPr>
            </a:lvl1pPr>
          </a:lstStyle>
          <a:p>
            <a:r>
              <a:rPr lang="en-US"/>
              <a:t>Click to edit Master title style</a:t>
            </a:r>
          </a:p>
        </p:txBody>
      </p:sp>
      <p:sp>
        <p:nvSpPr>
          <p:cNvPr id="3" name="Date Placeholder 2">
            <a:extLst>
              <a:ext uri="{FF2B5EF4-FFF2-40B4-BE49-F238E27FC236}">
                <a16:creationId xmlns:a16="http://schemas.microsoft.com/office/drawing/2014/main" id="{993FC435-8AA5-E344-8FB1-EE5A50E48D44}"/>
              </a:ext>
            </a:extLst>
          </p:cNvPr>
          <p:cNvSpPr>
            <a:spLocks noGrp="1"/>
          </p:cNvSpPr>
          <p:nvPr>
            <p:ph type="dt" sz="half" idx="10"/>
          </p:nvPr>
        </p:nvSpPr>
        <p:spPr/>
        <p:txBody>
          <a:bodyPr/>
          <a:lstStyle/>
          <a:p>
            <a:fld id="{FA6B2AEA-DAB6-684E-85F4-047B1C2FB004}" type="datetimeFigureOut">
              <a:rPr lang="en-US" smtClean="0"/>
              <a:t>9/29/2021</a:t>
            </a:fld>
            <a:endParaRPr lang="en-US"/>
          </a:p>
        </p:txBody>
      </p:sp>
      <p:sp>
        <p:nvSpPr>
          <p:cNvPr id="4" name="Footer Placeholder 3">
            <a:extLst>
              <a:ext uri="{FF2B5EF4-FFF2-40B4-BE49-F238E27FC236}">
                <a16:creationId xmlns:a16="http://schemas.microsoft.com/office/drawing/2014/main" id="{883880F4-099F-D543-AAE3-772CA5F645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CF0ABB-3A2C-E84C-974E-B9C7BF8EE139}"/>
              </a:ext>
            </a:extLst>
          </p:cNvPr>
          <p:cNvSpPr>
            <a:spLocks noGrp="1"/>
          </p:cNvSpPr>
          <p:nvPr>
            <p:ph type="sldNum" sz="quarter" idx="12"/>
          </p:nvPr>
        </p:nvSpPr>
        <p:spPr/>
        <p:txBody>
          <a:bodyPr/>
          <a:lstStyle/>
          <a:p>
            <a:fld id="{15779E45-C7E7-7D45-9258-6C9E0C94DE75}" type="slidenum">
              <a:rPr lang="en-US" smtClean="0"/>
              <a:t>‹#›</a:t>
            </a:fld>
            <a:endParaRPr lang="en-US"/>
          </a:p>
        </p:txBody>
      </p:sp>
    </p:spTree>
    <p:extLst>
      <p:ext uri="{BB962C8B-B14F-4D97-AF65-F5344CB8AC3E}">
        <p14:creationId xmlns:p14="http://schemas.microsoft.com/office/powerpoint/2010/main" val="2177558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201DB-A597-7840-8D0A-501775F07532}"/>
              </a:ext>
            </a:extLst>
          </p:cNvPr>
          <p:cNvSpPr>
            <a:spLocks noGrp="1"/>
          </p:cNvSpPr>
          <p:nvPr>
            <p:ph type="dt" sz="half" idx="10"/>
          </p:nvPr>
        </p:nvSpPr>
        <p:spPr/>
        <p:txBody>
          <a:bodyPr/>
          <a:lstStyle/>
          <a:p>
            <a:fld id="{FA6B2AEA-DAB6-684E-85F4-047B1C2FB004}" type="datetimeFigureOut">
              <a:rPr lang="en-US" smtClean="0"/>
              <a:t>9/29/2021</a:t>
            </a:fld>
            <a:endParaRPr lang="en-US"/>
          </a:p>
        </p:txBody>
      </p:sp>
      <p:sp>
        <p:nvSpPr>
          <p:cNvPr id="3" name="Footer Placeholder 2">
            <a:extLst>
              <a:ext uri="{FF2B5EF4-FFF2-40B4-BE49-F238E27FC236}">
                <a16:creationId xmlns:a16="http://schemas.microsoft.com/office/drawing/2014/main" id="{84D2935B-360C-8046-8C55-40884D5E79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1D6F95-5DF6-CE4B-867E-7480B7FB952E}"/>
              </a:ext>
            </a:extLst>
          </p:cNvPr>
          <p:cNvSpPr>
            <a:spLocks noGrp="1"/>
          </p:cNvSpPr>
          <p:nvPr>
            <p:ph type="sldNum" sz="quarter" idx="12"/>
          </p:nvPr>
        </p:nvSpPr>
        <p:spPr/>
        <p:txBody>
          <a:bodyPr/>
          <a:lstStyle/>
          <a:p>
            <a:fld id="{15779E45-C7E7-7D45-9258-6C9E0C94DE75}" type="slidenum">
              <a:rPr lang="en-US" smtClean="0"/>
              <a:t>‹#›</a:t>
            </a:fld>
            <a:endParaRPr lang="en-US"/>
          </a:p>
        </p:txBody>
      </p:sp>
    </p:spTree>
    <p:extLst>
      <p:ext uri="{BB962C8B-B14F-4D97-AF65-F5344CB8AC3E}">
        <p14:creationId xmlns:p14="http://schemas.microsoft.com/office/powerpoint/2010/main" val="2090387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old_ta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57A46-C74C-3E42-B269-1FFA6065FD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766E35-7CE0-C847-AE85-9BE0D24D6F15}"/>
              </a:ext>
            </a:extLst>
          </p:cNvPr>
          <p:cNvSpPr>
            <a:spLocks noGrp="1"/>
          </p:cNvSpPr>
          <p:nvPr>
            <p:ph type="dt" sz="half" idx="10"/>
          </p:nvPr>
        </p:nvSpPr>
        <p:spPr/>
        <p:txBody>
          <a:bodyPr/>
          <a:lstStyle/>
          <a:p>
            <a:fld id="{FA6B2AEA-DAB6-684E-85F4-047B1C2FB004}" type="datetimeFigureOut">
              <a:rPr lang="en-US" smtClean="0"/>
              <a:t>9/29/2021</a:t>
            </a:fld>
            <a:endParaRPr lang="en-US"/>
          </a:p>
        </p:txBody>
      </p:sp>
      <p:sp>
        <p:nvSpPr>
          <p:cNvPr id="4" name="Footer Placeholder 3">
            <a:extLst>
              <a:ext uri="{FF2B5EF4-FFF2-40B4-BE49-F238E27FC236}">
                <a16:creationId xmlns:a16="http://schemas.microsoft.com/office/drawing/2014/main" id="{F32FD4FA-6487-3643-B7D4-BF2FB5BA11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36344E-D2A3-5443-AA65-54B0F7B33724}"/>
              </a:ext>
            </a:extLst>
          </p:cNvPr>
          <p:cNvSpPr>
            <a:spLocks noGrp="1"/>
          </p:cNvSpPr>
          <p:nvPr>
            <p:ph type="sldNum" sz="quarter" idx="12"/>
          </p:nvPr>
        </p:nvSpPr>
        <p:spPr/>
        <p:txBody>
          <a:bodyPr/>
          <a:lstStyle/>
          <a:p>
            <a:fld id="{15779E45-C7E7-7D45-9258-6C9E0C94DE75}" type="slidenum">
              <a:rPr lang="en-US" smtClean="0"/>
              <a:t>‹#›</a:t>
            </a:fld>
            <a:endParaRPr lang="en-US"/>
          </a:p>
        </p:txBody>
      </p:sp>
      <p:sp>
        <p:nvSpPr>
          <p:cNvPr id="13" name="Freeform 12">
            <a:extLst>
              <a:ext uri="{FF2B5EF4-FFF2-40B4-BE49-F238E27FC236}">
                <a16:creationId xmlns:a16="http://schemas.microsoft.com/office/drawing/2014/main" id="{22409AAD-63BC-B84D-9E47-9FADDBB7511C}"/>
              </a:ext>
            </a:extLst>
          </p:cNvPr>
          <p:cNvSpPr/>
          <p:nvPr userDrawn="1"/>
        </p:nvSpPr>
        <p:spPr>
          <a:xfrm>
            <a:off x="0" y="365125"/>
            <a:ext cx="1750742" cy="694241"/>
          </a:xfrm>
          <a:custGeom>
            <a:avLst/>
            <a:gdLst>
              <a:gd name="connsiteX0" fmla="*/ 0 w 1750742"/>
              <a:gd name="connsiteY0" fmla="*/ 0 h 694241"/>
              <a:gd name="connsiteX1" fmla="*/ 1750742 w 1750742"/>
              <a:gd name="connsiteY1" fmla="*/ 0 h 694241"/>
              <a:gd name="connsiteX2" fmla="*/ 1750742 w 1750742"/>
              <a:gd name="connsiteY2" fmla="*/ 694241 h 694241"/>
              <a:gd name="connsiteX3" fmla="*/ 0 w 1750742"/>
              <a:gd name="connsiteY3" fmla="*/ 694241 h 694241"/>
            </a:gdLst>
            <a:ahLst/>
            <a:cxnLst>
              <a:cxn ang="0">
                <a:pos x="connsiteX0" y="connsiteY0"/>
              </a:cxn>
              <a:cxn ang="0">
                <a:pos x="connsiteX1" y="connsiteY1"/>
              </a:cxn>
              <a:cxn ang="0">
                <a:pos x="connsiteX2" y="connsiteY2"/>
              </a:cxn>
              <a:cxn ang="0">
                <a:pos x="connsiteX3" y="connsiteY3"/>
              </a:cxn>
            </a:cxnLst>
            <a:rect l="l" t="t" r="r" b="b"/>
            <a:pathLst>
              <a:path w="1750742" h="694241">
                <a:moveTo>
                  <a:pt x="0" y="0"/>
                </a:moveTo>
                <a:lnTo>
                  <a:pt x="1750742" y="0"/>
                </a:lnTo>
                <a:lnTo>
                  <a:pt x="1750742" y="694241"/>
                </a:lnTo>
                <a:lnTo>
                  <a:pt x="0" y="694241"/>
                </a:lnTo>
                <a:close/>
              </a:path>
            </a:pathLst>
          </a:custGeom>
          <a:solidFill>
            <a:schemeClr val="accent4"/>
          </a:solidFill>
          <a:ln>
            <a:solidFill>
              <a:schemeClr val="accent4"/>
            </a:solidFill>
          </a:ln>
          <a:effectLst>
            <a:outerShdw blurRad="139700" dist="38100" dir="2700000" algn="tl" rotWithShape="0">
              <a:prstClr val="black">
                <a:alpha val="5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4642186-4D02-B845-B227-3CB469845DD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3097" y="457993"/>
            <a:ext cx="1386923" cy="522609"/>
          </a:xfrm>
          <a:prstGeom prst="rect">
            <a:avLst/>
          </a:prstGeom>
        </p:spPr>
      </p:pic>
      <p:sp>
        <p:nvSpPr>
          <p:cNvPr id="11" name="Content Placeholder 10">
            <a:extLst>
              <a:ext uri="{FF2B5EF4-FFF2-40B4-BE49-F238E27FC236}">
                <a16:creationId xmlns:a16="http://schemas.microsoft.com/office/drawing/2014/main" id="{6E24B4CD-6D47-F44F-BADF-178E225C06ED}"/>
              </a:ext>
            </a:extLst>
          </p:cNvPr>
          <p:cNvSpPr>
            <a:spLocks noGrp="1"/>
          </p:cNvSpPr>
          <p:nvPr>
            <p:ph sz="quarter" idx="13"/>
          </p:nvPr>
        </p:nvSpPr>
        <p:spPr>
          <a:xfrm>
            <a:off x="2335213" y="1806575"/>
            <a:ext cx="9485312" cy="4449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09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52873F4-6EA6-8C4C-AFA4-0A272C811977}"/>
              </a:ext>
            </a:extLst>
          </p:cNvPr>
          <p:cNvSpPr/>
          <p:nvPr userDrawn="1"/>
        </p:nvSpPr>
        <p:spPr>
          <a:xfrm>
            <a:off x="513205" y="0"/>
            <a:ext cx="2017432" cy="6858000"/>
          </a:xfrm>
          <a:custGeom>
            <a:avLst/>
            <a:gdLst>
              <a:gd name="connsiteX0" fmla="*/ 0 w 2017432"/>
              <a:gd name="connsiteY0" fmla="*/ 0 h 6858000"/>
              <a:gd name="connsiteX1" fmla="*/ 2017432 w 2017432"/>
              <a:gd name="connsiteY1" fmla="*/ 0 h 6858000"/>
              <a:gd name="connsiteX2" fmla="*/ 1961575 w 2017432"/>
              <a:gd name="connsiteY2" fmla="*/ 125050 h 6858000"/>
              <a:gd name="connsiteX3" fmla="*/ 1414849 w 2017432"/>
              <a:gd name="connsiteY3" fmla="*/ 3595817 h 6858000"/>
              <a:gd name="connsiteX4" fmla="*/ 1854885 w 2017432"/>
              <a:gd name="connsiteY4" fmla="*/ 6776284 h 6858000"/>
              <a:gd name="connsiteX5" fmla="*/ 1884917 w 2017432"/>
              <a:gd name="connsiteY5" fmla="*/ 6858000 h 6858000"/>
              <a:gd name="connsiteX6" fmla="*/ 0 w 20174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7432" h="6858000">
                <a:moveTo>
                  <a:pt x="0" y="0"/>
                </a:moveTo>
                <a:lnTo>
                  <a:pt x="2017432" y="0"/>
                </a:lnTo>
                <a:lnTo>
                  <a:pt x="1961575" y="125050"/>
                </a:lnTo>
                <a:cubicBezTo>
                  <a:pt x="1627676" y="950024"/>
                  <a:pt x="1414849" y="2198512"/>
                  <a:pt x="1414849" y="3595817"/>
                </a:cubicBezTo>
                <a:cubicBezTo>
                  <a:pt x="1414849" y="4837867"/>
                  <a:pt x="1583008" y="5962332"/>
                  <a:pt x="1854885" y="6776284"/>
                </a:cubicBezTo>
                <a:lnTo>
                  <a:pt x="1884917" y="6858000"/>
                </a:lnTo>
                <a:lnTo>
                  <a:pt x="0" y="6858000"/>
                </a:ln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4DCA0E31-8B61-9641-A080-16B919EF6843}"/>
              </a:ext>
            </a:extLst>
          </p:cNvPr>
          <p:cNvSpPr/>
          <p:nvPr userDrawn="1"/>
        </p:nvSpPr>
        <p:spPr>
          <a:xfrm>
            <a:off x="0" y="0"/>
            <a:ext cx="2334588" cy="6858000"/>
          </a:xfrm>
          <a:custGeom>
            <a:avLst/>
            <a:gdLst>
              <a:gd name="connsiteX0" fmla="*/ 0 w 2334588"/>
              <a:gd name="connsiteY0" fmla="*/ 0 h 6858000"/>
              <a:gd name="connsiteX1" fmla="*/ 380999 w 2334588"/>
              <a:gd name="connsiteY1" fmla="*/ 0 h 6858000"/>
              <a:gd name="connsiteX2" fmla="*/ 838200 w 2334588"/>
              <a:gd name="connsiteY2" fmla="*/ 0 h 6858000"/>
              <a:gd name="connsiteX3" fmla="*/ 2334588 w 2334588"/>
              <a:gd name="connsiteY3" fmla="*/ 0 h 6858000"/>
              <a:gd name="connsiteX4" fmla="*/ 2280499 w 2334588"/>
              <a:gd name="connsiteY4" fmla="*/ 125050 h 6858000"/>
              <a:gd name="connsiteX5" fmla="*/ 1751074 w 2334588"/>
              <a:gd name="connsiteY5" fmla="*/ 3595817 h 6858000"/>
              <a:gd name="connsiteX6" fmla="*/ 2177185 w 2334588"/>
              <a:gd name="connsiteY6" fmla="*/ 6776284 h 6858000"/>
              <a:gd name="connsiteX7" fmla="*/ 2206267 w 2334588"/>
              <a:gd name="connsiteY7" fmla="*/ 6858000 h 6858000"/>
              <a:gd name="connsiteX8" fmla="*/ 838200 w 2334588"/>
              <a:gd name="connsiteY8" fmla="*/ 6858000 h 6858000"/>
              <a:gd name="connsiteX9" fmla="*/ 380999 w 2334588"/>
              <a:gd name="connsiteY9" fmla="*/ 6858000 h 6858000"/>
              <a:gd name="connsiteX10" fmla="*/ 0 w 233458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588" h="6858000">
                <a:moveTo>
                  <a:pt x="0" y="0"/>
                </a:moveTo>
                <a:lnTo>
                  <a:pt x="380999" y="0"/>
                </a:lnTo>
                <a:lnTo>
                  <a:pt x="838200" y="0"/>
                </a:lnTo>
                <a:lnTo>
                  <a:pt x="2334588" y="0"/>
                </a:lnTo>
                <a:lnTo>
                  <a:pt x="2280499" y="125050"/>
                </a:lnTo>
                <a:cubicBezTo>
                  <a:pt x="1957166" y="950024"/>
                  <a:pt x="1751074" y="2198512"/>
                  <a:pt x="1751074" y="3595817"/>
                </a:cubicBezTo>
                <a:cubicBezTo>
                  <a:pt x="1751074" y="4837867"/>
                  <a:pt x="1913912" y="5962332"/>
                  <a:pt x="2177185" y="6776284"/>
                </a:cubicBezTo>
                <a:lnTo>
                  <a:pt x="2206267" y="6858000"/>
                </a:lnTo>
                <a:lnTo>
                  <a:pt x="838200" y="6858000"/>
                </a:lnTo>
                <a:lnTo>
                  <a:pt x="380999" y="6858000"/>
                </a:lnTo>
                <a:lnTo>
                  <a:pt x="0" y="6858000"/>
                </a:lnTo>
                <a:close/>
              </a:path>
            </a:pathLst>
          </a:custGeom>
          <a:gradFill flip="none" rotWithShape="1">
            <a:gsLst>
              <a:gs pos="0">
                <a:srgbClr val="214775"/>
              </a:gs>
              <a:gs pos="100000">
                <a:srgbClr val="153B5E"/>
              </a:gs>
              <a:gs pos="57000">
                <a:srgbClr val="153B5E"/>
              </a:gs>
            </a:gsLst>
            <a:lin ang="0" scaled="1"/>
            <a:tileRect/>
          </a:gradFill>
          <a:ln>
            <a:solidFill>
              <a:srgbClr val="153B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8E1D89F0-132A-F943-ACF5-76FE4F847752}"/>
              </a:ext>
            </a:extLst>
          </p:cNvPr>
          <p:cNvSpPr>
            <a:spLocks noGrp="1"/>
          </p:cNvSpPr>
          <p:nvPr>
            <p:ph type="title"/>
          </p:nvPr>
        </p:nvSpPr>
        <p:spPr>
          <a:xfrm>
            <a:off x="2334588" y="365125"/>
            <a:ext cx="948611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EFCCB2-94B7-4C45-94BB-E8E7ABC4E988}"/>
              </a:ext>
            </a:extLst>
          </p:cNvPr>
          <p:cNvSpPr>
            <a:spLocks noGrp="1"/>
          </p:cNvSpPr>
          <p:nvPr>
            <p:ph type="body" idx="1"/>
          </p:nvPr>
        </p:nvSpPr>
        <p:spPr>
          <a:xfrm>
            <a:off x="2334588" y="1825625"/>
            <a:ext cx="948611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7020B-72F5-B84D-9494-CC0061D9FCDF}"/>
              </a:ext>
            </a:extLst>
          </p:cNvPr>
          <p:cNvSpPr>
            <a:spLocks noGrp="1"/>
          </p:cNvSpPr>
          <p:nvPr>
            <p:ph type="dt" sz="half" idx="2"/>
          </p:nvPr>
        </p:nvSpPr>
        <p:spPr>
          <a:xfrm>
            <a:off x="2334588" y="6356349"/>
            <a:ext cx="21260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B2AEA-DAB6-684E-85F4-047B1C2FB004}" type="datetimeFigureOut">
              <a:rPr lang="en-US" smtClean="0"/>
              <a:t>9/29/2021</a:t>
            </a:fld>
            <a:endParaRPr lang="en-US"/>
          </a:p>
        </p:txBody>
      </p:sp>
      <p:sp>
        <p:nvSpPr>
          <p:cNvPr id="5" name="Footer Placeholder 4">
            <a:extLst>
              <a:ext uri="{FF2B5EF4-FFF2-40B4-BE49-F238E27FC236}">
                <a16:creationId xmlns:a16="http://schemas.microsoft.com/office/drawing/2014/main" id="{3428D439-02B9-B944-BD04-3C87D31117AA}"/>
              </a:ext>
            </a:extLst>
          </p:cNvPr>
          <p:cNvSpPr>
            <a:spLocks noGrp="1"/>
          </p:cNvSpPr>
          <p:nvPr>
            <p:ph type="ftr" sz="quarter" idx="3"/>
          </p:nvPr>
        </p:nvSpPr>
        <p:spPr>
          <a:xfrm>
            <a:off x="4734098" y="63672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D7ACA8-B5AE-B34B-94CF-BB1441CC47B1}"/>
              </a:ext>
            </a:extLst>
          </p:cNvPr>
          <p:cNvSpPr>
            <a:spLocks noGrp="1"/>
          </p:cNvSpPr>
          <p:nvPr>
            <p:ph type="sldNum" sz="quarter" idx="4"/>
          </p:nvPr>
        </p:nvSpPr>
        <p:spPr>
          <a:xfrm>
            <a:off x="9077498"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79E45-C7E7-7D45-9258-6C9E0C94DE75}" type="slidenum">
              <a:rPr lang="en-US" smtClean="0"/>
              <a:t>‹#›</a:t>
            </a:fld>
            <a:endParaRPr lang="en-US"/>
          </a:p>
        </p:txBody>
      </p:sp>
      <p:pic>
        <p:nvPicPr>
          <p:cNvPr id="20" name="Picture 19">
            <a:extLst>
              <a:ext uri="{FF2B5EF4-FFF2-40B4-BE49-F238E27FC236}">
                <a16:creationId xmlns:a16="http://schemas.microsoft.com/office/drawing/2014/main" id="{1A42ABDF-7346-E249-8F00-A195F2575BE0}"/>
              </a:ext>
            </a:extLst>
          </p:cNvPr>
          <p:cNvPicPr>
            <a:picLocks noChangeAspect="1"/>
          </p:cNvPicPr>
          <p:nvPr userDrawn="1"/>
        </p:nvPicPr>
        <p:blipFill>
          <a:blip r:embed="rId9" cstate="hqprint">
            <a:extLst>
              <a:ext uri="{28A0092B-C50C-407E-A947-70E740481C1C}">
                <a14:useLocalDpi xmlns:a14="http://schemas.microsoft.com/office/drawing/2010/main"/>
              </a:ext>
            </a:extLst>
          </a:blip>
          <a:stretch>
            <a:fillRect/>
          </a:stretch>
        </p:blipFill>
        <p:spPr>
          <a:xfrm>
            <a:off x="259977" y="164400"/>
            <a:ext cx="1752475" cy="660353"/>
          </a:xfrm>
          <a:prstGeom prst="rect">
            <a:avLst/>
          </a:prstGeom>
        </p:spPr>
      </p:pic>
      <p:sp>
        <p:nvSpPr>
          <p:cNvPr id="21" name="TextBox 20">
            <a:extLst>
              <a:ext uri="{FF2B5EF4-FFF2-40B4-BE49-F238E27FC236}">
                <a16:creationId xmlns:a16="http://schemas.microsoft.com/office/drawing/2014/main" id="{F25B05D1-BCD4-C440-A702-780BBA0F7F9B}"/>
              </a:ext>
            </a:extLst>
          </p:cNvPr>
          <p:cNvSpPr txBox="1"/>
          <p:nvPr userDrawn="1"/>
        </p:nvSpPr>
        <p:spPr>
          <a:xfrm>
            <a:off x="131127" y="6442042"/>
            <a:ext cx="1631577" cy="246221"/>
          </a:xfrm>
          <a:prstGeom prst="rect">
            <a:avLst/>
          </a:prstGeom>
          <a:noFill/>
        </p:spPr>
        <p:txBody>
          <a:bodyPr wrap="square" rtlCol="0">
            <a:spAutoFit/>
          </a:bodyPr>
          <a:lstStyle/>
          <a:p>
            <a:pPr algn="ctr"/>
            <a:r>
              <a:rPr lang="en-US" sz="1000" dirty="0">
                <a:solidFill>
                  <a:schemeClr val="bg1"/>
                </a:solidFill>
              </a:rPr>
              <a:t>Visit </a:t>
            </a:r>
            <a:r>
              <a:rPr lang="en-US" sz="1000" dirty="0" err="1">
                <a:solidFill>
                  <a:schemeClr val="bg1"/>
                </a:solidFill>
              </a:rPr>
              <a:t>gsba.com</a:t>
            </a:r>
            <a:endParaRPr lang="en-US" sz="1000" dirty="0">
              <a:solidFill>
                <a:schemeClr val="bg1"/>
              </a:solidFill>
            </a:endParaRPr>
          </a:p>
        </p:txBody>
      </p:sp>
    </p:spTree>
    <p:extLst>
      <p:ext uri="{BB962C8B-B14F-4D97-AF65-F5344CB8AC3E}">
        <p14:creationId xmlns:p14="http://schemas.microsoft.com/office/powerpoint/2010/main" val="38785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5" r:id="rId5"/>
    <p:sldLayoutId id="2147483666" r:id="rId6"/>
    <p:sldLayoutId id="2147483671" r:id="rId7"/>
  </p:sldLayoutIdLst>
  <p:txStyles>
    <p:titleStyle>
      <a:lvl1pPr algn="l" defTabSz="914400" rtl="0" eaLnBrk="1" latinLnBrk="0" hangingPunct="1">
        <a:lnSpc>
          <a:spcPct val="90000"/>
        </a:lnSpc>
        <a:spcBef>
          <a:spcPct val="0"/>
        </a:spcBef>
        <a:buNone/>
        <a:defRPr sz="4400" kern="1200">
          <a:solidFill>
            <a:srgbClr val="153B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ccsso.org/resource-library/professional-standards-educational-leader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vimeo.com/351035850" TargetMode="External"/><Relationship Id="rId2" Type="http://schemas.openxmlformats.org/officeDocument/2006/relationships/hyperlink" Target="https://gsba.com/member-services/superintendent-search-service/"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sba.com/" TargetMode="External"/><Relationship Id="rId2" Type="http://schemas.openxmlformats.org/officeDocument/2006/relationships/hyperlink" Target="mailto:vwilson@gsba.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Superintendent Search Process</a:t>
            </a:r>
          </a:p>
        </p:txBody>
      </p:sp>
      <p:sp>
        <p:nvSpPr>
          <p:cNvPr id="2" name="Subtitle 1"/>
          <p:cNvSpPr>
            <a:spLocks noGrp="1"/>
          </p:cNvSpPr>
          <p:nvPr>
            <p:ph type="subTitle" idx="1"/>
          </p:nvPr>
        </p:nvSpPr>
        <p:spPr>
          <a:xfrm>
            <a:off x="2436328" y="5609825"/>
            <a:ext cx="9144000" cy="724984"/>
          </a:xfrm>
        </p:spPr>
        <p:txBody>
          <a:bodyPr>
            <a:normAutofit/>
          </a:bodyPr>
          <a:lstStyle/>
          <a:p>
            <a:r>
              <a:rPr lang="en-US" b="1" dirty="0"/>
              <a:t>Georgia School Boards Association</a:t>
            </a:r>
          </a:p>
        </p:txBody>
      </p:sp>
    </p:spTree>
    <p:extLst>
      <p:ext uri="{BB962C8B-B14F-4D97-AF65-F5344CB8AC3E}">
        <p14:creationId xmlns:p14="http://schemas.microsoft.com/office/powerpoint/2010/main" val="37104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20B9-3689-4772-94FE-4061F0E3C240}"/>
              </a:ext>
            </a:extLst>
          </p:cNvPr>
          <p:cNvSpPr>
            <a:spLocks noGrp="1"/>
          </p:cNvSpPr>
          <p:nvPr>
            <p:ph type="title"/>
          </p:nvPr>
        </p:nvSpPr>
        <p:spPr/>
        <p:txBody>
          <a:bodyPr/>
          <a:lstStyle/>
          <a:p>
            <a:pPr algn="ctr"/>
            <a:r>
              <a:rPr lang="en-US" dirty="0"/>
              <a:t>GSBA SUPERINTENDENT</a:t>
            </a:r>
            <a:br>
              <a:rPr lang="en-US" dirty="0"/>
            </a:br>
            <a:r>
              <a:rPr lang="en-US" dirty="0"/>
              <a:t>SEARCH ADVANTAGE</a:t>
            </a:r>
          </a:p>
        </p:txBody>
      </p:sp>
      <p:sp>
        <p:nvSpPr>
          <p:cNvPr id="3" name="Content Placeholder 2">
            <a:extLst>
              <a:ext uri="{FF2B5EF4-FFF2-40B4-BE49-F238E27FC236}">
                <a16:creationId xmlns:a16="http://schemas.microsoft.com/office/drawing/2014/main" id="{1C2C0ECF-0B35-44DE-A209-95A9C17D3D5A}"/>
              </a:ext>
            </a:extLst>
          </p:cNvPr>
          <p:cNvSpPr>
            <a:spLocks noGrp="1"/>
          </p:cNvSpPr>
          <p:nvPr>
            <p:ph idx="1"/>
          </p:nvPr>
        </p:nvSpPr>
        <p:spPr/>
        <p:txBody>
          <a:bodyPr>
            <a:normAutofit/>
          </a:bodyPr>
          <a:lstStyle/>
          <a:p>
            <a:pPr>
              <a:spcBef>
                <a:spcPts val="600"/>
              </a:spcBef>
            </a:pPr>
            <a:r>
              <a:rPr lang="en-US" dirty="0"/>
              <a:t>GSBA develops and distributes vacancy announcements and develops application based on local board survey and optional community survey feedback</a:t>
            </a:r>
          </a:p>
          <a:p>
            <a:endParaRPr lang="en-US" dirty="0"/>
          </a:p>
          <a:p>
            <a:pPr>
              <a:spcBef>
                <a:spcPts val="600"/>
              </a:spcBef>
            </a:pPr>
            <a:r>
              <a:rPr lang="en-US" dirty="0"/>
              <a:t>Collaborates with the district on type/design of vacancy announcement</a:t>
            </a:r>
          </a:p>
          <a:p>
            <a:pPr marL="0" indent="0">
              <a:buNone/>
            </a:pPr>
            <a:endParaRPr lang="en-US" dirty="0"/>
          </a:p>
          <a:p>
            <a:r>
              <a:rPr lang="en-US" dirty="0"/>
              <a:t>GSBA accepts online applications and responds to inquiries in efficient and confidential manner </a:t>
            </a:r>
          </a:p>
        </p:txBody>
      </p:sp>
    </p:spTree>
    <p:extLst>
      <p:ext uri="{BB962C8B-B14F-4D97-AF65-F5344CB8AC3E}">
        <p14:creationId xmlns:p14="http://schemas.microsoft.com/office/powerpoint/2010/main" val="664369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10A19-5B4B-4C31-A1BB-AE6730093825}"/>
              </a:ext>
            </a:extLst>
          </p:cNvPr>
          <p:cNvSpPr>
            <a:spLocks noGrp="1"/>
          </p:cNvSpPr>
          <p:nvPr>
            <p:ph type="title"/>
          </p:nvPr>
        </p:nvSpPr>
        <p:spPr/>
        <p:txBody>
          <a:bodyPr/>
          <a:lstStyle/>
          <a:p>
            <a:pPr algn="ctr"/>
            <a:r>
              <a:rPr lang="en-US" dirty="0"/>
              <a:t>GSBA SUPERINTENDENT</a:t>
            </a:r>
            <a:br>
              <a:rPr lang="en-US" dirty="0"/>
            </a:br>
            <a:r>
              <a:rPr lang="en-US" dirty="0"/>
              <a:t>SEARCH ADVANTAGE</a:t>
            </a:r>
          </a:p>
        </p:txBody>
      </p:sp>
      <p:sp>
        <p:nvSpPr>
          <p:cNvPr id="3" name="Content Placeholder 2">
            <a:extLst>
              <a:ext uri="{FF2B5EF4-FFF2-40B4-BE49-F238E27FC236}">
                <a16:creationId xmlns:a16="http://schemas.microsoft.com/office/drawing/2014/main" id="{087146B6-AF76-4103-ADAB-9DB3EE819CD5}"/>
              </a:ext>
            </a:extLst>
          </p:cNvPr>
          <p:cNvSpPr>
            <a:spLocks noGrp="1"/>
          </p:cNvSpPr>
          <p:nvPr>
            <p:ph idx="1"/>
          </p:nvPr>
        </p:nvSpPr>
        <p:spPr/>
        <p:txBody>
          <a:bodyPr/>
          <a:lstStyle/>
          <a:p>
            <a:r>
              <a:rPr lang="en-US" dirty="0"/>
              <a:t>Prepare the application review rubric aligned with district criteria</a:t>
            </a:r>
          </a:p>
          <a:p>
            <a:endParaRPr lang="en-US" dirty="0"/>
          </a:p>
          <a:p>
            <a:r>
              <a:rPr lang="en-US" dirty="0"/>
              <a:t>Evaluates applicants utilizing local board established criteria via an external committee of GSBA educational professionals</a:t>
            </a:r>
          </a:p>
          <a:p>
            <a:endParaRPr lang="en-US" dirty="0"/>
          </a:p>
          <a:p>
            <a:r>
              <a:rPr lang="en-US" dirty="0"/>
              <a:t>Conduct independent review and rating of applications based on evidence –based match to district criteria</a:t>
            </a:r>
          </a:p>
          <a:p>
            <a:endParaRPr lang="en-US" dirty="0"/>
          </a:p>
        </p:txBody>
      </p:sp>
    </p:spTree>
    <p:extLst>
      <p:ext uri="{BB962C8B-B14F-4D97-AF65-F5344CB8AC3E}">
        <p14:creationId xmlns:p14="http://schemas.microsoft.com/office/powerpoint/2010/main" val="1601364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8A8F-152B-4265-9E52-09EF976D4544}"/>
              </a:ext>
            </a:extLst>
          </p:cNvPr>
          <p:cNvSpPr>
            <a:spLocks noGrp="1"/>
          </p:cNvSpPr>
          <p:nvPr>
            <p:ph type="title"/>
          </p:nvPr>
        </p:nvSpPr>
        <p:spPr/>
        <p:txBody>
          <a:bodyPr/>
          <a:lstStyle/>
          <a:p>
            <a:pPr algn="ctr"/>
            <a:r>
              <a:rPr lang="en-US" dirty="0"/>
              <a:t>GSBA SUPERINTENDENT</a:t>
            </a:r>
            <a:br>
              <a:rPr lang="en-US" dirty="0"/>
            </a:br>
            <a:r>
              <a:rPr lang="en-US" dirty="0"/>
              <a:t>SEARCH ADVANTAGE</a:t>
            </a:r>
          </a:p>
        </p:txBody>
      </p:sp>
      <p:sp>
        <p:nvSpPr>
          <p:cNvPr id="3" name="Content Placeholder 2">
            <a:extLst>
              <a:ext uri="{FF2B5EF4-FFF2-40B4-BE49-F238E27FC236}">
                <a16:creationId xmlns:a16="http://schemas.microsoft.com/office/drawing/2014/main" id="{97AEB1EC-9939-4425-9EB1-AA6C477416E2}"/>
              </a:ext>
            </a:extLst>
          </p:cNvPr>
          <p:cNvSpPr>
            <a:spLocks noGrp="1"/>
          </p:cNvSpPr>
          <p:nvPr>
            <p:ph idx="1"/>
          </p:nvPr>
        </p:nvSpPr>
        <p:spPr/>
        <p:txBody>
          <a:bodyPr>
            <a:normAutofit lnSpcReduction="10000"/>
          </a:bodyPr>
          <a:lstStyle/>
          <a:p>
            <a:r>
              <a:rPr lang="en-US" dirty="0"/>
              <a:t>Conduct consensus review to determine placement of each applicant into one of three groups; sometimes four groups if there are candidates that do not meet one or more </a:t>
            </a:r>
            <a:r>
              <a:rPr lang="en-US" u="sng" dirty="0"/>
              <a:t>REQUIRED</a:t>
            </a:r>
            <a:r>
              <a:rPr lang="en-US" dirty="0"/>
              <a:t> qualifications</a:t>
            </a:r>
          </a:p>
          <a:p>
            <a:endParaRPr lang="en-US" dirty="0"/>
          </a:p>
          <a:p>
            <a:r>
              <a:rPr lang="en-US" dirty="0"/>
              <a:t>GSBA conducts extensive reference and social media checks</a:t>
            </a:r>
          </a:p>
          <a:p>
            <a:pPr marL="0" indent="0">
              <a:buNone/>
            </a:pPr>
            <a:endParaRPr lang="en-US" dirty="0"/>
          </a:p>
          <a:p>
            <a:r>
              <a:rPr lang="en-US" dirty="0"/>
              <a:t>GSBA meets with BOE to review applications and reference checks  </a:t>
            </a:r>
          </a:p>
          <a:p>
            <a:endParaRPr lang="en-US" dirty="0"/>
          </a:p>
        </p:txBody>
      </p:sp>
    </p:spTree>
    <p:extLst>
      <p:ext uri="{BB962C8B-B14F-4D97-AF65-F5344CB8AC3E}">
        <p14:creationId xmlns:p14="http://schemas.microsoft.com/office/powerpoint/2010/main" val="3638662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699EF-06E6-432F-B747-238E2FADA925}"/>
              </a:ext>
            </a:extLst>
          </p:cNvPr>
          <p:cNvSpPr>
            <a:spLocks noGrp="1"/>
          </p:cNvSpPr>
          <p:nvPr>
            <p:ph type="title"/>
          </p:nvPr>
        </p:nvSpPr>
        <p:spPr/>
        <p:txBody>
          <a:bodyPr/>
          <a:lstStyle/>
          <a:p>
            <a:pPr algn="ctr"/>
            <a:r>
              <a:rPr lang="en-US" dirty="0"/>
              <a:t>GSBA SUPERINTENDENT</a:t>
            </a:r>
            <a:br>
              <a:rPr lang="en-US" dirty="0"/>
            </a:br>
            <a:r>
              <a:rPr lang="en-US" dirty="0"/>
              <a:t>SEARCH ADVANTAGE</a:t>
            </a:r>
          </a:p>
        </p:txBody>
      </p:sp>
      <p:sp>
        <p:nvSpPr>
          <p:cNvPr id="3" name="Content Placeholder 2">
            <a:extLst>
              <a:ext uri="{FF2B5EF4-FFF2-40B4-BE49-F238E27FC236}">
                <a16:creationId xmlns:a16="http://schemas.microsoft.com/office/drawing/2014/main" id="{5644EF0B-452D-405D-8CE2-C442F008F398}"/>
              </a:ext>
            </a:extLst>
          </p:cNvPr>
          <p:cNvSpPr>
            <a:spLocks noGrp="1"/>
          </p:cNvSpPr>
          <p:nvPr>
            <p:ph idx="1"/>
          </p:nvPr>
        </p:nvSpPr>
        <p:spPr/>
        <p:txBody>
          <a:bodyPr/>
          <a:lstStyle/>
          <a:p>
            <a:pPr>
              <a:spcBef>
                <a:spcPts val="600"/>
              </a:spcBef>
              <a:spcAft>
                <a:spcPts val="1800"/>
              </a:spcAft>
            </a:pPr>
            <a:r>
              <a:rPr lang="en-US" dirty="0"/>
              <a:t>GSBA will prepare BOE for the interview process, offer training and make aware of relevant timelines/legal issues</a:t>
            </a:r>
          </a:p>
          <a:p>
            <a:pPr>
              <a:spcBef>
                <a:spcPts val="600"/>
              </a:spcBef>
            </a:pPr>
            <a:r>
              <a:rPr lang="en-US" dirty="0"/>
              <a:t>Local BOE selects candidates for interview</a:t>
            </a:r>
          </a:p>
          <a:p>
            <a:pPr marL="0" indent="0">
              <a:buNone/>
            </a:pPr>
            <a:endParaRPr lang="en-US" dirty="0"/>
          </a:p>
          <a:p>
            <a:r>
              <a:rPr lang="en-US" dirty="0"/>
              <a:t>GSBA schedules interviews with BOE for the time and place established by BOE</a:t>
            </a:r>
          </a:p>
          <a:p>
            <a:pPr marL="0" indent="0">
              <a:buNone/>
            </a:pPr>
            <a:r>
              <a:rPr lang="en-US" dirty="0"/>
              <a:t> </a:t>
            </a:r>
          </a:p>
          <a:p>
            <a:endParaRPr lang="en-US" dirty="0"/>
          </a:p>
        </p:txBody>
      </p:sp>
    </p:spTree>
    <p:extLst>
      <p:ext uri="{BB962C8B-B14F-4D97-AF65-F5344CB8AC3E}">
        <p14:creationId xmlns:p14="http://schemas.microsoft.com/office/powerpoint/2010/main" val="3595778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697F5-524D-4FF1-886A-FAC6C5B6510C}"/>
              </a:ext>
            </a:extLst>
          </p:cNvPr>
          <p:cNvSpPr>
            <a:spLocks noGrp="1"/>
          </p:cNvSpPr>
          <p:nvPr>
            <p:ph type="title"/>
          </p:nvPr>
        </p:nvSpPr>
        <p:spPr/>
        <p:txBody>
          <a:bodyPr/>
          <a:lstStyle/>
          <a:p>
            <a:pPr algn="ctr"/>
            <a:r>
              <a:rPr lang="en-US" dirty="0"/>
              <a:t>GSBA SUPERINTENDENT</a:t>
            </a:r>
            <a:br>
              <a:rPr lang="en-US" dirty="0"/>
            </a:br>
            <a:r>
              <a:rPr lang="en-US" dirty="0"/>
              <a:t>SEARCH ADVANTAGE</a:t>
            </a:r>
          </a:p>
        </p:txBody>
      </p:sp>
      <p:sp>
        <p:nvSpPr>
          <p:cNvPr id="3" name="Content Placeholder 2">
            <a:extLst>
              <a:ext uri="{FF2B5EF4-FFF2-40B4-BE49-F238E27FC236}">
                <a16:creationId xmlns:a16="http://schemas.microsoft.com/office/drawing/2014/main" id="{D52A4AED-14F2-4A7E-88DB-CEA4388542AC}"/>
              </a:ext>
            </a:extLst>
          </p:cNvPr>
          <p:cNvSpPr>
            <a:spLocks noGrp="1"/>
          </p:cNvSpPr>
          <p:nvPr>
            <p:ph idx="1"/>
          </p:nvPr>
        </p:nvSpPr>
        <p:spPr/>
        <p:txBody>
          <a:bodyPr/>
          <a:lstStyle/>
          <a:p>
            <a:r>
              <a:rPr lang="en-US" dirty="0"/>
              <a:t>Interviews conducted by BOE with assistance as GSBA provides a staff member on-site to facilitate</a:t>
            </a:r>
          </a:p>
          <a:p>
            <a:pPr marL="0" indent="0">
              <a:buNone/>
            </a:pPr>
            <a:endParaRPr lang="en-US" dirty="0"/>
          </a:p>
          <a:p>
            <a:r>
              <a:rPr lang="en-US" dirty="0"/>
              <a:t>GSBA will assist the BOE with scheduling second interviews for final candidate(s)</a:t>
            </a:r>
          </a:p>
          <a:p>
            <a:endParaRPr lang="en-US" dirty="0"/>
          </a:p>
          <a:p>
            <a:r>
              <a:rPr lang="en-US" dirty="0"/>
              <a:t>Announce finalists</a:t>
            </a:r>
          </a:p>
          <a:p>
            <a:pPr marL="0" indent="0">
              <a:buNone/>
            </a:pPr>
            <a:r>
              <a:rPr lang="en-US" dirty="0"/>
              <a:t>	</a:t>
            </a:r>
            <a:r>
              <a:rPr lang="en-US" sz="1800" dirty="0"/>
              <a:t>Georgia law requires that at least 14 days prior to appointing a supt., BOE must 	release to the media the info it has on as many as 3 candidates who are being 	considered(O.C.G.A 50-18-72)</a:t>
            </a:r>
            <a:endParaRPr lang="en-US" dirty="0"/>
          </a:p>
        </p:txBody>
      </p:sp>
    </p:spTree>
    <p:extLst>
      <p:ext uri="{BB962C8B-B14F-4D97-AF65-F5344CB8AC3E}">
        <p14:creationId xmlns:p14="http://schemas.microsoft.com/office/powerpoint/2010/main" val="431557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97956-46DE-4857-B1CA-17F1E9C1476B}"/>
              </a:ext>
            </a:extLst>
          </p:cNvPr>
          <p:cNvSpPr>
            <a:spLocks noGrp="1"/>
          </p:cNvSpPr>
          <p:nvPr>
            <p:ph type="title"/>
          </p:nvPr>
        </p:nvSpPr>
        <p:spPr/>
        <p:txBody>
          <a:bodyPr/>
          <a:lstStyle/>
          <a:p>
            <a:pPr algn="ctr"/>
            <a:r>
              <a:rPr lang="en-US" dirty="0"/>
              <a:t>GSBA SUPERINTENDENT</a:t>
            </a:r>
            <a:br>
              <a:rPr lang="en-US" dirty="0"/>
            </a:br>
            <a:r>
              <a:rPr lang="en-US" dirty="0"/>
              <a:t>SEARCH ADVANTAGE</a:t>
            </a:r>
          </a:p>
        </p:txBody>
      </p:sp>
      <p:sp>
        <p:nvSpPr>
          <p:cNvPr id="3" name="Content Placeholder 2">
            <a:extLst>
              <a:ext uri="{FF2B5EF4-FFF2-40B4-BE49-F238E27FC236}">
                <a16:creationId xmlns:a16="http://schemas.microsoft.com/office/drawing/2014/main" id="{C1A62018-172D-4183-B742-4846F349CF06}"/>
              </a:ext>
            </a:extLst>
          </p:cNvPr>
          <p:cNvSpPr>
            <a:spLocks noGrp="1"/>
          </p:cNvSpPr>
          <p:nvPr>
            <p:ph idx="1"/>
          </p:nvPr>
        </p:nvSpPr>
        <p:spPr/>
        <p:txBody>
          <a:bodyPr>
            <a:normAutofit fontScale="85000" lnSpcReduction="10000"/>
          </a:bodyPr>
          <a:lstStyle/>
          <a:p>
            <a:r>
              <a:rPr lang="en-US" dirty="0"/>
              <a:t>Utilizes </a:t>
            </a:r>
            <a:r>
              <a:rPr lang="en-US" dirty="0" err="1"/>
              <a:t>Harben</a:t>
            </a:r>
            <a:r>
              <a:rPr lang="en-US" dirty="0"/>
              <a:t>, Hartley and Hawkins, Georgia’s recognized experts in school law to address any legal questions that may arise</a:t>
            </a:r>
          </a:p>
          <a:p>
            <a:endParaRPr lang="en-US" dirty="0"/>
          </a:p>
          <a:p>
            <a:r>
              <a:rPr lang="en-US" dirty="0"/>
              <a:t>BOE announces selection of new supt. as GSBA provides info to BOE about items that should be discussed with final candidate</a:t>
            </a:r>
          </a:p>
          <a:p>
            <a:pPr marL="0" indent="0">
              <a:buNone/>
            </a:pPr>
            <a:endParaRPr lang="en-US" dirty="0"/>
          </a:p>
          <a:p>
            <a:r>
              <a:rPr lang="en-US" dirty="0"/>
              <a:t>GSBA sends letters to applicants not selected for position after authorization by BOE</a:t>
            </a:r>
          </a:p>
          <a:p>
            <a:pPr marL="0" indent="0">
              <a:buNone/>
            </a:pPr>
            <a:endParaRPr lang="en-US" dirty="0"/>
          </a:p>
          <a:p>
            <a:r>
              <a:rPr lang="en-US" dirty="0"/>
              <a:t>GSBA offers assistance to BOE and new supt. with 90-day entry/plan process</a:t>
            </a:r>
          </a:p>
          <a:p>
            <a:endParaRPr lang="en-US" dirty="0"/>
          </a:p>
        </p:txBody>
      </p:sp>
    </p:spTree>
    <p:extLst>
      <p:ext uri="{BB962C8B-B14F-4D97-AF65-F5344CB8AC3E}">
        <p14:creationId xmlns:p14="http://schemas.microsoft.com/office/powerpoint/2010/main" val="3518990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045D6-2348-47CC-B0CA-4BA71C6D6CD2}"/>
              </a:ext>
            </a:extLst>
          </p:cNvPr>
          <p:cNvSpPr>
            <a:spLocks noGrp="1"/>
          </p:cNvSpPr>
          <p:nvPr>
            <p:ph type="title"/>
          </p:nvPr>
        </p:nvSpPr>
        <p:spPr/>
        <p:txBody>
          <a:bodyPr/>
          <a:lstStyle/>
          <a:p>
            <a:pPr algn="ctr"/>
            <a:r>
              <a:rPr lang="en-US" dirty="0"/>
              <a:t>GSBA SUPERINTENDENT</a:t>
            </a:r>
            <a:br>
              <a:rPr lang="en-US" dirty="0"/>
            </a:br>
            <a:r>
              <a:rPr lang="en-US" dirty="0"/>
              <a:t>SEARCH ADVANTAGE</a:t>
            </a:r>
          </a:p>
        </p:txBody>
      </p:sp>
      <p:sp>
        <p:nvSpPr>
          <p:cNvPr id="3" name="Content Placeholder 2">
            <a:extLst>
              <a:ext uri="{FF2B5EF4-FFF2-40B4-BE49-F238E27FC236}">
                <a16:creationId xmlns:a16="http://schemas.microsoft.com/office/drawing/2014/main" id="{1805A219-3CA0-4EDF-8EA4-1FB635FC7EFB}"/>
              </a:ext>
            </a:extLst>
          </p:cNvPr>
          <p:cNvSpPr>
            <a:spLocks noGrp="1"/>
          </p:cNvSpPr>
          <p:nvPr>
            <p:ph idx="1"/>
          </p:nvPr>
        </p:nvSpPr>
        <p:spPr/>
        <p:txBody>
          <a:bodyPr/>
          <a:lstStyle/>
          <a:p>
            <a:r>
              <a:rPr lang="en-US" dirty="0"/>
              <a:t>The search process is designed to allow each Board to individualize the search for its next superintendent around a framework of leadership competencies reflecting best practices in educational leadership</a:t>
            </a:r>
          </a:p>
          <a:p>
            <a:endParaRPr lang="en-US" dirty="0"/>
          </a:p>
          <a:p>
            <a:r>
              <a:rPr lang="en-US" dirty="0"/>
              <a:t>The entire search process is guided by the                GSBA Superintendent Competency Framework</a:t>
            </a:r>
          </a:p>
          <a:p>
            <a:endParaRPr lang="en-US" dirty="0"/>
          </a:p>
        </p:txBody>
      </p:sp>
    </p:spTree>
    <p:extLst>
      <p:ext uri="{BB962C8B-B14F-4D97-AF65-F5344CB8AC3E}">
        <p14:creationId xmlns:p14="http://schemas.microsoft.com/office/powerpoint/2010/main" val="3367539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TIMELINE</a:t>
            </a:r>
            <a:br>
              <a:rPr lang="en-US" dirty="0"/>
            </a:br>
            <a:r>
              <a:rPr lang="en-US" dirty="0"/>
              <a:t>CUSTOMIZED </a:t>
            </a:r>
          </a:p>
        </p:txBody>
      </p:sp>
      <p:sp>
        <p:nvSpPr>
          <p:cNvPr id="3" name="Content Placeholder 2"/>
          <p:cNvSpPr>
            <a:spLocks noGrp="1"/>
          </p:cNvSpPr>
          <p:nvPr>
            <p:ph idx="1"/>
          </p:nvPr>
        </p:nvSpPr>
        <p:spPr/>
        <p:txBody>
          <a:bodyPr>
            <a:normAutofit fontScale="92500" lnSpcReduction="10000"/>
          </a:bodyPr>
          <a:lstStyle/>
          <a:p>
            <a:pPr marL="0" indent="0" algn="ctr">
              <a:spcAft>
                <a:spcPts val="1200"/>
              </a:spcAft>
              <a:buNone/>
            </a:pPr>
            <a:r>
              <a:rPr lang="en-US" sz="2600" b="1" dirty="0"/>
              <a:t>Superintendent Search Sample Timeline</a:t>
            </a:r>
          </a:p>
          <a:p>
            <a:pPr lvl="1">
              <a:buFont typeface="Wingdings" panose="05000000000000000000" pitchFamily="2" charset="2"/>
              <a:buChar char="q"/>
            </a:pPr>
            <a:r>
              <a:rPr lang="en-US" sz="2200" dirty="0"/>
              <a:t>Contract to completion of posting announcement ›  3-4 weeks</a:t>
            </a:r>
          </a:p>
          <a:p>
            <a:pPr lvl="1">
              <a:buFont typeface="Wingdings" panose="05000000000000000000" pitchFamily="2" charset="2"/>
              <a:buChar char="q"/>
            </a:pPr>
            <a:r>
              <a:rPr lang="en-US" sz="2200" dirty="0"/>
              <a:t>Posting to application deadline ›             	  	4-6 weeks</a:t>
            </a:r>
          </a:p>
          <a:p>
            <a:pPr lvl="1">
              <a:buFont typeface="Wingdings" panose="05000000000000000000" pitchFamily="2" charset="2"/>
              <a:buChar char="q"/>
            </a:pPr>
            <a:r>
              <a:rPr lang="en-US" sz="2200" dirty="0"/>
              <a:t>Review of applications and reference checks ›     	2-3 weeks</a:t>
            </a:r>
          </a:p>
          <a:p>
            <a:pPr lvl="1">
              <a:buFont typeface="Wingdings" panose="05000000000000000000" pitchFamily="2" charset="2"/>
              <a:buChar char="q"/>
            </a:pPr>
            <a:r>
              <a:rPr lang="en-US" sz="2200" dirty="0"/>
              <a:t>Meet with BOE ›                                                 	5-10 days</a:t>
            </a:r>
          </a:p>
          <a:p>
            <a:pPr lvl="1">
              <a:buFont typeface="Wingdings" panose="05000000000000000000" pitchFamily="2" charset="2"/>
              <a:buChar char="q"/>
            </a:pPr>
            <a:r>
              <a:rPr lang="en-US" sz="2200" dirty="0"/>
              <a:t>Interviews ›                                                        	4 weeks</a:t>
            </a:r>
          </a:p>
          <a:p>
            <a:pPr lvl="1">
              <a:buFont typeface="Wingdings" panose="05000000000000000000" pitchFamily="2" charset="2"/>
              <a:buChar char="q"/>
            </a:pPr>
            <a:r>
              <a:rPr lang="en-US" sz="2200" dirty="0"/>
              <a:t>Appointment of Superintendent ›                       	Board decision</a:t>
            </a:r>
          </a:p>
          <a:p>
            <a:pPr lvl="1">
              <a:buFont typeface="Wingdings" panose="05000000000000000000" pitchFamily="2" charset="2"/>
              <a:buChar char="q"/>
            </a:pPr>
            <a:r>
              <a:rPr lang="en-US" sz="2200" dirty="0"/>
              <a:t>Superintendent’s reporting date ›                      	Negotiated</a:t>
            </a:r>
          </a:p>
          <a:p>
            <a:pPr marL="0" indent="0" algn="ctr">
              <a:buNone/>
            </a:pPr>
            <a:endParaRPr lang="en-US" sz="2200" b="1" dirty="0"/>
          </a:p>
          <a:p>
            <a:pPr marL="0" indent="0" algn="ctr">
              <a:buNone/>
            </a:pPr>
            <a:r>
              <a:rPr lang="en-US" sz="1900" b="1" dirty="0"/>
              <a:t>Note: At least 14 days prior to the meeting at which final action or vote is to be taken on the position of superintendent, all documents concerning as many as three (3) persons under consideration whom the board has determined to be the most qualified for the position shall be subject to inspection and copying.  The board can vote on the appointment at any time after the 14 day period.</a:t>
            </a:r>
          </a:p>
          <a:p>
            <a:pPr marL="0" indent="0">
              <a:buNone/>
            </a:pPr>
            <a:endParaRPr lang="en-US" dirty="0"/>
          </a:p>
        </p:txBody>
      </p:sp>
    </p:spTree>
    <p:extLst>
      <p:ext uri="{BB962C8B-B14F-4D97-AF65-F5344CB8AC3E}">
        <p14:creationId xmlns:p14="http://schemas.microsoft.com/office/powerpoint/2010/main" val="1524613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C4A0-2A67-4CFE-9362-F3B5342DF274}"/>
              </a:ext>
            </a:extLst>
          </p:cNvPr>
          <p:cNvSpPr>
            <a:spLocks noGrp="1"/>
          </p:cNvSpPr>
          <p:nvPr>
            <p:ph type="title"/>
          </p:nvPr>
        </p:nvSpPr>
        <p:spPr/>
        <p:txBody>
          <a:bodyPr anchor="t">
            <a:normAutofit fontScale="90000"/>
          </a:bodyPr>
          <a:lstStyle/>
          <a:p>
            <a:pPr algn="ctr"/>
            <a:r>
              <a:rPr lang="en-US" b="1" dirty="0"/>
              <a:t>The GSBA Superintendent Competency Framework</a:t>
            </a:r>
            <a:br>
              <a:rPr lang="en-US" b="1" dirty="0"/>
            </a:br>
            <a:endParaRPr lang="en-US" dirty="0"/>
          </a:p>
        </p:txBody>
      </p:sp>
      <p:sp>
        <p:nvSpPr>
          <p:cNvPr id="3" name="Content Placeholder 2">
            <a:extLst>
              <a:ext uri="{FF2B5EF4-FFF2-40B4-BE49-F238E27FC236}">
                <a16:creationId xmlns:a16="http://schemas.microsoft.com/office/drawing/2014/main" id="{5CA93269-2560-4FDC-B134-838AF050EE8F}"/>
              </a:ext>
            </a:extLst>
          </p:cNvPr>
          <p:cNvSpPr>
            <a:spLocks noGrp="1"/>
          </p:cNvSpPr>
          <p:nvPr>
            <p:ph idx="1"/>
          </p:nvPr>
        </p:nvSpPr>
        <p:spPr/>
        <p:txBody>
          <a:bodyPr anchor="ctr"/>
          <a:lstStyle/>
          <a:p>
            <a:pPr marL="0" indent="0">
              <a:buNone/>
            </a:pPr>
            <a:r>
              <a:rPr lang="en-US" sz="3200" dirty="0"/>
              <a:t>The GSBA Superintendent Competency Framework includes nine (9) indicators.</a:t>
            </a:r>
          </a:p>
          <a:p>
            <a:pPr marL="0" indent="0">
              <a:buNone/>
            </a:pPr>
            <a:endParaRPr lang="en-US" dirty="0"/>
          </a:p>
        </p:txBody>
      </p:sp>
    </p:spTree>
    <p:extLst>
      <p:ext uri="{BB962C8B-B14F-4D97-AF65-F5344CB8AC3E}">
        <p14:creationId xmlns:p14="http://schemas.microsoft.com/office/powerpoint/2010/main" val="1257837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A55D1-D937-4689-87F3-248EAE790E86}"/>
              </a:ext>
            </a:extLst>
          </p:cNvPr>
          <p:cNvSpPr>
            <a:spLocks noGrp="1"/>
          </p:cNvSpPr>
          <p:nvPr>
            <p:ph type="title"/>
          </p:nvPr>
        </p:nvSpPr>
        <p:spPr/>
        <p:txBody>
          <a:bodyPr anchor="t">
            <a:normAutofit fontScale="90000"/>
          </a:bodyPr>
          <a:lstStyle/>
          <a:p>
            <a:pPr algn="ctr"/>
            <a:r>
              <a:rPr lang="en-US" b="1" dirty="0"/>
              <a:t>The GSBA Superintendent Competency Framework</a:t>
            </a:r>
            <a:br>
              <a:rPr lang="en-US" b="1" dirty="0"/>
            </a:br>
            <a:endParaRPr lang="en-US" dirty="0"/>
          </a:p>
        </p:txBody>
      </p:sp>
      <p:sp>
        <p:nvSpPr>
          <p:cNvPr id="3" name="Content Placeholder 2">
            <a:extLst>
              <a:ext uri="{FF2B5EF4-FFF2-40B4-BE49-F238E27FC236}">
                <a16:creationId xmlns:a16="http://schemas.microsoft.com/office/drawing/2014/main" id="{383BDA2B-5E5F-4078-BE36-E15440CE15AC}"/>
              </a:ext>
            </a:extLst>
          </p:cNvPr>
          <p:cNvSpPr>
            <a:spLocks noGrp="1"/>
          </p:cNvSpPr>
          <p:nvPr>
            <p:ph idx="1"/>
          </p:nvPr>
        </p:nvSpPr>
        <p:spPr/>
        <p:txBody>
          <a:bodyPr anchor="ctr"/>
          <a:lstStyle/>
          <a:p>
            <a:pPr marL="0" indent="0">
              <a:buNone/>
            </a:pPr>
            <a:r>
              <a:rPr lang="en-US" sz="3200" dirty="0"/>
              <a:t>The first two (2) indicators address </a:t>
            </a:r>
            <a:r>
              <a:rPr lang="en-US" sz="3200" i="1" dirty="0"/>
              <a:t>preparation </a:t>
            </a:r>
            <a:r>
              <a:rPr lang="en-US" sz="3200" dirty="0"/>
              <a:t>for becoming the school district’s next superintendent</a:t>
            </a:r>
          </a:p>
          <a:p>
            <a:pPr marL="0" indent="0">
              <a:buNone/>
            </a:pPr>
            <a:endParaRPr lang="en-US" dirty="0"/>
          </a:p>
        </p:txBody>
      </p:sp>
    </p:spTree>
    <p:extLst>
      <p:ext uri="{BB962C8B-B14F-4D97-AF65-F5344CB8AC3E}">
        <p14:creationId xmlns:p14="http://schemas.microsoft.com/office/powerpoint/2010/main" val="413504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1248B-450F-B040-83FE-6B5EEEDBB7D2}"/>
              </a:ext>
            </a:extLst>
          </p:cNvPr>
          <p:cNvSpPr>
            <a:spLocks noGrp="1"/>
          </p:cNvSpPr>
          <p:nvPr>
            <p:ph type="title"/>
          </p:nvPr>
        </p:nvSpPr>
        <p:spPr/>
        <p:txBody>
          <a:bodyPr>
            <a:normAutofit fontScale="90000"/>
          </a:bodyPr>
          <a:lstStyle/>
          <a:p>
            <a:pPr algn="ctr"/>
            <a:r>
              <a:rPr lang="en-US" dirty="0"/>
              <a:t>SELECTION AND EMPLOYMENT </a:t>
            </a:r>
            <a:br>
              <a:rPr lang="en-US" dirty="0"/>
            </a:br>
            <a:r>
              <a:rPr lang="en-US" dirty="0"/>
              <a:t>OF THE SUPERINTENDENT</a:t>
            </a:r>
          </a:p>
        </p:txBody>
      </p:sp>
      <p:sp>
        <p:nvSpPr>
          <p:cNvPr id="3" name="Content Placeholder 2">
            <a:extLst>
              <a:ext uri="{FF2B5EF4-FFF2-40B4-BE49-F238E27FC236}">
                <a16:creationId xmlns:a16="http://schemas.microsoft.com/office/drawing/2014/main" id="{BA62E0E9-8588-A14F-819E-9217ECCB7982}"/>
              </a:ext>
            </a:extLst>
          </p:cNvPr>
          <p:cNvSpPr>
            <a:spLocks noGrp="1"/>
          </p:cNvSpPr>
          <p:nvPr>
            <p:ph idx="1"/>
          </p:nvPr>
        </p:nvSpPr>
        <p:spPr/>
        <p:txBody>
          <a:bodyPr>
            <a:normAutofit fontScale="92500" lnSpcReduction="20000"/>
          </a:bodyPr>
          <a:lstStyle/>
          <a:p>
            <a:pPr marL="0" indent="0">
              <a:buNone/>
            </a:pPr>
            <a:r>
              <a:rPr lang="en-US" dirty="0"/>
              <a:t>Likely the most important job of the Board</a:t>
            </a:r>
          </a:p>
          <a:p>
            <a:endParaRPr lang="en-US" dirty="0"/>
          </a:p>
          <a:p>
            <a:r>
              <a:rPr lang="en-US" b="1" dirty="0"/>
              <a:t>Domain VI – Personnel</a:t>
            </a:r>
          </a:p>
          <a:p>
            <a:pPr marL="0" indent="0">
              <a:buNone/>
            </a:pPr>
            <a:endParaRPr lang="en-US" dirty="0"/>
          </a:p>
          <a:p>
            <a:pPr lvl="1"/>
            <a:r>
              <a:rPr lang="en-US" dirty="0"/>
              <a:t>The board of education employs a superintendent who acts as the Chief Executive Officer of the school system</a:t>
            </a:r>
          </a:p>
          <a:p>
            <a:pPr marL="457200" lvl="1" indent="0">
              <a:buNone/>
            </a:pPr>
            <a:r>
              <a:rPr lang="en-US" dirty="0"/>
              <a:t>    </a:t>
            </a:r>
            <a:r>
              <a:rPr lang="en-US" b="1" dirty="0"/>
              <a:t>(Standard A)</a:t>
            </a:r>
          </a:p>
          <a:p>
            <a:pPr marL="457200" lvl="1" indent="0">
              <a:buNone/>
            </a:pPr>
            <a:endParaRPr lang="en-US" b="1" dirty="0"/>
          </a:p>
          <a:p>
            <a:pPr lvl="1"/>
            <a:r>
              <a:rPr lang="en-US" dirty="0"/>
              <a:t>The board’s search and hiring processes result in selecting a superintendent with the verified knowledge, expertise, skills and prior performance history that predict successful performance in execution of Superintendent duties and responsibilities in alignment with the school system strategic plan </a:t>
            </a:r>
            <a:r>
              <a:rPr lang="en-US" b="1" dirty="0"/>
              <a:t>(Element 1)</a:t>
            </a:r>
          </a:p>
          <a:p>
            <a:endParaRPr lang="en-US" dirty="0"/>
          </a:p>
        </p:txBody>
      </p:sp>
    </p:spTree>
    <p:extLst>
      <p:ext uri="{BB962C8B-B14F-4D97-AF65-F5344CB8AC3E}">
        <p14:creationId xmlns:p14="http://schemas.microsoft.com/office/powerpoint/2010/main" val="2169890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1FA6E-6576-486B-9B74-FD699FBEC967}"/>
              </a:ext>
            </a:extLst>
          </p:cNvPr>
          <p:cNvSpPr>
            <a:spLocks noGrp="1"/>
          </p:cNvSpPr>
          <p:nvPr>
            <p:ph idx="1"/>
          </p:nvPr>
        </p:nvSpPr>
        <p:spPr/>
        <p:txBody>
          <a:bodyPr/>
          <a:lstStyle/>
          <a:p>
            <a:pPr marL="971550" lvl="1" indent="-457200"/>
            <a:r>
              <a:rPr lang="en-US" sz="2800" b="1" dirty="0"/>
              <a:t>Indicator 1: </a:t>
            </a:r>
            <a:r>
              <a:rPr lang="en-US" sz="2800" b="1" u="sng" dirty="0"/>
              <a:t>Education, Training and  Licensure</a:t>
            </a:r>
            <a:endParaRPr lang="en-US" b="1" dirty="0"/>
          </a:p>
          <a:p>
            <a:pPr lvl="1"/>
            <a:endParaRPr lang="en-US" sz="2800" b="1" dirty="0"/>
          </a:p>
          <a:p>
            <a:pPr lvl="1"/>
            <a:r>
              <a:rPr lang="en-US" sz="2800" b="1" dirty="0"/>
              <a:t>   Indicator 2: </a:t>
            </a:r>
            <a:r>
              <a:rPr lang="en-US" sz="2800" b="1" u="sng" dirty="0"/>
              <a:t>Experience</a:t>
            </a:r>
          </a:p>
          <a:p>
            <a:pPr lvl="1"/>
            <a:endParaRPr lang="en-US" sz="2600" b="1" u="sng" dirty="0"/>
          </a:p>
          <a:p>
            <a:pPr marL="0" indent="0">
              <a:buNone/>
            </a:pPr>
            <a:endParaRPr lang="en-US" dirty="0"/>
          </a:p>
        </p:txBody>
      </p:sp>
    </p:spTree>
    <p:extLst>
      <p:ext uri="{BB962C8B-B14F-4D97-AF65-F5344CB8AC3E}">
        <p14:creationId xmlns:p14="http://schemas.microsoft.com/office/powerpoint/2010/main" val="3871712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72DFA-20A0-41A4-85AB-83BF8351A9F9}"/>
              </a:ext>
            </a:extLst>
          </p:cNvPr>
          <p:cNvSpPr>
            <a:spLocks noGrp="1"/>
          </p:cNvSpPr>
          <p:nvPr>
            <p:ph idx="1"/>
          </p:nvPr>
        </p:nvSpPr>
        <p:spPr/>
        <p:txBody>
          <a:bodyPr/>
          <a:lstStyle/>
          <a:p>
            <a:pPr marL="342900" lvl="1" indent="-342900"/>
            <a:r>
              <a:rPr lang="en-US" b="1" dirty="0"/>
              <a:t>The remaining seven (7) indicators are aligned with research/performance based leadership standards, a set of nationally recognized criteria that outline what education leaders should know and be able to do </a:t>
            </a:r>
          </a:p>
          <a:p>
            <a:pPr marL="342900" lvl="1" indent="-342900"/>
            <a:endParaRPr lang="en-US" b="1" dirty="0"/>
          </a:p>
          <a:p>
            <a:pPr marL="342900" lvl="1" indent="-342900"/>
            <a:r>
              <a:rPr lang="en-US" b="1" dirty="0"/>
              <a:t>These standards provide foundational principles of educational leadership that cut across all grade levels and promote improved student engagement and achievement</a:t>
            </a:r>
          </a:p>
          <a:p>
            <a:pPr marL="0" indent="0">
              <a:buNone/>
            </a:pPr>
            <a:endParaRPr lang="en-US" dirty="0"/>
          </a:p>
        </p:txBody>
      </p:sp>
    </p:spTree>
    <p:extLst>
      <p:ext uri="{BB962C8B-B14F-4D97-AF65-F5344CB8AC3E}">
        <p14:creationId xmlns:p14="http://schemas.microsoft.com/office/powerpoint/2010/main" val="3742663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DF4A39-680B-4C59-A690-A94BAD3C6AF5}"/>
              </a:ext>
            </a:extLst>
          </p:cNvPr>
          <p:cNvSpPr>
            <a:spLocks noGrp="1"/>
          </p:cNvSpPr>
          <p:nvPr>
            <p:ph idx="1"/>
          </p:nvPr>
        </p:nvSpPr>
        <p:spPr/>
        <p:txBody>
          <a:bodyPr/>
          <a:lstStyle/>
          <a:p>
            <a:pPr lvl="1"/>
            <a:r>
              <a:rPr lang="en-US" b="1" dirty="0"/>
              <a:t>Indicator 3: </a:t>
            </a:r>
            <a:r>
              <a:rPr lang="en-US" b="1" u="sng" dirty="0"/>
              <a:t>Vision, Mission and Beliefs</a:t>
            </a:r>
          </a:p>
          <a:p>
            <a:pPr lvl="1"/>
            <a:endParaRPr lang="en-US" b="1" dirty="0"/>
          </a:p>
          <a:p>
            <a:pPr lvl="1"/>
            <a:r>
              <a:rPr lang="en-US" b="1" dirty="0"/>
              <a:t>Indicator 4: </a:t>
            </a:r>
            <a:r>
              <a:rPr lang="en-US" b="1" u="sng" dirty="0"/>
              <a:t>Leading Learning</a:t>
            </a:r>
          </a:p>
          <a:p>
            <a:pPr lvl="1"/>
            <a:endParaRPr lang="en-US" b="1" dirty="0"/>
          </a:p>
          <a:p>
            <a:pPr lvl="1"/>
            <a:r>
              <a:rPr lang="en-US" b="1" dirty="0"/>
              <a:t>Indicator 5:  </a:t>
            </a:r>
            <a:r>
              <a:rPr lang="en-US" b="1" u="sng" dirty="0"/>
              <a:t>Operations and Management of Organizational Systems</a:t>
            </a:r>
          </a:p>
          <a:p>
            <a:endParaRPr lang="en-US" dirty="0"/>
          </a:p>
        </p:txBody>
      </p:sp>
    </p:spTree>
    <p:extLst>
      <p:ext uri="{BB962C8B-B14F-4D97-AF65-F5344CB8AC3E}">
        <p14:creationId xmlns:p14="http://schemas.microsoft.com/office/powerpoint/2010/main" val="2979178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1E4B28-9A1D-4588-A7BF-35D7FEDAA188}"/>
              </a:ext>
            </a:extLst>
          </p:cNvPr>
          <p:cNvSpPr>
            <a:spLocks noGrp="1"/>
          </p:cNvSpPr>
          <p:nvPr>
            <p:ph idx="1"/>
          </p:nvPr>
        </p:nvSpPr>
        <p:spPr/>
        <p:txBody>
          <a:bodyPr/>
          <a:lstStyle/>
          <a:p>
            <a:pPr lvl="1"/>
            <a:r>
              <a:rPr lang="en-US" b="1" dirty="0"/>
              <a:t>Indicator 6:  </a:t>
            </a:r>
            <a:r>
              <a:rPr lang="en-US" b="1" u="sng" dirty="0"/>
              <a:t>Collaborating and Communicating with Multiple Stakeholders</a:t>
            </a:r>
          </a:p>
          <a:p>
            <a:pPr lvl="1"/>
            <a:endParaRPr lang="en-US" b="1" dirty="0"/>
          </a:p>
          <a:p>
            <a:pPr lvl="1"/>
            <a:r>
              <a:rPr lang="en-US" b="1" dirty="0"/>
              <a:t>Indicator 7: </a:t>
            </a:r>
            <a:r>
              <a:rPr lang="en-US" b="1" u="sng" dirty="0"/>
              <a:t>Ethical Principles and Profession</a:t>
            </a:r>
            <a:r>
              <a:rPr lang="en-US" b="1" dirty="0"/>
              <a:t>alism</a:t>
            </a:r>
          </a:p>
          <a:p>
            <a:pPr lvl="1"/>
            <a:endParaRPr lang="en-US" b="1" dirty="0"/>
          </a:p>
          <a:p>
            <a:pPr lvl="1"/>
            <a:r>
              <a:rPr lang="en-US" b="1" dirty="0"/>
              <a:t>Indicator 8: </a:t>
            </a:r>
            <a:r>
              <a:rPr lang="en-US" b="1" u="sng" dirty="0"/>
              <a:t>The Education System</a:t>
            </a:r>
          </a:p>
          <a:p>
            <a:endParaRPr lang="en-US" dirty="0"/>
          </a:p>
        </p:txBody>
      </p:sp>
    </p:spTree>
    <p:extLst>
      <p:ext uri="{BB962C8B-B14F-4D97-AF65-F5344CB8AC3E}">
        <p14:creationId xmlns:p14="http://schemas.microsoft.com/office/powerpoint/2010/main" val="3682312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67BA1D-27CC-453C-AD2E-F0A0A3A81A5B}"/>
              </a:ext>
            </a:extLst>
          </p:cNvPr>
          <p:cNvSpPr>
            <a:spLocks noGrp="1"/>
          </p:cNvSpPr>
          <p:nvPr>
            <p:ph idx="1"/>
          </p:nvPr>
        </p:nvSpPr>
        <p:spPr>
          <a:xfrm>
            <a:off x="2334588" y="1382936"/>
            <a:ext cx="9486110" cy="4794027"/>
          </a:xfrm>
        </p:spPr>
        <p:txBody>
          <a:bodyPr>
            <a:normAutofit fontScale="92500" lnSpcReduction="10000"/>
          </a:bodyPr>
          <a:lstStyle/>
          <a:p>
            <a:pPr marL="457200" lvl="1" indent="0">
              <a:buNone/>
            </a:pPr>
            <a:r>
              <a:rPr lang="en-US" sz="2600" b="1" dirty="0"/>
              <a:t>Indicator 9</a:t>
            </a:r>
            <a:r>
              <a:rPr lang="en-US" sz="2600" b="1" u="sng" dirty="0"/>
              <a:t>: Personal Qualities</a:t>
            </a:r>
          </a:p>
          <a:p>
            <a:pPr marL="914400" lvl="2" indent="0">
              <a:buNone/>
            </a:pPr>
            <a:r>
              <a:rPr lang="en-US" dirty="0"/>
              <a:t>Addresses practices, attributes and behaviors that are important to the success of a superintendent</a:t>
            </a:r>
          </a:p>
          <a:p>
            <a:pPr lvl="3"/>
            <a:r>
              <a:rPr lang="en-US" dirty="0"/>
              <a:t>Conflict Management</a:t>
            </a:r>
          </a:p>
          <a:p>
            <a:pPr lvl="3"/>
            <a:r>
              <a:rPr lang="en-US" dirty="0"/>
              <a:t>Creativity</a:t>
            </a:r>
          </a:p>
          <a:p>
            <a:pPr lvl="3"/>
            <a:r>
              <a:rPr lang="en-US" dirty="0"/>
              <a:t>Customer Focus</a:t>
            </a:r>
          </a:p>
          <a:p>
            <a:pPr lvl="3"/>
            <a:r>
              <a:rPr lang="en-US" dirty="0"/>
              <a:t>Emotional Intelligence/Self-Awareness</a:t>
            </a:r>
          </a:p>
          <a:p>
            <a:pPr lvl="3"/>
            <a:r>
              <a:rPr lang="en-US" dirty="0"/>
              <a:t>Global/Future Perspective</a:t>
            </a:r>
          </a:p>
          <a:p>
            <a:pPr lvl="3"/>
            <a:r>
              <a:rPr lang="en-US" dirty="0"/>
              <a:t>Judgment</a:t>
            </a:r>
          </a:p>
          <a:p>
            <a:pPr lvl="3"/>
            <a:r>
              <a:rPr lang="en-US" dirty="0"/>
              <a:t>Organizational Ability</a:t>
            </a:r>
          </a:p>
          <a:p>
            <a:pPr lvl="3"/>
            <a:r>
              <a:rPr lang="en-US" dirty="0"/>
              <a:t>Values</a:t>
            </a:r>
          </a:p>
          <a:p>
            <a:pPr lvl="3"/>
            <a:r>
              <a:rPr lang="en-US" dirty="0"/>
              <a:t>Time Management</a:t>
            </a:r>
          </a:p>
          <a:p>
            <a:pPr lvl="3"/>
            <a:r>
              <a:rPr lang="en-US" dirty="0"/>
              <a:t>Responsiveness</a:t>
            </a:r>
          </a:p>
          <a:p>
            <a:pPr lvl="3"/>
            <a:r>
              <a:rPr lang="en-US" dirty="0"/>
              <a:t>Sensitivity</a:t>
            </a:r>
          </a:p>
          <a:p>
            <a:pPr lvl="3"/>
            <a:r>
              <a:rPr lang="en-US" dirty="0"/>
              <a:t>Sense of Humor</a:t>
            </a:r>
          </a:p>
          <a:p>
            <a:pPr lvl="3"/>
            <a:r>
              <a:rPr lang="en-US" dirty="0"/>
              <a:t>FIT (for leadership in the targeted district)</a:t>
            </a:r>
          </a:p>
        </p:txBody>
      </p:sp>
    </p:spTree>
    <p:extLst>
      <p:ext uri="{BB962C8B-B14F-4D97-AF65-F5344CB8AC3E}">
        <p14:creationId xmlns:p14="http://schemas.microsoft.com/office/powerpoint/2010/main" val="3780685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491C26-0662-4441-A239-ABFA2F1353ED}"/>
              </a:ext>
            </a:extLst>
          </p:cNvPr>
          <p:cNvSpPr>
            <a:spLocks noGrp="1"/>
          </p:cNvSpPr>
          <p:nvPr>
            <p:ph idx="1"/>
          </p:nvPr>
        </p:nvSpPr>
        <p:spPr>
          <a:xfrm>
            <a:off x="2334588" y="1428278"/>
            <a:ext cx="9486110" cy="4748685"/>
          </a:xfrm>
        </p:spPr>
        <p:txBody>
          <a:bodyPr>
            <a:normAutofit/>
          </a:bodyPr>
          <a:lstStyle/>
          <a:p>
            <a:pPr marL="0" indent="0" algn="ctr">
              <a:spcAft>
                <a:spcPts val="1200"/>
              </a:spcAft>
              <a:buNone/>
            </a:pPr>
            <a:r>
              <a:rPr lang="en-US" sz="2600" dirty="0"/>
              <a:t>Transitioning to Professional Standards for Educational Leaders (PSEL) formerly known as Interstate School Leadership Licensure Consortium (ISLLC) Standards for assessment of superintendent search candidates in alignment with the GSBA Superintendent Competency Framework</a:t>
            </a:r>
          </a:p>
          <a:p>
            <a:pPr marL="0" indent="0" algn="ctr">
              <a:buNone/>
            </a:pPr>
            <a:r>
              <a:rPr lang="en-US" sz="2600" dirty="0">
                <a:solidFill>
                  <a:srgbClr val="002060"/>
                </a:solidFill>
                <a:hlinkClick r:id="rId2">
                  <a:extLst>
                    <a:ext uri="{A12FA001-AC4F-418D-AE19-62706E023703}">
                      <ahyp:hlinkClr xmlns:ahyp="http://schemas.microsoft.com/office/drawing/2018/hyperlinkcolor" val="tx"/>
                    </a:ext>
                  </a:extLst>
                </a:hlinkClick>
              </a:rPr>
              <a:t>CCSSO: Professional Standards for Educational Leaders </a:t>
            </a:r>
            <a:endParaRPr lang="en-US" sz="2600" dirty="0">
              <a:solidFill>
                <a:srgbClr val="002060"/>
              </a:solidFill>
            </a:endParaRPr>
          </a:p>
          <a:p>
            <a:pPr marL="0" indent="0">
              <a:buNone/>
            </a:pPr>
            <a:endParaRPr lang="en-US" sz="1500" dirty="0"/>
          </a:p>
          <a:p>
            <a:pPr marL="0" indent="0">
              <a:buNone/>
            </a:pPr>
            <a:r>
              <a:rPr lang="en-US" sz="2200" dirty="0"/>
              <a:t>GOAL: </a:t>
            </a:r>
            <a:r>
              <a:rPr lang="en-US" sz="1900" dirty="0"/>
              <a:t>To ensure that all aspects of the Superintendent Search Process include coherent themes and key competency areas with a clear focus and priority on leadership effectiveness and student achievement. This framework aligns various aspects of the search process with the national leadership standards. </a:t>
            </a:r>
            <a:endParaRPr lang="en-US" sz="2200" dirty="0"/>
          </a:p>
          <a:p>
            <a:endParaRPr lang="en-US" dirty="0"/>
          </a:p>
        </p:txBody>
      </p:sp>
    </p:spTree>
    <p:extLst>
      <p:ext uri="{BB962C8B-B14F-4D97-AF65-F5344CB8AC3E}">
        <p14:creationId xmlns:p14="http://schemas.microsoft.com/office/powerpoint/2010/main" val="4175237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4A4CD-415B-4714-BC93-536914EED20A}"/>
              </a:ext>
            </a:extLst>
          </p:cNvPr>
          <p:cNvSpPr>
            <a:spLocks noGrp="1"/>
          </p:cNvSpPr>
          <p:nvPr>
            <p:ph type="title"/>
          </p:nvPr>
        </p:nvSpPr>
        <p:spPr/>
        <p:txBody>
          <a:bodyPr/>
          <a:lstStyle/>
          <a:p>
            <a:r>
              <a:rPr lang="en-US" dirty="0"/>
              <a:t>PSEL STANDARDS</a:t>
            </a:r>
          </a:p>
        </p:txBody>
      </p:sp>
      <p:sp>
        <p:nvSpPr>
          <p:cNvPr id="3" name="Content Placeholder 2">
            <a:extLst>
              <a:ext uri="{FF2B5EF4-FFF2-40B4-BE49-F238E27FC236}">
                <a16:creationId xmlns:a16="http://schemas.microsoft.com/office/drawing/2014/main" id="{A267C85C-7461-40B9-947B-DD3034F50C14}"/>
              </a:ext>
            </a:extLst>
          </p:cNvPr>
          <p:cNvSpPr>
            <a:spLocks noGrp="1"/>
          </p:cNvSpPr>
          <p:nvPr>
            <p:ph idx="1"/>
          </p:nvPr>
        </p:nvSpPr>
        <p:spPr/>
        <p:txBody>
          <a:bodyPr/>
          <a:lstStyle/>
          <a:p>
            <a:pPr marL="514350" indent="-514350">
              <a:buFont typeface="+mj-lt"/>
              <a:buAutoNum type="arabicPeriod"/>
            </a:pPr>
            <a:r>
              <a:rPr lang="en-US" dirty="0"/>
              <a:t>Mission, Vision, and Core Values</a:t>
            </a:r>
          </a:p>
          <a:p>
            <a:pPr marL="514350" indent="-514350">
              <a:buFont typeface="+mj-lt"/>
              <a:buAutoNum type="arabicPeriod"/>
            </a:pPr>
            <a:endParaRPr lang="en-US" dirty="0"/>
          </a:p>
          <a:p>
            <a:pPr marL="514350" indent="-514350">
              <a:buFont typeface="+mj-lt"/>
              <a:buAutoNum type="arabicPeriod"/>
            </a:pPr>
            <a:r>
              <a:rPr lang="en-US" dirty="0"/>
              <a:t>Ethics and Professional Norms</a:t>
            </a:r>
          </a:p>
          <a:p>
            <a:pPr marL="514350" indent="-514350">
              <a:buFont typeface="+mj-lt"/>
              <a:buAutoNum type="arabicPeriod"/>
            </a:pPr>
            <a:endParaRPr lang="en-US" dirty="0"/>
          </a:p>
          <a:p>
            <a:pPr marL="514350" indent="-514350">
              <a:buFont typeface="+mj-lt"/>
              <a:buAutoNum type="arabicPeriod"/>
            </a:pPr>
            <a:r>
              <a:rPr lang="en-US" dirty="0"/>
              <a:t>Equity and Cultural Responsiveness</a:t>
            </a:r>
          </a:p>
          <a:p>
            <a:pPr marL="0" indent="0">
              <a:buNone/>
            </a:pPr>
            <a:endParaRPr lang="en-US" dirty="0"/>
          </a:p>
        </p:txBody>
      </p:sp>
    </p:spTree>
    <p:extLst>
      <p:ext uri="{BB962C8B-B14F-4D97-AF65-F5344CB8AC3E}">
        <p14:creationId xmlns:p14="http://schemas.microsoft.com/office/powerpoint/2010/main" val="487536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B414-2EF4-46CD-83E7-3B13675AD7D0}"/>
              </a:ext>
            </a:extLst>
          </p:cNvPr>
          <p:cNvSpPr>
            <a:spLocks noGrp="1"/>
          </p:cNvSpPr>
          <p:nvPr>
            <p:ph type="title"/>
          </p:nvPr>
        </p:nvSpPr>
        <p:spPr/>
        <p:txBody>
          <a:bodyPr/>
          <a:lstStyle/>
          <a:p>
            <a:r>
              <a:rPr lang="en-US" dirty="0"/>
              <a:t>PSEL STANDARDS</a:t>
            </a:r>
          </a:p>
        </p:txBody>
      </p:sp>
      <p:sp>
        <p:nvSpPr>
          <p:cNvPr id="3" name="Content Placeholder 2">
            <a:extLst>
              <a:ext uri="{FF2B5EF4-FFF2-40B4-BE49-F238E27FC236}">
                <a16:creationId xmlns:a16="http://schemas.microsoft.com/office/drawing/2014/main" id="{9D4F542A-0499-40A4-A0B8-F07E8A937268}"/>
              </a:ext>
            </a:extLst>
          </p:cNvPr>
          <p:cNvSpPr>
            <a:spLocks noGrp="1"/>
          </p:cNvSpPr>
          <p:nvPr>
            <p:ph idx="1"/>
          </p:nvPr>
        </p:nvSpPr>
        <p:spPr/>
        <p:txBody>
          <a:bodyPr/>
          <a:lstStyle/>
          <a:p>
            <a:pPr marL="0" indent="0">
              <a:buNone/>
            </a:pPr>
            <a:r>
              <a:rPr lang="en-US" dirty="0"/>
              <a:t>4.  Curriculum, Instruction and Assessment</a:t>
            </a:r>
          </a:p>
          <a:p>
            <a:pPr marL="514350" indent="-514350">
              <a:buFont typeface="+mj-lt"/>
              <a:buAutoNum type="arabicPeriod"/>
            </a:pPr>
            <a:endParaRPr lang="en-US" dirty="0"/>
          </a:p>
          <a:p>
            <a:pPr marL="0" indent="0">
              <a:buNone/>
            </a:pPr>
            <a:r>
              <a:rPr lang="en-US" dirty="0"/>
              <a:t>5.  Community of Care and Support for Students</a:t>
            </a:r>
          </a:p>
          <a:p>
            <a:pPr marL="514350" indent="-514350">
              <a:buFont typeface="+mj-lt"/>
              <a:buAutoNum type="arabicPeriod"/>
            </a:pPr>
            <a:endParaRPr lang="en-US" dirty="0"/>
          </a:p>
          <a:p>
            <a:pPr marL="0" indent="0">
              <a:buNone/>
            </a:pPr>
            <a:r>
              <a:rPr lang="en-US" dirty="0"/>
              <a:t>6.  Professional Capacity of School Personnel</a:t>
            </a:r>
          </a:p>
          <a:p>
            <a:endParaRPr lang="en-US" dirty="0"/>
          </a:p>
        </p:txBody>
      </p:sp>
    </p:spTree>
    <p:extLst>
      <p:ext uri="{BB962C8B-B14F-4D97-AF65-F5344CB8AC3E}">
        <p14:creationId xmlns:p14="http://schemas.microsoft.com/office/powerpoint/2010/main" val="2814083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CCF11-505D-4E5C-8072-E5828771B0BD}"/>
              </a:ext>
            </a:extLst>
          </p:cNvPr>
          <p:cNvSpPr>
            <a:spLocks noGrp="1"/>
          </p:cNvSpPr>
          <p:nvPr>
            <p:ph type="title"/>
          </p:nvPr>
        </p:nvSpPr>
        <p:spPr/>
        <p:txBody>
          <a:bodyPr/>
          <a:lstStyle/>
          <a:p>
            <a:r>
              <a:rPr lang="en-US" dirty="0"/>
              <a:t>PSEL STANDARDS</a:t>
            </a:r>
          </a:p>
        </p:txBody>
      </p:sp>
      <p:sp>
        <p:nvSpPr>
          <p:cNvPr id="3" name="Content Placeholder 2">
            <a:extLst>
              <a:ext uri="{FF2B5EF4-FFF2-40B4-BE49-F238E27FC236}">
                <a16:creationId xmlns:a16="http://schemas.microsoft.com/office/drawing/2014/main" id="{D6B03CEA-BDA6-4A1E-962E-F730A5A7EDA7}"/>
              </a:ext>
            </a:extLst>
          </p:cNvPr>
          <p:cNvSpPr>
            <a:spLocks noGrp="1"/>
          </p:cNvSpPr>
          <p:nvPr>
            <p:ph idx="1"/>
          </p:nvPr>
        </p:nvSpPr>
        <p:spPr/>
        <p:txBody>
          <a:bodyPr/>
          <a:lstStyle/>
          <a:p>
            <a:pPr marL="0" indent="0">
              <a:buNone/>
            </a:pPr>
            <a:r>
              <a:rPr lang="en-US" dirty="0"/>
              <a:t>7.  Professional Community for Teachers and Staff</a:t>
            </a:r>
          </a:p>
          <a:p>
            <a:pPr marL="514350" indent="-514350">
              <a:buFont typeface="+mj-lt"/>
              <a:buAutoNum type="arabicPeriod"/>
            </a:pPr>
            <a:endParaRPr lang="en-US" dirty="0"/>
          </a:p>
          <a:p>
            <a:pPr marL="0" indent="0">
              <a:buNone/>
            </a:pPr>
            <a:r>
              <a:rPr lang="en-US" dirty="0"/>
              <a:t>8.  Meaningful Engagement of Families and Community</a:t>
            </a:r>
          </a:p>
          <a:p>
            <a:pPr marL="514350" indent="-514350">
              <a:buFont typeface="+mj-lt"/>
              <a:buAutoNum type="arabicPeriod"/>
            </a:pPr>
            <a:endParaRPr lang="en-US" dirty="0"/>
          </a:p>
          <a:p>
            <a:pPr marL="514350" indent="-514350">
              <a:buAutoNum type="arabicPeriod" startAt="9"/>
            </a:pPr>
            <a:r>
              <a:rPr lang="en-US" dirty="0"/>
              <a:t>Operations and Management</a:t>
            </a:r>
          </a:p>
          <a:p>
            <a:pPr marL="0" indent="0">
              <a:buNone/>
            </a:pPr>
            <a:endParaRPr lang="en-US" dirty="0"/>
          </a:p>
          <a:p>
            <a:pPr marL="0" indent="0">
              <a:buNone/>
            </a:pPr>
            <a:r>
              <a:rPr lang="en-US" dirty="0"/>
              <a:t>10. School Improvement</a:t>
            </a:r>
          </a:p>
          <a:p>
            <a:pPr marL="514350" indent="-514350">
              <a:buAutoNum type="arabicPeriod" startAt="9"/>
            </a:pPr>
            <a:endParaRPr lang="en-US" dirty="0"/>
          </a:p>
          <a:p>
            <a:pPr marL="514350" indent="-514350">
              <a:buAutoNum type="arabicPeriod" startAt="9"/>
            </a:pPr>
            <a:endParaRPr lang="en-US" dirty="0"/>
          </a:p>
          <a:p>
            <a:endParaRPr lang="en-US" dirty="0"/>
          </a:p>
        </p:txBody>
      </p:sp>
    </p:spTree>
    <p:extLst>
      <p:ext uri="{BB962C8B-B14F-4D97-AF65-F5344CB8AC3E}">
        <p14:creationId xmlns:p14="http://schemas.microsoft.com/office/powerpoint/2010/main" val="1563371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CF90E-4D0A-47F5-8E15-E925CC49C477}"/>
              </a:ext>
            </a:extLst>
          </p:cNvPr>
          <p:cNvSpPr>
            <a:spLocks noGrp="1"/>
          </p:cNvSpPr>
          <p:nvPr>
            <p:ph type="title"/>
          </p:nvPr>
        </p:nvSpPr>
        <p:spPr/>
        <p:txBody>
          <a:bodyPr/>
          <a:lstStyle/>
          <a:p>
            <a:r>
              <a:rPr lang="en-US" dirty="0"/>
              <a:t>GSBA Marketing Efforts</a:t>
            </a:r>
          </a:p>
        </p:txBody>
      </p:sp>
      <p:sp>
        <p:nvSpPr>
          <p:cNvPr id="3" name="Content Placeholder 2">
            <a:extLst>
              <a:ext uri="{FF2B5EF4-FFF2-40B4-BE49-F238E27FC236}">
                <a16:creationId xmlns:a16="http://schemas.microsoft.com/office/drawing/2014/main" id="{3D29F900-FAE7-4642-AB31-9BAB13A7BC12}"/>
              </a:ext>
            </a:extLst>
          </p:cNvPr>
          <p:cNvSpPr>
            <a:spLocks noGrp="1"/>
          </p:cNvSpPr>
          <p:nvPr>
            <p:ph idx="1"/>
          </p:nvPr>
        </p:nvSpPr>
        <p:spPr/>
        <p:txBody>
          <a:bodyPr/>
          <a:lstStyle/>
          <a:p>
            <a:r>
              <a:rPr lang="en-US" dirty="0">
                <a:solidFill>
                  <a:srgbClr val="002060"/>
                </a:solidFill>
                <a:hlinkClick r:id="rId2">
                  <a:extLst>
                    <a:ext uri="{A12FA001-AC4F-418D-AE19-62706E023703}">
                      <ahyp:hlinkClr xmlns:ahyp="http://schemas.microsoft.com/office/drawing/2018/hyperlinkcolor" val="tx"/>
                    </a:ext>
                  </a:extLst>
                </a:hlinkClick>
              </a:rPr>
              <a:t>GSBA.com Superintendent Search Services</a:t>
            </a:r>
            <a:endParaRPr lang="en-US" dirty="0">
              <a:solidFill>
                <a:srgbClr val="002060"/>
              </a:solidFill>
            </a:endParaRPr>
          </a:p>
          <a:p>
            <a:r>
              <a:rPr lang="en-US" dirty="0">
                <a:solidFill>
                  <a:srgbClr val="002060"/>
                </a:solidFill>
                <a:hlinkClick r:id="rId3">
                  <a:extLst>
                    <a:ext uri="{A12FA001-AC4F-418D-AE19-62706E023703}">
                      <ahyp:hlinkClr xmlns:ahyp="http://schemas.microsoft.com/office/drawing/2018/hyperlinkcolor" val="tx"/>
                    </a:ext>
                  </a:extLst>
                </a:hlinkClick>
              </a:rPr>
              <a:t>Superintendent Search Marketing Video</a:t>
            </a:r>
            <a:endParaRPr lang="en-US" dirty="0">
              <a:solidFill>
                <a:srgbClr val="002060"/>
              </a:solidFill>
            </a:endParaRPr>
          </a:p>
          <a:p>
            <a:r>
              <a:rPr lang="en-US" dirty="0"/>
              <a:t>Brochure and Exhibit Banner</a:t>
            </a:r>
          </a:p>
          <a:p>
            <a:pPr marL="0" indent="0">
              <a:buNone/>
            </a:pPr>
            <a:endParaRPr lang="en-US" dirty="0"/>
          </a:p>
        </p:txBody>
      </p:sp>
      <p:grpSp>
        <p:nvGrpSpPr>
          <p:cNvPr id="4" name="Group 4">
            <a:extLst>
              <a:ext uri="{FF2B5EF4-FFF2-40B4-BE49-F238E27FC236}">
                <a16:creationId xmlns:a16="http://schemas.microsoft.com/office/drawing/2014/main" id="{35A84BE0-5B6E-408A-A166-A28879E908A0}"/>
              </a:ext>
            </a:extLst>
          </p:cNvPr>
          <p:cNvGrpSpPr>
            <a:grpSpLocks noChangeAspect="1"/>
          </p:cNvGrpSpPr>
          <p:nvPr/>
        </p:nvGrpSpPr>
        <p:grpSpPr bwMode="auto">
          <a:xfrm>
            <a:off x="4111838" y="3487177"/>
            <a:ext cx="1900525" cy="2435008"/>
            <a:chOff x="3469" y="946"/>
            <a:chExt cx="1465" cy="1877"/>
          </a:xfrm>
        </p:grpSpPr>
        <p:sp>
          <p:nvSpPr>
            <p:cNvPr id="5" name="AutoShape 3">
              <a:extLst>
                <a:ext uri="{FF2B5EF4-FFF2-40B4-BE49-F238E27FC236}">
                  <a16:creationId xmlns:a16="http://schemas.microsoft.com/office/drawing/2014/main" id="{F496E984-2206-4F00-84B2-FEC95F497A16}"/>
                </a:ext>
              </a:extLst>
            </p:cNvPr>
            <p:cNvSpPr>
              <a:spLocks noChangeAspect="1" noChangeArrowheads="1" noTextEdit="1"/>
            </p:cNvSpPr>
            <p:nvPr/>
          </p:nvSpPr>
          <p:spPr bwMode="auto">
            <a:xfrm>
              <a:off x="3469" y="946"/>
              <a:ext cx="1465" cy="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68FD2ABE-EB43-4244-AFCE-479411A10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9" y="946"/>
              <a:ext cx="1467" cy="18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7" name="Group 8">
            <a:extLst>
              <a:ext uri="{FF2B5EF4-FFF2-40B4-BE49-F238E27FC236}">
                <a16:creationId xmlns:a16="http://schemas.microsoft.com/office/drawing/2014/main" id="{22B6AFDC-6F2C-4B31-AE28-C7C6B2FD4C4D}"/>
              </a:ext>
            </a:extLst>
          </p:cNvPr>
          <p:cNvGrpSpPr>
            <a:grpSpLocks/>
          </p:cNvGrpSpPr>
          <p:nvPr/>
        </p:nvGrpSpPr>
        <p:grpSpPr bwMode="auto">
          <a:xfrm>
            <a:off x="7429565" y="2535526"/>
            <a:ext cx="1614800" cy="3641437"/>
            <a:chOff x="5933" y="1642"/>
            <a:chExt cx="1296" cy="2694"/>
          </a:xfrm>
        </p:grpSpPr>
        <p:sp>
          <p:nvSpPr>
            <p:cNvPr id="8" name="AutoShape 7">
              <a:extLst>
                <a:ext uri="{FF2B5EF4-FFF2-40B4-BE49-F238E27FC236}">
                  <a16:creationId xmlns:a16="http://schemas.microsoft.com/office/drawing/2014/main" id="{0944A170-B89A-4D67-AB7E-A0198F6F7196}"/>
                </a:ext>
              </a:extLst>
            </p:cNvPr>
            <p:cNvSpPr>
              <a:spLocks noChangeAspect="1" noChangeArrowheads="1" noTextEdit="1"/>
            </p:cNvSpPr>
            <p:nvPr/>
          </p:nvSpPr>
          <p:spPr bwMode="auto">
            <a:xfrm>
              <a:off x="5933" y="1642"/>
              <a:ext cx="925" cy="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9" name="Picture 9">
              <a:extLst>
                <a:ext uri="{FF2B5EF4-FFF2-40B4-BE49-F238E27FC236}">
                  <a16:creationId xmlns:a16="http://schemas.microsoft.com/office/drawing/2014/main" id="{2A069794-F495-4969-95CC-5A2B4E17B5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 y="2001"/>
              <a:ext cx="929" cy="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3310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E7D63-1BAF-4CFA-8D36-D7A41B5187DD}"/>
              </a:ext>
            </a:extLst>
          </p:cNvPr>
          <p:cNvSpPr>
            <a:spLocks noGrp="1"/>
          </p:cNvSpPr>
          <p:nvPr>
            <p:ph type="title"/>
          </p:nvPr>
        </p:nvSpPr>
        <p:spPr/>
        <p:txBody>
          <a:bodyPr/>
          <a:lstStyle/>
          <a:p>
            <a:pPr algn="ctr"/>
            <a:r>
              <a:rPr lang="en-US" dirty="0"/>
              <a:t>GSBA SUPERINTENDENT SEARCH ADVANTAGE</a:t>
            </a:r>
          </a:p>
        </p:txBody>
      </p:sp>
      <p:sp>
        <p:nvSpPr>
          <p:cNvPr id="3" name="Content Placeholder 2">
            <a:extLst>
              <a:ext uri="{FF2B5EF4-FFF2-40B4-BE49-F238E27FC236}">
                <a16:creationId xmlns:a16="http://schemas.microsoft.com/office/drawing/2014/main" id="{AA1DDC41-21DF-45F9-ABAB-81E2481BB269}"/>
              </a:ext>
            </a:extLst>
          </p:cNvPr>
          <p:cNvSpPr>
            <a:spLocks noGrp="1"/>
          </p:cNvSpPr>
          <p:nvPr>
            <p:ph idx="1"/>
          </p:nvPr>
        </p:nvSpPr>
        <p:spPr/>
        <p:txBody>
          <a:bodyPr anchor="ctr"/>
          <a:lstStyle/>
          <a:p>
            <a:r>
              <a:rPr lang="en-US" dirty="0"/>
              <a:t>GSBA has conducted the majority of the superintendent searches in Georgia— over 300 since 1987  </a:t>
            </a:r>
          </a:p>
          <a:p>
            <a:pPr marL="457200" lvl="1" indent="0">
              <a:buNone/>
            </a:pPr>
            <a:endParaRPr lang="en-US" dirty="0"/>
          </a:p>
          <a:p>
            <a:r>
              <a:rPr lang="en-US" dirty="0"/>
              <a:t>The scope of a GSBA search reaches candidates across the state, as well as nationally</a:t>
            </a:r>
          </a:p>
          <a:p>
            <a:endParaRPr lang="en-US" dirty="0"/>
          </a:p>
        </p:txBody>
      </p:sp>
    </p:spTree>
    <p:extLst>
      <p:ext uri="{BB962C8B-B14F-4D97-AF65-F5344CB8AC3E}">
        <p14:creationId xmlns:p14="http://schemas.microsoft.com/office/powerpoint/2010/main" val="2397519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6E1E-12E1-40AE-86FA-63E6F26D786D}"/>
              </a:ext>
            </a:extLst>
          </p:cNvPr>
          <p:cNvSpPr>
            <a:spLocks noGrp="1"/>
          </p:cNvSpPr>
          <p:nvPr>
            <p:ph type="title"/>
          </p:nvPr>
        </p:nvSpPr>
        <p:spPr/>
        <p:txBody>
          <a:bodyPr/>
          <a:lstStyle/>
          <a:p>
            <a:pPr algn="ctr"/>
            <a:r>
              <a:rPr lang="en-US" dirty="0"/>
              <a:t>CONTACT INFORMATION</a:t>
            </a:r>
          </a:p>
        </p:txBody>
      </p:sp>
      <p:sp>
        <p:nvSpPr>
          <p:cNvPr id="3" name="Content Placeholder 2">
            <a:extLst>
              <a:ext uri="{FF2B5EF4-FFF2-40B4-BE49-F238E27FC236}">
                <a16:creationId xmlns:a16="http://schemas.microsoft.com/office/drawing/2014/main" id="{A30C2789-6A63-4CC6-833A-D04F95920F56}"/>
              </a:ext>
            </a:extLst>
          </p:cNvPr>
          <p:cNvSpPr>
            <a:spLocks noGrp="1"/>
          </p:cNvSpPr>
          <p:nvPr>
            <p:ph idx="1"/>
          </p:nvPr>
        </p:nvSpPr>
        <p:spPr/>
        <p:txBody>
          <a:bodyPr>
            <a:normAutofit/>
          </a:bodyPr>
          <a:lstStyle/>
          <a:p>
            <a:pPr marL="0" indent="0" algn="ctr">
              <a:buNone/>
            </a:pPr>
            <a:r>
              <a:rPr lang="en-US" dirty="0"/>
              <a:t>GSBA SUPERINTENDENT</a:t>
            </a:r>
          </a:p>
          <a:p>
            <a:pPr marL="0" indent="0" algn="ctr">
              <a:buNone/>
            </a:pPr>
            <a:r>
              <a:rPr lang="en-US" dirty="0"/>
              <a:t>SEARCH SERVICES</a:t>
            </a:r>
          </a:p>
          <a:p>
            <a:pPr marL="0" indent="0" algn="ctr">
              <a:buNone/>
            </a:pPr>
            <a:r>
              <a:rPr lang="en-US" sz="1200" b="1" dirty="0">
                <a:solidFill>
                  <a:schemeClr val="tx1"/>
                </a:solidFill>
              </a:rPr>
              <a:t>Valarie Wilson, Executive Director</a:t>
            </a:r>
          </a:p>
          <a:p>
            <a:pPr marL="0" indent="0" algn="ctr">
              <a:buNone/>
            </a:pPr>
            <a:r>
              <a:rPr lang="en-US" sz="1200" b="1" dirty="0">
                <a:solidFill>
                  <a:schemeClr val="tx1"/>
                </a:solidFill>
                <a:hlinkClick r:id="rId2"/>
              </a:rPr>
              <a:t>vwilson@gsba.com</a:t>
            </a:r>
            <a:endParaRPr lang="en-US" sz="1200" b="1" dirty="0">
              <a:solidFill>
                <a:schemeClr val="tx1"/>
              </a:solidFill>
            </a:endParaRPr>
          </a:p>
          <a:p>
            <a:pPr marL="0" indent="0" algn="ctr">
              <a:buNone/>
            </a:pPr>
            <a:endParaRPr lang="en-US" sz="1200" b="1" dirty="0">
              <a:solidFill>
                <a:schemeClr val="tx1"/>
              </a:solidFill>
            </a:endParaRPr>
          </a:p>
          <a:p>
            <a:pPr marL="0" indent="0" algn="ctr">
              <a:buNone/>
            </a:pPr>
            <a:r>
              <a:rPr lang="en-US" sz="1200" b="1" dirty="0">
                <a:solidFill>
                  <a:schemeClr val="tx1"/>
                </a:solidFill>
              </a:rPr>
              <a:t>Dr. Samuel King</a:t>
            </a:r>
          </a:p>
          <a:p>
            <a:pPr marL="0" indent="0" algn="ctr">
              <a:buNone/>
            </a:pPr>
            <a:r>
              <a:rPr lang="en-US" sz="1200" b="1" dirty="0">
                <a:solidFill>
                  <a:schemeClr val="tx1"/>
                </a:solidFill>
              </a:rPr>
              <a:t>Director of Superintendent Search Services</a:t>
            </a:r>
          </a:p>
          <a:p>
            <a:pPr marL="0" indent="0" algn="ctr">
              <a:buNone/>
            </a:pPr>
            <a:r>
              <a:rPr lang="en-US" sz="1200" b="1" dirty="0">
                <a:solidFill>
                  <a:schemeClr val="tx1"/>
                </a:solidFill>
              </a:rPr>
              <a:t>Office: 770-995-4384</a:t>
            </a:r>
          </a:p>
          <a:p>
            <a:pPr marL="0" indent="0" algn="ctr">
              <a:buNone/>
            </a:pPr>
            <a:r>
              <a:rPr lang="en-US" sz="1200" b="1" dirty="0">
                <a:solidFill>
                  <a:schemeClr val="tx1"/>
                </a:solidFill>
              </a:rPr>
              <a:t>E-mail: sking@gsba.com</a:t>
            </a:r>
          </a:p>
          <a:p>
            <a:pPr marL="0" indent="0" algn="ctr">
              <a:buNone/>
            </a:pPr>
            <a:r>
              <a:rPr lang="en-US" sz="1200" dirty="0">
                <a:solidFill>
                  <a:schemeClr val="tx1"/>
                </a:solidFill>
                <a:hlinkClick r:id="rId3"/>
              </a:rPr>
              <a:t>www.gsba.com</a:t>
            </a:r>
            <a:endParaRPr lang="en-US" sz="1200" dirty="0">
              <a:solidFill>
                <a:schemeClr val="tx1"/>
              </a:solidFill>
            </a:endParaRPr>
          </a:p>
          <a:p>
            <a:pPr marL="0" indent="0" algn="ctr">
              <a:buNone/>
            </a:pPr>
            <a:r>
              <a:rPr lang="en-US" sz="1200" dirty="0">
                <a:solidFill>
                  <a:schemeClr val="tx1"/>
                </a:solidFill>
              </a:rPr>
              <a:t>770-995-4371</a:t>
            </a:r>
          </a:p>
          <a:p>
            <a:pPr marL="0" indent="0" algn="ctr">
              <a:buNone/>
            </a:pPr>
            <a:r>
              <a:rPr lang="en-US" sz="1200" dirty="0">
                <a:solidFill>
                  <a:schemeClr val="tx1"/>
                </a:solidFill>
              </a:rPr>
              <a:t>800-226-1856</a:t>
            </a:r>
          </a:p>
          <a:p>
            <a:pPr marL="0" indent="0" algn="ctr">
              <a:buNone/>
            </a:pPr>
            <a:r>
              <a:rPr lang="en-US" sz="1200" b="1" dirty="0">
                <a:solidFill>
                  <a:schemeClr val="tx1"/>
                </a:solidFill>
              </a:rPr>
              <a:t>Georgia School Boards Association</a:t>
            </a:r>
          </a:p>
        </p:txBody>
      </p:sp>
    </p:spTree>
    <p:extLst>
      <p:ext uri="{BB962C8B-B14F-4D97-AF65-F5344CB8AC3E}">
        <p14:creationId xmlns:p14="http://schemas.microsoft.com/office/powerpoint/2010/main" val="2719267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3BAA-AD84-4553-B7CD-120320811CF9}"/>
              </a:ext>
            </a:extLst>
          </p:cNvPr>
          <p:cNvSpPr>
            <a:spLocks noGrp="1"/>
          </p:cNvSpPr>
          <p:nvPr>
            <p:ph type="title"/>
          </p:nvPr>
        </p:nvSpPr>
        <p:spPr/>
        <p:txBody>
          <a:bodyPr/>
          <a:lstStyle/>
          <a:p>
            <a:pPr algn="ctr"/>
            <a:r>
              <a:rPr lang="en-US" dirty="0"/>
              <a:t>GSBA SUPERINTENDENT</a:t>
            </a:r>
            <a:br>
              <a:rPr lang="en-US" dirty="0"/>
            </a:br>
            <a:r>
              <a:rPr lang="en-US" dirty="0"/>
              <a:t>SEARCH ADVANTAGE</a:t>
            </a:r>
          </a:p>
        </p:txBody>
      </p:sp>
      <p:sp>
        <p:nvSpPr>
          <p:cNvPr id="3" name="Content Placeholder 2">
            <a:extLst>
              <a:ext uri="{FF2B5EF4-FFF2-40B4-BE49-F238E27FC236}">
                <a16:creationId xmlns:a16="http://schemas.microsoft.com/office/drawing/2014/main" id="{BAC22E9B-818C-467B-A3C7-F14DD01D11F2}"/>
              </a:ext>
            </a:extLst>
          </p:cNvPr>
          <p:cNvSpPr>
            <a:spLocks noGrp="1"/>
          </p:cNvSpPr>
          <p:nvPr>
            <p:ph idx="1"/>
          </p:nvPr>
        </p:nvSpPr>
        <p:spPr/>
        <p:txBody>
          <a:bodyPr/>
          <a:lstStyle/>
          <a:p>
            <a:endParaRPr lang="en-US" dirty="0"/>
          </a:p>
          <a:p>
            <a:r>
              <a:rPr lang="en-US" dirty="0"/>
              <a:t>National School Boards Association (NSBA) connection</a:t>
            </a:r>
          </a:p>
          <a:p>
            <a:endParaRPr lang="en-US" dirty="0"/>
          </a:p>
          <a:p>
            <a:r>
              <a:rPr lang="en-US" dirty="0"/>
              <a:t>National Affiliation of Superintendent Searchers (NASS) partnership</a:t>
            </a:r>
          </a:p>
          <a:p>
            <a:endParaRPr lang="en-US" dirty="0"/>
          </a:p>
        </p:txBody>
      </p:sp>
    </p:spTree>
    <p:extLst>
      <p:ext uri="{BB962C8B-B14F-4D97-AF65-F5344CB8AC3E}">
        <p14:creationId xmlns:p14="http://schemas.microsoft.com/office/powerpoint/2010/main" val="3127512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DFFF4-52AD-4AA8-925F-F630E874B58E}"/>
              </a:ext>
            </a:extLst>
          </p:cNvPr>
          <p:cNvSpPr>
            <a:spLocks noGrp="1"/>
          </p:cNvSpPr>
          <p:nvPr>
            <p:ph type="title"/>
          </p:nvPr>
        </p:nvSpPr>
        <p:spPr/>
        <p:txBody>
          <a:bodyPr/>
          <a:lstStyle/>
          <a:p>
            <a:pPr algn="ctr"/>
            <a:r>
              <a:rPr lang="en-US" dirty="0"/>
              <a:t>GSBA SUPERINTENDENT</a:t>
            </a:r>
            <a:br>
              <a:rPr lang="en-US" dirty="0"/>
            </a:br>
            <a:r>
              <a:rPr lang="en-US" dirty="0"/>
              <a:t>SEARCH ADVANTAGE</a:t>
            </a:r>
          </a:p>
        </p:txBody>
      </p:sp>
      <p:sp>
        <p:nvSpPr>
          <p:cNvPr id="3" name="Content Placeholder 2">
            <a:extLst>
              <a:ext uri="{FF2B5EF4-FFF2-40B4-BE49-F238E27FC236}">
                <a16:creationId xmlns:a16="http://schemas.microsoft.com/office/drawing/2014/main" id="{7B395D64-307F-45A5-BF34-DDD715879E01}"/>
              </a:ext>
            </a:extLst>
          </p:cNvPr>
          <p:cNvSpPr>
            <a:spLocks noGrp="1"/>
          </p:cNvSpPr>
          <p:nvPr>
            <p:ph idx="1"/>
          </p:nvPr>
        </p:nvSpPr>
        <p:spPr/>
        <p:txBody>
          <a:bodyPr>
            <a:normAutofit/>
          </a:bodyPr>
          <a:lstStyle/>
          <a:p>
            <a:endParaRPr lang="en-US" dirty="0"/>
          </a:p>
          <a:p>
            <a:r>
              <a:rPr lang="en-US" dirty="0"/>
              <a:t>GSBA connection to NASS, with over 110 consultants located in 40 states</a:t>
            </a:r>
          </a:p>
          <a:p>
            <a:endParaRPr lang="en-US" dirty="0"/>
          </a:p>
          <a:p>
            <a:r>
              <a:rPr lang="en-US" dirty="0"/>
              <a:t>National Superintendents Association (AASA) connection</a:t>
            </a:r>
          </a:p>
          <a:p>
            <a:endParaRPr lang="en-US" dirty="0"/>
          </a:p>
          <a:p>
            <a:r>
              <a:rPr lang="en-US" dirty="0"/>
              <a:t>Secure whole board governance training credit </a:t>
            </a:r>
          </a:p>
          <a:p>
            <a:pPr marL="0" indent="0">
              <a:buNone/>
            </a:pPr>
            <a:endParaRPr lang="en-US" dirty="0"/>
          </a:p>
        </p:txBody>
      </p:sp>
    </p:spTree>
    <p:extLst>
      <p:ext uri="{BB962C8B-B14F-4D97-AF65-F5344CB8AC3E}">
        <p14:creationId xmlns:p14="http://schemas.microsoft.com/office/powerpoint/2010/main" val="3782498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GSBA SUPERINTENDENT</a:t>
            </a:r>
            <a:br>
              <a:rPr lang="en-US" dirty="0"/>
            </a:br>
            <a:r>
              <a:rPr lang="en-US" dirty="0"/>
              <a:t>SEARCH ADVANTAGE</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b="1" dirty="0"/>
              <a:t>State and National Advertising</a:t>
            </a:r>
          </a:p>
          <a:p>
            <a:pPr marL="0" indent="0" algn="ctr">
              <a:buNone/>
            </a:pPr>
            <a:endParaRPr lang="en-US" b="1" dirty="0"/>
          </a:p>
        </p:txBody>
      </p:sp>
    </p:spTree>
    <p:extLst>
      <p:ext uri="{BB962C8B-B14F-4D97-AF65-F5344CB8AC3E}">
        <p14:creationId xmlns:p14="http://schemas.microsoft.com/office/powerpoint/2010/main" val="361564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GSBA SUPERINTENDENT</a:t>
            </a:r>
            <a:br>
              <a:rPr lang="en-US" dirty="0"/>
            </a:br>
            <a:r>
              <a:rPr lang="en-US" dirty="0"/>
              <a:t>SEARCH ADVANTAGE</a:t>
            </a:r>
          </a:p>
        </p:txBody>
      </p:sp>
      <p:sp>
        <p:nvSpPr>
          <p:cNvPr id="3" name="Content Placeholder 2"/>
          <p:cNvSpPr>
            <a:spLocks noGrp="1"/>
          </p:cNvSpPr>
          <p:nvPr>
            <p:ph idx="1"/>
          </p:nvPr>
        </p:nvSpPr>
        <p:spPr>
          <a:xfrm>
            <a:off x="2826326" y="1690688"/>
            <a:ext cx="8994371" cy="4486275"/>
          </a:xfrm>
        </p:spPr>
        <p:txBody>
          <a:bodyPr>
            <a:normAutofit lnSpcReduction="10000"/>
          </a:bodyPr>
          <a:lstStyle/>
          <a:p>
            <a:pPr marL="0" indent="0" algn="ctr">
              <a:buNone/>
            </a:pPr>
            <a:r>
              <a:rPr lang="en-US" b="1" dirty="0">
                <a:solidFill>
                  <a:schemeClr val="accent1">
                    <a:lumMod val="50000"/>
                  </a:schemeClr>
                </a:solidFill>
              </a:rPr>
              <a:t>Advertising</a:t>
            </a:r>
          </a:p>
          <a:p>
            <a:pPr marL="0" indent="0" algn="ctr">
              <a:buNone/>
            </a:pPr>
            <a:r>
              <a:rPr lang="en-US" sz="3200" b="1" dirty="0">
                <a:solidFill>
                  <a:schemeClr val="accent1">
                    <a:lumMod val="50000"/>
                  </a:schemeClr>
                </a:solidFill>
              </a:rPr>
              <a:t>National</a:t>
            </a:r>
          </a:p>
          <a:p>
            <a:pPr marL="0" indent="0" algn="ctr">
              <a:buNone/>
            </a:pPr>
            <a:endParaRPr lang="en-US" sz="3200" b="1" dirty="0">
              <a:solidFill>
                <a:schemeClr val="accent1">
                  <a:lumMod val="50000"/>
                </a:schemeClr>
              </a:solidFill>
            </a:endParaRPr>
          </a:p>
          <a:p>
            <a:r>
              <a:rPr lang="en-US" sz="1900" b="1" dirty="0">
                <a:solidFill>
                  <a:schemeClr val="accent1">
                    <a:lumMod val="50000"/>
                  </a:schemeClr>
                </a:solidFill>
              </a:rPr>
              <a:t>Education Week Listing Plus Online - TopSchoolJobs.org                              (Over 200,000 Subscribers)</a:t>
            </a:r>
          </a:p>
          <a:p>
            <a:r>
              <a:rPr lang="en-US" sz="1900" b="1" dirty="0">
                <a:solidFill>
                  <a:schemeClr val="accent1">
                    <a:lumMod val="50000"/>
                  </a:schemeClr>
                </a:solidFill>
              </a:rPr>
              <a:t>NASS Database</a:t>
            </a:r>
          </a:p>
          <a:p>
            <a:r>
              <a:rPr lang="en-US" sz="1900" b="1" dirty="0">
                <a:solidFill>
                  <a:schemeClr val="accent1">
                    <a:lumMod val="50000"/>
                  </a:schemeClr>
                </a:solidFill>
              </a:rPr>
              <a:t>The National Superintendents Association (AASA) - National Job Bulletin</a:t>
            </a:r>
          </a:p>
          <a:p>
            <a:r>
              <a:rPr lang="en-US" sz="1900" b="1" dirty="0">
                <a:solidFill>
                  <a:schemeClr val="accent1">
                    <a:lumMod val="50000"/>
                  </a:schemeClr>
                </a:solidFill>
              </a:rPr>
              <a:t>The National School Boards Association (NSBA) - NSBA Job Connection</a:t>
            </a:r>
          </a:p>
          <a:p>
            <a:r>
              <a:rPr lang="en-US" sz="1900" b="1" dirty="0">
                <a:solidFill>
                  <a:schemeClr val="accent1">
                    <a:lumMod val="50000"/>
                  </a:schemeClr>
                </a:solidFill>
              </a:rPr>
              <a:t>Nationwide job board for school districts – K12JobSpot.com</a:t>
            </a:r>
          </a:p>
          <a:p>
            <a:r>
              <a:rPr lang="en-US" sz="1900" b="1" dirty="0">
                <a:solidFill>
                  <a:schemeClr val="accent1">
                    <a:lumMod val="50000"/>
                  </a:schemeClr>
                </a:solidFill>
              </a:rPr>
              <a:t>School Superintendents Job Board  - schoolsuperintendentjobs.com</a:t>
            </a:r>
          </a:p>
          <a:p>
            <a:r>
              <a:rPr lang="en-US" sz="1900" b="1" dirty="0">
                <a:solidFill>
                  <a:schemeClr val="accent1">
                    <a:lumMod val="50000"/>
                  </a:schemeClr>
                </a:solidFill>
              </a:rPr>
              <a:t>Frontline Applicant Tracking System</a:t>
            </a:r>
          </a:p>
          <a:p>
            <a:pPr marL="0" indent="0">
              <a:buNone/>
            </a:pPr>
            <a:endParaRPr lang="en-US" b="1" dirty="0">
              <a:solidFill>
                <a:srgbClr val="0070C0"/>
              </a:solidFill>
            </a:endParaRPr>
          </a:p>
          <a:p>
            <a:pPr marL="0" indent="0">
              <a:buNone/>
            </a:pPr>
            <a:endParaRPr lang="en-US" b="1" dirty="0">
              <a:solidFill>
                <a:srgbClr val="0070C0"/>
              </a:solidFill>
            </a:endParaRPr>
          </a:p>
          <a:p>
            <a:endParaRPr lang="en-US" dirty="0"/>
          </a:p>
        </p:txBody>
      </p:sp>
    </p:spTree>
    <p:extLst>
      <p:ext uri="{BB962C8B-B14F-4D97-AF65-F5344CB8AC3E}">
        <p14:creationId xmlns:p14="http://schemas.microsoft.com/office/powerpoint/2010/main" val="8023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GSBA SUPERINTENDENT</a:t>
            </a:r>
            <a:br>
              <a:rPr lang="en-US" dirty="0"/>
            </a:br>
            <a:r>
              <a:rPr lang="en-US" dirty="0"/>
              <a:t>SEARCH ADVANTAGE</a:t>
            </a:r>
          </a:p>
        </p:txBody>
      </p:sp>
      <p:sp>
        <p:nvSpPr>
          <p:cNvPr id="3" name="Content Placeholder 2"/>
          <p:cNvSpPr>
            <a:spLocks noGrp="1"/>
          </p:cNvSpPr>
          <p:nvPr>
            <p:ph idx="1"/>
          </p:nvPr>
        </p:nvSpPr>
        <p:spPr>
          <a:xfrm>
            <a:off x="2561830" y="1825625"/>
            <a:ext cx="9258867" cy="4351338"/>
          </a:xfrm>
        </p:spPr>
        <p:txBody>
          <a:bodyPr>
            <a:normAutofit fontScale="92500" lnSpcReduction="10000"/>
          </a:bodyPr>
          <a:lstStyle/>
          <a:p>
            <a:pPr marL="0" indent="0" algn="ctr">
              <a:buNone/>
            </a:pPr>
            <a:r>
              <a:rPr lang="en-US" b="1" dirty="0">
                <a:solidFill>
                  <a:schemeClr val="accent1">
                    <a:lumMod val="50000"/>
                  </a:schemeClr>
                </a:solidFill>
              </a:rPr>
              <a:t>Advertising</a:t>
            </a:r>
          </a:p>
          <a:p>
            <a:pPr marL="0" indent="0" algn="ctr">
              <a:buNone/>
            </a:pPr>
            <a:r>
              <a:rPr lang="en-US" sz="3200" b="1" dirty="0">
                <a:solidFill>
                  <a:schemeClr val="accent1">
                    <a:lumMod val="50000"/>
                  </a:schemeClr>
                </a:solidFill>
              </a:rPr>
              <a:t>State</a:t>
            </a:r>
          </a:p>
          <a:p>
            <a:pPr marL="0" indent="0" algn="ctr">
              <a:buNone/>
            </a:pPr>
            <a:endParaRPr lang="en-US" sz="3200" b="1" dirty="0">
              <a:solidFill>
                <a:schemeClr val="accent1">
                  <a:lumMod val="50000"/>
                </a:schemeClr>
              </a:solidFill>
            </a:endParaRPr>
          </a:p>
          <a:p>
            <a:r>
              <a:rPr lang="en-US" sz="1900" b="1" dirty="0" err="1">
                <a:solidFill>
                  <a:schemeClr val="accent1">
                    <a:lumMod val="50000"/>
                  </a:schemeClr>
                </a:solidFill>
              </a:rPr>
              <a:t>TeachGeorgia</a:t>
            </a:r>
            <a:r>
              <a:rPr lang="en-US" sz="1900" b="1" dirty="0">
                <a:solidFill>
                  <a:schemeClr val="accent1">
                    <a:lumMod val="50000"/>
                  </a:schemeClr>
                </a:solidFill>
              </a:rPr>
              <a:t> website</a:t>
            </a:r>
          </a:p>
          <a:p>
            <a:r>
              <a:rPr lang="en-US" sz="1900" b="1" dirty="0">
                <a:solidFill>
                  <a:schemeClr val="accent1">
                    <a:lumMod val="50000"/>
                  </a:schemeClr>
                </a:solidFill>
              </a:rPr>
              <a:t>Georgia School Superintendents Association (GSSA) website</a:t>
            </a:r>
          </a:p>
          <a:p>
            <a:r>
              <a:rPr lang="en-US" sz="1900" b="1" dirty="0">
                <a:solidFill>
                  <a:schemeClr val="accent1">
                    <a:lumMod val="50000"/>
                  </a:schemeClr>
                </a:solidFill>
              </a:rPr>
              <a:t>Georgia Association of School Personnel Administrators (GASPA) via web mail </a:t>
            </a:r>
            <a:r>
              <a:rPr lang="en-US" sz="1900" b="1">
                <a:solidFill>
                  <a:schemeClr val="accent1">
                    <a:lumMod val="50000"/>
                  </a:schemeClr>
                </a:solidFill>
              </a:rPr>
              <a:t>to GA </a:t>
            </a:r>
            <a:r>
              <a:rPr lang="en-US" sz="1900" b="1" dirty="0">
                <a:solidFill>
                  <a:schemeClr val="accent1">
                    <a:lumMod val="50000"/>
                  </a:schemeClr>
                </a:solidFill>
              </a:rPr>
              <a:t>School District HR leaders</a:t>
            </a:r>
          </a:p>
          <a:p>
            <a:r>
              <a:rPr lang="en-US" sz="1900" b="1" dirty="0">
                <a:solidFill>
                  <a:schemeClr val="accent1">
                    <a:lumMod val="50000"/>
                  </a:schemeClr>
                </a:solidFill>
              </a:rPr>
              <a:t>Georgia School Boards Association (GSBA) website with link to application</a:t>
            </a:r>
          </a:p>
          <a:p>
            <a:r>
              <a:rPr lang="en-US" sz="1900" b="1" dirty="0">
                <a:solidFill>
                  <a:schemeClr val="accent1">
                    <a:lumMod val="50000"/>
                  </a:schemeClr>
                </a:solidFill>
              </a:rPr>
              <a:t>GSBA </a:t>
            </a:r>
            <a:r>
              <a:rPr lang="en-US" sz="1900" b="1" dirty="0" err="1">
                <a:solidFill>
                  <a:schemeClr val="accent1">
                    <a:lumMod val="50000"/>
                  </a:schemeClr>
                </a:solidFill>
              </a:rPr>
              <a:t>Embr</a:t>
            </a:r>
            <a:r>
              <a:rPr lang="en-US" sz="1900" b="1" dirty="0">
                <a:solidFill>
                  <a:schemeClr val="accent1">
                    <a:lumMod val="50000"/>
                  </a:schemeClr>
                </a:solidFill>
              </a:rPr>
              <a:t> database</a:t>
            </a:r>
          </a:p>
          <a:p>
            <a:pPr lvl="1"/>
            <a:r>
              <a:rPr lang="en-US" sz="1700" b="1" dirty="0">
                <a:solidFill>
                  <a:schemeClr val="accent1">
                    <a:lumMod val="50000"/>
                  </a:schemeClr>
                </a:solidFill>
              </a:rPr>
              <a:t>180 Georgia School Districts to Superintendents and Board Chairs</a:t>
            </a:r>
          </a:p>
          <a:p>
            <a:pPr lvl="1"/>
            <a:r>
              <a:rPr lang="en-US" sz="1700" b="1" dirty="0">
                <a:solidFill>
                  <a:schemeClr val="accent1">
                    <a:lumMod val="50000"/>
                  </a:schemeClr>
                </a:solidFill>
              </a:rPr>
              <a:t>Georgia Colleges and Universities</a:t>
            </a:r>
          </a:p>
          <a:p>
            <a:pPr lvl="1"/>
            <a:r>
              <a:rPr lang="en-US" sz="1700" b="1" dirty="0">
                <a:solidFill>
                  <a:schemeClr val="accent1">
                    <a:lumMod val="50000"/>
                  </a:schemeClr>
                </a:solidFill>
              </a:rPr>
              <a:t>All candidates who have applied in previous GSBA searches</a:t>
            </a:r>
          </a:p>
          <a:p>
            <a:endParaRPr lang="en-US" b="1"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747380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17354-5C8B-4B75-9FAD-2D6E83937BD3}"/>
              </a:ext>
            </a:extLst>
          </p:cNvPr>
          <p:cNvSpPr>
            <a:spLocks noGrp="1"/>
          </p:cNvSpPr>
          <p:nvPr>
            <p:ph type="title"/>
          </p:nvPr>
        </p:nvSpPr>
        <p:spPr/>
        <p:txBody>
          <a:bodyPr/>
          <a:lstStyle/>
          <a:p>
            <a:pPr algn="ctr"/>
            <a:r>
              <a:rPr lang="en-US" dirty="0"/>
              <a:t>GSBA SUPERINTENDENT</a:t>
            </a:r>
            <a:br>
              <a:rPr lang="en-US" dirty="0"/>
            </a:br>
            <a:r>
              <a:rPr lang="en-US" dirty="0"/>
              <a:t>SEARCH ADVANTAGE</a:t>
            </a:r>
          </a:p>
        </p:txBody>
      </p:sp>
      <p:sp>
        <p:nvSpPr>
          <p:cNvPr id="3" name="Content Placeholder 2">
            <a:extLst>
              <a:ext uri="{FF2B5EF4-FFF2-40B4-BE49-F238E27FC236}">
                <a16:creationId xmlns:a16="http://schemas.microsoft.com/office/drawing/2014/main" id="{986B7290-06C2-4B84-BCEA-292315F84C06}"/>
              </a:ext>
            </a:extLst>
          </p:cNvPr>
          <p:cNvSpPr>
            <a:spLocks noGrp="1"/>
          </p:cNvSpPr>
          <p:nvPr>
            <p:ph idx="1"/>
          </p:nvPr>
        </p:nvSpPr>
        <p:spPr/>
        <p:txBody>
          <a:bodyPr/>
          <a:lstStyle/>
          <a:p>
            <a:pPr marL="0" indent="0">
              <a:buNone/>
            </a:pPr>
            <a:r>
              <a:rPr lang="en-US" b="1" dirty="0"/>
              <a:t>LEADERSHIP COMPETENCY FRAMEWORK RESEARCH/PERFORMANCE BASED STANDARDS</a:t>
            </a:r>
          </a:p>
          <a:p>
            <a:endParaRPr lang="en-US" b="1" dirty="0"/>
          </a:p>
          <a:p>
            <a:r>
              <a:rPr lang="en-US" dirty="0"/>
              <a:t>GSBA assists local board in establishing criteria for recruiting and selecting superintendent </a:t>
            </a:r>
          </a:p>
          <a:p>
            <a:pPr marL="0" indent="0">
              <a:buNone/>
            </a:pPr>
            <a:endParaRPr lang="en-US" dirty="0"/>
          </a:p>
          <a:p>
            <a:r>
              <a:rPr lang="en-US" dirty="0"/>
              <a:t>GSBA works with board to establish search time schedule</a:t>
            </a:r>
          </a:p>
          <a:p>
            <a:endParaRPr lang="en-US" dirty="0"/>
          </a:p>
        </p:txBody>
      </p:sp>
    </p:spTree>
    <p:extLst>
      <p:ext uri="{BB962C8B-B14F-4D97-AF65-F5344CB8AC3E}">
        <p14:creationId xmlns:p14="http://schemas.microsoft.com/office/powerpoint/2010/main" val="897073910"/>
      </p:ext>
    </p:extLst>
  </p:cSld>
  <p:clrMapOvr>
    <a:masterClrMapping/>
  </p:clrMapOvr>
</p:sld>
</file>

<file path=ppt/theme/theme1.xml><?xml version="1.0" encoding="utf-8"?>
<a:theme xmlns:a="http://schemas.openxmlformats.org/drawingml/2006/main" name="GSBA_Charlt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79DB7D8-F2DE-C346-B45D-CEDFD51A05F4}" vid="{EC8B85BA-63BA-0843-BDC7-BE10490CBA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SBADocument" ma:contentTypeID="0x0101007339968EA866A04C93A0AD66E781EC8D00659463ECAFCA724AA9786C84A239C040" ma:contentTypeVersion="18" ma:contentTypeDescription="GSBA Default Document - Generic document that contains metadata columns for Keywords and Document Date" ma:contentTypeScope="" ma:versionID="17d0e44241f14c6d03a1b65970b59cef">
  <xsd:schema xmlns:xsd="http://www.w3.org/2001/XMLSchema" xmlns:xs="http://www.w3.org/2001/XMLSchema" xmlns:p="http://schemas.microsoft.com/office/2006/metadata/properties" xmlns:ns1="http://schemas.microsoft.com/sharepoint/v3" xmlns:ns3="d88bbfd1-fe69-44d8-bda5-19ee0700676a" xmlns:ns4="718A382A-D5F5-4FC6-8296-83D369B0965E" xmlns:ns5="08b7d6a7-9609-4732-bfbc-6eedd3a5bcdc" targetNamespace="http://schemas.microsoft.com/office/2006/metadata/properties" ma:root="true" ma:fieldsID="656c17bb6b8bdd585d48e2523a00effa" ns1:_="" ns3:_="" ns4:_="" ns5:_="">
    <xsd:import namespace="http://schemas.microsoft.com/sharepoint/v3"/>
    <xsd:import namespace="d88bbfd1-fe69-44d8-bda5-19ee0700676a"/>
    <xsd:import namespace="718A382A-D5F5-4FC6-8296-83D369B0965E"/>
    <xsd:import namespace="08b7d6a7-9609-4732-bfbc-6eedd3a5bcdc"/>
    <xsd:element name="properties">
      <xsd:complexType>
        <xsd:sequence>
          <xsd:element name="documentManagement">
            <xsd:complexType>
              <xsd:all>
                <xsd:element ref="ns3:TaxCatchAll" minOccurs="0"/>
                <xsd:element ref="ns3:TaxCatchAllLabel" minOccurs="0"/>
                <xsd:element ref="ns3:TaxKeywordTaxHTField" minOccurs="0"/>
                <xsd:element ref="ns1:_dlc_ExpireDate" minOccurs="0"/>
                <xsd:element ref="ns4:Document_x0020_Date" minOccurs="0"/>
                <xsd:element ref="ns5:o3466e88d8c24dd8a3b296b294739d7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 ma:index="7" nillable="true" ma:displayName="Expiration Date" ma:description="" ma:format="DateTime" ma:indexed="true" ma:internalName="_dlc_Expire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88bbfd1-fe69-44d8-bda5-19ee0700676a" elementFormDefault="qualified">
    <xsd:import namespace="http://schemas.microsoft.com/office/2006/documentManagement/types"/>
    <xsd:import namespace="http://schemas.microsoft.com/office/infopath/2007/PartnerControls"/>
    <xsd:element name="TaxCatchAll" ma:index="4" nillable="true" ma:displayName="Taxonomy Catch All Column" ma:hidden="true" ma:list="{54e520f6-3314-4ed5-a8cf-c0f9633330df}" ma:internalName="TaxCatchAll" ma:showField="CatchAllData" ma:web="d88bbfd1-fe69-44d8-bda5-19ee0700676a">
      <xsd:complexType>
        <xsd:complexContent>
          <xsd:extension base="dms:MultiChoiceLookup">
            <xsd:sequence>
              <xsd:element name="Value" type="dms:Lookup" maxOccurs="unbounded" minOccurs="0" nillable="true"/>
            </xsd:sequence>
          </xsd:extension>
        </xsd:complexContent>
      </xsd:complexType>
    </xsd:element>
    <xsd:element name="TaxCatchAllLabel" ma:index="5" nillable="true" ma:displayName="Taxonomy Catch All Column1" ma:hidden="true" ma:list="{54e520f6-3314-4ed5-a8cf-c0f9633330df}" ma:internalName="TaxCatchAllLabel" ma:readOnly="true" ma:showField="CatchAllDataLabel" ma:web="d88bbfd1-fe69-44d8-bda5-19ee0700676a">
      <xsd:complexType>
        <xsd:complexContent>
          <xsd:extension base="dms:MultiChoiceLookup">
            <xsd:sequence>
              <xsd:element name="Value" type="dms:Lookup" maxOccurs="unbounded" minOccurs="0" nillable="true"/>
            </xsd:sequence>
          </xsd:extension>
        </xsd:complexContent>
      </xsd:complexType>
    </xsd:element>
    <xsd:element name="TaxKeywordTaxHTField" ma:index="6" nillable="true" ma:taxonomy="true" ma:internalName="TaxKeywordTaxHTField" ma:taxonomyFieldName="TaxKeyword" ma:displayName="Enterprise Keywords" ma:readOnly="false" ma:fieldId="{23f27201-bee3-471e-b2e7-b64fd8b7ca38}" ma:taxonomyMulti="true" ma:sspId="8aeddba3-ab85-4b92-ac05-1a280ebc2360"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8A382A-D5F5-4FC6-8296-83D369B0965E" elementFormDefault="qualified">
    <xsd:import namespace="http://schemas.microsoft.com/office/2006/documentManagement/types"/>
    <xsd:import namespace="http://schemas.microsoft.com/office/infopath/2007/PartnerControls"/>
    <xsd:element name="Document_x0020_Date" ma:index="8" nillable="true" ma:displayName="Document Date" ma:format="DateOnly" ma:internalName="Document_x0020_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8b7d6a7-9609-4732-bfbc-6eedd3a5bcdc" elementFormDefault="qualified">
    <xsd:import namespace="http://schemas.microsoft.com/office/2006/documentManagement/types"/>
    <xsd:import namespace="http://schemas.microsoft.com/office/infopath/2007/PartnerControls"/>
    <xsd:element name="o3466e88d8c24dd8a3b296b294739d7f" ma:index="9" nillable="true" ma:taxonomy="true" ma:internalName="o3466e88d8c24dd8a3b296b294739d7f" ma:taxonomyFieldName="FiscalYear" ma:displayName="FiscalYear" ma:readOnly="false" ma:default="" ma:fieldId="{83466e88-d8c2-4dd8-a3b2-96b294739d7f}" ma:sspId="d75b7602-22be-4a39-be10-3c189062dd90" ma:termSetId="d662e7b1-44e0-4b83-b677-398fef3afe6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pc="http://schemas.microsoft.com/office/infopath/2007/PartnerControls" xmlns:xsi="http://www.w3.org/2001/XMLSchema-instance">
  <documentManagement>
    <Document_x0020_Date xmlns="718A382A-D5F5-4FC6-8296-83D369B0965E" xsi:nil="true"/>
    <TaxCatchAll xmlns="d88bbfd1-fe69-44d8-bda5-19ee0700676a"/>
    <TaxKeywordTaxHTField xmlns="d88bbfd1-fe69-44d8-bda5-19ee0700676a">
      <Terms xmlns="http://schemas.microsoft.com/office/infopath/2007/PartnerControls"/>
    </TaxKeywordTaxHTField>
    <_dlc_ExpireDate xmlns="http://schemas.microsoft.com/sharepoint/v3" xsi:nil="true"/>
    <o3466e88d8c24dd8a3b296b294739d7f xmlns="08b7d6a7-9609-4732-bfbc-6eedd3a5bcdc">
      <Terms xmlns="http://schemas.microsoft.com/office/infopath/2007/PartnerControls"/>
    </o3466e88d8c24dd8a3b296b294739d7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FE9D1B-918C-45B5-B196-D76623EB25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8bbfd1-fe69-44d8-bda5-19ee0700676a"/>
    <ds:schemaRef ds:uri="718A382A-D5F5-4FC6-8296-83D369B0965E"/>
    <ds:schemaRef ds:uri="08b7d6a7-9609-4732-bfbc-6eedd3a5bc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17C2AF-CEA4-4B62-A4B9-1719A534C137}">
  <ds:schemaRefs>
    <ds:schemaRef ds:uri="http://schemas.microsoft.com/office/2006/documentManagement/types"/>
    <ds:schemaRef ds:uri="718A382A-D5F5-4FC6-8296-83D369B0965E"/>
    <ds:schemaRef ds:uri="http://purl.org/dc/elements/1.1/"/>
    <ds:schemaRef ds:uri="http://schemas.microsoft.com/office/2006/metadata/properties"/>
    <ds:schemaRef ds:uri="d88bbfd1-fe69-44d8-bda5-19ee0700676a"/>
    <ds:schemaRef ds:uri="http://schemas.microsoft.com/sharepoint/v3"/>
    <ds:schemaRef ds:uri="http://schemas.microsoft.com/office/infopath/2007/PartnerControls"/>
    <ds:schemaRef ds:uri="http://purl.org/dc/terms/"/>
    <ds:schemaRef ds:uri="http://schemas.openxmlformats.org/package/2006/metadata/core-properties"/>
    <ds:schemaRef ds:uri="08b7d6a7-9609-4732-bfbc-6eedd3a5bcdc"/>
    <ds:schemaRef ds:uri="http://www.w3.org/XML/1998/namespace"/>
    <ds:schemaRef ds:uri="http://purl.org/dc/dcmitype/"/>
  </ds:schemaRefs>
</ds:datastoreItem>
</file>

<file path=customXml/itemProps3.xml><?xml version="1.0" encoding="utf-8"?>
<ds:datastoreItem xmlns:ds="http://schemas.openxmlformats.org/officeDocument/2006/customXml" ds:itemID="{FFF47B6F-1A20-46C7-BE36-E72F373EDA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509</TotalTime>
  <Words>1328</Words>
  <Application>Microsoft Office PowerPoint</Application>
  <PresentationFormat>Widescreen</PresentationFormat>
  <Paragraphs>195</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Black</vt:lpstr>
      <vt:lpstr>Calibri</vt:lpstr>
      <vt:lpstr>Wingdings</vt:lpstr>
      <vt:lpstr>GSBA_Charlton</vt:lpstr>
      <vt:lpstr>Superintendent Search Process</vt:lpstr>
      <vt:lpstr>SELECTION AND EMPLOYMENT  OF THE SUPERINTENDENT</vt:lpstr>
      <vt:lpstr>GSBA SUPERINTENDENT SEARCH ADVANTAGE</vt:lpstr>
      <vt:lpstr>GSBA SUPERINTENDENT SEARCH ADVANTAGE</vt:lpstr>
      <vt:lpstr>GSBA SUPERINTENDENT SEARCH ADVANTAGE</vt:lpstr>
      <vt:lpstr>GSBA SUPERINTENDENT SEARCH ADVANTAGE</vt:lpstr>
      <vt:lpstr>GSBA SUPERINTENDENT SEARCH ADVANTAGE</vt:lpstr>
      <vt:lpstr>GSBA SUPERINTENDENT SEARCH ADVANTAGE</vt:lpstr>
      <vt:lpstr>GSBA SUPERINTENDENT SEARCH ADVANTAGE</vt:lpstr>
      <vt:lpstr>GSBA SUPERINTENDENT SEARCH ADVANTAGE</vt:lpstr>
      <vt:lpstr>GSBA SUPERINTENDENT SEARCH ADVANTAGE</vt:lpstr>
      <vt:lpstr>GSBA SUPERINTENDENT SEARCH ADVANTAGE</vt:lpstr>
      <vt:lpstr>GSBA SUPERINTENDENT SEARCH ADVANTAGE</vt:lpstr>
      <vt:lpstr>GSBA SUPERINTENDENT SEARCH ADVANTAGE</vt:lpstr>
      <vt:lpstr>GSBA SUPERINTENDENT SEARCH ADVANTAGE</vt:lpstr>
      <vt:lpstr>GSBA SUPERINTENDENT SEARCH ADVANTAGE</vt:lpstr>
      <vt:lpstr>TIMELINE CUSTOMIZED </vt:lpstr>
      <vt:lpstr>The GSBA Superintendent Competency Framework </vt:lpstr>
      <vt:lpstr>The GSBA Superintendent Competency Framework </vt:lpstr>
      <vt:lpstr>PowerPoint Presentation</vt:lpstr>
      <vt:lpstr>PowerPoint Presentation</vt:lpstr>
      <vt:lpstr>PowerPoint Presentation</vt:lpstr>
      <vt:lpstr>PowerPoint Presentation</vt:lpstr>
      <vt:lpstr>PowerPoint Presentation</vt:lpstr>
      <vt:lpstr>PowerPoint Presentation</vt:lpstr>
      <vt:lpstr>PSEL STANDARDS</vt:lpstr>
      <vt:lpstr>PSEL STANDARDS</vt:lpstr>
      <vt:lpstr>PSEL STANDARDS</vt:lpstr>
      <vt:lpstr>GSBA Marketing Efforts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GSBA Widescreen</dc:title>
  <dc:creator>Charlton Calhoun</dc:creator>
  <cp:lastModifiedBy>Mary Bailey</cp:lastModifiedBy>
  <cp:revision>38</cp:revision>
  <cp:lastPrinted>2019-10-02T17:15:58Z</cp:lastPrinted>
  <dcterms:created xsi:type="dcterms:W3CDTF">2018-03-09T13:42:33Z</dcterms:created>
  <dcterms:modified xsi:type="dcterms:W3CDTF">2021-09-29T17:17:47Z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0x0101007339968EA866A04C93A0AD66E781EC8D00659463ECAFCA724AA9786C84A239C040</vt:lpwstr>
  </property>
  <property fmtid="{D5CDD505-2E9C-101B-9397-08002B2CF9AE}" pid="3" name="_dlc_policyId">
    <vt:lpwstr/>
  </property>
  <property fmtid="{D5CDD505-2E9C-101B-9397-08002B2CF9AE}" pid="4" name="ItemRetentionFormula">
    <vt:lpwstr/>
  </property>
  <property fmtid="{D5CDD505-2E9C-101B-9397-08002B2CF9AE}" pid="5" name="FileLeafRef">
    <vt:lpwstr>GSBA FY17 Strategic Plan Update Condensed Goal 2.pptx</vt:lpwstr>
  </property>
  <property fmtid="{D5CDD505-2E9C-101B-9397-08002B2CF9AE}" pid="6" name="TaxKeyword">
    <vt:lpwstr/>
  </property>
  <property fmtid="{D5CDD505-2E9C-101B-9397-08002B2CF9AE}" pid="7" name="FiscalYear">
    <vt:lpwstr/>
  </property>
</Properties>
</file>