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ink/ink1.xml" ContentType="application/inkml+xml"/>
  <Override PartName="/ppt/notesSlides/notesSlide12.xml" ContentType="application/vnd.openxmlformats-officedocument.presentationml.notesSlide+xml"/>
  <Override PartName="/ppt/ink/ink2.xml" ContentType="application/inkml+xml"/>
  <Override PartName="/ppt/notesSlides/notesSlide13.xml" ContentType="application/vnd.openxmlformats-officedocument.presentationml.notesSlide+xml"/>
  <Override PartName="/ppt/ink/ink3.xml" ContentType="application/inkml+xml"/>
  <Override PartName="/ppt/notesSlides/notesSlide14.xml" ContentType="application/vnd.openxmlformats-officedocument.presentationml.notesSlide+xml"/>
  <Override PartName="/ppt/ink/ink4.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24.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25.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26.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27.xml" ContentType="application/vnd.openxmlformats-officedocument.presentationml.notesSlide+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28.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ink/ink28.xml" ContentType="application/inkml+xml"/>
  <Override PartName="/ppt/notesSlides/notesSlide29.xml" ContentType="application/vnd.openxmlformats-officedocument.presentationml.notesSlide+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30.xml" ContentType="application/vnd.openxmlformats-officedocument.presentationml.notesSlide+xml"/>
  <Override PartName="/ppt/ink/ink33.xml" ContentType="application/inkml+xml"/>
  <Override PartName="/ppt/notesSlides/notesSlide31.xml" ContentType="application/vnd.openxmlformats-officedocument.presentationml.notesSlide+xml"/>
  <Override PartName="/ppt/ink/ink34.xml" ContentType="application/inkml+xml"/>
  <Override PartName="/ppt/notesSlides/notesSlide32.xml" ContentType="application/vnd.openxmlformats-officedocument.presentationml.notesSlide+xml"/>
  <Override PartName="/ppt/ink/ink35.xml" ContentType="application/inkml+xml"/>
  <Override PartName="/ppt/ink/ink36.xml" ContentType="application/inkml+xml"/>
  <Override PartName="/ppt/ink/ink37.xml" ContentType="application/inkml+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7" r:id="rId2"/>
    <p:sldId id="258" r:id="rId3"/>
    <p:sldId id="259" r:id="rId4"/>
    <p:sldId id="260" r:id="rId5"/>
    <p:sldId id="309" r:id="rId6"/>
    <p:sldId id="349" r:id="rId7"/>
    <p:sldId id="311" r:id="rId8"/>
    <p:sldId id="299" r:id="rId9"/>
    <p:sldId id="279" r:id="rId10"/>
    <p:sldId id="345" r:id="rId11"/>
    <p:sldId id="331" r:id="rId12"/>
    <p:sldId id="332" r:id="rId13"/>
    <p:sldId id="333" r:id="rId14"/>
    <p:sldId id="334" r:id="rId15"/>
    <p:sldId id="344" r:id="rId16"/>
    <p:sldId id="348" r:id="rId17"/>
    <p:sldId id="354" r:id="rId18"/>
    <p:sldId id="355" r:id="rId19"/>
    <p:sldId id="350" r:id="rId20"/>
    <p:sldId id="351" r:id="rId21"/>
    <p:sldId id="358" r:id="rId22"/>
    <p:sldId id="340" r:id="rId23"/>
    <p:sldId id="327" r:id="rId24"/>
    <p:sldId id="336" r:id="rId25"/>
    <p:sldId id="357" r:id="rId26"/>
    <p:sldId id="328" r:id="rId27"/>
    <p:sldId id="337" r:id="rId28"/>
    <p:sldId id="329" r:id="rId29"/>
    <p:sldId id="338" r:id="rId30"/>
    <p:sldId id="330" r:id="rId31"/>
    <p:sldId id="339" r:id="rId32"/>
    <p:sldId id="341" r:id="rId33"/>
    <p:sldId id="346" r:id="rId34"/>
    <p:sldId id="353" r:id="rId35"/>
    <p:sldId id="356" r:id="rId36"/>
    <p:sldId id="347"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084" autoAdjust="0"/>
  </p:normalViewPr>
  <p:slideViewPr>
    <p:cSldViewPr snapToGrid="0" showGuides="1">
      <p:cViewPr varScale="1">
        <p:scale>
          <a:sx n="66" d="100"/>
          <a:sy n="66" d="100"/>
        </p:scale>
        <p:origin x="1080" y="288"/>
      </p:cViewPr>
      <p:guideLst>
        <p:guide orient="horz" pos="218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2025</c:v>
                </c:pt>
              </c:strCache>
            </c:strRef>
          </c:tx>
          <c:spPr>
            <a:solidFill>
              <a:schemeClr val="accent1"/>
            </a:solidFill>
            <a:ln>
              <a:noFill/>
            </a:ln>
            <a:effectLst/>
          </c:spPr>
          <c:invertIfNegative val="0"/>
          <c:cat>
            <c:numRef>
              <c:f>Sheet1!$A$2:$A$5</c:f>
              <c:numCache>
                <c:formatCode>General</c:formatCode>
                <c:ptCount val="4"/>
                <c:pt idx="3">
                  <c:v>2022</c:v>
                </c:pt>
              </c:numCache>
            </c:numRef>
          </c:cat>
          <c:val>
            <c:numRef>
              <c:f>Sheet1!$B$2:$B$5</c:f>
              <c:numCache>
                <c:formatCode>General</c:formatCode>
                <c:ptCount val="4"/>
                <c:pt idx="0">
                  <c:v>23.9</c:v>
                </c:pt>
              </c:numCache>
            </c:numRef>
          </c:val>
          <c:extLst>
            <c:ext xmlns:c16="http://schemas.microsoft.com/office/drawing/2014/chart" uri="{C3380CC4-5D6E-409C-BE32-E72D297353CC}">
              <c16:uniqueId val="{00000000-DF89-4846-9EAD-509FFF1D512E}"/>
            </c:ext>
          </c:extLst>
        </c:ser>
        <c:ser>
          <c:idx val="1"/>
          <c:order val="1"/>
          <c:tx>
            <c:strRef>
              <c:f>Sheet1!$C$1</c:f>
              <c:strCache>
                <c:ptCount val="1"/>
                <c:pt idx="0">
                  <c:v>2024</c:v>
                </c:pt>
              </c:strCache>
            </c:strRef>
          </c:tx>
          <c:spPr>
            <a:solidFill>
              <a:schemeClr val="accent2"/>
            </a:solidFill>
            <a:ln>
              <a:noFill/>
            </a:ln>
            <a:effectLst/>
          </c:spPr>
          <c:invertIfNegative val="0"/>
          <c:cat>
            <c:numRef>
              <c:f>Sheet1!$A$2:$A$5</c:f>
              <c:numCache>
                <c:formatCode>General</c:formatCode>
                <c:ptCount val="4"/>
                <c:pt idx="3">
                  <c:v>2022</c:v>
                </c:pt>
              </c:numCache>
            </c:numRef>
          </c:cat>
          <c:val>
            <c:numRef>
              <c:f>Sheet1!$C$2:$C$5</c:f>
              <c:numCache>
                <c:formatCode>General</c:formatCode>
                <c:ptCount val="4"/>
                <c:pt idx="0">
                  <c:v>26.2</c:v>
                </c:pt>
              </c:numCache>
            </c:numRef>
          </c:val>
          <c:extLst>
            <c:ext xmlns:c16="http://schemas.microsoft.com/office/drawing/2014/chart" uri="{C3380CC4-5D6E-409C-BE32-E72D297353CC}">
              <c16:uniqueId val="{00000001-DF89-4846-9EAD-509FFF1D512E}"/>
            </c:ext>
          </c:extLst>
        </c:ser>
        <c:ser>
          <c:idx val="2"/>
          <c:order val="2"/>
          <c:tx>
            <c:strRef>
              <c:f>Sheet1!$D$1</c:f>
              <c:strCache>
                <c:ptCount val="1"/>
                <c:pt idx="0">
                  <c:v>2023</c:v>
                </c:pt>
              </c:strCache>
            </c:strRef>
          </c:tx>
          <c:spPr>
            <a:solidFill>
              <a:schemeClr val="accent3"/>
            </a:solidFill>
            <a:ln>
              <a:noFill/>
            </a:ln>
            <a:effectLst/>
          </c:spPr>
          <c:invertIfNegative val="0"/>
          <c:cat>
            <c:numRef>
              <c:f>Sheet1!$A$2:$A$5</c:f>
              <c:numCache>
                <c:formatCode>General</c:formatCode>
                <c:ptCount val="4"/>
                <c:pt idx="3">
                  <c:v>2022</c:v>
                </c:pt>
              </c:numCache>
            </c:numRef>
          </c:cat>
          <c:val>
            <c:numRef>
              <c:f>Sheet1!$D$2:$D$5</c:f>
              <c:numCache>
                <c:formatCode>General</c:formatCode>
                <c:ptCount val="4"/>
                <c:pt idx="0">
                  <c:v>26.7</c:v>
                </c:pt>
              </c:numCache>
            </c:numRef>
          </c:val>
          <c:extLst>
            <c:ext xmlns:c16="http://schemas.microsoft.com/office/drawing/2014/chart" uri="{C3380CC4-5D6E-409C-BE32-E72D297353CC}">
              <c16:uniqueId val="{00000002-DF89-4846-9EAD-509FFF1D512E}"/>
            </c:ext>
          </c:extLst>
        </c:ser>
        <c:ser>
          <c:idx val="3"/>
          <c:order val="3"/>
          <c:tx>
            <c:strRef>
              <c:f>Sheet1!$E$1</c:f>
              <c:strCache>
                <c:ptCount val="1"/>
                <c:pt idx="0">
                  <c:v>2022</c:v>
                </c:pt>
              </c:strCache>
            </c:strRef>
          </c:tx>
          <c:spPr>
            <a:solidFill>
              <a:schemeClr val="accent4"/>
            </a:solidFill>
            <a:ln>
              <a:noFill/>
            </a:ln>
            <a:effectLst/>
          </c:spPr>
          <c:invertIfNegative val="0"/>
          <c:cat>
            <c:numRef>
              <c:f>Sheet1!$A$2:$A$5</c:f>
              <c:numCache>
                <c:formatCode>General</c:formatCode>
                <c:ptCount val="4"/>
                <c:pt idx="3">
                  <c:v>2022</c:v>
                </c:pt>
              </c:numCache>
            </c:numRef>
          </c:cat>
          <c:val>
            <c:numRef>
              <c:f>Sheet1!$E$2:$E$5</c:f>
              <c:numCache>
                <c:formatCode>General</c:formatCode>
                <c:ptCount val="4"/>
                <c:pt idx="0">
                  <c:v>28.61</c:v>
                </c:pt>
              </c:numCache>
            </c:numRef>
          </c:val>
          <c:extLst>
            <c:ext xmlns:c16="http://schemas.microsoft.com/office/drawing/2014/chart" uri="{C3380CC4-5D6E-409C-BE32-E72D297353CC}">
              <c16:uniqueId val="{00000003-DF89-4846-9EAD-509FFF1D512E}"/>
            </c:ext>
          </c:extLst>
        </c:ser>
        <c:dLbls>
          <c:showLegendKey val="0"/>
          <c:showVal val="0"/>
          <c:showCatName val="0"/>
          <c:showSerName val="0"/>
          <c:showPercent val="0"/>
          <c:showBubbleSize val="0"/>
        </c:dLbls>
        <c:gapWidth val="219"/>
        <c:overlap val="-27"/>
        <c:axId val="995997024"/>
        <c:axId val="996007104"/>
      </c:barChart>
      <c:catAx>
        <c:axId val="99599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6007104"/>
        <c:crosses val="autoZero"/>
        <c:auto val="1"/>
        <c:lblAlgn val="ctr"/>
        <c:lblOffset val="100"/>
        <c:noMultiLvlLbl val="0"/>
      </c:catAx>
      <c:valAx>
        <c:axId val="99600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599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2:56:04.80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0 258,'44'-1,"0"2,0 2,62 13,-52-8,1-2,-1-2,103-7,-38 0,-115 3,1 1,0-2,-1 1,1 0,0-1,-1 0,1 0,-1-1,1 1,-1-1,0 0,1 0,6-5,-5 2,0-1,-1-1,0 1,0-1,-1 0,1 0,3-8,6-12,1 1,2 0,30-35,-42 54,1 1,0 0,1 1,-1 0,1 0,0 0,0 1,0-1,1 2,0-1,-1 1,1 0,0 1,1 0,-1 0,0 1,15-1,-20 2,0 0,-1 0,1 1,-1-1,1 1,0-1,-1 1,1 0,-1 0,0 0,1 0,-1 0,0 0,0 1,1-1,-1 1,0 0,-1 0,1 0,0-1,2 5,-1-1,-1 0,0-1,0 1,0 0,-1 0,0 0,0 0,0 0,0 1,-1 7,0 0,-1 1,-1-1,0 1,0-1,-1 0,-1 0,-10 22,-99 160,-66 51,157-209,1 0,3 2,-27 77,2-7,40-104,0 1,-1-1,0 1,0-1,0 0,-1-1,0 1,0-1,0 0,0 0,-1 0,0-1,1 0,-1 0,0 0,-1-1,1 0,-10 2,-13 3,0-2,-52 2,66-6,2 1,0-2,1 1,-1-2,0 0,-14-3,24 4,0-1,0 0,0 0,0-1,0 1,0-1,0 1,1-1,-1 0,1 0,-1 0,1 0,0 0,0-1,0 1,0-1,0 1,0-1,1 0,-1 0,1 0,0 0,0 0,0 0,-1-4,3 11,29 117,-22-91,1-1,2 0,21 40,-26-58,-1 0,0 1,0-1,-1 1,0 0,-1 0,3 20,-4 1,-1 50,0 14,0-87,0-1,1 1,0-1,0 0,1 0,0 1,1-2,0 1,0 0,1-1,0 0,0 0,1 0,0-1,1 0,-1 0,1 0,1-1,-1 0,1-1,0 0,0 0,10 4,35 9,16 8,-66-24,1 1,-1 0,0 0,0 0,0 0,-1 0,1 1,-1-1,0 1,1-1,-2 1,1 0,0 0,-1 0,0 0,0 0,0 0,0 1,0 7,0 11,0 1,-4 33,0-23,1 32,3 224,0-283,1 1,0 0,1-1,0 0,0 1,0-1,1 0,6 8,-4-5,0-1,-1 1,-1 0,4 10,2 13,2 0,24 50,-35-83,0 1,0 0,-1 0,1 0,0 0,-1 0,1 0,-1 0,0 0,1 0,-1 0,0 1,1-1,-1 0,0 0,0 0,0 0,0 1,0-1,0 0,0 0,-1 0,1 0,0 0,-1 0,1 1,-1-1,1 0,-1 0,1 0,-1 0,0 0,1-1,-1 1,0 0,0 0,0 0,0-1,0 1,1 0,-1-1,-1 1,1-1,0 1,0-1,0 1,0-1,0 0,0 0,0 1,-2-1,-9 1,0 0,0-1,0 0,-15-2,7 0,-131 1,-59-3,206 3,1 1,0-1,0 0,0 0,0 0,0 0,0 0,0-1,0 1,0-1,0 0,1 0,-1 0,1 0,-1 0,1-1,0 1,0-1,0 1,0-1,1 0,-1 0,1 0,-1 0,1 0,0 0,0 0,0 0,1-1,-1-3,-1-13,0 1,2-1,0 0,4-20,-2 5,-1 9,-1-7,2-1,1 1,2-1,1 1,10-34,29-50,14-45,-51 136,-2-1,0 1,-2-1,0-38,-6-70,3-84,30 26,-2 49,-17 98,-3 1,-2-2,2-55,-9 65,-2 1,-1 0,-13-62,-16-9,18 64,-11-57,20 63,3-1,2-48,0 67,0-2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2:56:04.80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0 258,'44'-1,"0"2,0 2,62 13,-52-8,1-2,-1-2,103-7,-38 0,-115 3,1 1,0-2,-1 1,1 0,0-1,-1 0,1 0,-1-1,1 1,-1-1,0 0,1 0,6-5,-5 2,0-1,-1-1,0 1,0-1,-1 0,1 0,3-8,6-12,1 1,2 0,30-35,-42 54,1 1,0 0,1 1,-1 0,1 0,0 0,0 1,0-1,1 2,0-1,-1 1,1 0,0 1,1 0,-1 0,0 1,15-1,-20 2,0 0,-1 0,1 1,-1-1,1 1,0-1,-1 1,1 0,-1 0,0 0,1 0,-1 0,0 0,0 1,1-1,-1 1,0 0,-1 0,1 0,0-1,2 5,-1-1,-1 0,0-1,0 1,0 0,-1 0,0 0,0 0,0 0,0 1,-1 7,0 0,-1 1,-1-1,0 1,0-1,-1 0,-1 0,-10 22,-99 160,-66 51,157-209,1 0,3 2,-27 77,2-7,40-104,0 1,-1-1,0 1,0-1,0 0,-1-1,0 1,0-1,0 0,0 0,-1 0,0-1,1 0,-1 0,0 0,-1-1,1 0,-10 2,-13 3,0-2,-52 2,66-6,2 1,0-2,1 1,-1-2,0 0,-14-3,24 4,0-1,0 0,0 0,0-1,0 1,0-1,0 1,1-1,-1 0,1 0,-1 0,1 0,0 0,0-1,0 1,0-1,0 1,0-1,1 0,-1 0,1 0,0 0,0 0,0 0,-1-4,3 11,29 117,-22-91,1-1,2 0,21 40,-26-58,-1 0,0 1,0-1,-1 1,0 0,-1 0,3 20,-4 1,-1 50,0 14,0-87,0-1,1 1,0-1,0 0,1 0,0 1,1-2,0 1,0 0,1-1,0 0,0 0,1 0,0-1,1 0,-1 0,1 0,1-1,-1 0,1-1,0 0,0 0,10 4,35 9,16 8,-66-24,1 1,-1 0,0 0,0 0,0 0,-1 0,1 1,-1-1,0 1,1-1,-2 1,1 0,0 0,-1 0,0 0,0 0,0 0,0 1,0 7,0 11,0 1,-4 33,0-23,1 32,3 224,0-283,1 1,0 0,1-1,0 0,0 1,0-1,1 0,6 8,-4-5,0-1,-1 1,-1 0,4 10,2 13,2 0,24 50,-35-83,0 1,0 0,-1 0,1 0,0 0,-1 0,1 0,-1 0,0 0,1 0,-1 0,0 1,1-1,-1 0,0 0,0 0,0 0,0 1,0-1,0 0,0 0,-1 0,1 0,0 0,-1 0,1 1,-1-1,1 0,-1 0,1 0,-1 0,0 0,1-1,-1 1,0 0,0 0,0 0,0-1,0 1,1 0,-1-1,-1 1,1-1,0 1,0-1,0 1,0-1,0 0,0 0,0 1,-2-1,-9 1,0 0,0-1,0 0,-15-2,7 0,-131 1,-59-3,206 3,1 1,0-1,0 0,0 0,0 0,0 0,0 0,0-1,0 1,0-1,0 0,1 0,-1 0,1 0,-1 0,1-1,0 1,0-1,0 1,0-1,1 0,-1 0,1 0,-1 0,1 0,0 0,0 0,0 0,1-1,-1-3,-1-13,0 1,2-1,0 0,4-20,-2 5,-1 9,-1-7,2-1,1 1,2-1,1 1,10-34,29-50,14-45,-51 136,-2-1,0 1,-2-1,0-38,-6-70,3-84,30 26,-2 49,-17 98,-3 1,-2-2,2-55,-9 65,-2 1,-1 0,-13-62,-16-9,18 64,-11-57,20 63,3-1,2-48,0 67,0-2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2:56:04.80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0 258,'44'-1,"0"2,0 2,62 13,-52-8,1-2,-1-2,103-7,-38 0,-115 3,1 1,0-2,-1 1,1 0,0-1,-1 0,1 0,-1-1,1 1,-1-1,0 0,1 0,6-5,-5 2,0-1,-1-1,0 1,0-1,-1 0,1 0,3-8,6-12,1 1,2 0,30-35,-42 54,1 1,0 0,1 1,-1 0,1 0,0 0,0 1,0-1,1 2,0-1,-1 1,1 0,0 1,1 0,-1 0,0 1,15-1,-20 2,0 0,-1 0,1 1,-1-1,1 1,0-1,-1 1,1 0,-1 0,0 0,1 0,-1 0,0 0,0 1,1-1,-1 1,0 0,-1 0,1 0,0-1,2 5,-1-1,-1 0,0-1,0 1,0 0,-1 0,0 0,0 0,0 0,0 1,-1 7,0 0,-1 1,-1-1,0 1,0-1,-1 0,-1 0,-10 22,-99 160,-66 51,157-209,1 0,3 2,-27 77,2-7,40-104,0 1,-1-1,0 1,0-1,0 0,-1-1,0 1,0-1,0 0,0 0,-1 0,0-1,1 0,-1 0,0 0,-1-1,1 0,-10 2,-13 3,0-2,-52 2,66-6,2 1,0-2,1 1,-1-2,0 0,-14-3,24 4,0-1,0 0,0 0,0-1,0 1,0-1,0 1,1-1,-1 0,1 0,-1 0,1 0,0 0,0-1,0 1,0-1,0 1,0-1,1 0,-1 0,1 0,0 0,0 0,0 0,-1-4,3 11,29 117,-22-91,1-1,2 0,21 40,-26-58,-1 0,0 1,0-1,-1 1,0 0,-1 0,3 20,-4 1,-1 50,0 14,0-87,0-1,1 1,0-1,0 0,1 0,0 1,1-2,0 1,0 0,1-1,0 0,0 0,1 0,0-1,1 0,-1 0,1 0,1-1,-1 0,1-1,0 0,0 0,10 4,35 9,16 8,-66-24,1 1,-1 0,0 0,0 0,0 0,-1 0,1 1,-1-1,0 1,1-1,-2 1,1 0,0 0,-1 0,0 0,0 0,0 0,0 1,0 7,0 11,0 1,-4 33,0-23,1 32,3 224,0-283,1 1,0 0,1-1,0 0,0 1,0-1,1 0,6 8,-4-5,0-1,-1 1,-1 0,4 10,2 13,2 0,24 50,-35-83,0 1,0 0,-1 0,1 0,0 0,-1 0,1 0,-1 0,0 0,1 0,-1 0,0 1,1-1,-1 0,0 0,0 0,0 0,0 1,0-1,0 0,0 0,-1 0,1 0,0 0,-1 0,1 1,-1-1,1 0,-1 0,1 0,-1 0,0 0,1-1,-1 1,0 0,0 0,0 0,0-1,0 1,1 0,-1-1,-1 1,1-1,0 1,0-1,0 1,0-1,0 0,0 0,0 1,-2-1,-9 1,0 0,0-1,0 0,-15-2,7 0,-131 1,-59-3,206 3,1 1,0-1,0 0,0 0,0 0,0 0,0 0,0-1,0 1,0-1,0 0,1 0,-1 0,1 0,-1 0,1-1,0 1,0-1,0 1,0-1,1 0,-1 0,1 0,-1 0,1 0,0 0,0 0,0 0,1-1,-1-3,-1-13,0 1,2-1,0 0,4-20,-2 5,-1 9,-1-7,2-1,1 1,2-1,1 1,10-34,29-50,14-45,-51 136,-2-1,0 1,-2-1,0-38,-6-70,3-84,30 26,-2 49,-17 98,-3 1,-2-2,2-55,-9 65,-2 1,-1 0,-13-62,-16-9,18 64,-11-57,20 63,3-1,2-48,0 67,0-2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2:56:04.80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0 258,'44'-1,"0"2,0 2,62 13,-52-8,1-2,-1-2,103-7,-38 0,-115 3,1 1,0-2,-1 1,1 0,0-1,-1 0,1 0,-1-1,1 1,-1-1,0 0,1 0,6-5,-5 2,0-1,-1-1,0 1,0-1,-1 0,1 0,3-8,6-12,1 1,2 0,30-35,-42 54,1 1,0 0,1 1,-1 0,1 0,0 0,0 1,0-1,1 2,0-1,-1 1,1 0,0 1,1 0,-1 0,0 1,15-1,-20 2,0 0,-1 0,1 1,-1-1,1 1,0-1,-1 1,1 0,-1 0,0 0,1 0,-1 0,0 0,0 1,1-1,-1 1,0 0,-1 0,1 0,0-1,2 5,-1-1,-1 0,0-1,0 1,0 0,-1 0,0 0,0 0,0 0,0 1,-1 7,0 0,-1 1,-1-1,0 1,0-1,-1 0,-1 0,-10 22,-99 160,-66 51,157-209,1 0,3 2,-27 77,2-7,40-104,0 1,-1-1,0 1,0-1,0 0,-1-1,0 1,0-1,0 0,0 0,-1 0,0-1,1 0,-1 0,0 0,-1-1,1 0,-10 2,-13 3,0-2,-52 2,66-6,2 1,0-2,1 1,-1-2,0 0,-14-3,24 4,0-1,0 0,0 0,0-1,0 1,0-1,0 1,1-1,-1 0,1 0,-1 0,1 0,0 0,0-1,0 1,0-1,0 1,0-1,1 0,-1 0,1 0,0 0,0 0,0 0,-1-4,3 11,29 117,-22-91,1-1,2 0,21 40,-26-58,-1 0,0 1,0-1,-1 1,0 0,-1 0,3 20,-4 1,-1 50,0 14,0-87,0-1,1 1,0-1,0 0,1 0,0 1,1-2,0 1,0 0,1-1,0 0,0 0,1 0,0-1,1 0,-1 0,1 0,1-1,-1 0,1-1,0 0,0 0,10 4,35 9,16 8,-66-24,1 1,-1 0,0 0,0 0,0 0,-1 0,1 1,-1-1,0 1,1-1,-2 1,1 0,0 0,-1 0,0 0,0 0,0 0,0 1,0 7,0 11,0 1,-4 33,0-23,1 32,3 224,0-283,1 1,0 0,1-1,0 0,0 1,0-1,1 0,6 8,-4-5,0-1,-1 1,-1 0,4 10,2 13,2 0,24 50,-35-83,0 1,0 0,-1 0,1 0,0 0,-1 0,1 0,-1 0,0 0,1 0,-1 0,0 1,1-1,-1 0,0 0,0 0,0 0,0 1,0-1,0 0,0 0,-1 0,1 0,0 0,-1 0,1 1,-1-1,1 0,-1 0,1 0,-1 0,0 0,1-1,-1 1,0 0,0 0,0 0,0-1,0 1,1 0,-1-1,-1 1,1-1,0 1,0-1,0 1,0-1,0 0,0 0,0 1,-2-1,-9 1,0 0,0-1,0 0,-15-2,7 0,-131 1,-59-3,206 3,1 1,0-1,0 0,0 0,0 0,0 0,0 0,0-1,0 1,0-1,0 0,1 0,-1 0,1 0,-1 0,1-1,0 1,0-1,0 1,0-1,1 0,-1 0,1 0,-1 0,1 0,0 0,0 0,0 0,1-1,-1-3,-1-13,0 1,2-1,0 0,4-20,-2 5,-1 9,-1-7,2-1,1 1,2-1,1 1,10-34,29-50,14-45,-51 136,-2-1,0 1,-2-1,0-38,-6-70,3-84,30 26,-2 49,-17 98,-3 1,-2-2,2-55,-9 65,-2 1,-1 0,-13-62,-16-9,18 64,-11-57,20 63,3-1,2-48,0 67,0-2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8:58.7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1623 13,'-36'0,"-1"1,1 2,-59 13,42-8,-1-1,1-4,-1-1,-54-6,-10 1,90 3,-14 1,0-2,0-2,-74-14,69 9,-1 2,1 2,-1 3,-61 4,3 0,26-2,-97-3,151-3,5-1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9:01.44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0,'1095'0,"-1068"0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9:25.74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1025 0,'-997'0,"969"0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9:28.04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1077 0,'-677'0,"650"3,1 0,0 1,0 2,0 1,-32 12,-23 7,48-18,-40 14,49-12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8:58.7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1623 13,'-36'0,"-1"1,1 2,-59 13,42-8,-1-1,1-4,-1-1,-54-6,-10 1,90 3,-14 1,0-2,0-2,-74-14,69 9,-1 2,1 2,-1 3,-61 4,3 0,26-2,-97-3,151-3,5-1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9:01.44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0,'1095'0,"-1068"0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9:25.74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1025 0,'-997'0,"969"0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9:28.04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1077 0,'-677'0,"650"3,1 0,0 1,0 2,0 1,-32 12,-23 7,48-18,-40 14,49-12</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6:08.5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5076 67,'-1191'0,"1149"2,1 3,-1 1,-46 13,45-9,0-1,-76 4,72-12,-227-4,246-1,1-1,0-1,-31-12,27 8,-56-11,20 10,19 3,-93-5,114 11,1-1,-36-8,34 5,-54-3,-447 8,254 2,242 1,1 1,-37 9,34-6,-54 4,-631-8,347-5,329 3,-1 2,1 2,-47 10,64-8</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4.5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4948 131,'0'-3,"0"1,-1-1,1 0,-1 0,0 0,0 1,0-1,0 1,0-1,-1 1,1-1,-1 1,1-1,-1 1,0 0,0 0,0 0,0 0,-1 0,1 1,0-1,-1 1,1-1,-1 1,1 0,-1 0,0 0,1 0,-1 1,0-1,-4 0,-13-2,1 1,-1 1,-30 2,29-1,-433 3,428-2,0 2,-48 11,6 0,-2-2,25-4,-1-1,-49 0,-13-6,-170-5,247 0,0-3,0 0,-58-23,59 19,-1 0,-1 2,-49-7,-12 0,62 10,0 1,-36-2,-541 7,283 1,287 2,1 1,-1 1,-45 14,-58 8,-294-18,255-11,51 0,-141 5,171 12,64-9,-56 4,-261-11,324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6.9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0,'16'1,"-1"1,1 0,25 8,28 4,51 3,-68-9,82 4,-75-13,-35 0,0 0,0 2,1 0,-1 2,0 0,-1 2,29 9,-18-3,1-1,0-2,1-2,-1-1,1-1,0-2,0-2,65-7,-75 1,-5-1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9.4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1,'1101'0,"-1074"0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6:08.5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5076 67,'-1191'0,"1149"2,1 3,-1 1,-46 13,45-9,0-1,-76 4,72-12,-227-4,246-1,1-1,0-1,-31-12,27 8,-56-11,20 10,19 3,-93-5,114 11,1-1,-36-8,34 5,-54-3,-447 8,254 2,242 1,1 1,-37 9,34-6,-54 4,-631-8,347-5,329 3,-1 2,1 2,-47 10,64-8</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4.5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4948 131,'0'-3,"0"1,-1-1,1 0,-1 0,0 0,0 1,0-1,0 1,0-1,-1 1,1-1,-1 1,1-1,-1 1,0 0,0 0,0 0,0 0,-1 0,1 1,0-1,-1 1,1-1,-1 1,1 0,-1 0,0 0,1 0,-1 1,0-1,-4 0,-13-2,1 1,-1 1,-30 2,29-1,-433 3,428-2,0 2,-48 11,6 0,-2-2,25-4,-1-1,-49 0,-13-6,-170-5,247 0,0-3,0 0,-58-23,59 19,-1 0,-1 2,-49-7,-12 0,62 10,0 1,-36-2,-541 7,283 1,287 2,1 1,-1 1,-45 14,-58 8,-294-18,255-11,51 0,-141 5,171 12,64-9,-56 4,-261-11,324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6.9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0,'16'1,"-1"1,1 0,25 8,28 4,51 3,-68-9,82 4,-75-13,-35 0,0 0,0 2,1 0,-1 2,0 0,-1 2,29 9,-18-3,1-1,0-2,1-2,-1-1,1-1,0-2,0-2,65-7,-75 1,-5-1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9.4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1,'1101'0,"-1074"0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6:08.5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5076 67,'-1191'0,"1149"2,1 3,-1 1,-46 13,45-9,0-1,-76 4,72-12,-227-4,246-1,1-1,0-1,-31-12,27 8,-56-11,20 10,19 3,-93-5,114 11,1-1,-36-8,34 5,-54-3,-447 8,254 2,242 1,1 1,-37 9,34-6,-54 4,-631-8,347-5,329 3,-1 2,1 2,-47 10,64-8</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4.5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4948 131,'0'-3,"0"1,-1-1,1 0,-1 0,0 0,0 1,0-1,0 1,0-1,-1 1,1-1,-1 1,1-1,-1 1,0 0,0 0,0 0,0 0,-1 0,1 1,0-1,-1 1,1-1,-1 1,1 0,-1 0,0 0,1 0,-1 1,0-1,-4 0,-13-2,1 1,-1 1,-30 2,29-1,-433 3,428-2,0 2,-48 11,6 0,-2-2,25-4,-1-1,-49 0,-13-6,-170-5,247 0,0-3,0 0,-58-23,59 19,-1 0,-1 2,-49-7,-12 0,62 10,0 1,-36-2,-541 7,283 1,287 2,1 1,-1 1,-45 14,-58 8,-294-18,255-11,51 0,-141 5,171 12,64-9,-56 4,-261-11,324 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6.9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0,'16'1,"-1"1,1 0,25 8,28 4,51 3,-68-9,82 4,-75-13,-35 0,0 0,0 2,1 0,-1 2,0 0,-1 2,29 9,-18-3,1-1,0-2,1-2,-1-1,1-1,0-2,0-2,65-7,-75 1,-5-1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9.4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1,'1101'0,"-1074"0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6:08.5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5076 67,'-1191'0,"1149"2,1 3,-1 1,-46 13,45-9,0-1,-76 4,72-12,-227-4,246-1,1-1,0-1,-31-12,27 8,-56-11,20 10,19 3,-93-5,114 11,1-1,-36-8,34 5,-54-3,-447 8,254 2,242 1,1 1,-37 9,34-6,-54 4,-631-8,347-5,329 3,-1 2,1 2,-47 10,64-8</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4.5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4948 131,'0'-3,"0"1,-1-1,1 0,-1 0,0 0,0 1,0-1,0 1,0-1,-1 1,1-1,-1 1,1-1,-1 1,0 0,0 0,0 0,0 0,-1 0,1 1,0-1,-1 1,1-1,-1 1,1 0,-1 0,0 0,1 0,-1 1,0-1,-4 0,-13-2,1 1,-1 1,-30 2,29-1,-433 3,428-2,0 2,-48 11,6 0,-2-2,25-4,-1-1,-49 0,-13-6,-170-5,247 0,0-3,0 0,-58-23,59 19,-1 0,-1 2,-49-7,-12 0,62 10,0 1,-36-2,-541 7,283 1,287 2,1 1,-1 1,-45 14,-58 8,-294-18,255-11,51 0,-141 5,171 12,64-9,-56 4,-261-11,324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6.9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0,'16'1,"-1"1,1 0,25 8,28 4,51 3,-68-9,82 4,-75-13,-35 0,0 0,0 2,1 0,-1 2,0 0,-1 2,29 9,-18-3,1-1,0-2,1-2,-1-1,1-1,0-2,0-2,65-7,-75 1,-5-1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9.4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1,'1101'0,"-1074"0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6:08.5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5076 67,'-1191'0,"1149"2,1 3,-1 1,-46 13,45-9,0-1,-76 4,72-12,-227-4,246-1,1-1,0-1,-31-12,27 8,-56-11,20 10,19 3,-93-5,114 11,1-1,-36-8,34 5,-54-3,-447 8,254 2,242 1,1 1,-37 9,34-6,-54 4,-631-8,347-5,329 3,-1 2,1 2,-47 10,64-8</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4.5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4948 131,'0'-3,"0"1,-1-1,1 0,-1 0,0 0,0 1,0-1,0 1,0-1,-1 1,1-1,-1 1,1-1,-1 1,0 0,0 0,0 0,0 0,-1 0,1 1,0-1,-1 1,1-1,-1 1,1 0,-1 0,0 0,1 0,-1 1,0-1,-4 0,-13-2,1 1,-1 1,-30 2,29-1,-433 3,428-2,0 2,-48 11,6 0,-2-2,25-4,-1-1,-49 0,-13-6,-170-5,247 0,0-3,0 0,-58-23,59 19,-1 0,-1 2,-49-7,-12 0,62 10,0 1,-36-2,-541 7,283 1,287 2,1 1,-1 1,-45 14,-58 8,-294-18,255-11,51 0,-141 5,171 12,64-9,-56 4,-261-11,324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6.9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0,'16'1,"-1"1,1 0,25 8,28 4,51 3,-68-9,82 4,-75-13,-35 0,0 0,0 2,1 0,-1 2,0 0,-1 2,29 9,-18-3,1-1,0-2,1-2,-1-1,1-1,0-2,0-2,65-7,-75 1,-5-1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59.4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1,'1101'0,"-1074"0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23.02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3952 134,'-30'1,"1"-2,-35-6,54 5,-1-1,1 0,0 0,0-1,0 0,0 0,1-1,0-1,-13-9,10 7,-1 1,0 0,-1 1,0 1,1 0,-2 1,1 0,0 1,-18-1,-10-4,-14 0,1 3,-1 2,-82 6,31 0,12-5,-96 5,174-1,1 2,-1 0,1 1,-28 13,-40 10,57-22,-13 4,-1-3,-75 5,-40 4,102-9,-58 2,-1256-11,1337 4,-59 10,71-7,-1-2,0 0,0-1,0-2,0 0,0 0,-23-5,-20-5,1 2,-1 4,-82 4,93 0,25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3:07:23.02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3952 134,'-30'1,"1"-2,-35-6,54 5,-1-1,1 0,0 0,0-1,0 0,0 0,1-1,0-1,-13-9,10 7,-1 1,0 0,-1 1,0 1,1 0,-2 1,1 0,0 1,-18-1,-10-4,-14 0,1 3,-1 2,-82 6,31 0,12-5,-96 5,174-1,1 2,-1 0,1 1,-28 13,-40 10,57-22,-13 4,-1-3,-75 5,-40 4,102-9,-58 2,-1256-11,1337 4,-59 10,71-7,-1-2,0 0,0-1,0-2,0 0,0 0,-23-5,-20-5,1 2,-1 4,-82 4,93 0,25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2:55:23.09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6429 199,'0'-1,"-1"-1,1 1,-1-1,0 1,0-1,1 1,-1-1,0 1,0 0,-1 0,1-1,0 1,0 0,-1 0,1 0,0 0,-1 1,1-1,-1 0,1 0,-1 1,1-1,-1 1,0 0,1-1,-1 1,0 0,1 0,-1 0,-2 0,-53 1,27 4,0 2,1 2,-44 17,37-12,-60 15,-7-4,62-14,0-2,0-1,-81 5,39-13,-125-3,109-12,64 8,-56-3,-68 12,-68-4,128-13,65 8,-58-3,-286 9,178 2,175-2,0-2,-41-9,40 7,-1 0,-29-1,16 5,-17 0,-104-15,122 10,-61 0,63 5,1-2,-41-7,-1-2,-1 4,0 3,-117 8,49-1,33 0,-126-5,141-11,63 7,-60-3,-476 11,535-3,0-2,-46-11,15 3,-61-19,97 22,0 1,-1 1,-62-4,24 10,10 1,1-2,-71-12,74 5,-1 3,0 3,0 2,-63 8,106-5,0 2,0 0,0 1,1 0,0 1,-27 15,25-12,0-1,-1 0,0-1,-19 4,12-6</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2:55:27.45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5302 131,'-53'0,"26"2,0-2,0 0,0-2,0-1,1-1,-50-15,46 9,0 1,0 2,-1 1,0 1,-32-1,-161 7,93 2,-717-3,801 2,-68 13,67-8,-63 2,78-7,-65 12,63-7,-54 2,-647-7,358-4,271 3,-120-3,128-14,66 9,-59-3,53 7,0-2,1-1,-57-18,49 12,12 6,0 1,-1 2,1 1,-48 4,-49-3,39-14,67 9,1 2,-32-2,-280 5,158 3,151-2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5T12:55:31.5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4807 99,'-1'-1,"1"-1,-1 1,1-1,-1 1,0 0,0-1,1 1,-1 0,0 0,0-1,-1 1,1 0,0 0,0 0,0 0,-1 1,1-1,0 0,-1 0,1 1,-1-1,1 1,-1-1,1 1,-1 0,1 0,-3-1,-49-5,47 6,-246 0,-19-2,176-12,-14-2,-271 14,195 4,162-4,0 0,-45-11,43 7,-1 2,-34-3,36 6,-276 4,183 12,66-7,-69 2,82-8,-61 11,-17 2,86-12,-49 11,51-8,-1-1,-33 1,-678-4,355-5,352 5,1 1,-36 8,33-4,-54 2,-38-10,80-1,0 1,0 3,-71 12,-7 5,86-15,1 2,-72 20,87-16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0DBCF25-F66C-4EF2-9E44-7D4E6F2D6024}" type="datetimeFigureOut">
              <a:rPr lang="en-US" smtClean="0"/>
              <a:t>1/16/2025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2AA55F4-D5B7-412E-B184-74986D1920F8}" type="slidenum">
              <a:rPr lang="en-US" smtClean="0"/>
              <a:t>‹#›</a:t>
            </a:fld>
            <a:endParaRPr lang="en-US" dirty="0"/>
          </a:p>
        </p:txBody>
      </p:sp>
    </p:spTree>
    <p:extLst>
      <p:ext uri="{BB962C8B-B14F-4D97-AF65-F5344CB8AC3E}">
        <p14:creationId xmlns:p14="http://schemas.microsoft.com/office/powerpoint/2010/main" val="3613015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AA55F4-D5B7-412E-B184-74986D1920F8}" type="slidenum">
              <a:rPr lang="en-US" smtClean="0"/>
              <a:t>1</a:t>
            </a:fld>
            <a:endParaRPr lang="en-US" dirty="0"/>
          </a:p>
        </p:txBody>
      </p:sp>
    </p:spTree>
    <p:extLst>
      <p:ext uri="{BB962C8B-B14F-4D97-AF65-F5344CB8AC3E}">
        <p14:creationId xmlns:p14="http://schemas.microsoft.com/office/powerpoint/2010/main" val="1567093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AA55F4-D5B7-412E-B184-74986D1920F8}" type="slidenum">
              <a:rPr lang="en-US" smtClean="0"/>
              <a:t>2</a:t>
            </a:fld>
            <a:endParaRPr lang="en-US" dirty="0"/>
          </a:p>
        </p:txBody>
      </p:sp>
    </p:spTree>
    <p:extLst>
      <p:ext uri="{BB962C8B-B14F-4D97-AF65-F5344CB8AC3E}">
        <p14:creationId xmlns:p14="http://schemas.microsoft.com/office/powerpoint/2010/main" val="3596495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AA55F4-D5B7-412E-B184-74986D1920F8}" type="slidenum">
              <a:rPr lang="en-US" smtClean="0"/>
              <a:t>3</a:t>
            </a:fld>
            <a:endParaRPr lang="en-US" dirty="0"/>
          </a:p>
        </p:txBody>
      </p:sp>
    </p:spTree>
    <p:extLst>
      <p:ext uri="{BB962C8B-B14F-4D97-AF65-F5344CB8AC3E}">
        <p14:creationId xmlns:p14="http://schemas.microsoft.com/office/powerpoint/2010/main" val="3957645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In this presentation, you will here me refer to three metrics as it relates to attendance, ADA or Average Daily Attendance, this is the percentage of enrolled students that attend school each day.  Truancy Rate, this is the number of students having  10 or more unexcused days and Chronic absenteeism, percentage of enrolled students who miss 10% or more of the total days attended.</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dirty="0"/>
          </a:p>
        </p:txBody>
      </p:sp>
    </p:spTree>
    <p:extLst>
      <p:ext uri="{BB962C8B-B14F-4D97-AF65-F5344CB8AC3E}">
        <p14:creationId xmlns:p14="http://schemas.microsoft.com/office/powerpoint/2010/main" val="1904552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F3FD2-FF8F-883E-7941-603769215B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740A7-3887-B69C-279C-CB1321FB48E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79BB6295-3042-6C85-4EC6-76F2F3065FE2}"/>
              </a:ext>
            </a:extLst>
          </p:cNvPr>
          <p:cNvSpPr>
            <a:spLocks noGrp="1"/>
          </p:cNvSpPr>
          <p:nvPr>
            <p:ph type="body" idx="1"/>
          </p:nvPr>
        </p:nvSpPr>
        <p:spPr/>
        <p:txBody>
          <a:bodyPr/>
          <a:lstStyle/>
          <a:p>
            <a:r>
              <a:rPr lang="en-US" dirty="0"/>
              <a:t>We will start by looking at some trend data for the last five years for our Average Daily Attendance.  For the last three years we have been very consistent at 91%.</a:t>
            </a:r>
          </a:p>
        </p:txBody>
      </p:sp>
      <p:sp>
        <p:nvSpPr>
          <p:cNvPr id="4" name="Slide Number Placeholder 3">
            <a:extLst>
              <a:ext uri="{FF2B5EF4-FFF2-40B4-BE49-F238E27FC236}">
                <a16:creationId xmlns:a16="http://schemas.microsoft.com/office/drawing/2014/main" id="{B9341227-587D-E9A0-748F-EF05205A6E8C}"/>
              </a:ext>
            </a:extLst>
          </p:cNvPr>
          <p:cNvSpPr>
            <a:spLocks noGrp="1"/>
          </p:cNvSpPr>
          <p:nvPr>
            <p:ph type="sldNum" sz="quarter" idx="5"/>
          </p:nvPr>
        </p:nvSpPr>
        <p:spPr/>
        <p:txBody>
          <a:bodyPr/>
          <a:lstStyle/>
          <a:p>
            <a:fld id="{560E63B2-D433-497B-82B7-B837A3F36A27}" type="slidenum">
              <a:rPr lang="en-US" smtClean="0"/>
              <a:t>6</a:t>
            </a:fld>
            <a:endParaRPr lang="en-US" dirty="0"/>
          </a:p>
        </p:txBody>
      </p:sp>
    </p:spTree>
    <p:extLst>
      <p:ext uri="{BB962C8B-B14F-4D97-AF65-F5344CB8AC3E}">
        <p14:creationId xmlns:p14="http://schemas.microsoft.com/office/powerpoint/2010/main" val="3907168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This is showing you our ADA since November 9</a:t>
            </a:r>
            <a:r>
              <a:rPr lang="en-US" baseline="30000" dirty="0"/>
              <a:t>th</a:t>
            </a:r>
            <a:r>
              <a:rPr lang="en-US" dirty="0"/>
              <a:t>, but what I will share that we have averaged 92% for the first semester which is slightly higher than the previous year.</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dirty="0"/>
          </a:p>
        </p:txBody>
      </p:sp>
    </p:spTree>
    <p:extLst>
      <p:ext uri="{BB962C8B-B14F-4D97-AF65-F5344CB8AC3E}">
        <p14:creationId xmlns:p14="http://schemas.microsoft.com/office/powerpoint/2010/main" val="2012487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This slide mirrors the previous slide and looks at those students who were absent and how they were coded.  Red are those students that are unexcused, green are those students that were coded as excused and the grey at the very top are those students that were suspended.</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dirty="0"/>
          </a:p>
        </p:txBody>
      </p:sp>
    </p:spTree>
    <p:extLst>
      <p:ext uri="{BB962C8B-B14F-4D97-AF65-F5344CB8AC3E}">
        <p14:creationId xmlns:p14="http://schemas.microsoft.com/office/powerpoint/2010/main" val="1442883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Shifting to looking at students who are chronically absent, We are currently at 23.9%.</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dirty="0"/>
          </a:p>
        </p:txBody>
      </p:sp>
    </p:spTree>
    <p:extLst>
      <p:ext uri="{BB962C8B-B14F-4D97-AF65-F5344CB8AC3E}">
        <p14:creationId xmlns:p14="http://schemas.microsoft.com/office/powerpoint/2010/main" val="4245119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0248A-FE07-87B4-6468-34B0C15A8D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32115-41F3-D664-0814-DA432BB08086}"/>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20BC9D5-943F-AC8C-F14F-642F32124665}"/>
              </a:ext>
            </a:extLst>
          </p:cNvPr>
          <p:cNvSpPr>
            <a:spLocks noGrp="1"/>
          </p:cNvSpPr>
          <p:nvPr>
            <p:ph type="body" idx="1"/>
          </p:nvPr>
        </p:nvSpPr>
        <p:spPr/>
        <p:txBody>
          <a:bodyPr/>
          <a:lstStyle/>
          <a:p>
            <a:r>
              <a:rPr lang="en-US" dirty="0"/>
              <a:t>We are proud to say that over the past four years we have and are trending in the right direction when it comes to students who are chronically absent.  This chart shows a comparison of the students who were chronically absent after the first semester for the past four years.</a:t>
            </a:r>
          </a:p>
        </p:txBody>
      </p:sp>
      <p:sp>
        <p:nvSpPr>
          <p:cNvPr id="4" name="Slide Number Placeholder 3">
            <a:extLst>
              <a:ext uri="{FF2B5EF4-FFF2-40B4-BE49-F238E27FC236}">
                <a16:creationId xmlns:a16="http://schemas.microsoft.com/office/drawing/2014/main" id="{7A821B00-6F75-72CC-A861-0A75138D4F26}"/>
              </a:ext>
            </a:extLst>
          </p:cNvPr>
          <p:cNvSpPr>
            <a:spLocks noGrp="1"/>
          </p:cNvSpPr>
          <p:nvPr>
            <p:ph type="sldNum" sz="quarter" idx="5"/>
          </p:nvPr>
        </p:nvSpPr>
        <p:spPr/>
        <p:txBody>
          <a:bodyPr/>
          <a:lstStyle/>
          <a:p>
            <a:fld id="{560E63B2-D433-497B-82B7-B837A3F36A27}" type="slidenum">
              <a:rPr lang="en-US" smtClean="0"/>
              <a:t>10</a:t>
            </a:fld>
            <a:endParaRPr lang="en-US" dirty="0"/>
          </a:p>
        </p:txBody>
      </p:sp>
    </p:spTree>
    <p:extLst>
      <p:ext uri="{BB962C8B-B14F-4D97-AF65-F5344CB8AC3E}">
        <p14:creationId xmlns:p14="http://schemas.microsoft.com/office/powerpoint/2010/main" val="1364324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A4C22-BE01-0181-976A-57EA787FFF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93377-8434-6CB9-C5B2-B13916F3777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5DD3A27-27C6-BC67-12D6-AE5F35E577F6}"/>
              </a:ext>
            </a:extLst>
          </p:cNvPr>
          <p:cNvSpPr>
            <a:spLocks noGrp="1"/>
          </p:cNvSpPr>
          <p:nvPr>
            <p:ph type="body" idx="1"/>
          </p:nvPr>
        </p:nvSpPr>
        <p:spPr/>
        <p:txBody>
          <a:bodyPr/>
          <a:lstStyle/>
          <a:p>
            <a:r>
              <a:rPr lang="en-US" dirty="0"/>
              <a:t>The next four slides we will be looking at a two year comparison for those students who have missed 10 or more unexcused days.  Overall as a district we are trending slightly lower after the first semester.  Here we are looking for the minus sign in that far right column and that means a decrease from the previous year.  </a:t>
            </a:r>
          </a:p>
        </p:txBody>
      </p:sp>
      <p:sp>
        <p:nvSpPr>
          <p:cNvPr id="4" name="Slide Number Placeholder 3">
            <a:extLst>
              <a:ext uri="{FF2B5EF4-FFF2-40B4-BE49-F238E27FC236}">
                <a16:creationId xmlns:a16="http://schemas.microsoft.com/office/drawing/2014/main" id="{06AA486A-5C59-59BC-3916-3D9F83EB8FF0}"/>
              </a:ext>
            </a:extLst>
          </p:cNvPr>
          <p:cNvSpPr>
            <a:spLocks noGrp="1"/>
          </p:cNvSpPr>
          <p:nvPr>
            <p:ph type="sldNum" sz="quarter" idx="5"/>
          </p:nvPr>
        </p:nvSpPr>
        <p:spPr/>
        <p:txBody>
          <a:bodyPr/>
          <a:lstStyle/>
          <a:p>
            <a:fld id="{560E63B2-D433-497B-82B7-B837A3F36A27}" type="slidenum">
              <a:rPr lang="en-US" smtClean="0"/>
              <a:t>11</a:t>
            </a:fld>
            <a:endParaRPr lang="en-US" dirty="0"/>
          </a:p>
        </p:txBody>
      </p:sp>
    </p:spTree>
    <p:extLst>
      <p:ext uri="{BB962C8B-B14F-4D97-AF65-F5344CB8AC3E}">
        <p14:creationId xmlns:p14="http://schemas.microsoft.com/office/powerpoint/2010/main" val="342645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518BB-473C-C25D-B340-DAA403C21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F5482-3E4F-97DF-E6B7-DD81A1C4DBEF}"/>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48D6D40C-CAF3-7BD4-AFC7-3915E1805419}"/>
              </a:ext>
            </a:extLst>
          </p:cNvPr>
          <p:cNvSpPr>
            <a:spLocks noGrp="1"/>
          </p:cNvSpPr>
          <p:nvPr>
            <p:ph type="body" idx="1"/>
          </p:nvPr>
        </p:nvSpPr>
        <p:spPr/>
        <p:txBody>
          <a:bodyPr/>
          <a:lstStyle/>
          <a:p>
            <a:r>
              <a:rPr lang="en-US" dirty="0"/>
              <a:t>Overall you will see that we have a decrease at the elementary level from the fall of 23 to the fall of 24 from 5.8% to 4.7%.  Individually, 14 of our 21 elementary schools have seen a decrease. </a:t>
            </a:r>
          </a:p>
        </p:txBody>
      </p:sp>
      <p:sp>
        <p:nvSpPr>
          <p:cNvPr id="4" name="Slide Number Placeholder 3">
            <a:extLst>
              <a:ext uri="{FF2B5EF4-FFF2-40B4-BE49-F238E27FC236}">
                <a16:creationId xmlns:a16="http://schemas.microsoft.com/office/drawing/2014/main" id="{68528FBB-510E-1063-0D57-8DCC04C87419}"/>
              </a:ext>
            </a:extLst>
          </p:cNvPr>
          <p:cNvSpPr>
            <a:spLocks noGrp="1"/>
          </p:cNvSpPr>
          <p:nvPr>
            <p:ph type="sldNum" sz="quarter" idx="5"/>
          </p:nvPr>
        </p:nvSpPr>
        <p:spPr/>
        <p:txBody>
          <a:bodyPr/>
          <a:lstStyle/>
          <a:p>
            <a:fld id="{560E63B2-D433-497B-82B7-B837A3F36A27}" type="slidenum">
              <a:rPr lang="en-US" smtClean="0"/>
              <a:t>12</a:t>
            </a:fld>
            <a:endParaRPr lang="en-US" dirty="0"/>
          </a:p>
        </p:txBody>
      </p:sp>
    </p:spTree>
    <p:extLst>
      <p:ext uri="{BB962C8B-B14F-4D97-AF65-F5344CB8AC3E}">
        <p14:creationId xmlns:p14="http://schemas.microsoft.com/office/powerpoint/2010/main" val="1120390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1A941-29A9-87E2-65C6-07F6D6E246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86334-8370-7356-9469-40EB31C6C2A9}"/>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579C98C-5C66-9572-D272-4EB9129A33C4}"/>
              </a:ext>
            </a:extLst>
          </p:cNvPr>
          <p:cNvSpPr>
            <a:spLocks noGrp="1"/>
          </p:cNvSpPr>
          <p:nvPr>
            <p:ph type="body" idx="1"/>
          </p:nvPr>
        </p:nvSpPr>
        <p:spPr/>
        <p:txBody>
          <a:bodyPr/>
          <a:lstStyle/>
          <a:p>
            <a:r>
              <a:rPr lang="en-US" dirty="0"/>
              <a:t>At the middle school level we have seen an overall increase from the fall of 23 to the fall of 24 from 8.9% to 10.0%.  Individually 3 out of 6 of our middle schools have seen a decrease.</a:t>
            </a:r>
          </a:p>
        </p:txBody>
      </p:sp>
      <p:sp>
        <p:nvSpPr>
          <p:cNvPr id="4" name="Slide Number Placeholder 3">
            <a:extLst>
              <a:ext uri="{FF2B5EF4-FFF2-40B4-BE49-F238E27FC236}">
                <a16:creationId xmlns:a16="http://schemas.microsoft.com/office/drawing/2014/main" id="{258CF30E-A599-1175-3B38-0076FB3FE679}"/>
              </a:ext>
            </a:extLst>
          </p:cNvPr>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681576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13C57-C969-8533-29A2-47286AAFFB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F7AEB-FD2A-42ED-2F10-68BCA5BBC05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C819D48-5617-576C-C6FE-653BBED76A58}"/>
              </a:ext>
            </a:extLst>
          </p:cNvPr>
          <p:cNvSpPr>
            <a:spLocks noGrp="1"/>
          </p:cNvSpPr>
          <p:nvPr>
            <p:ph type="body" idx="1"/>
          </p:nvPr>
        </p:nvSpPr>
        <p:spPr/>
        <p:txBody>
          <a:bodyPr/>
          <a:lstStyle/>
          <a:p>
            <a:r>
              <a:rPr lang="en-US" dirty="0"/>
              <a:t>At the high school level we saw another slight increase from 14.4% to 14.7%.  2 of 6 high schools showed a decrease with the number of students missing 10 or more days.</a:t>
            </a:r>
          </a:p>
        </p:txBody>
      </p:sp>
      <p:sp>
        <p:nvSpPr>
          <p:cNvPr id="4" name="Slide Number Placeholder 3">
            <a:extLst>
              <a:ext uri="{FF2B5EF4-FFF2-40B4-BE49-F238E27FC236}">
                <a16:creationId xmlns:a16="http://schemas.microsoft.com/office/drawing/2014/main" id="{E78648D8-54C9-844D-9CB3-7A9AF36307AA}"/>
              </a:ext>
            </a:extLst>
          </p:cNvPr>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3068159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Next,  we will take a look at some interventions and practices that we have put in place as it relates to attendance.  These are just some of the practices that are taking place within our schools. It all starts with our Call to Action which is 50 in 5.  This says that we will reduce chronic absenteeism by 50%. Over the next 5 years.  Let us  look at four of these practices above that are going to help us get there.</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3249059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begin by putting our team together.  This will consist of 5-7 staff members from your school.  Once the team is assembled, we will look at data and identify 20-25 students with attendance issues.  The staff members will commit to making contact with the student, parent or in some cases both every day for 10 weeks.  If adequate progress has been made based on the goal that was set the student will come off and another student will come on .  If adequate progress has not been made then the student will stay in the group.</a:t>
            </a:r>
          </a:p>
        </p:txBody>
      </p:sp>
      <p:sp>
        <p:nvSpPr>
          <p:cNvPr id="4" name="Slide Number Placeholder 3"/>
          <p:cNvSpPr>
            <a:spLocks noGrp="1"/>
          </p:cNvSpPr>
          <p:nvPr>
            <p:ph type="sldNum" sz="quarter" idx="5"/>
          </p:nvPr>
        </p:nvSpPr>
        <p:spPr/>
        <p:txBody>
          <a:bodyPr/>
          <a:lstStyle/>
          <a:p>
            <a:fld id="{82AA55F4-D5B7-412E-B184-74986D1920F8}" type="slidenum">
              <a:rPr lang="en-US" smtClean="0"/>
              <a:t>16</a:t>
            </a:fld>
            <a:endParaRPr lang="en-US" dirty="0"/>
          </a:p>
        </p:txBody>
      </p:sp>
    </p:spTree>
    <p:extLst>
      <p:ext uri="{BB962C8B-B14F-4D97-AF65-F5344CB8AC3E}">
        <p14:creationId xmlns:p14="http://schemas.microsoft.com/office/powerpoint/2010/main" val="1279299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DF149-A94B-53F4-5538-AFB9E0581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05922-3A75-95D7-5DDC-E7FD0BE209D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A5F272B1-F6F0-DCAE-E60E-20FFBF146A2C}"/>
              </a:ext>
            </a:extLst>
          </p:cNvPr>
          <p:cNvSpPr>
            <a:spLocks noGrp="1"/>
          </p:cNvSpPr>
          <p:nvPr>
            <p:ph type="body" idx="1"/>
          </p:nvPr>
        </p:nvSpPr>
        <p:spPr/>
        <p:txBody>
          <a:bodyPr/>
          <a:lstStyle/>
          <a:p>
            <a:r>
              <a:rPr lang="en-US" dirty="0"/>
              <a:t>The next intervention that I want to highlight is the Olweus Bullying Prevention Program.  It is one of the few evidence-based programs that provides a comprehensive approach that includes schoolwide, classroom, individual and community component.  We currently have 26 schools that have been trained in this model with the remaining schools being trained in February.</a:t>
            </a:r>
          </a:p>
        </p:txBody>
      </p:sp>
      <p:sp>
        <p:nvSpPr>
          <p:cNvPr id="4" name="Slide Number Placeholder 3">
            <a:extLst>
              <a:ext uri="{FF2B5EF4-FFF2-40B4-BE49-F238E27FC236}">
                <a16:creationId xmlns:a16="http://schemas.microsoft.com/office/drawing/2014/main" id="{898AB8EF-8E16-EA5D-041F-85E408B6668C}"/>
              </a:ext>
            </a:extLst>
          </p:cNvPr>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1553027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C7DC2-3AD0-E3BF-795C-CD14900117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46605-0A69-DFFE-A8A4-6F4BC6894AA5}"/>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EF8EEC2-0689-65E9-C2D0-94927DD3D3C2}"/>
              </a:ext>
            </a:extLst>
          </p:cNvPr>
          <p:cNvSpPr>
            <a:spLocks noGrp="1"/>
          </p:cNvSpPr>
          <p:nvPr>
            <p:ph type="body" idx="1"/>
          </p:nvPr>
        </p:nvSpPr>
        <p:spPr/>
        <p:txBody>
          <a:bodyPr/>
          <a:lstStyle/>
          <a:p>
            <a:r>
              <a:rPr lang="en-US" dirty="0"/>
              <a:t>The Truancy task force meets twice a month and serves two roles.  One is to see if there are any barriers that may be preventing the student from attending school and if so, assisting to remove those barriers and secondly to determine if a law has been broken and in this case it would be the truancy law.  You can see some of the different entities that make up the task force.  So far this year 47 cases have come before the task force involving 68 students resulting in 25 citations, 3 DFACS </a:t>
            </a:r>
            <a:r>
              <a:rPr lang="en-US" dirty="0" err="1"/>
              <a:t>Rererral</a:t>
            </a:r>
            <a:r>
              <a:rPr lang="en-US" dirty="0"/>
              <a:t>, 2 project aware referrals, 2 referrals to The RISE Program and 13 warnings.</a:t>
            </a:r>
          </a:p>
        </p:txBody>
      </p:sp>
      <p:sp>
        <p:nvSpPr>
          <p:cNvPr id="4" name="Slide Number Placeholder 3">
            <a:extLst>
              <a:ext uri="{FF2B5EF4-FFF2-40B4-BE49-F238E27FC236}">
                <a16:creationId xmlns:a16="http://schemas.microsoft.com/office/drawing/2014/main" id="{D36FBAAD-FCDA-778D-198E-EFB56F230F39}"/>
              </a:ext>
            </a:extLst>
          </p:cNvPr>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1849098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the attendance cards.  These are filled out by the teacher and sent home with the students.  This informs the parent on days missed this week and total days missed.  It also informs the parent of some important work, because we always want to connect the impact that attendance has on the students academics.  You will also notice a color coded graph in the middle.  </a:t>
            </a:r>
          </a:p>
        </p:txBody>
      </p:sp>
      <p:sp>
        <p:nvSpPr>
          <p:cNvPr id="4" name="Slide Number Placeholder 3"/>
          <p:cNvSpPr>
            <a:spLocks noGrp="1"/>
          </p:cNvSpPr>
          <p:nvPr>
            <p:ph type="sldNum" sz="quarter" idx="5"/>
          </p:nvPr>
        </p:nvSpPr>
        <p:spPr/>
        <p:txBody>
          <a:bodyPr/>
          <a:lstStyle/>
          <a:p>
            <a:fld id="{82AA55F4-D5B7-412E-B184-74986D1920F8}" type="slidenum">
              <a:rPr lang="en-US" smtClean="0"/>
              <a:t>19</a:t>
            </a:fld>
            <a:endParaRPr lang="en-US" dirty="0"/>
          </a:p>
        </p:txBody>
      </p:sp>
    </p:spTree>
    <p:extLst>
      <p:ext uri="{BB962C8B-B14F-4D97-AF65-F5344CB8AC3E}">
        <p14:creationId xmlns:p14="http://schemas.microsoft.com/office/powerpoint/2010/main" val="1579673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You can talk to many people or go on google and find many reasons why students are not coming to school, but we wanted to hear from the students themselves.  Questions were posed to the Student Advisory Board and these were their responses.  This has prompted conversations on how we can become a more effective organization.  </a:t>
            </a:r>
          </a:p>
          <a:p>
            <a:endParaRPr lang="en-US" dirty="0"/>
          </a:p>
          <a:p>
            <a:r>
              <a:rPr lang="en-US" dirty="0"/>
              <a:t>Next we will look at Behavior.</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3841784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21F9C-0A68-1397-9C76-6A9D79058F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3BE6B-1506-92BE-18E5-8C4E6BFA14FC}"/>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ABE7C6C7-0216-B153-806E-6687F3AE35D1}"/>
              </a:ext>
            </a:extLst>
          </p:cNvPr>
          <p:cNvSpPr>
            <a:spLocks noGrp="1"/>
          </p:cNvSpPr>
          <p:nvPr>
            <p:ph type="body" idx="1"/>
          </p:nvPr>
        </p:nvSpPr>
        <p:spPr/>
        <p:txBody>
          <a:bodyPr/>
          <a:lstStyle/>
          <a:p>
            <a:r>
              <a:rPr lang="en-US" dirty="0"/>
              <a:t>Before we Look at Discipline, let us review some key terms beginning with </a:t>
            </a:r>
            <a:r>
              <a:rPr lang="en-US" b="1" dirty="0"/>
              <a:t>Incivility</a:t>
            </a:r>
            <a:r>
              <a:rPr lang="en-US" dirty="0"/>
              <a:t>, It is the insubordination or disrespect to staff members or other students, includes but is not limited to refusal to follow school staff member instructions, use of vulgar or inappropriate language.  </a:t>
            </a:r>
            <a:r>
              <a:rPr lang="en-US" b="1" dirty="0"/>
              <a:t>Disorderly Conduct </a:t>
            </a:r>
            <a:r>
              <a:rPr lang="en-US" dirty="0"/>
              <a:t>is any act that substantially disrupts the orderly conduct of a school function, substantially disrupts the orderly learning environment, or posses a threat to the health, safety, and or welfare of students, staff or others.  </a:t>
            </a:r>
            <a:r>
              <a:rPr lang="en-US" b="1" dirty="0"/>
              <a:t>Other- </a:t>
            </a:r>
            <a:r>
              <a:rPr lang="en-US" b="0" dirty="0"/>
              <a:t>Any other discipline incident for which a student is administered a consequence.  In our code of conduct, discipline incidents are broken down into 5 levels with level 1 being the least severe and level 5 being the most severe.  Levels 1 &amp; 2 are handled by the teachers with no referrals.  If there are repeated level 2 offenses, then it would be marked other when placing into Infinite Campus.</a:t>
            </a:r>
            <a:endParaRPr lang="en-US" b="1" dirty="0"/>
          </a:p>
        </p:txBody>
      </p:sp>
      <p:sp>
        <p:nvSpPr>
          <p:cNvPr id="4" name="Slide Number Placeholder 3">
            <a:extLst>
              <a:ext uri="{FF2B5EF4-FFF2-40B4-BE49-F238E27FC236}">
                <a16:creationId xmlns:a16="http://schemas.microsoft.com/office/drawing/2014/main" id="{C9BBE9B7-CD29-4901-86A7-A628491C26F2}"/>
              </a:ext>
            </a:extLst>
          </p:cNvPr>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21222426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This shows you the trend data for referrals month to month for the last three years.  This shows that we had a decrease in every month except November.  </a:t>
            </a: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dirty="0"/>
          </a:p>
        </p:txBody>
      </p:sp>
    </p:spTree>
    <p:extLst>
      <p:ext uri="{BB962C8B-B14F-4D97-AF65-F5344CB8AC3E}">
        <p14:creationId xmlns:p14="http://schemas.microsoft.com/office/powerpoint/2010/main" val="399789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10076-AD48-251C-CE40-D62E6F1F0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B1407-23B4-7646-12D4-7794A5A17AA5}"/>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57A5A3B-0386-F36F-C2BA-B583F5C3896B}"/>
              </a:ext>
            </a:extLst>
          </p:cNvPr>
          <p:cNvSpPr>
            <a:spLocks noGrp="1"/>
          </p:cNvSpPr>
          <p:nvPr>
            <p:ph type="body" idx="1"/>
          </p:nvPr>
        </p:nvSpPr>
        <p:spPr/>
        <p:txBody>
          <a:bodyPr/>
          <a:lstStyle/>
          <a:p>
            <a:r>
              <a:rPr lang="en-US" dirty="0"/>
              <a:t>We are looking at a two-year comparison in Discipline in 5 different categories: Total Incidents, ISS Count, </a:t>
            </a:r>
            <a:r>
              <a:rPr lang="en-US" dirty="0" err="1"/>
              <a:t>Iss</a:t>
            </a:r>
            <a:r>
              <a:rPr lang="en-US" dirty="0"/>
              <a:t> Days, OSS Count and OSS Days with our main objective to keep kids at school in their seats maximizing teaching and learning.  We are proud to say that as a district we have seen a decrease in all areas.  We have seen a 12% reduction in incidents, 27% reduction in ISS count, 27 % reduction in ISS Days, a 12% reduction in Oss Counts and a 16% reduction in OSS DAYS.  I want to emphasize that we recognize there is still plenty of work to do.   </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A3DA293-71A5-2AB5-EB07-1F70853B40A5}"/>
              </a:ext>
            </a:extLst>
          </p:cNvPr>
          <p:cNvSpPr>
            <a:spLocks noGrp="1"/>
          </p:cNvSpPr>
          <p:nvPr>
            <p:ph type="sldNum" sz="quarter" idx="5"/>
          </p:nvPr>
        </p:nvSpPr>
        <p:spPr/>
        <p:txBody>
          <a:bodyPr/>
          <a:lstStyle/>
          <a:p>
            <a:fld id="{560E63B2-D433-497B-82B7-B837A3F36A27}" type="slidenum">
              <a:rPr lang="en-US" smtClean="0"/>
              <a:t>23</a:t>
            </a:fld>
            <a:endParaRPr lang="en-US" dirty="0"/>
          </a:p>
        </p:txBody>
      </p:sp>
    </p:spTree>
    <p:extLst>
      <p:ext uri="{BB962C8B-B14F-4D97-AF65-F5344CB8AC3E}">
        <p14:creationId xmlns:p14="http://schemas.microsoft.com/office/powerpoint/2010/main" val="1858211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8BF75-8BC6-124C-A14A-16BDCBB37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7A45D-6601-7E91-038A-FF7B3245BC3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31B8DE6-D17B-9312-717C-78A5F2724202}"/>
              </a:ext>
            </a:extLst>
          </p:cNvPr>
          <p:cNvSpPr>
            <a:spLocks noGrp="1"/>
          </p:cNvSpPr>
          <p:nvPr>
            <p:ph type="body" idx="1"/>
          </p:nvPr>
        </p:nvSpPr>
        <p:spPr/>
        <p:txBody>
          <a:bodyPr/>
          <a:lstStyle/>
          <a:p>
            <a:r>
              <a:rPr lang="en-US" dirty="0"/>
              <a:t>This shows a breakdown of referrals by incidents, incident count and student count. This is a district total. This shows us that overall our top three incidents are Incivility, Fighting and disorderly conduct.  It also shows the student count.  This slide is telling us that there are 961 students responsible for 1274 incident of incivility.</a:t>
            </a:r>
          </a:p>
        </p:txBody>
      </p:sp>
      <p:sp>
        <p:nvSpPr>
          <p:cNvPr id="4" name="Slide Number Placeholder 3">
            <a:extLst>
              <a:ext uri="{FF2B5EF4-FFF2-40B4-BE49-F238E27FC236}">
                <a16:creationId xmlns:a16="http://schemas.microsoft.com/office/drawing/2014/main" id="{CEF0730D-0B05-BE1F-88CC-147B3DF120BB}"/>
              </a:ext>
            </a:extLst>
          </p:cNvPr>
          <p:cNvSpPr>
            <a:spLocks noGrp="1"/>
          </p:cNvSpPr>
          <p:nvPr>
            <p:ph type="sldNum" sz="quarter" idx="5"/>
          </p:nvPr>
        </p:nvSpPr>
        <p:spPr/>
        <p:txBody>
          <a:bodyPr/>
          <a:lstStyle/>
          <a:p>
            <a:fld id="{560E63B2-D433-497B-82B7-B837A3F36A27}" type="slidenum">
              <a:rPr lang="en-US" smtClean="0"/>
              <a:t>24</a:t>
            </a:fld>
            <a:endParaRPr lang="en-US" dirty="0"/>
          </a:p>
        </p:txBody>
      </p:sp>
    </p:spTree>
    <p:extLst>
      <p:ext uri="{BB962C8B-B14F-4D97-AF65-F5344CB8AC3E}">
        <p14:creationId xmlns:p14="http://schemas.microsoft.com/office/powerpoint/2010/main" val="1243584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29D30-3F7B-C242-8E79-A2EBFBC162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7F349-E5E7-EA09-1E43-AC9C990F808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FF9505E-2250-C03E-76CE-8FE9162A5961}"/>
              </a:ext>
            </a:extLst>
          </p:cNvPr>
          <p:cNvSpPr>
            <a:spLocks noGrp="1"/>
          </p:cNvSpPr>
          <p:nvPr>
            <p:ph type="body" idx="1"/>
          </p:nvPr>
        </p:nvSpPr>
        <p:spPr/>
        <p:txBody>
          <a:bodyPr/>
          <a:lstStyle/>
          <a:p>
            <a:r>
              <a:rPr lang="en-US" dirty="0"/>
              <a:t>I want to apologize for not staying consistent with my format when looking at the Elementary school discipline, but because of the number of schools it had the appearance of being too busy.</a:t>
            </a:r>
          </a:p>
        </p:txBody>
      </p:sp>
      <p:sp>
        <p:nvSpPr>
          <p:cNvPr id="4" name="Slide Number Placeholder 3">
            <a:extLst>
              <a:ext uri="{FF2B5EF4-FFF2-40B4-BE49-F238E27FC236}">
                <a16:creationId xmlns:a16="http://schemas.microsoft.com/office/drawing/2014/main" id="{C3A9CD78-F622-799B-D6FB-0720AA336EFD}"/>
              </a:ext>
            </a:extLst>
          </p:cNvPr>
          <p:cNvSpPr>
            <a:spLocks noGrp="1"/>
          </p:cNvSpPr>
          <p:nvPr>
            <p:ph type="sldNum" sz="quarter" idx="5"/>
          </p:nvPr>
        </p:nvSpPr>
        <p:spPr/>
        <p:txBody>
          <a:bodyPr/>
          <a:lstStyle/>
          <a:p>
            <a:fld id="{560E63B2-D433-497B-82B7-B837A3F36A27}" type="slidenum">
              <a:rPr lang="en-US" smtClean="0"/>
              <a:t>25</a:t>
            </a:fld>
            <a:endParaRPr lang="en-US" dirty="0"/>
          </a:p>
        </p:txBody>
      </p:sp>
    </p:spTree>
    <p:extLst>
      <p:ext uri="{BB962C8B-B14F-4D97-AF65-F5344CB8AC3E}">
        <p14:creationId xmlns:p14="http://schemas.microsoft.com/office/powerpoint/2010/main" val="1965890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521BA-D78B-4D1D-EA31-DB1D06061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5D8342-D354-FF7D-92B3-C1D667CD4DA8}"/>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CF455893-9976-67D5-C342-18614DBB361B}"/>
              </a:ext>
            </a:extLst>
          </p:cNvPr>
          <p:cNvSpPr>
            <a:spLocks noGrp="1"/>
          </p:cNvSpPr>
          <p:nvPr>
            <p:ph type="body" idx="1"/>
          </p:nvPr>
        </p:nvSpPr>
        <p:spPr/>
        <p:txBody>
          <a:bodyPr/>
          <a:lstStyle/>
          <a:p>
            <a:r>
              <a:rPr lang="en-US" dirty="0"/>
              <a:t>Looking at our elementary school discipline data for the past two years you will see a reduction in our incident count 6%, </a:t>
            </a:r>
            <a:r>
              <a:rPr lang="en-US" dirty="0" err="1"/>
              <a:t>Iss</a:t>
            </a:r>
            <a:r>
              <a:rPr lang="en-US" dirty="0"/>
              <a:t> count 4%, </a:t>
            </a:r>
            <a:r>
              <a:rPr lang="en-US" dirty="0" err="1"/>
              <a:t>Iss</a:t>
            </a:r>
            <a:r>
              <a:rPr lang="en-US" dirty="0"/>
              <a:t> days 10% and an increase in our OSS count 3%  and OSS days4%.</a:t>
            </a:r>
          </a:p>
        </p:txBody>
      </p:sp>
      <p:sp>
        <p:nvSpPr>
          <p:cNvPr id="4" name="Slide Number Placeholder 3">
            <a:extLst>
              <a:ext uri="{FF2B5EF4-FFF2-40B4-BE49-F238E27FC236}">
                <a16:creationId xmlns:a16="http://schemas.microsoft.com/office/drawing/2014/main" id="{BFD5DDB9-1F07-6A97-97E4-91557CC6D778}"/>
              </a:ext>
            </a:extLst>
          </p:cNvPr>
          <p:cNvSpPr>
            <a:spLocks noGrp="1"/>
          </p:cNvSpPr>
          <p:nvPr>
            <p:ph type="sldNum" sz="quarter" idx="5"/>
          </p:nvPr>
        </p:nvSpPr>
        <p:spPr/>
        <p:txBody>
          <a:bodyPr/>
          <a:lstStyle/>
          <a:p>
            <a:fld id="{560E63B2-D433-497B-82B7-B837A3F36A27}" type="slidenum">
              <a:rPr lang="en-US" smtClean="0"/>
              <a:t>26</a:t>
            </a:fld>
            <a:endParaRPr lang="en-US" dirty="0"/>
          </a:p>
        </p:txBody>
      </p:sp>
    </p:spTree>
    <p:extLst>
      <p:ext uri="{BB962C8B-B14F-4D97-AF65-F5344CB8AC3E}">
        <p14:creationId xmlns:p14="http://schemas.microsoft.com/office/powerpoint/2010/main" val="3570149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638A4-8E22-ED31-F7AD-4178FF068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81CA65-9212-BA36-392C-3188010BEC2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271E060-0AAA-C918-E589-7946EE156BA4}"/>
              </a:ext>
            </a:extLst>
          </p:cNvPr>
          <p:cNvSpPr>
            <a:spLocks noGrp="1"/>
          </p:cNvSpPr>
          <p:nvPr>
            <p:ph type="body" idx="1"/>
          </p:nvPr>
        </p:nvSpPr>
        <p:spPr/>
        <p:txBody>
          <a:bodyPr/>
          <a:lstStyle/>
          <a:p>
            <a:r>
              <a:rPr lang="en-US" dirty="0"/>
              <a:t>Our top three incidents at the Elementary School are Incivility, Disorderly Conduct and Other.</a:t>
            </a:r>
          </a:p>
        </p:txBody>
      </p:sp>
      <p:sp>
        <p:nvSpPr>
          <p:cNvPr id="4" name="Slide Number Placeholder 3">
            <a:extLst>
              <a:ext uri="{FF2B5EF4-FFF2-40B4-BE49-F238E27FC236}">
                <a16:creationId xmlns:a16="http://schemas.microsoft.com/office/drawing/2014/main" id="{FFCF03D3-4DB3-7465-FDE0-E8EAD0EF8711}"/>
              </a:ext>
            </a:extLst>
          </p:cNvPr>
          <p:cNvSpPr>
            <a:spLocks noGrp="1"/>
          </p:cNvSpPr>
          <p:nvPr>
            <p:ph type="sldNum" sz="quarter" idx="5"/>
          </p:nvPr>
        </p:nvSpPr>
        <p:spPr/>
        <p:txBody>
          <a:bodyPr/>
          <a:lstStyle/>
          <a:p>
            <a:fld id="{560E63B2-D433-497B-82B7-B837A3F36A27}" type="slidenum">
              <a:rPr lang="en-US" smtClean="0"/>
              <a:t>27</a:t>
            </a:fld>
            <a:endParaRPr lang="en-US" dirty="0"/>
          </a:p>
        </p:txBody>
      </p:sp>
    </p:spTree>
    <p:extLst>
      <p:ext uri="{BB962C8B-B14F-4D97-AF65-F5344CB8AC3E}">
        <p14:creationId xmlns:p14="http://schemas.microsoft.com/office/powerpoint/2010/main" val="23359783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432B6-F2CE-5193-F3C7-E792A031F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216B38-1B9B-2F70-07F3-60F06BA88DE8}"/>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C907456F-6651-5626-4D0A-528DBAC0912F}"/>
              </a:ext>
            </a:extLst>
          </p:cNvPr>
          <p:cNvSpPr>
            <a:spLocks noGrp="1"/>
          </p:cNvSpPr>
          <p:nvPr>
            <p:ph type="body" idx="1"/>
          </p:nvPr>
        </p:nvSpPr>
        <p:spPr/>
        <p:txBody>
          <a:bodyPr/>
          <a:lstStyle/>
          <a:p>
            <a:r>
              <a:rPr lang="en-US" dirty="0"/>
              <a:t>At the middle school you will see a decrease in all 5 areas. A 24% reduction in incidents, 19% reduction in ISS count, a 7% reduction in ISS Days, a 20% reduction in OSS Count and an 11% reduction in OSS Days.</a:t>
            </a:r>
          </a:p>
        </p:txBody>
      </p:sp>
      <p:sp>
        <p:nvSpPr>
          <p:cNvPr id="4" name="Slide Number Placeholder 3">
            <a:extLst>
              <a:ext uri="{FF2B5EF4-FFF2-40B4-BE49-F238E27FC236}">
                <a16:creationId xmlns:a16="http://schemas.microsoft.com/office/drawing/2014/main" id="{EE6F8B3C-921A-92AA-73F3-15CA1AE5D3B3}"/>
              </a:ext>
            </a:extLst>
          </p:cNvPr>
          <p:cNvSpPr>
            <a:spLocks noGrp="1"/>
          </p:cNvSpPr>
          <p:nvPr>
            <p:ph type="sldNum" sz="quarter" idx="5"/>
          </p:nvPr>
        </p:nvSpPr>
        <p:spPr/>
        <p:txBody>
          <a:bodyPr/>
          <a:lstStyle/>
          <a:p>
            <a:fld id="{560E63B2-D433-497B-82B7-B837A3F36A27}" type="slidenum">
              <a:rPr lang="en-US" smtClean="0"/>
              <a:t>28</a:t>
            </a:fld>
            <a:endParaRPr lang="en-US" dirty="0"/>
          </a:p>
        </p:txBody>
      </p:sp>
    </p:spTree>
    <p:extLst>
      <p:ext uri="{BB962C8B-B14F-4D97-AF65-F5344CB8AC3E}">
        <p14:creationId xmlns:p14="http://schemas.microsoft.com/office/powerpoint/2010/main" val="3898701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F3774-F59E-5ECA-2CB2-A367790721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DD2A2-751A-A2D2-9F2B-3930BBD6977F}"/>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8706EE9-B469-83D9-EE04-720586EDCC7F}"/>
              </a:ext>
            </a:extLst>
          </p:cNvPr>
          <p:cNvSpPr>
            <a:spLocks noGrp="1"/>
          </p:cNvSpPr>
          <p:nvPr>
            <p:ph type="body" idx="1"/>
          </p:nvPr>
        </p:nvSpPr>
        <p:spPr/>
        <p:txBody>
          <a:bodyPr/>
          <a:lstStyle/>
          <a:p>
            <a:r>
              <a:rPr lang="en-US" dirty="0"/>
              <a:t>Our top three incidents for the Middle school level are Incivility, Fighting and Disorderly conduct.</a:t>
            </a:r>
          </a:p>
        </p:txBody>
      </p:sp>
      <p:sp>
        <p:nvSpPr>
          <p:cNvPr id="4" name="Slide Number Placeholder 3">
            <a:extLst>
              <a:ext uri="{FF2B5EF4-FFF2-40B4-BE49-F238E27FC236}">
                <a16:creationId xmlns:a16="http://schemas.microsoft.com/office/drawing/2014/main" id="{08038AA6-3B51-ABE1-A623-A6477C424C5F}"/>
              </a:ext>
            </a:extLst>
          </p:cNvPr>
          <p:cNvSpPr>
            <a:spLocks noGrp="1"/>
          </p:cNvSpPr>
          <p:nvPr>
            <p:ph type="sldNum" sz="quarter" idx="5"/>
          </p:nvPr>
        </p:nvSpPr>
        <p:spPr/>
        <p:txBody>
          <a:bodyPr/>
          <a:lstStyle/>
          <a:p>
            <a:fld id="{560E63B2-D433-497B-82B7-B837A3F36A27}" type="slidenum">
              <a:rPr lang="en-US" smtClean="0"/>
              <a:t>29</a:t>
            </a:fld>
            <a:endParaRPr lang="en-US" dirty="0"/>
          </a:p>
        </p:txBody>
      </p:sp>
    </p:spTree>
    <p:extLst>
      <p:ext uri="{BB962C8B-B14F-4D97-AF65-F5344CB8AC3E}">
        <p14:creationId xmlns:p14="http://schemas.microsoft.com/office/powerpoint/2010/main" val="32914978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E646E-ADCC-5303-89B2-5AAF57DB3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EA101-EC45-3A97-157A-98F3F35524A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9EE5084-42B5-B98F-84EA-64E053A333D6}"/>
              </a:ext>
            </a:extLst>
          </p:cNvPr>
          <p:cNvSpPr>
            <a:spLocks noGrp="1"/>
          </p:cNvSpPr>
          <p:nvPr>
            <p:ph type="body" idx="1"/>
          </p:nvPr>
        </p:nvSpPr>
        <p:spPr/>
        <p:txBody>
          <a:bodyPr/>
          <a:lstStyle/>
          <a:p>
            <a:r>
              <a:rPr lang="en-US" dirty="0"/>
              <a:t>At the high school level we see a </a:t>
            </a:r>
            <a:r>
              <a:rPr lang="en-US" dirty="0" err="1"/>
              <a:t>decreas</a:t>
            </a:r>
            <a:r>
              <a:rPr lang="en-US" dirty="0"/>
              <a:t> in 4 of the 5 areas with a 6% decrease in Incident count, 55% decrease in ISS count, 61% decrease in ISS Days, and a decrease in the total OSS days of 6%.  We did have an increase of 4% on or OSS count.  I would like to comment on the reduction in ISS count and ISS days.  I want to start by acknowledging the high school principals for redesigning their approach to how they respond to certain behaviors with the priority being to maximize instructional time in the classroom.  In the past if you misbehaved in 3</a:t>
            </a:r>
            <a:r>
              <a:rPr lang="en-US" baseline="30000" dirty="0"/>
              <a:t>rd</a:t>
            </a:r>
            <a:r>
              <a:rPr lang="en-US" dirty="0"/>
              <a:t> period, you were assigned ISS all day.  Now if you misbehave you are assigned for 3</a:t>
            </a:r>
            <a:r>
              <a:rPr lang="en-US" baseline="30000" dirty="0"/>
              <a:t>rd</a:t>
            </a:r>
            <a:r>
              <a:rPr lang="en-US" dirty="0"/>
              <a:t> period and report to all of your other classes.</a:t>
            </a:r>
          </a:p>
        </p:txBody>
      </p:sp>
      <p:sp>
        <p:nvSpPr>
          <p:cNvPr id="4" name="Slide Number Placeholder 3">
            <a:extLst>
              <a:ext uri="{FF2B5EF4-FFF2-40B4-BE49-F238E27FC236}">
                <a16:creationId xmlns:a16="http://schemas.microsoft.com/office/drawing/2014/main" id="{220529E8-3218-687C-E26F-23C31CC91F02}"/>
              </a:ext>
            </a:extLst>
          </p:cNvPr>
          <p:cNvSpPr>
            <a:spLocks noGrp="1"/>
          </p:cNvSpPr>
          <p:nvPr>
            <p:ph type="sldNum" sz="quarter" idx="5"/>
          </p:nvPr>
        </p:nvSpPr>
        <p:spPr/>
        <p:txBody>
          <a:bodyPr/>
          <a:lstStyle/>
          <a:p>
            <a:fld id="{560E63B2-D433-497B-82B7-B837A3F36A27}" type="slidenum">
              <a:rPr lang="en-US" smtClean="0"/>
              <a:t>30</a:t>
            </a:fld>
            <a:endParaRPr lang="en-US" dirty="0"/>
          </a:p>
        </p:txBody>
      </p:sp>
    </p:spTree>
    <p:extLst>
      <p:ext uri="{BB962C8B-B14F-4D97-AF65-F5344CB8AC3E}">
        <p14:creationId xmlns:p14="http://schemas.microsoft.com/office/powerpoint/2010/main" val="294377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C7247-DE17-9DED-1B08-5F94C7DB49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49EF6-2DBC-2D7E-6029-5629C8312C5C}"/>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5956DAF-2AB6-D5FF-4A41-2467A5E3A9F9}"/>
              </a:ext>
            </a:extLst>
          </p:cNvPr>
          <p:cNvSpPr>
            <a:spLocks noGrp="1"/>
          </p:cNvSpPr>
          <p:nvPr>
            <p:ph type="body" idx="1"/>
          </p:nvPr>
        </p:nvSpPr>
        <p:spPr/>
        <p:txBody>
          <a:bodyPr/>
          <a:lstStyle/>
          <a:p>
            <a:r>
              <a:rPr lang="en-US" dirty="0"/>
              <a:t>Our top three incidents are Incivility, Attendance and disorderly conduct with fighting close behind.</a:t>
            </a:r>
          </a:p>
        </p:txBody>
      </p:sp>
      <p:sp>
        <p:nvSpPr>
          <p:cNvPr id="4" name="Slide Number Placeholder 3">
            <a:extLst>
              <a:ext uri="{FF2B5EF4-FFF2-40B4-BE49-F238E27FC236}">
                <a16:creationId xmlns:a16="http://schemas.microsoft.com/office/drawing/2014/main" id="{0FEF4FD6-4530-A4E5-766A-05A057E1FFE4}"/>
              </a:ext>
            </a:extLst>
          </p:cNvPr>
          <p:cNvSpPr>
            <a:spLocks noGrp="1"/>
          </p:cNvSpPr>
          <p:nvPr>
            <p:ph type="sldNum" sz="quarter" idx="5"/>
          </p:nvPr>
        </p:nvSpPr>
        <p:spPr/>
        <p:txBody>
          <a:bodyPr/>
          <a:lstStyle/>
          <a:p>
            <a:fld id="{560E63B2-D433-497B-82B7-B837A3F36A27}" type="slidenum">
              <a:rPr lang="en-US" smtClean="0"/>
              <a:t>31</a:t>
            </a:fld>
            <a:endParaRPr lang="en-US" dirty="0"/>
          </a:p>
        </p:txBody>
      </p:sp>
    </p:spTree>
    <p:extLst>
      <p:ext uri="{BB962C8B-B14F-4D97-AF65-F5344CB8AC3E}">
        <p14:creationId xmlns:p14="http://schemas.microsoft.com/office/powerpoint/2010/main" val="18219383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B4339-7A36-156D-871A-C51C4CE2A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7A615-946E-AFEE-8E11-C0A0C0C7A2A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026D357-9192-5BF3-5500-E1050A6DF9E5}"/>
              </a:ext>
            </a:extLst>
          </p:cNvPr>
          <p:cNvSpPr>
            <a:spLocks noGrp="1"/>
          </p:cNvSpPr>
          <p:nvPr>
            <p:ph type="body" idx="1"/>
          </p:nvPr>
        </p:nvSpPr>
        <p:spPr/>
        <p:txBody>
          <a:bodyPr/>
          <a:lstStyle/>
          <a:p>
            <a:r>
              <a:rPr lang="en-US" dirty="0"/>
              <a:t>We are looking at 5 years of trend data on the number of hearings that have been held.  This is a monthly comparison.  Currently overall we are trending below 4 of the five previous years.  We are trending above the 23 school year.</a:t>
            </a:r>
          </a:p>
        </p:txBody>
      </p:sp>
      <p:sp>
        <p:nvSpPr>
          <p:cNvPr id="4" name="Slide Number Placeholder 3">
            <a:extLst>
              <a:ext uri="{FF2B5EF4-FFF2-40B4-BE49-F238E27FC236}">
                <a16:creationId xmlns:a16="http://schemas.microsoft.com/office/drawing/2014/main" id="{26DACA2E-7F9D-8535-BCC1-54E113EE642D}"/>
              </a:ext>
            </a:extLst>
          </p:cNvPr>
          <p:cNvSpPr>
            <a:spLocks noGrp="1"/>
          </p:cNvSpPr>
          <p:nvPr>
            <p:ph type="sldNum" sz="quarter" idx="5"/>
          </p:nvPr>
        </p:nvSpPr>
        <p:spPr/>
        <p:txBody>
          <a:bodyPr/>
          <a:lstStyle/>
          <a:p>
            <a:fld id="{560E63B2-D433-497B-82B7-B837A3F36A27}" type="slidenum">
              <a:rPr lang="en-US" smtClean="0"/>
              <a:t>32</a:t>
            </a:fld>
            <a:endParaRPr lang="en-US" dirty="0"/>
          </a:p>
        </p:txBody>
      </p:sp>
    </p:spTree>
    <p:extLst>
      <p:ext uri="{BB962C8B-B14F-4D97-AF65-F5344CB8AC3E}">
        <p14:creationId xmlns:p14="http://schemas.microsoft.com/office/powerpoint/2010/main" val="36635661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Now that we have reviewed the data for discipline, let’s look at interventions a supports that are currently being implemented by schools as they focus on creating a positive culture and climate.</a:t>
            </a:r>
          </a:p>
        </p:txBody>
      </p:sp>
      <p:sp>
        <p:nvSpPr>
          <p:cNvPr id="4" name="Slide Number Placeholder 3"/>
          <p:cNvSpPr>
            <a:spLocks noGrp="1"/>
          </p:cNvSpPr>
          <p:nvPr>
            <p:ph type="sldNum" sz="quarter" idx="5"/>
          </p:nvPr>
        </p:nvSpPr>
        <p:spPr/>
        <p:txBody>
          <a:bodyPr/>
          <a:lstStyle/>
          <a:p>
            <a:fld id="{560E63B2-D433-497B-82B7-B837A3F36A27}" type="slidenum">
              <a:rPr lang="en-US" smtClean="0"/>
              <a:t>33</a:t>
            </a:fld>
            <a:endParaRPr lang="en-US" dirty="0"/>
          </a:p>
        </p:txBody>
      </p:sp>
    </p:spTree>
    <p:extLst>
      <p:ext uri="{BB962C8B-B14F-4D97-AF65-F5344CB8AC3E}">
        <p14:creationId xmlns:p14="http://schemas.microsoft.com/office/powerpoint/2010/main" val="19475531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Project Aware assists in screening and providing support for our students with mental health challenges.  A huge part of their work is developing a plan of support and tracking progress.  In addition to the support for students they all assist with creating educational opportunities for our stakeholders.</a:t>
            </a:r>
          </a:p>
        </p:txBody>
      </p:sp>
      <p:sp>
        <p:nvSpPr>
          <p:cNvPr id="4" name="Slide Number Placeholder 3"/>
          <p:cNvSpPr>
            <a:spLocks noGrp="1"/>
          </p:cNvSpPr>
          <p:nvPr>
            <p:ph type="sldNum" sz="quarter" idx="5"/>
          </p:nvPr>
        </p:nvSpPr>
        <p:spPr/>
        <p:txBody>
          <a:bodyPr/>
          <a:lstStyle/>
          <a:p>
            <a:fld id="{560E63B2-D433-497B-82B7-B837A3F36A27}" type="slidenum">
              <a:rPr lang="en-US" smtClean="0"/>
              <a:t>34</a:t>
            </a:fld>
            <a:endParaRPr lang="en-US"/>
          </a:p>
        </p:txBody>
      </p:sp>
    </p:spTree>
    <p:extLst>
      <p:ext uri="{BB962C8B-B14F-4D97-AF65-F5344CB8AC3E}">
        <p14:creationId xmlns:p14="http://schemas.microsoft.com/office/powerpoint/2010/main" val="42123888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B2D68-CEA1-6E7F-0AE1-B5363F9EE2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11791-529E-249F-1C7A-3B0DB56E83E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F487E6-348B-082D-8A5C-62716E7CEF43}"/>
              </a:ext>
            </a:extLst>
          </p:cNvPr>
          <p:cNvSpPr>
            <a:spLocks noGrp="1"/>
          </p:cNvSpPr>
          <p:nvPr>
            <p:ph type="body" idx="1"/>
          </p:nvPr>
        </p:nvSpPr>
        <p:spPr/>
        <p:txBody>
          <a:bodyPr/>
          <a:lstStyle/>
          <a:p>
            <a:r>
              <a:rPr lang="en-US" dirty="0"/>
              <a:t>Restorative practice is about developing communities.  Communities within the class and communities within the school.  This is done by creating opportunities for teachers to build relationships with students.  In the event a relationship has been damaged it is a vessel to repair that relationship.  This can be staff and student or student and student.  We have teams trained in all our schools. </a:t>
            </a:r>
          </a:p>
        </p:txBody>
      </p:sp>
      <p:sp>
        <p:nvSpPr>
          <p:cNvPr id="4" name="Slide Number Placeholder 3">
            <a:extLst>
              <a:ext uri="{FF2B5EF4-FFF2-40B4-BE49-F238E27FC236}">
                <a16:creationId xmlns:a16="http://schemas.microsoft.com/office/drawing/2014/main" id="{258FA061-1FEB-F805-D867-C3FBF85AF29E}"/>
              </a:ext>
            </a:extLst>
          </p:cNvPr>
          <p:cNvSpPr>
            <a:spLocks noGrp="1"/>
          </p:cNvSpPr>
          <p:nvPr>
            <p:ph type="sldNum" sz="quarter" idx="5"/>
          </p:nvPr>
        </p:nvSpPr>
        <p:spPr/>
        <p:txBody>
          <a:bodyPr/>
          <a:lstStyle/>
          <a:p>
            <a:fld id="{560E63B2-D433-497B-82B7-B837A3F36A27}" type="slidenum">
              <a:rPr lang="en-US" smtClean="0"/>
              <a:t>35</a:t>
            </a:fld>
            <a:endParaRPr lang="en-US"/>
          </a:p>
        </p:txBody>
      </p:sp>
    </p:spTree>
    <p:extLst>
      <p:ext uri="{BB962C8B-B14F-4D97-AF65-F5344CB8AC3E}">
        <p14:creationId xmlns:p14="http://schemas.microsoft.com/office/powerpoint/2010/main" val="8196920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932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B2CB85-4036-475C-8F5E-2DD39E3832FA}" type="datetime1">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9C2EF7-9FD9-4D16-9D6B-E258DF2E3FC7}" type="datetime1">
              <a:rPr lang="en-US" smtClean="0"/>
              <a:t>1/16/2025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BB303-FB89-4A6B-B4C9-FE21BE86ECF7}" type="datetime1">
              <a:rPr lang="en-US" smtClean="0"/>
              <a:t>1/16/2025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2" r:id="rId1"/>
    <p:sldLayoutId id="214748366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30.png"/><Relationship Id="rId4" Type="http://schemas.openxmlformats.org/officeDocument/2006/relationships/customXml" Target="../ink/ink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30.png"/><Relationship Id="rId4" Type="http://schemas.openxmlformats.org/officeDocument/2006/relationships/customXml" Target="../ink/ink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0.png"/><Relationship Id="rId4" Type="http://schemas.openxmlformats.org/officeDocument/2006/relationships/customXml" Target="../ink/ink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30.png"/><Relationship Id="rId4" Type="http://schemas.openxmlformats.org/officeDocument/2006/relationships/customXml" Target="../ink/ink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8" Type="http://schemas.openxmlformats.org/officeDocument/2006/relationships/customXml" Target="../ink/ink7.xml"/><Relationship Id="rId3" Type="http://schemas.openxmlformats.org/officeDocument/2006/relationships/image" Target="../media/image6.png"/><Relationship Id="rId7" Type="http://schemas.openxmlformats.org/officeDocument/2006/relationships/image" Target="../media/image180.png"/><Relationship Id="rId12"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customXml" Target="../ink/ink6.xml"/><Relationship Id="rId11" Type="http://schemas.openxmlformats.org/officeDocument/2006/relationships/image" Target="../media/image200.png"/><Relationship Id="rId5" Type="http://schemas.openxmlformats.org/officeDocument/2006/relationships/image" Target="../media/image171.png"/><Relationship Id="rId10" Type="http://schemas.openxmlformats.org/officeDocument/2006/relationships/customXml" Target="../ink/ink8.xml"/><Relationship Id="rId4" Type="http://schemas.openxmlformats.org/officeDocument/2006/relationships/customXml" Target="../ink/ink5.xml"/><Relationship Id="rId9" Type="http://schemas.openxmlformats.org/officeDocument/2006/relationships/image" Target="../media/image190.png"/></Relationships>
</file>

<file path=ppt/slides/_rels/slide24.xml.rels><?xml version="1.0" encoding="UTF-8" standalone="yes"?>
<Relationships xmlns="http://schemas.openxmlformats.org/package/2006/relationships"><Relationship Id="rId8" Type="http://schemas.openxmlformats.org/officeDocument/2006/relationships/customXml" Target="../ink/ink11.xml"/><Relationship Id="rId3" Type="http://schemas.openxmlformats.org/officeDocument/2006/relationships/image" Target="../media/image6.png"/><Relationship Id="rId7" Type="http://schemas.openxmlformats.org/officeDocument/2006/relationships/image" Target="../media/image261.png"/><Relationship Id="rId12"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customXml" Target="../ink/ink10.xml"/><Relationship Id="rId11" Type="http://schemas.openxmlformats.org/officeDocument/2006/relationships/image" Target="../media/image28.png"/><Relationship Id="rId5" Type="http://schemas.openxmlformats.org/officeDocument/2006/relationships/image" Target="../media/image251.png"/><Relationship Id="rId10" Type="http://schemas.openxmlformats.org/officeDocument/2006/relationships/customXml" Target="../ink/ink12.xml"/><Relationship Id="rId4" Type="http://schemas.openxmlformats.org/officeDocument/2006/relationships/customXml" Target="../ink/ink9.xml"/><Relationship Id="rId9" Type="http://schemas.openxmlformats.org/officeDocument/2006/relationships/image" Target="../media/image27.png"/></Relationships>
</file>

<file path=ppt/slides/_rels/slide25.xml.rels><?xml version="1.0" encoding="UTF-8" standalone="yes"?>
<Relationships xmlns="http://schemas.openxmlformats.org/package/2006/relationships"><Relationship Id="rId8" Type="http://schemas.openxmlformats.org/officeDocument/2006/relationships/customXml" Target="../ink/ink15.xml"/><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customXml" Target="../ink/ink14.xml"/><Relationship Id="rId11" Type="http://schemas.openxmlformats.org/officeDocument/2006/relationships/image" Target="../media/image25.png"/><Relationship Id="rId5" Type="http://schemas.openxmlformats.org/officeDocument/2006/relationships/image" Target="../media/image22.png"/><Relationship Id="rId10" Type="http://schemas.openxmlformats.org/officeDocument/2006/relationships/customXml" Target="../ink/ink16.xml"/><Relationship Id="rId4" Type="http://schemas.openxmlformats.org/officeDocument/2006/relationships/customXml" Target="../ink/ink13.xml"/><Relationship Id="rId9" Type="http://schemas.openxmlformats.org/officeDocument/2006/relationships/image" Target="../media/image24.png"/></Relationships>
</file>

<file path=ppt/slides/_rels/slide26.xml.rels><?xml version="1.0" encoding="UTF-8" standalone="yes"?>
<Relationships xmlns="http://schemas.openxmlformats.org/package/2006/relationships"><Relationship Id="rId8" Type="http://schemas.openxmlformats.org/officeDocument/2006/relationships/customXml" Target="../ink/ink19.xml"/><Relationship Id="rId3" Type="http://schemas.openxmlformats.org/officeDocument/2006/relationships/image" Target="../media/image6.png"/><Relationship Id="rId7" Type="http://schemas.openxmlformats.org/officeDocument/2006/relationships/image" Target="../media/image250.png"/><Relationship Id="rId12"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customXml" Target="../ink/ink18.xml"/><Relationship Id="rId11" Type="http://schemas.openxmlformats.org/officeDocument/2006/relationships/image" Target="../media/image270.png"/><Relationship Id="rId5" Type="http://schemas.openxmlformats.org/officeDocument/2006/relationships/image" Target="../media/image240.png"/><Relationship Id="rId10" Type="http://schemas.openxmlformats.org/officeDocument/2006/relationships/customXml" Target="../ink/ink20.xml"/><Relationship Id="rId4" Type="http://schemas.openxmlformats.org/officeDocument/2006/relationships/customXml" Target="../ink/ink17.xml"/><Relationship Id="rId9" Type="http://schemas.openxmlformats.org/officeDocument/2006/relationships/image" Target="../media/image260.png"/></Relationships>
</file>

<file path=ppt/slides/_rels/slide27.xml.rels><?xml version="1.0" encoding="UTF-8" standalone="yes"?>
<Relationships xmlns="http://schemas.openxmlformats.org/package/2006/relationships"><Relationship Id="rId8" Type="http://schemas.openxmlformats.org/officeDocument/2006/relationships/customXml" Target="../ink/ink23.xml"/><Relationship Id="rId3" Type="http://schemas.openxmlformats.org/officeDocument/2006/relationships/image" Target="../media/image6.png"/><Relationship Id="rId7" Type="http://schemas.openxmlformats.org/officeDocument/2006/relationships/image" Target="../media/image37.png"/><Relationship Id="rId12"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customXml" Target="../ink/ink22.xml"/><Relationship Id="rId11" Type="http://schemas.openxmlformats.org/officeDocument/2006/relationships/image" Target="../media/image39.png"/><Relationship Id="rId5" Type="http://schemas.openxmlformats.org/officeDocument/2006/relationships/image" Target="../media/image321.png"/><Relationship Id="rId10" Type="http://schemas.openxmlformats.org/officeDocument/2006/relationships/customXml" Target="../ink/ink24.xml"/><Relationship Id="rId4" Type="http://schemas.openxmlformats.org/officeDocument/2006/relationships/customXml" Target="../ink/ink21.xml"/><Relationship Id="rId9" Type="http://schemas.openxmlformats.org/officeDocument/2006/relationships/image" Target="../media/image38.png"/></Relationships>
</file>

<file path=ppt/slides/_rels/slide28.xml.rels><?xml version="1.0" encoding="UTF-8" standalone="yes"?>
<Relationships xmlns="http://schemas.openxmlformats.org/package/2006/relationships"><Relationship Id="rId8" Type="http://schemas.openxmlformats.org/officeDocument/2006/relationships/customXml" Target="../ink/ink27.xml"/><Relationship Id="rId3" Type="http://schemas.openxmlformats.org/officeDocument/2006/relationships/image" Target="../media/image6.png"/><Relationship Id="rId7" Type="http://schemas.openxmlformats.org/officeDocument/2006/relationships/image" Target="../media/image250.png"/><Relationship Id="rId12"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customXml" Target="../ink/ink26.xml"/><Relationship Id="rId11" Type="http://schemas.openxmlformats.org/officeDocument/2006/relationships/image" Target="../media/image270.png"/><Relationship Id="rId5" Type="http://schemas.openxmlformats.org/officeDocument/2006/relationships/image" Target="../media/image240.png"/><Relationship Id="rId10" Type="http://schemas.openxmlformats.org/officeDocument/2006/relationships/customXml" Target="../ink/ink28.xml"/><Relationship Id="rId4" Type="http://schemas.openxmlformats.org/officeDocument/2006/relationships/customXml" Target="../ink/ink25.xml"/><Relationship Id="rId9" Type="http://schemas.openxmlformats.org/officeDocument/2006/relationships/image" Target="../media/image260.png"/></Relationships>
</file>

<file path=ppt/slides/_rels/slide29.xml.rels><?xml version="1.0" encoding="UTF-8" standalone="yes"?>
<Relationships xmlns="http://schemas.openxmlformats.org/package/2006/relationships"><Relationship Id="rId8" Type="http://schemas.openxmlformats.org/officeDocument/2006/relationships/customXml" Target="../ink/ink31.xml"/><Relationship Id="rId3" Type="http://schemas.openxmlformats.org/officeDocument/2006/relationships/image" Target="../media/image6.png"/><Relationship Id="rId7" Type="http://schemas.openxmlformats.org/officeDocument/2006/relationships/image" Target="../media/image37.png"/><Relationship Id="rId12"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customXml" Target="../ink/ink30.xml"/><Relationship Id="rId11" Type="http://schemas.openxmlformats.org/officeDocument/2006/relationships/image" Target="../media/image39.png"/><Relationship Id="rId5" Type="http://schemas.openxmlformats.org/officeDocument/2006/relationships/image" Target="../media/image321.png"/><Relationship Id="rId10" Type="http://schemas.openxmlformats.org/officeDocument/2006/relationships/customXml" Target="../ink/ink32.xml"/><Relationship Id="rId4" Type="http://schemas.openxmlformats.org/officeDocument/2006/relationships/customXml" Target="../ink/ink29.xml"/><Relationship Id="rId9"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0.png"/><Relationship Id="rId4" Type="http://schemas.openxmlformats.org/officeDocument/2006/relationships/customXml" Target="../ink/ink33.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46.png"/><Relationship Id="rId4" Type="http://schemas.openxmlformats.org/officeDocument/2006/relationships/customXml" Target="../ink/ink34.xml"/></Relationships>
</file>

<file path=ppt/slides/_rels/slide32.xml.rels><?xml version="1.0" encoding="UTF-8" standalone="yes"?>
<Relationships xmlns="http://schemas.openxmlformats.org/package/2006/relationships"><Relationship Id="rId8" Type="http://schemas.openxmlformats.org/officeDocument/2006/relationships/customXml" Target="../ink/ink37.xml"/><Relationship Id="rId3" Type="http://schemas.openxmlformats.org/officeDocument/2006/relationships/image" Target="../media/image6.png"/><Relationship Id="rId7"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customXml" Target="../ink/ink36.xml"/><Relationship Id="rId5" Type="http://schemas.openxmlformats.org/officeDocument/2006/relationships/image" Target="../media/image45.png"/><Relationship Id="rId10" Type="http://schemas.openxmlformats.org/officeDocument/2006/relationships/image" Target="../media/image35.png"/><Relationship Id="rId4" Type="http://schemas.openxmlformats.org/officeDocument/2006/relationships/customXml" Target="../ink/ink35.xml"/><Relationship Id="rId9"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2407302" y="2501624"/>
            <a:ext cx="7361719" cy="1938992"/>
          </a:xfrm>
          <a:prstGeom prst="rect">
            <a:avLst/>
          </a:prstGeom>
          <a:noFill/>
        </p:spPr>
        <p:txBody>
          <a:bodyPr wrap="square" rtlCol="0">
            <a:spAutoFit/>
          </a:bodyPr>
          <a:lstStyle/>
          <a:p>
            <a:pPr algn="ctr" defTabSz="914400"/>
            <a:r>
              <a:rPr lang="en-US" sz="6000" b="1" dirty="0">
                <a:latin typeface="Trade Gothic Next HvyCd" panose="020B0906040303020004" pitchFamily="34" charset="0"/>
                <a:cs typeface="Arial" panose="020B0604020202020204" pitchFamily="34" charset="0"/>
              </a:rPr>
              <a:t>End of Semester Review: Attendance &amp; Discipline</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Jamie Cassady</a:t>
            </a:r>
          </a:p>
          <a:p>
            <a:r>
              <a:rPr lang="en-US" sz="2400" i="1" dirty="0">
                <a:solidFill>
                  <a:schemeClr val="bg1"/>
                </a:solidFill>
                <a:latin typeface="Trade Gothic Next Cond" panose="020B0506040303020004" pitchFamily="34" charset="0"/>
                <a:cs typeface="Arial" panose="020B0604020202020204" pitchFamily="34" charset="0"/>
              </a:rPr>
              <a:t>Assistant Superintendent of Student Affairs</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January 16,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F0B10D6A-D8AD-BA67-6D06-0BEC7AAAAB22}"/>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476181" y="4689668"/>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561528" y="1583667"/>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8" name="Slide Number Placeholder 7">
            <a:extLst>
              <a:ext uri="{FF2B5EF4-FFF2-40B4-BE49-F238E27FC236}">
                <a16:creationId xmlns:a16="http://schemas.microsoft.com/office/drawing/2014/main" id="{2B41E094-1DFA-B08B-8A9D-047EFD25D834}"/>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85EF2B34-1657-AA8C-AEAE-A0764BA7B2C0}"/>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34394" y="984770"/>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dirty="0">
                <a:latin typeface="Arial Narrow"/>
              </a:rPr>
              <a:t>The purpose of this presentation is to provide an overview of attendance and discipline data for the first semester of the current school year, 2024-2025. The presentation will explore historical trends for each area, including current data compared to previous years.</a:t>
            </a:r>
          </a:p>
          <a:p>
            <a:pPr marL="0" indent="0">
              <a:lnSpc>
                <a:spcPct val="100000"/>
              </a:lnSpc>
              <a:spcBef>
                <a:spcPts val="0"/>
              </a:spcBef>
              <a:buNone/>
            </a:pPr>
            <a:endParaRPr lang="en-US" sz="2000" dirty="0">
              <a:effectLst>
                <a:outerShdw blurRad="38100" dist="38100" dir="2700000" algn="tl">
                  <a:srgbClr val="000000">
                    <a:alpha val="43137"/>
                  </a:srgbClr>
                </a:outerShdw>
              </a:effectLst>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200" dirty="0">
                <a:latin typeface="Arial Narrow" panose="020B0606020202030204" pitchFamily="34" charset="0"/>
              </a:rPr>
              <a:t>Key Terms and Metrics</a:t>
            </a:r>
          </a:p>
          <a:p>
            <a:pPr>
              <a:lnSpc>
                <a:spcPct val="100000"/>
              </a:lnSpc>
              <a:spcBef>
                <a:spcPts val="0"/>
              </a:spcBef>
            </a:pPr>
            <a:r>
              <a:rPr lang="en-US" sz="2200" dirty="0">
                <a:latin typeface="Arial Narrow" panose="020B0606020202030204" pitchFamily="34" charset="0"/>
              </a:rPr>
              <a:t>Attendance Data and Interventions</a:t>
            </a:r>
          </a:p>
          <a:p>
            <a:pPr>
              <a:lnSpc>
                <a:spcPct val="100000"/>
              </a:lnSpc>
              <a:spcBef>
                <a:spcPts val="0"/>
              </a:spcBef>
            </a:pPr>
            <a:r>
              <a:rPr lang="en-US" sz="2200" dirty="0">
                <a:latin typeface="Arial Narrow" panose="020B0606020202030204" pitchFamily="34" charset="0"/>
              </a:rPr>
              <a:t>Student Discipline Data and Student Hearings</a:t>
            </a:r>
          </a:p>
          <a:p>
            <a:pPr>
              <a:lnSpc>
                <a:spcPct val="100000"/>
              </a:lnSpc>
              <a:spcBef>
                <a:spcPts val="0"/>
              </a:spcBef>
            </a:pPr>
            <a:r>
              <a:rPr lang="en-US" sz="2200" dirty="0">
                <a:latin typeface="Arial Narrow" panose="020B0606020202030204" pitchFamily="34" charset="0"/>
              </a:rPr>
              <a:t>Student Discipline Interventions and Next Steps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In collaboration with School Leaders, the Office of Student Affairs monitors and supports student attendance and discipline </a:t>
            </a:r>
            <a:r>
              <a:rPr kumimoji="0" lang="en-US" sz="2200" b="0" i="0" u="none" strike="noStrike" kern="1200" cap="none" spc="0" normalizeH="0" baseline="0" noProof="0" dirty="0">
                <a:ln>
                  <a:noFill/>
                </a:ln>
                <a:solidFill>
                  <a:prstClr val="black"/>
                </a:solidFill>
                <a:effectLst/>
                <a:uLnTx/>
                <a:uFillTx/>
                <a:latin typeface="Arial Narrow" panose="020B0606020202030204" pitchFamily="34" charset="0"/>
                <a:ea typeface="Calibri"/>
                <a:cs typeface="Calibri"/>
              </a:rPr>
              <a:t>by delivering comprehensive services that address the academic needs, emotional well-being and personal growth of all students.</a:t>
            </a:r>
            <a:endParaRPr lang="en-US" sz="2200" dirty="0">
              <a:latin typeface="Arial Narrow" panose="020B0606020202030204" pitchFamily="34" charset="0"/>
            </a:endParaRPr>
          </a:p>
          <a:p>
            <a:pPr marL="0" indent="0">
              <a:lnSpc>
                <a:spcPct val="100000"/>
              </a:lnSpc>
              <a:spcBef>
                <a:spcPts val="0"/>
              </a:spcBef>
              <a:buNone/>
            </a:pPr>
            <a:endParaRPr lang="en-US" sz="3000" b="1" cap="all" dirty="0">
              <a:effectLst>
                <a:outerShdw blurRad="38100" dist="38100" dir="2700000" algn="tl">
                  <a:srgbClr val="000000">
                    <a:alpha val="43137"/>
                  </a:srgbClr>
                </a:outerShdw>
              </a:effectLst>
              <a:latin typeface="Trade Gothic Next HvyCd" panose="020B09060403030200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AFDB1C96-44B3-2297-30B1-28827F31A9F1}"/>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71504" y="1501875"/>
            <a:ext cx="6525487" cy="4739759"/>
          </a:xfrm>
          <a:prstGeom prst="rect">
            <a:avLst/>
          </a:prstGeom>
          <a:noFill/>
        </p:spPr>
        <p:txBody>
          <a:bodyPr wrap="square" rtlCol="0">
            <a:spAutoFit/>
          </a:bodyPr>
          <a:lstStyle/>
          <a:p>
            <a:pPr marL="342900" indent="-342900">
              <a:lnSpc>
                <a:spcPct val="100000"/>
              </a:lnSpc>
              <a:spcBef>
                <a:spcPts val="0"/>
              </a:spcBef>
              <a:buFont typeface="Arial" panose="020B0604020202020204" pitchFamily="34" charset="0"/>
              <a:buChar char="•"/>
            </a:pPr>
            <a:r>
              <a:rPr lang="en-US" sz="2800" b="1" dirty="0">
                <a:latin typeface="Arial Narrow"/>
              </a:rPr>
              <a:t>Average Daily Attendance </a:t>
            </a:r>
            <a:r>
              <a:rPr lang="en-US" sz="2800" dirty="0">
                <a:latin typeface="Arial Narrow"/>
              </a:rPr>
              <a:t>-The</a:t>
            </a:r>
            <a:r>
              <a:rPr lang="en-US" sz="2800" b="1" dirty="0">
                <a:latin typeface="Arial Narrow"/>
              </a:rPr>
              <a:t> </a:t>
            </a:r>
            <a:r>
              <a:rPr lang="en-US" sz="2800" dirty="0">
                <a:latin typeface="Arial Narrow"/>
              </a:rPr>
              <a:t>percentage of enrolled students that attend school each day.</a:t>
            </a:r>
          </a:p>
          <a:p>
            <a:pPr marL="342900" indent="-342900">
              <a:lnSpc>
                <a:spcPct val="100000"/>
              </a:lnSpc>
              <a:spcBef>
                <a:spcPts val="0"/>
              </a:spcBef>
              <a:buFont typeface="Arial" panose="020B0604020202020204" pitchFamily="34" charset="0"/>
              <a:buChar char="•"/>
            </a:pPr>
            <a:r>
              <a:rPr lang="en-US" sz="2800" b="1" dirty="0">
                <a:latin typeface="Arial Narrow"/>
              </a:rPr>
              <a:t>Truancy Rate - </a:t>
            </a:r>
            <a:r>
              <a:rPr lang="en-US" sz="2800" dirty="0">
                <a:latin typeface="Arial Narrow"/>
              </a:rPr>
              <a:t>Number of students missing 10 or more unexcused absences.</a:t>
            </a:r>
          </a:p>
          <a:p>
            <a:pPr marL="342900" indent="-342900">
              <a:lnSpc>
                <a:spcPct val="100000"/>
              </a:lnSpc>
              <a:spcBef>
                <a:spcPts val="0"/>
              </a:spcBef>
              <a:buFont typeface="Arial" panose="020B0604020202020204" pitchFamily="34" charset="0"/>
              <a:buChar char="•"/>
            </a:pPr>
            <a:r>
              <a:rPr lang="en-US" sz="2800" b="1" dirty="0">
                <a:latin typeface="Arial Narrow"/>
              </a:rPr>
              <a:t>Chronic Absenteeism - </a:t>
            </a:r>
            <a:r>
              <a:rPr lang="en-US" sz="2800" dirty="0">
                <a:latin typeface="Arial Narrow"/>
              </a:rPr>
              <a:t>Percentage of enrolled students who miss 10% or more of the total days attended.</a:t>
            </a:r>
          </a:p>
          <a:p>
            <a:pPr marL="342900" indent="-342900">
              <a:lnSpc>
                <a:spcPct val="100000"/>
              </a:lnSpc>
              <a:spcBef>
                <a:spcPts val="0"/>
              </a:spcBef>
              <a:buFont typeface="Arial" panose="020B0604020202020204" pitchFamily="34" charset="0"/>
              <a:buChar char="•"/>
            </a:pPr>
            <a:r>
              <a:rPr lang="en-US" sz="2800" b="1" dirty="0">
                <a:latin typeface="Arial Narrow"/>
              </a:rPr>
              <a:t>OSS</a:t>
            </a:r>
            <a:r>
              <a:rPr lang="en-US" sz="2800" dirty="0">
                <a:latin typeface="Arial Narrow"/>
              </a:rPr>
              <a:t> – Out of School Suspension</a:t>
            </a:r>
          </a:p>
          <a:p>
            <a:pPr marL="342900" indent="-342900">
              <a:lnSpc>
                <a:spcPct val="100000"/>
              </a:lnSpc>
              <a:spcBef>
                <a:spcPts val="0"/>
              </a:spcBef>
              <a:buFont typeface="Arial" panose="020B0604020202020204" pitchFamily="34" charset="0"/>
              <a:buChar char="•"/>
            </a:pPr>
            <a:r>
              <a:rPr lang="en-US" sz="2800" b="1" dirty="0">
                <a:latin typeface="Arial Narrow"/>
              </a:rPr>
              <a:t>ISS</a:t>
            </a:r>
            <a:r>
              <a:rPr lang="en-US" sz="2800" dirty="0">
                <a:latin typeface="Arial Narrow"/>
              </a:rPr>
              <a:t> – In-School Suspension</a:t>
            </a:r>
          </a:p>
          <a:p>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Key Terms and Metrics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C8040945-6FD9-054C-3490-2620F3EC0C49}"/>
              </a:ext>
            </a:extLst>
          </p:cNvPr>
          <p:cNvPicPr>
            <a:picLocks noChangeAspect="1"/>
          </p:cNvPicPr>
          <p:nvPr/>
        </p:nvPicPr>
        <p:blipFill>
          <a:blip r:embed="rId4"/>
          <a:stretch>
            <a:fillRect/>
          </a:stretch>
        </p:blipFill>
        <p:spPr>
          <a:xfrm>
            <a:off x="6998832" y="1224951"/>
            <a:ext cx="4761389" cy="4761389"/>
          </a:xfrm>
          <a:prstGeom prst="rect">
            <a:avLst/>
          </a:prstGeom>
        </p:spPr>
      </p:pic>
      <p:sp>
        <p:nvSpPr>
          <p:cNvPr id="5" name="Slide Number Placeholder 4">
            <a:extLst>
              <a:ext uri="{FF2B5EF4-FFF2-40B4-BE49-F238E27FC236}">
                <a16:creationId xmlns:a16="http://schemas.microsoft.com/office/drawing/2014/main" id="{95658E14-DF50-58EE-B694-F9A1449720C0}"/>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2880505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D042AC-1E4E-05B1-9391-56C4570AED75}"/>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127D2124-C5C5-BA20-C073-864682DF3745}"/>
              </a:ext>
            </a:extLst>
          </p:cNvPr>
          <p:cNvSpPr txBox="1"/>
          <p:nvPr/>
        </p:nvSpPr>
        <p:spPr>
          <a:xfrm>
            <a:off x="571504" y="1501875"/>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082EB226-8D08-48DB-3B04-67514D2845F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75CAF757-B9DE-3CE1-FD44-BE8D2BA17818}"/>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Trend Data Average Daily Attendance Rate </a:t>
            </a:r>
          </a:p>
        </p:txBody>
      </p:sp>
      <p:pic>
        <p:nvPicPr>
          <p:cNvPr id="11" name="Picture 10">
            <a:extLst>
              <a:ext uri="{FF2B5EF4-FFF2-40B4-BE49-F238E27FC236}">
                <a16:creationId xmlns:a16="http://schemas.microsoft.com/office/drawing/2014/main" id="{C1980DCE-4613-4841-BCA9-75634CEB898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442E9D9C-D76F-5D9D-BF98-14747E53274E}"/>
              </a:ext>
            </a:extLst>
          </p:cNvPr>
          <p:cNvPicPr>
            <a:picLocks noChangeAspect="1"/>
          </p:cNvPicPr>
          <p:nvPr/>
        </p:nvPicPr>
        <p:blipFill>
          <a:blip r:embed="rId4"/>
          <a:stretch>
            <a:fillRect/>
          </a:stretch>
        </p:blipFill>
        <p:spPr>
          <a:xfrm>
            <a:off x="449943" y="1126990"/>
            <a:ext cx="11393714" cy="5389924"/>
          </a:xfrm>
          <a:prstGeom prst="rect">
            <a:avLst/>
          </a:prstGeom>
        </p:spPr>
      </p:pic>
      <p:sp>
        <p:nvSpPr>
          <p:cNvPr id="4" name="Slide Number Placeholder 3">
            <a:extLst>
              <a:ext uri="{FF2B5EF4-FFF2-40B4-BE49-F238E27FC236}">
                <a16:creationId xmlns:a16="http://schemas.microsoft.com/office/drawing/2014/main" id="{6DF977E0-84F3-F92F-2D6D-E633243B1E3D}"/>
              </a:ext>
            </a:extLst>
          </p:cNvPr>
          <p:cNvSpPr>
            <a:spLocks noGrp="1"/>
          </p:cNvSpPr>
          <p:nvPr>
            <p:ph type="sldNum" sz="quarter" idx="12"/>
          </p:nvPr>
        </p:nvSpPr>
        <p:spPr/>
        <p:txBody>
          <a:bodyPr/>
          <a:lstStyle/>
          <a:p>
            <a:fld id="{28E6F07D-F62F-4C3B-A21E-2367E9A39921}" type="slidenum">
              <a:rPr lang="en-US" smtClean="0"/>
              <a:t>6</a:t>
            </a:fld>
            <a:endParaRPr lang="en-US" dirty="0"/>
          </a:p>
        </p:txBody>
      </p:sp>
    </p:spTree>
    <p:extLst>
      <p:ext uri="{BB962C8B-B14F-4D97-AF65-F5344CB8AC3E}">
        <p14:creationId xmlns:p14="http://schemas.microsoft.com/office/powerpoint/2010/main" val="1353802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Average Daily Attendance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8A456C4A-A18A-6D7B-92B9-22059D704B9A}"/>
              </a:ext>
            </a:extLst>
          </p:cNvPr>
          <p:cNvPicPr>
            <a:picLocks noChangeAspect="1"/>
          </p:cNvPicPr>
          <p:nvPr/>
        </p:nvPicPr>
        <p:blipFill>
          <a:blip r:embed="rId4"/>
          <a:stretch>
            <a:fillRect/>
          </a:stretch>
        </p:blipFill>
        <p:spPr>
          <a:xfrm>
            <a:off x="362856" y="1126989"/>
            <a:ext cx="11596915" cy="5565495"/>
          </a:xfrm>
          <a:prstGeom prst="rect">
            <a:avLst/>
          </a:prstGeom>
        </p:spPr>
      </p:pic>
      <p:sp>
        <p:nvSpPr>
          <p:cNvPr id="4" name="Slide Number Placeholder 3">
            <a:extLst>
              <a:ext uri="{FF2B5EF4-FFF2-40B4-BE49-F238E27FC236}">
                <a16:creationId xmlns:a16="http://schemas.microsoft.com/office/drawing/2014/main" id="{19BDA0DD-BBD5-FF87-0CD8-81C0122E7D83}"/>
              </a:ext>
            </a:extLst>
          </p:cNvPr>
          <p:cNvSpPr>
            <a:spLocks noGrp="1"/>
          </p:cNvSpPr>
          <p:nvPr>
            <p:ph type="sldNum" sz="quarter" idx="12"/>
          </p:nvPr>
        </p:nvSpPr>
        <p:spPr/>
        <p:txBody>
          <a:bodyPr/>
          <a:lstStyle/>
          <a:p>
            <a:fld id="{28E6F07D-F62F-4C3B-A21E-2367E9A39921}" type="slidenum">
              <a:rPr lang="en-US" smtClean="0"/>
              <a:t>7</a:t>
            </a:fld>
            <a:endParaRPr lang="en-US" dirty="0"/>
          </a:p>
        </p:txBody>
      </p:sp>
    </p:spTree>
    <p:extLst>
      <p:ext uri="{BB962C8B-B14F-4D97-AF65-F5344CB8AC3E}">
        <p14:creationId xmlns:p14="http://schemas.microsoft.com/office/powerpoint/2010/main" val="2733135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Average Daily Attendance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FF31167-DE19-043D-DBF5-F411CCD7EBAB}"/>
              </a:ext>
            </a:extLst>
          </p:cNvPr>
          <p:cNvPicPr>
            <a:picLocks noChangeAspect="1"/>
          </p:cNvPicPr>
          <p:nvPr/>
        </p:nvPicPr>
        <p:blipFill>
          <a:blip r:embed="rId4"/>
          <a:stretch>
            <a:fillRect/>
          </a:stretch>
        </p:blipFill>
        <p:spPr>
          <a:xfrm>
            <a:off x="333829" y="1126989"/>
            <a:ext cx="11669486" cy="5346382"/>
          </a:xfrm>
          <a:prstGeom prst="rect">
            <a:avLst/>
          </a:prstGeom>
        </p:spPr>
      </p:pic>
      <p:sp>
        <p:nvSpPr>
          <p:cNvPr id="4" name="Slide Number Placeholder 3">
            <a:extLst>
              <a:ext uri="{FF2B5EF4-FFF2-40B4-BE49-F238E27FC236}">
                <a16:creationId xmlns:a16="http://schemas.microsoft.com/office/drawing/2014/main" id="{3356BCBA-EBA0-F2CD-1191-1245BE76EC7D}"/>
              </a:ext>
            </a:extLst>
          </p:cNvPr>
          <p:cNvSpPr>
            <a:spLocks noGrp="1"/>
          </p:cNvSpPr>
          <p:nvPr>
            <p:ph type="sldNum" sz="quarter" idx="12"/>
          </p:nvPr>
        </p:nvSpPr>
        <p:spPr/>
        <p:txBody>
          <a:bodyPr/>
          <a:lstStyle/>
          <a:p>
            <a:fld id="{28E6F07D-F62F-4C3B-A21E-2367E9A39921}" type="slidenum">
              <a:rPr lang="en-US" smtClean="0"/>
              <a:t>8</a:t>
            </a:fld>
            <a:endParaRPr lang="en-US" dirty="0"/>
          </a:p>
        </p:txBody>
      </p:sp>
    </p:spTree>
    <p:extLst>
      <p:ext uri="{BB962C8B-B14F-4D97-AF65-F5344CB8AC3E}">
        <p14:creationId xmlns:p14="http://schemas.microsoft.com/office/powerpoint/2010/main" val="2726995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Percentage of Students Chronically Absent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7211484C-692C-870F-EE94-1620BC239107}"/>
              </a:ext>
            </a:extLst>
          </p:cNvPr>
          <p:cNvPicPr>
            <a:picLocks noChangeAspect="1"/>
          </p:cNvPicPr>
          <p:nvPr/>
        </p:nvPicPr>
        <p:blipFill>
          <a:blip r:embed="rId4"/>
          <a:stretch>
            <a:fillRect/>
          </a:stretch>
        </p:blipFill>
        <p:spPr>
          <a:xfrm>
            <a:off x="595086" y="1126988"/>
            <a:ext cx="11132457" cy="5350011"/>
          </a:xfrm>
          <a:prstGeom prst="rect">
            <a:avLst/>
          </a:prstGeom>
        </p:spPr>
      </p:pic>
      <p:sp>
        <p:nvSpPr>
          <p:cNvPr id="4" name="Slide Number Placeholder 3">
            <a:extLst>
              <a:ext uri="{FF2B5EF4-FFF2-40B4-BE49-F238E27FC236}">
                <a16:creationId xmlns:a16="http://schemas.microsoft.com/office/drawing/2014/main" id="{056E9BD8-D048-CB97-858F-93BDF2ADEC30}"/>
              </a:ext>
            </a:extLst>
          </p:cNvPr>
          <p:cNvSpPr>
            <a:spLocks noGrp="1"/>
          </p:cNvSpPr>
          <p:nvPr>
            <p:ph type="sldNum" sz="quarter" idx="12"/>
          </p:nvPr>
        </p:nvSpPr>
        <p:spPr/>
        <p:txBody>
          <a:bodyPr/>
          <a:lstStyle/>
          <a:p>
            <a:fld id="{28E6F07D-F62F-4C3B-A21E-2367E9A39921}" type="slidenum">
              <a:rPr lang="en-US" smtClean="0"/>
              <a:t>9</a:t>
            </a:fld>
            <a:endParaRPr lang="en-US" dirty="0"/>
          </a:p>
        </p:txBody>
      </p:sp>
    </p:spTree>
    <p:extLst>
      <p:ext uri="{BB962C8B-B14F-4D97-AF65-F5344CB8AC3E}">
        <p14:creationId xmlns:p14="http://schemas.microsoft.com/office/powerpoint/2010/main" val="2879969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FB8D25-F647-2F69-1D6D-D79E26FAE97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AC497C-F79A-ABEB-8BFD-BCA29D71D32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51C24276-2A9A-F123-09A2-1F9389DCCCE1}"/>
              </a:ext>
            </a:extLst>
          </p:cNvPr>
          <p:cNvSpPr txBox="1"/>
          <p:nvPr/>
        </p:nvSpPr>
        <p:spPr>
          <a:xfrm>
            <a:off x="225240" y="165515"/>
            <a:ext cx="10627939" cy="646331"/>
          </a:xfrm>
          <a:prstGeom prst="rect">
            <a:avLst/>
          </a:prstGeom>
          <a:noFill/>
        </p:spPr>
        <p:txBody>
          <a:bodyPr wrap="square" rtlCol="0">
            <a:spAutoFit/>
          </a:bodyPr>
          <a:lstStyle/>
          <a:p>
            <a:r>
              <a:rPr lang="en-US" sz="3600" dirty="0">
                <a:solidFill>
                  <a:schemeClr val="bg1"/>
                </a:solidFill>
                <a:effectLst>
                  <a:outerShdw blurRad="38100" dist="38100" dir="2700000" algn="tl">
                    <a:srgbClr val="000000">
                      <a:alpha val="43137"/>
                    </a:srgbClr>
                  </a:outerShdw>
                </a:effectLst>
                <a:latin typeface="Trade Gothic Next HvyCd" panose="020B0906040303020004" pitchFamily="34" charset="0"/>
              </a:rPr>
              <a:t>Trend Data of Students Chronically Absent (Positive Trend)</a:t>
            </a:r>
          </a:p>
        </p:txBody>
      </p:sp>
      <p:pic>
        <p:nvPicPr>
          <p:cNvPr id="11" name="Picture 10">
            <a:extLst>
              <a:ext uri="{FF2B5EF4-FFF2-40B4-BE49-F238E27FC236}">
                <a16:creationId xmlns:a16="http://schemas.microsoft.com/office/drawing/2014/main" id="{A5208731-02AD-4537-DD8B-02711B9CC71C}"/>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7" name="Chart 6">
            <a:extLst>
              <a:ext uri="{FF2B5EF4-FFF2-40B4-BE49-F238E27FC236}">
                <a16:creationId xmlns:a16="http://schemas.microsoft.com/office/drawing/2014/main" id="{136ADB70-4B8A-86A7-283E-44B27552AA56}"/>
              </a:ext>
            </a:extLst>
          </p:cNvPr>
          <p:cNvGraphicFramePr/>
          <p:nvPr>
            <p:extLst>
              <p:ext uri="{D42A27DB-BD31-4B8C-83A1-F6EECF244321}">
                <p14:modId xmlns:p14="http://schemas.microsoft.com/office/powerpoint/2010/main" val="2754387429"/>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a:extLst>
              <a:ext uri="{FF2B5EF4-FFF2-40B4-BE49-F238E27FC236}">
                <a16:creationId xmlns:a16="http://schemas.microsoft.com/office/drawing/2014/main" id="{F303FDDD-7D82-E14E-8387-20BCCE822819}"/>
              </a:ext>
            </a:extLst>
          </p:cNvPr>
          <p:cNvSpPr>
            <a:spLocks noGrp="1"/>
          </p:cNvSpPr>
          <p:nvPr>
            <p:ph type="sldNum" sz="quarter" idx="12"/>
          </p:nvPr>
        </p:nvSpPr>
        <p:spPr/>
        <p:txBody>
          <a:bodyPr/>
          <a:lstStyle/>
          <a:p>
            <a:fld id="{28E6F07D-F62F-4C3B-A21E-2367E9A39921}" type="slidenum">
              <a:rPr lang="en-US" smtClean="0"/>
              <a:t>10</a:t>
            </a:fld>
            <a:endParaRPr lang="en-US" dirty="0"/>
          </a:p>
        </p:txBody>
      </p:sp>
    </p:spTree>
    <p:extLst>
      <p:ext uri="{BB962C8B-B14F-4D97-AF65-F5344CB8AC3E}">
        <p14:creationId xmlns:p14="http://schemas.microsoft.com/office/powerpoint/2010/main" val="183168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593FE0-B338-9560-1CEF-798CA1EF2248}"/>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6DA009E2-9701-7C58-AAE1-8595328BDBA0}"/>
              </a:ext>
            </a:extLst>
          </p:cNvPr>
          <p:cNvSpPr txBox="1"/>
          <p:nvPr/>
        </p:nvSpPr>
        <p:spPr>
          <a:xfrm>
            <a:off x="1032089" y="1279919"/>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3DDBD85D-D289-F1D3-26CC-B43B14B8887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2021306-7D18-F19F-BB29-BC02561DE5C3}"/>
              </a:ext>
            </a:extLst>
          </p:cNvPr>
          <p:cNvSpPr txBox="1"/>
          <p:nvPr/>
        </p:nvSpPr>
        <p:spPr>
          <a:xfrm>
            <a:off x="161377"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600" dirty="0">
                <a:solidFill>
                  <a:schemeClr val="bg1"/>
                </a:solidFill>
                <a:effectLst>
                  <a:outerShdw blurRad="38100" dist="38100" dir="2700000" algn="tl">
                    <a:srgbClr val="000000">
                      <a:alpha val="43137"/>
                    </a:srgbClr>
                  </a:outerShdw>
                </a:effectLst>
                <a:latin typeface="Trade Gothic Next HvyCd" panose="020B0906040303020004" pitchFamily="34" charset="0"/>
              </a:rPr>
              <a:t>23 vs.24 By Grade Level (Decrease in students with 10 UNX)</a:t>
            </a:r>
          </a:p>
        </p:txBody>
      </p:sp>
      <p:pic>
        <p:nvPicPr>
          <p:cNvPr id="11" name="Picture 10">
            <a:extLst>
              <a:ext uri="{FF2B5EF4-FFF2-40B4-BE49-F238E27FC236}">
                <a16:creationId xmlns:a16="http://schemas.microsoft.com/office/drawing/2014/main" id="{31152AB0-E484-1E35-6062-C3A8B900CDDD}"/>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D2810D90-4DA7-5ACC-0A06-B74D6A490F72}"/>
                  </a:ext>
                </a:extLst>
              </p14:cNvPr>
              <p14:cNvContentPartPr/>
              <p14:nvPr/>
            </p14:nvContentPartPr>
            <p14:xfrm>
              <a:off x="532426" y="4351830"/>
              <a:ext cx="395640" cy="999000"/>
            </p14:xfrm>
          </p:contentPart>
        </mc:Choice>
        <mc:Fallback xmlns="">
          <p:pic>
            <p:nvPicPr>
              <p:cNvPr id="7" name="Ink 6">
                <a:extLst>
                  <a:ext uri="{FF2B5EF4-FFF2-40B4-BE49-F238E27FC236}">
                    <a16:creationId xmlns:a16="http://schemas.microsoft.com/office/drawing/2014/main" id="{D2810D90-4DA7-5ACC-0A06-B74D6A490F72}"/>
                  </a:ext>
                </a:extLst>
              </p:cNvPr>
              <p:cNvPicPr/>
              <p:nvPr/>
            </p:nvPicPr>
            <p:blipFill>
              <a:blip r:embed="rId5"/>
              <a:stretch>
                <a:fillRect/>
              </a:stretch>
            </p:blipFill>
            <p:spPr>
              <a:xfrm>
                <a:off x="478426" y="4243830"/>
                <a:ext cx="503280" cy="1214640"/>
              </a:xfrm>
              <a:prstGeom prst="rect">
                <a:avLst/>
              </a:prstGeom>
            </p:spPr>
          </p:pic>
        </mc:Fallback>
      </mc:AlternateContent>
      <p:pic>
        <p:nvPicPr>
          <p:cNvPr id="6" name="Picture 5">
            <a:extLst>
              <a:ext uri="{FF2B5EF4-FFF2-40B4-BE49-F238E27FC236}">
                <a16:creationId xmlns:a16="http://schemas.microsoft.com/office/drawing/2014/main" id="{28E7A084-8705-5E59-7AAD-F5DB5C355434}"/>
              </a:ext>
            </a:extLst>
          </p:cNvPr>
          <p:cNvPicPr>
            <a:picLocks noChangeAspect="1"/>
          </p:cNvPicPr>
          <p:nvPr/>
        </p:nvPicPr>
        <p:blipFill>
          <a:blip r:embed="rId6"/>
          <a:stretch>
            <a:fillRect/>
          </a:stretch>
        </p:blipFill>
        <p:spPr>
          <a:xfrm>
            <a:off x="532426" y="1126989"/>
            <a:ext cx="10798720" cy="5286168"/>
          </a:xfrm>
          <a:prstGeom prst="rect">
            <a:avLst/>
          </a:prstGeom>
        </p:spPr>
      </p:pic>
      <p:sp>
        <p:nvSpPr>
          <p:cNvPr id="4" name="Slide Number Placeholder 3">
            <a:extLst>
              <a:ext uri="{FF2B5EF4-FFF2-40B4-BE49-F238E27FC236}">
                <a16:creationId xmlns:a16="http://schemas.microsoft.com/office/drawing/2014/main" id="{85E07ED8-9B89-1A16-BDC9-F78BD5C65449}"/>
              </a:ext>
            </a:extLst>
          </p:cNvPr>
          <p:cNvSpPr>
            <a:spLocks noGrp="1"/>
          </p:cNvSpPr>
          <p:nvPr>
            <p:ph type="sldNum" sz="quarter" idx="12"/>
          </p:nvPr>
        </p:nvSpPr>
        <p:spPr/>
        <p:txBody>
          <a:bodyPr/>
          <a:lstStyle/>
          <a:p>
            <a:fld id="{28E6F07D-F62F-4C3B-A21E-2367E9A39921}" type="slidenum">
              <a:rPr lang="en-US" smtClean="0"/>
              <a:t>11</a:t>
            </a:fld>
            <a:endParaRPr lang="en-US" dirty="0"/>
          </a:p>
        </p:txBody>
      </p:sp>
    </p:spTree>
    <p:extLst>
      <p:ext uri="{BB962C8B-B14F-4D97-AF65-F5344CB8AC3E}">
        <p14:creationId xmlns:p14="http://schemas.microsoft.com/office/powerpoint/2010/main" val="2335295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2D5393-A19F-501D-3979-533E69E35CA6}"/>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4D4426A7-BE92-8BBD-2550-FB131DF65D8F}"/>
              </a:ext>
            </a:extLst>
          </p:cNvPr>
          <p:cNvSpPr txBox="1"/>
          <p:nvPr/>
        </p:nvSpPr>
        <p:spPr>
          <a:xfrm>
            <a:off x="1032089" y="1279919"/>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860B5CE5-5A27-FFBB-23DA-0FB1690DED8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5C26F55-1093-5134-D77D-B27132B12A82}"/>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23 vs. 24 Elementary</a:t>
            </a:r>
          </a:p>
        </p:txBody>
      </p:sp>
      <p:pic>
        <p:nvPicPr>
          <p:cNvPr id="11" name="Picture 10">
            <a:extLst>
              <a:ext uri="{FF2B5EF4-FFF2-40B4-BE49-F238E27FC236}">
                <a16:creationId xmlns:a16="http://schemas.microsoft.com/office/drawing/2014/main" id="{8927EB13-D789-776D-44DA-D281F8B55ED4}"/>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F1DD5355-14FF-FA14-D50D-EA46E0880188}"/>
                  </a:ext>
                </a:extLst>
              </p14:cNvPr>
              <p14:cNvContentPartPr/>
              <p14:nvPr/>
            </p14:nvContentPartPr>
            <p14:xfrm>
              <a:off x="532426" y="4351830"/>
              <a:ext cx="395640" cy="999000"/>
            </p14:xfrm>
          </p:contentPart>
        </mc:Choice>
        <mc:Fallback xmlns="">
          <p:pic>
            <p:nvPicPr>
              <p:cNvPr id="7" name="Ink 6">
                <a:extLst>
                  <a:ext uri="{FF2B5EF4-FFF2-40B4-BE49-F238E27FC236}">
                    <a16:creationId xmlns:a16="http://schemas.microsoft.com/office/drawing/2014/main" id="{F1DD5355-14FF-FA14-D50D-EA46E0880188}"/>
                  </a:ext>
                </a:extLst>
              </p:cNvPr>
              <p:cNvPicPr/>
              <p:nvPr/>
            </p:nvPicPr>
            <p:blipFill>
              <a:blip r:embed="rId5"/>
              <a:stretch>
                <a:fillRect/>
              </a:stretch>
            </p:blipFill>
            <p:spPr>
              <a:xfrm>
                <a:off x="478426" y="4243830"/>
                <a:ext cx="503280" cy="1214640"/>
              </a:xfrm>
              <a:prstGeom prst="rect">
                <a:avLst/>
              </a:prstGeom>
            </p:spPr>
          </p:pic>
        </mc:Fallback>
      </mc:AlternateContent>
      <p:pic>
        <p:nvPicPr>
          <p:cNvPr id="9" name="Picture 8">
            <a:extLst>
              <a:ext uri="{FF2B5EF4-FFF2-40B4-BE49-F238E27FC236}">
                <a16:creationId xmlns:a16="http://schemas.microsoft.com/office/drawing/2014/main" id="{FF5FCE53-ACF0-D5BB-B5C3-00E0634A3027}"/>
              </a:ext>
            </a:extLst>
          </p:cNvPr>
          <p:cNvPicPr>
            <a:picLocks noChangeAspect="1"/>
          </p:cNvPicPr>
          <p:nvPr/>
        </p:nvPicPr>
        <p:blipFill>
          <a:blip r:embed="rId6"/>
          <a:stretch>
            <a:fillRect/>
          </a:stretch>
        </p:blipFill>
        <p:spPr>
          <a:xfrm>
            <a:off x="532426" y="1126989"/>
            <a:ext cx="11127148" cy="5286168"/>
          </a:xfrm>
          <a:prstGeom prst="rect">
            <a:avLst/>
          </a:prstGeom>
        </p:spPr>
      </p:pic>
      <p:sp>
        <p:nvSpPr>
          <p:cNvPr id="4" name="Slide Number Placeholder 3">
            <a:extLst>
              <a:ext uri="{FF2B5EF4-FFF2-40B4-BE49-F238E27FC236}">
                <a16:creationId xmlns:a16="http://schemas.microsoft.com/office/drawing/2014/main" id="{75783D73-4069-3319-5FCE-CE96253E7661}"/>
              </a:ext>
            </a:extLst>
          </p:cNvPr>
          <p:cNvSpPr>
            <a:spLocks noGrp="1"/>
          </p:cNvSpPr>
          <p:nvPr>
            <p:ph type="sldNum" sz="quarter" idx="12"/>
          </p:nvPr>
        </p:nvSpPr>
        <p:spPr/>
        <p:txBody>
          <a:bodyPr/>
          <a:lstStyle/>
          <a:p>
            <a:fld id="{28E6F07D-F62F-4C3B-A21E-2367E9A39921}" type="slidenum">
              <a:rPr lang="en-US" smtClean="0"/>
              <a:t>12</a:t>
            </a:fld>
            <a:endParaRPr lang="en-US" dirty="0"/>
          </a:p>
        </p:txBody>
      </p:sp>
    </p:spTree>
    <p:extLst>
      <p:ext uri="{BB962C8B-B14F-4D97-AF65-F5344CB8AC3E}">
        <p14:creationId xmlns:p14="http://schemas.microsoft.com/office/powerpoint/2010/main" val="2823925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00B7EF-66AE-C450-A1EA-60D418315D02}"/>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1134C90E-31A3-2A00-5774-9999E8B7DA49}"/>
              </a:ext>
            </a:extLst>
          </p:cNvPr>
          <p:cNvSpPr txBox="1"/>
          <p:nvPr/>
        </p:nvSpPr>
        <p:spPr>
          <a:xfrm>
            <a:off x="1032089" y="1279919"/>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4FE7A8A4-2662-C0CA-F128-DC4B00DD454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FF260FC-FE57-34CC-8410-EA414D99DF94}"/>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23 VS. 24 Middle School</a:t>
            </a:r>
          </a:p>
        </p:txBody>
      </p:sp>
      <p:pic>
        <p:nvPicPr>
          <p:cNvPr id="11" name="Picture 10">
            <a:extLst>
              <a:ext uri="{FF2B5EF4-FFF2-40B4-BE49-F238E27FC236}">
                <a16:creationId xmlns:a16="http://schemas.microsoft.com/office/drawing/2014/main" id="{A5D38753-CCED-71CC-E1D1-4D95FD5FB916}"/>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409DC1B5-410B-601D-E9C0-EC0850CA86E7}"/>
                  </a:ext>
                </a:extLst>
              </p14:cNvPr>
              <p14:cNvContentPartPr/>
              <p14:nvPr/>
            </p14:nvContentPartPr>
            <p14:xfrm>
              <a:off x="532426" y="4351830"/>
              <a:ext cx="395640" cy="999000"/>
            </p14:xfrm>
          </p:contentPart>
        </mc:Choice>
        <mc:Fallback xmlns="">
          <p:pic>
            <p:nvPicPr>
              <p:cNvPr id="7" name="Ink 6">
                <a:extLst>
                  <a:ext uri="{FF2B5EF4-FFF2-40B4-BE49-F238E27FC236}">
                    <a16:creationId xmlns:a16="http://schemas.microsoft.com/office/drawing/2014/main" id="{409DC1B5-410B-601D-E9C0-EC0850CA86E7}"/>
                  </a:ext>
                </a:extLst>
              </p:cNvPr>
              <p:cNvPicPr/>
              <p:nvPr/>
            </p:nvPicPr>
            <p:blipFill>
              <a:blip r:embed="rId5"/>
              <a:stretch>
                <a:fillRect/>
              </a:stretch>
            </p:blipFill>
            <p:spPr>
              <a:xfrm>
                <a:off x="478426" y="4243830"/>
                <a:ext cx="503280" cy="1214640"/>
              </a:xfrm>
              <a:prstGeom prst="rect">
                <a:avLst/>
              </a:prstGeom>
            </p:spPr>
          </p:pic>
        </mc:Fallback>
      </mc:AlternateContent>
      <p:pic>
        <p:nvPicPr>
          <p:cNvPr id="9" name="Picture 8">
            <a:extLst>
              <a:ext uri="{FF2B5EF4-FFF2-40B4-BE49-F238E27FC236}">
                <a16:creationId xmlns:a16="http://schemas.microsoft.com/office/drawing/2014/main" id="{0017AF9D-94C6-EB1F-93F2-AA65978FD879}"/>
              </a:ext>
            </a:extLst>
          </p:cNvPr>
          <p:cNvPicPr>
            <a:picLocks noChangeAspect="1"/>
          </p:cNvPicPr>
          <p:nvPr/>
        </p:nvPicPr>
        <p:blipFill>
          <a:blip r:embed="rId6"/>
          <a:stretch>
            <a:fillRect/>
          </a:stretch>
        </p:blipFill>
        <p:spPr>
          <a:xfrm>
            <a:off x="395416" y="1279920"/>
            <a:ext cx="11048991" cy="5096166"/>
          </a:xfrm>
          <a:prstGeom prst="rect">
            <a:avLst/>
          </a:prstGeom>
        </p:spPr>
      </p:pic>
      <p:sp>
        <p:nvSpPr>
          <p:cNvPr id="4" name="Slide Number Placeholder 3">
            <a:extLst>
              <a:ext uri="{FF2B5EF4-FFF2-40B4-BE49-F238E27FC236}">
                <a16:creationId xmlns:a16="http://schemas.microsoft.com/office/drawing/2014/main" id="{0B4570C1-0A79-D8EF-BDEB-88C397CB693D}"/>
              </a:ext>
            </a:extLst>
          </p:cNvPr>
          <p:cNvSpPr>
            <a:spLocks noGrp="1"/>
          </p:cNvSpPr>
          <p:nvPr>
            <p:ph type="sldNum" sz="quarter" idx="12"/>
          </p:nvPr>
        </p:nvSpPr>
        <p:spPr/>
        <p:txBody>
          <a:bodyPr/>
          <a:lstStyle/>
          <a:p>
            <a:fld id="{28E6F07D-F62F-4C3B-A21E-2367E9A39921}" type="slidenum">
              <a:rPr lang="en-US" smtClean="0"/>
              <a:t>13</a:t>
            </a:fld>
            <a:endParaRPr lang="en-US" dirty="0"/>
          </a:p>
        </p:txBody>
      </p:sp>
    </p:spTree>
    <p:extLst>
      <p:ext uri="{BB962C8B-B14F-4D97-AF65-F5344CB8AC3E}">
        <p14:creationId xmlns:p14="http://schemas.microsoft.com/office/powerpoint/2010/main" val="1230132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0DF99F-C377-0FC2-1827-AEC9634DFFEF}"/>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D68AAEEC-86B1-FA8B-7295-9F967BC07C03}"/>
              </a:ext>
            </a:extLst>
          </p:cNvPr>
          <p:cNvSpPr txBox="1"/>
          <p:nvPr/>
        </p:nvSpPr>
        <p:spPr>
          <a:xfrm>
            <a:off x="1032089" y="1279919"/>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5D8F0BF4-C0F8-156A-DDB4-60DEE19597B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74D8427-0F28-C7DA-0912-273B6D438F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23 Vs. 24 High School</a:t>
            </a:r>
          </a:p>
        </p:txBody>
      </p:sp>
      <p:pic>
        <p:nvPicPr>
          <p:cNvPr id="11" name="Picture 10">
            <a:extLst>
              <a:ext uri="{FF2B5EF4-FFF2-40B4-BE49-F238E27FC236}">
                <a16:creationId xmlns:a16="http://schemas.microsoft.com/office/drawing/2014/main" id="{1CF53E13-B9EC-ACD0-E7A4-ACA3175AD5BA}"/>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86A36B46-B03D-3566-0647-B7BF25E47A3B}"/>
                  </a:ext>
                </a:extLst>
              </p14:cNvPr>
              <p14:cNvContentPartPr/>
              <p14:nvPr/>
            </p14:nvContentPartPr>
            <p14:xfrm>
              <a:off x="532426" y="4351830"/>
              <a:ext cx="395640" cy="999000"/>
            </p14:xfrm>
          </p:contentPart>
        </mc:Choice>
        <mc:Fallback xmlns="">
          <p:pic>
            <p:nvPicPr>
              <p:cNvPr id="7" name="Ink 6">
                <a:extLst>
                  <a:ext uri="{FF2B5EF4-FFF2-40B4-BE49-F238E27FC236}">
                    <a16:creationId xmlns:a16="http://schemas.microsoft.com/office/drawing/2014/main" id="{86A36B46-B03D-3566-0647-B7BF25E47A3B}"/>
                  </a:ext>
                </a:extLst>
              </p:cNvPr>
              <p:cNvPicPr/>
              <p:nvPr/>
            </p:nvPicPr>
            <p:blipFill>
              <a:blip r:embed="rId5"/>
              <a:stretch>
                <a:fillRect/>
              </a:stretch>
            </p:blipFill>
            <p:spPr>
              <a:xfrm>
                <a:off x="478426" y="4243830"/>
                <a:ext cx="503280" cy="1214640"/>
              </a:xfrm>
              <a:prstGeom prst="rect">
                <a:avLst/>
              </a:prstGeom>
            </p:spPr>
          </p:pic>
        </mc:Fallback>
      </mc:AlternateContent>
      <p:pic>
        <p:nvPicPr>
          <p:cNvPr id="5" name="Picture 4">
            <a:extLst>
              <a:ext uri="{FF2B5EF4-FFF2-40B4-BE49-F238E27FC236}">
                <a16:creationId xmlns:a16="http://schemas.microsoft.com/office/drawing/2014/main" id="{2DF70F92-A313-ED55-5524-F5A81161E02F}"/>
              </a:ext>
            </a:extLst>
          </p:cNvPr>
          <p:cNvPicPr>
            <a:picLocks noChangeAspect="1"/>
          </p:cNvPicPr>
          <p:nvPr/>
        </p:nvPicPr>
        <p:blipFill>
          <a:blip r:embed="rId6"/>
          <a:stretch>
            <a:fillRect/>
          </a:stretch>
        </p:blipFill>
        <p:spPr>
          <a:xfrm>
            <a:off x="321275" y="1279919"/>
            <a:ext cx="11219935" cy="5207377"/>
          </a:xfrm>
          <a:prstGeom prst="rect">
            <a:avLst/>
          </a:prstGeom>
        </p:spPr>
      </p:pic>
      <p:sp>
        <p:nvSpPr>
          <p:cNvPr id="4" name="Slide Number Placeholder 3">
            <a:extLst>
              <a:ext uri="{FF2B5EF4-FFF2-40B4-BE49-F238E27FC236}">
                <a16:creationId xmlns:a16="http://schemas.microsoft.com/office/drawing/2014/main" id="{9F95EEB9-4545-7FAB-9114-38EE74857E28}"/>
              </a:ext>
            </a:extLst>
          </p:cNvPr>
          <p:cNvSpPr>
            <a:spLocks noGrp="1"/>
          </p:cNvSpPr>
          <p:nvPr>
            <p:ph type="sldNum" sz="quarter" idx="12"/>
          </p:nvPr>
        </p:nvSpPr>
        <p:spPr/>
        <p:txBody>
          <a:bodyPr/>
          <a:lstStyle/>
          <a:p>
            <a:fld id="{28E6F07D-F62F-4C3B-A21E-2367E9A39921}" type="slidenum">
              <a:rPr lang="en-US" smtClean="0"/>
              <a:t>14</a:t>
            </a:fld>
            <a:endParaRPr lang="en-US" dirty="0"/>
          </a:p>
        </p:txBody>
      </p:sp>
    </p:spTree>
    <p:extLst>
      <p:ext uri="{BB962C8B-B14F-4D97-AF65-F5344CB8AC3E}">
        <p14:creationId xmlns:p14="http://schemas.microsoft.com/office/powerpoint/2010/main" val="750145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11009" y="996820"/>
            <a:ext cx="12192000" cy="6093976"/>
          </a:xfrm>
          <a:prstGeom prst="rect">
            <a:avLst/>
          </a:prstGeom>
          <a:noFill/>
        </p:spPr>
        <p:txBody>
          <a:bodyPr wrap="square" lIns="91440" tIns="45720" rIns="91440" bIns="45720" rtlCol="0" anchor="t">
            <a:spAutoFit/>
          </a:bodyPr>
          <a:lstStyle/>
          <a:p>
            <a:r>
              <a:rPr lang="en-US" sz="2400" b="1" dirty="0">
                <a:latin typeface="Arial Narrow" panose="020B0606020202030204" pitchFamily="34" charset="0"/>
              </a:rPr>
              <a:t>Current </a:t>
            </a:r>
          </a:p>
          <a:p>
            <a:pPr marL="342900" indent="-342900">
              <a:buFont typeface="Arial" panose="020B0604020202020204" pitchFamily="34" charset="0"/>
              <a:buChar char="•"/>
            </a:pPr>
            <a:r>
              <a:rPr lang="en-US" sz="2400" b="1" dirty="0">
                <a:latin typeface="Arial Narrow"/>
              </a:rPr>
              <a:t>50 in 5- Call to Action</a:t>
            </a:r>
            <a:r>
              <a:rPr lang="en-US" sz="2400" dirty="0">
                <a:latin typeface="Arial Narrow"/>
              </a:rPr>
              <a:t>!!!  We will decrease absences by 50% over the next 5 years</a:t>
            </a:r>
            <a:endParaRPr lang="en-US" sz="2400" b="1" dirty="0">
              <a:latin typeface="Arial Narrow" panose="020B0606020202030204" pitchFamily="34" charset="0"/>
            </a:endParaRPr>
          </a:p>
          <a:p>
            <a:pPr marL="171450" indent="-171450">
              <a:buFont typeface="Arial" panose="020B0604020202020204" pitchFamily="34" charset="0"/>
              <a:buChar char="•"/>
            </a:pPr>
            <a:r>
              <a:rPr lang="en-US" sz="2000" dirty="0">
                <a:latin typeface="Arial Narrow"/>
              </a:rPr>
              <a:t>Elementary Level Breakthrough Teams – Mandatory for schools on Tier 2 &amp; 3 (What else is working in your buildings – evaluate)</a:t>
            </a:r>
          </a:p>
          <a:p>
            <a:pPr marL="171450" indent="-171450">
              <a:buFont typeface="Arial" panose="020B0604020202020204" pitchFamily="34" charset="0"/>
              <a:buChar char="•"/>
            </a:pPr>
            <a:r>
              <a:rPr lang="en-US" sz="2000" dirty="0">
                <a:latin typeface="Arial Narrow"/>
              </a:rPr>
              <a:t>Principals Report out Best Practices- Principals sharing out best practices at MVP.</a:t>
            </a:r>
          </a:p>
          <a:p>
            <a:pPr marL="171450" indent="-171450">
              <a:buFont typeface="Arial" panose="020B0604020202020204" pitchFamily="34" charset="0"/>
              <a:buChar char="•"/>
            </a:pPr>
            <a:r>
              <a:rPr lang="en-US" sz="2000" dirty="0">
                <a:latin typeface="Arial Narrow"/>
              </a:rPr>
              <a:t>Truancy Meetings</a:t>
            </a:r>
          </a:p>
          <a:p>
            <a:pPr marL="171450" indent="-171450">
              <a:buFont typeface="Arial" panose="020B0604020202020204" pitchFamily="34" charset="0"/>
              <a:buChar char="•"/>
            </a:pPr>
            <a:r>
              <a:rPr lang="en-US" sz="2000" dirty="0">
                <a:latin typeface="Arial Narrow"/>
              </a:rPr>
              <a:t>Attendance Cards</a:t>
            </a:r>
          </a:p>
          <a:p>
            <a:pPr marL="171450" indent="-171450">
              <a:buFont typeface="Arial" panose="020B0604020202020204" pitchFamily="34" charset="0"/>
              <a:buChar char="•"/>
            </a:pPr>
            <a:r>
              <a:rPr lang="en-US" sz="2000" dirty="0">
                <a:latin typeface="Arial Narrow"/>
              </a:rPr>
              <a:t>Attendance Clerk at all High School</a:t>
            </a:r>
          </a:p>
          <a:p>
            <a:pPr marL="171450" indent="-171450">
              <a:buFont typeface="Arial" panose="020B0604020202020204" pitchFamily="34" charset="0"/>
              <a:buChar char="•"/>
            </a:pPr>
            <a:r>
              <a:rPr lang="en-US" sz="2000" dirty="0">
                <a:latin typeface="Arial Narrow"/>
              </a:rPr>
              <a:t>On going support od School Level Interventions</a:t>
            </a:r>
          </a:p>
          <a:p>
            <a:r>
              <a:rPr lang="en-US" sz="2000" dirty="0">
                <a:latin typeface="Arial Narrow"/>
              </a:rPr>
              <a:t>       Parent Notifications, School Level Attendance Meetings, Truancy Acknowledgment Forms (need to be signed ASAP)</a:t>
            </a:r>
            <a:endParaRPr lang="en-US" sz="2000" dirty="0">
              <a:latin typeface="Arial Narrow" panose="020B0606020202030204" pitchFamily="34" charset="0"/>
            </a:endParaRPr>
          </a:p>
          <a:p>
            <a:pPr marL="171450" indent="-171450">
              <a:buFont typeface="Arial" panose="020B0604020202020204" pitchFamily="34" charset="0"/>
              <a:buChar char="•"/>
            </a:pPr>
            <a:r>
              <a:rPr lang="en-US" sz="2000" dirty="0">
                <a:latin typeface="Arial Narrow"/>
              </a:rPr>
              <a:t>Larger emphasis on supporting attendance through PBIS implementation (PBIS Coaches are receiving guidance on this)</a:t>
            </a:r>
          </a:p>
          <a:p>
            <a:pPr marL="171450" indent="-171450">
              <a:buFont typeface="Arial" panose="020B0604020202020204" pitchFamily="34" charset="0"/>
              <a:buChar char="•"/>
            </a:pPr>
            <a:r>
              <a:rPr lang="en-US" sz="2000" dirty="0">
                <a:latin typeface="Arial Narrow"/>
              </a:rPr>
              <a:t>Olweus Bullying Program-</a:t>
            </a:r>
          </a:p>
          <a:p>
            <a:endParaRPr lang="en-US" sz="2000" dirty="0">
              <a:latin typeface="Arial Narrow" panose="020B0606020202030204" pitchFamily="34" charset="0"/>
            </a:endParaRPr>
          </a:p>
          <a:p>
            <a:r>
              <a:rPr lang="en-US" sz="2000" b="1" dirty="0">
                <a:latin typeface="Bell MT" panose="02020503060305020303" pitchFamily="18" charset="0"/>
              </a:rPr>
              <a:t>Forthcoming</a:t>
            </a:r>
          </a:p>
          <a:p>
            <a:pPr marL="342900" indent="-342900">
              <a:buFont typeface="Arial" panose="020B0604020202020204" pitchFamily="34" charset="0"/>
              <a:buChar char="•"/>
            </a:pPr>
            <a:r>
              <a:rPr lang="en-US" sz="2000" dirty="0">
                <a:latin typeface="Arial Narrow"/>
              </a:rPr>
              <a:t>Recruitment for Excellence- Superintendents’ initiative where attendance is one of the main pillars.</a:t>
            </a:r>
          </a:p>
          <a:p>
            <a:pPr marL="342900" indent="-342900">
              <a:buFont typeface="Arial" panose="020B0604020202020204" pitchFamily="34" charset="0"/>
              <a:buChar char="•"/>
            </a:pPr>
            <a:r>
              <a:rPr lang="en-US" sz="2000" dirty="0">
                <a:latin typeface="Arial Narrow"/>
              </a:rPr>
              <a:t>Family Engagement Facilitators (upcoming training to provide attendance support)</a:t>
            </a:r>
          </a:p>
          <a:p>
            <a:pPr marL="342900" indent="-342900">
              <a:buFont typeface="Arial" panose="020B0604020202020204" pitchFamily="34" charset="0"/>
              <a:buChar char="•"/>
            </a:pPr>
            <a:endParaRPr lang="en-US" sz="2000" dirty="0">
              <a:latin typeface="Arial Narrow" panose="020B0606020202030204" pitchFamily="34" charset="0"/>
            </a:endParaRPr>
          </a:p>
          <a:p>
            <a:endParaRPr lang="en-US" sz="2000" dirty="0">
              <a:latin typeface="Arial Narrow" panose="020B0606020202030204" pitchFamily="34" charset="0"/>
            </a:endParaRPr>
          </a:p>
          <a:p>
            <a:endParaRPr lang="en-US" sz="2000" b="1" dirty="0">
              <a:latin typeface="Bell MT" panose="02020503060305020303" pitchFamily="18" charset="0"/>
            </a:endParaRPr>
          </a:p>
          <a:p>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Attendance Interventions and Focus Areas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61F39989-60D6-7CF1-FD87-0FA1EAE4F8EC}"/>
              </a:ext>
            </a:extLst>
          </p:cNvPr>
          <p:cNvSpPr>
            <a:spLocks noGrp="1"/>
          </p:cNvSpPr>
          <p:nvPr>
            <p:ph type="sldNum" sz="quarter" idx="12"/>
          </p:nvPr>
        </p:nvSpPr>
        <p:spPr/>
        <p:txBody>
          <a:bodyPr/>
          <a:lstStyle/>
          <a:p>
            <a:fld id="{28E6F07D-F62F-4C3B-A21E-2367E9A39921}" type="slidenum">
              <a:rPr lang="en-US" smtClean="0"/>
              <a:t>15</a:t>
            </a:fld>
            <a:endParaRPr lang="en-US" dirty="0"/>
          </a:p>
        </p:txBody>
      </p:sp>
    </p:spTree>
    <p:extLst>
      <p:ext uri="{BB962C8B-B14F-4D97-AF65-F5344CB8AC3E}">
        <p14:creationId xmlns:p14="http://schemas.microsoft.com/office/powerpoint/2010/main" val="2139713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57EB905-BD87-4549-AB52-A8716A614C8A}"/>
              </a:ext>
            </a:extLst>
          </p:cNvPr>
          <p:cNvSpPr txBox="1"/>
          <p:nvPr/>
        </p:nvSpPr>
        <p:spPr>
          <a:xfrm>
            <a:off x="365759" y="469342"/>
            <a:ext cx="114133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prstClr val="white"/>
                </a:solidFill>
                <a:latin typeface="Franklin Gothic Medium" panose="020B0603020102020204" pitchFamily="34" charset="0"/>
                <a:cs typeface="Arial" panose="020B0604020202020204" pitchFamily="34" charset="0"/>
              </a:rPr>
              <a:t>Breakthrough Team Intervention Overview </a:t>
            </a:r>
          </a:p>
        </p:txBody>
      </p:sp>
      <p:pic>
        <p:nvPicPr>
          <p:cNvPr id="2" name="Picture 1"/>
          <p:cNvPicPr>
            <a:picLocks noChangeAspect="1"/>
          </p:cNvPicPr>
          <p:nvPr/>
        </p:nvPicPr>
        <p:blipFill>
          <a:blip r:embed="rId4"/>
          <a:stretch>
            <a:fillRect/>
          </a:stretch>
        </p:blipFill>
        <p:spPr>
          <a:xfrm>
            <a:off x="731520" y="1438102"/>
            <a:ext cx="10681855" cy="4976639"/>
          </a:xfrm>
          <a:prstGeom prst="rect">
            <a:avLst/>
          </a:prstGeom>
        </p:spPr>
      </p:pic>
      <p:sp>
        <p:nvSpPr>
          <p:cNvPr id="3" name="Slide Number Placeholder 2">
            <a:extLst>
              <a:ext uri="{FF2B5EF4-FFF2-40B4-BE49-F238E27FC236}">
                <a16:creationId xmlns:a16="http://schemas.microsoft.com/office/drawing/2014/main" id="{18F188BF-B637-1BA7-D013-DABDC92A5085}"/>
              </a:ext>
            </a:extLst>
          </p:cNvPr>
          <p:cNvSpPr>
            <a:spLocks noGrp="1"/>
          </p:cNvSpPr>
          <p:nvPr>
            <p:ph type="sldNum" sz="quarter" idx="12"/>
          </p:nvPr>
        </p:nvSpPr>
        <p:spPr/>
        <p:txBody>
          <a:bodyPr/>
          <a:lstStyle/>
          <a:p>
            <a:fld id="{28E6F07D-F62F-4C3B-A21E-2367E9A39921}" type="slidenum">
              <a:rPr lang="en-US" smtClean="0"/>
              <a:t>16</a:t>
            </a:fld>
            <a:endParaRPr lang="en-US" dirty="0"/>
          </a:p>
        </p:txBody>
      </p:sp>
    </p:spTree>
    <p:extLst>
      <p:ext uri="{BB962C8B-B14F-4D97-AF65-F5344CB8AC3E}">
        <p14:creationId xmlns:p14="http://schemas.microsoft.com/office/powerpoint/2010/main" val="2756792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73232-0607-C6F7-C221-19599EED062F}"/>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07AF6C1D-1C43-3C2A-A65E-7AACCAF7BCAB}"/>
              </a:ext>
            </a:extLst>
          </p:cNvPr>
          <p:cNvSpPr txBox="1"/>
          <p:nvPr/>
        </p:nvSpPr>
        <p:spPr>
          <a:xfrm>
            <a:off x="11009" y="934956"/>
            <a:ext cx="12192000" cy="4124206"/>
          </a:xfrm>
          <a:prstGeom prst="rect">
            <a:avLst/>
          </a:prstGeom>
          <a:noFill/>
        </p:spPr>
        <p:txBody>
          <a:bodyPr wrap="square" lIns="91440" tIns="45720" rIns="91440" bIns="45720" rtlCol="0" anchor="t">
            <a:spAutoFit/>
          </a:bodyPr>
          <a:lstStyle/>
          <a:p>
            <a:endParaRPr lang="en-US" b="1" dirty="0">
              <a:latin typeface="Arial Narrow" panose="020B0606020202030204" pitchFamily="34" charset="0"/>
            </a:endParaRPr>
          </a:p>
          <a:p>
            <a:pPr marL="342900" indent="-342900">
              <a:buFont typeface="Arial" panose="020B0604020202020204" pitchFamily="34" charset="0"/>
              <a:buChar char="•"/>
            </a:pPr>
            <a:r>
              <a:rPr lang="en-US" sz="2400" dirty="0">
                <a:latin typeface="Arial Narrow"/>
              </a:rPr>
              <a:t>Comprehensive Approach that includes schoolwide, classroom, individual and community components.</a:t>
            </a:r>
          </a:p>
          <a:p>
            <a:pPr marL="342900" indent="-342900">
              <a:buFont typeface="Arial" panose="020B0604020202020204" pitchFamily="34" charset="0"/>
              <a:buChar char="•"/>
            </a:pPr>
            <a:r>
              <a:rPr lang="en-US" sz="2400" dirty="0">
                <a:latin typeface="Arial Narrow"/>
              </a:rPr>
              <a:t>It is designed for K-12 settings</a:t>
            </a:r>
          </a:p>
          <a:p>
            <a:pPr marL="342900" indent="-342900">
              <a:buFont typeface="Arial" panose="020B0604020202020204" pitchFamily="34" charset="0"/>
              <a:buChar char="•"/>
            </a:pPr>
            <a:r>
              <a:rPr lang="en-US" sz="2400">
                <a:latin typeface="Arial Narrow"/>
              </a:rPr>
              <a:t>Evidence-Based </a:t>
            </a:r>
            <a:r>
              <a:rPr lang="en-US" sz="2400" dirty="0">
                <a:latin typeface="Arial Narrow"/>
              </a:rPr>
              <a:t>Program</a:t>
            </a:r>
          </a:p>
          <a:p>
            <a:pPr marL="342900" indent="-342900">
              <a:buFont typeface="Arial" panose="020B0604020202020204" pitchFamily="34" charset="0"/>
              <a:buChar char="•"/>
            </a:pPr>
            <a:r>
              <a:rPr lang="en-US" sz="2400" dirty="0">
                <a:latin typeface="Arial Narrow"/>
              </a:rPr>
              <a:t>We currently have 26 schools that have been trained in this model.</a:t>
            </a:r>
          </a:p>
          <a:p>
            <a:pPr marL="342900" indent="-342900">
              <a:buFont typeface="Arial" panose="020B0604020202020204" pitchFamily="34" charset="0"/>
              <a:buChar char="•"/>
            </a:pPr>
            <a:r>
              <a:rPr lang="en-US" sz="2400" dirty="0">
                <a:latin typeface="Arial Narrow"/>
              </a:rPr>
              <a:t>The remaining schools who have not been trained will be trained in February 2025.</a:t>
            </a:r>
          </a:p>
          <a:p>
            <a:pPr marL="342900" indent="-342900">
              <a:buFont typeface="Arial" panose="020B0604020202020204" pitchFamily="34" charset="0"/>
              <a:buChar char="•"/>
            </a:pPr>
            <a:endParaRPr lang="en-US" sz="2400" dirty="0">
              <a:latin typeface="Arial Narrow" panose="020B0606020202030204" pitchFamily="34" charset="0"/>
            </a:endParaRPr>
          </a:p>
          <a:p>
            <a:endParaRPr lang="en-US" b="1" dirty="0">
              <a:latin typeface="Bell MT" panose="02020503060305020303" pitchFamily="18" charset="0"/>
            </a:endParaRPr>
          </a:p>
          <a:p>
            <a:pPr marL="342900" indent="-342900">
              <a:buFont typeface="Arial" panose="020B0604020202020204" pitchFamily="34" charset="0"/>
              <a:buChar char="•"/>
            </a:pPr>
            <a:endParaRPr lang="en-US" sz="2000" dirty="0">
              <a:latin typeface="Arial Narrow" panose="020B0606020202030204" pitchFamily="34" charset="0"/>
            </a:endParaRPr>
          </a:p>
          <a:p>
            <a:endParaRPr lang="en-US" sz="2000" dirty="0">
              <a:latin typeface="Arial Narrow" panose="020B0606020202030204" pitchFamily="34" charset="0"/>
            </a:endParaRPr>
          </a:p>
          <a:p>
            <a:endParaRPr lang="en-US" sz="2000" b="1" dirty="0">
              <a:latin typeface="Bell MT" panose="02020503060305020303" pitchFamily="18" charset="0"/>
            </a:endParaRPr>
          </a:p>
          <a:p>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DF9FB1CB-45C2-BA4B-9FF7-74DC0D97E7F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9C78E4A-0BD3-23D6-9C97-90A970697BC3}"/>
              </a:ext>
            </a:extLst>
          </p:cNvPr>
          <p:cNvSpPr txBox="1"/>
          <p:nvPr/>
        </p:nvSpPr>
        <p:spPr>
          <a:xfrm>
            <a:off x="161377"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OLWEUS BULLYING PREVENTION PROGRAM</a:t>
            </a:r>
          </a:p>
        </p:txBody>
      </p:sp>
      <p:pic>
        <p:nvPicPr>
          <p:cNvPr id="11" name="Picture 10">
            <a:extLst>
              <a:ext uri="{FF2B5EF4-FFF2-40B4-BE49-F238E27FC236}">
                <a16:creationId xmlns:a16="http://schemas.microsoft.com/office/drawing/2014/main" id="{937F7729-24C6-4542-2F2F-752F8440E1D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444D0BC1-ECE6-2197-D1E4-A2CEFA045AE0}"/>
              </a:ext>
            </a:extLst>
          </p:cNvPr>
          <p:cNvSpPr>
            <a:spLocks noGrp="1"/>
          </p:cNvSpPr>
          <p:nvPr>
            <p:ph type="sldNum" sz="quarter" idx="12"/>
          </p:nvPr>
        </p:nvSpPr>
        <p:spPr/>
        <p:txBody>
          <a:bodyPr/>
          <a:lstStyle/>
          <a:p>
            <a:fld id="{28E6F07D-F62F-4C3B-A21E-2367E9A39921}" type="slidenum">
              <a:rPr lang="en-US" smtClean="0"/>
              <a:t>17</a:t>
            </a:fld>
            <a:endParaRPr lang="en-US" dirty="0"/>
          </a:p>
        </p:txBody>
      </p:sp>
    </p:spTree>
    <p:extLst>
      <p:ext uri="{BB962C8B-B14F-4D97-AF65-F5344CB8AC3E}">
        <p14:creationId xmlns:p14="http://schemas.microsoft.com/office/powerpoint/2010/main" val="1828275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21B01-03EA-F7EA-7312-92CB6B879194}"/>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CBA63BDC-CACE-9FA3-C810-5045EAB92736}"/>
              </a:ext>
            </a:extLst>
          </p:cNvPr>
          <p:cNvSpPr txBox="1"/>
          <p:nvPr/>
        </p:nvSpPr>
        <p:spPr>
          <a:xfrm>
            <a:off x="11009" y="934956"/>
            <a:ext cx="12192000" cy="6894195"/>
          </a:xfrm>
          <a:prstGeom prst="rect">
            <a:avLst/>
          </a:prstGeom>
          <a:noFill/>
        </p:spPr>
        <p:txBody>
          <a:bodyPr wrap="square" lIns="91440" tIns="45720" rIns="91440" bIns="45720" rtlCol="0" anchor="t">
            <a:spAutoFit/>
          </a:bodyPr>
          <a:lstStyle/>
          <a:p>
            <a:endParaRPr lang="en-US" b="1" dirty="0">
              <a:latin typeface="Arial Narrow" panose="020B0606020202030204" pitchFamily="34" charset="0"/>
            </a:endParaRPr>
          </a:p>
          <a:p>
            <a:pPr marL="285750" indent="-285750">
              <a:buFont typeface="Arial" panose="020B0604020202020204" pitchFamily="34" charset="0"/>
              <a:buChar char="•"/>
            </a:pPr>
            <a:r>
              <a:rPr lang="en-US" dirty="0">
                <a:latin typeface="Arial Narrow" panose="020B0606020202030204" pitchFamily="34" charset="0"/>
              </a:rPr>
              <a:t>Serves two roles:</a:t>
            </a:r>
          </a:p>
          <a:p>
            <a:r>
              <a:rPr lang="en-US" dirty="0">
                <a:latin typeface="Arial Narrow" panose="020B0606020202030204" pitchFamily="34" charset="0"/>
              </a:rPr>
              <a:t>     1).  Assist in removing any  barriers that may be hindering students attending school</a:t>
            </a:r>
          </a:p>
          <a:p>
            <a:r>
              <a:rPr lang="en-US" dirty="0">
                <a:latin typeface="Arial Narrow" panose="020B0606020202030204" pitchFamily="34" charset="0"/>
              </a:rPr>
              <a:t>     2).  Determine If a law has been broken (Truancy Law)  </a:t>
            </a:r>
          </a:p>
          <a:p>
            <a:pPr marL="342900" indent="-342900">
              <a:buFont typeface="Arial" panose="020B0604020202020204" pitchFamily="34" charset="0"/>
              <a:buChar char="•"/>
            </a:pPr>
            <a:r>
              <a:rPr lang="en-US" dirty="0">
                <a:latin typeface="Arial Narrow"/>
              </a:rPr>
              <a:t>Meets twice a month</a:t>
            </a:r>
          </a:p>
          <a:p>
            <a:pPr marL="342900" indent="-342900">
              <a:buFont typeface="Arial" panose="020B0604020202020204" pitchFamily="34" charset="0"/>
              <a:buChar char="•"/>
            </a:pPr>
            <a:r>
              <a:rPr lang="en-US" dirty="0">
                <a:latin typeface="Arial Narrow"/>
              </a:rPr>
              <a:t>Made up of the following entities:  Attendance Coordinator, DFACS, Assistant Solicitor-General, Community in Schools, SRO, BSO, Director of Student Services, Coordinator of Psychological Services, DJJ, School Social Worker and River Edge Behavioral Health</a:t>
            </a:r>
          </a:p>
          <a:p>
            <a:pPr marL="342900" indent="-342900">
              <a:buFont typeface="Arial" panose="020B0604020202020204" pitchFamily="34" charset="0"/>
              <a:buChar char="•"/>
            </a:pPr>
            <a:r>
              <a:rPr lang="en-US" b="1" dirty="0">
                <a:latin typeface="Arial Narrow"/>
              </a:rPr>
              <a:t>YTD: </a:t>
            </a:r>
          </a:p>
          <a:p>
            <a:pPr marL="800100" lvl="1" indent="-342900">
              <a:buFont typeface="Arial" panose="020B0604020202020204" pitchFamily="34" charset="0"/>
              <a:buChar char="•"/>
            </a:pPr>
            <a:r>
              <a:rPr lang="en-US" b="1" dirty="0">
                <a:latin typeface="Arial Narrow"/>
              </a:rPr>
              <a:t>47 cases involving 68 students</a:t>
            </a:r>
          </a:p>
          <a:p>
            <a:pPr marL="800100" lvl="1" indent="-342900">
              <a:buFont typeface="Arial" panose="020B0604020202020204" pitchFamily="34" charset="0"/>
              <a:buChar char="•"/>
            </a:pPr>
            <a:r>
              <a:rPr lang="en-US" b="1" dirty="0">
                <a:latin typeface="Arial Narrow"/>
              </a:rPr>
              <a:t>25 citations</a:t>
            </a:r>
          </a:p>
          <a:p>
            <a:pPr marL="800100" lvl="1" indent="-342900">
              <a:buFont typeface="Arial" panose="020B0604020202020204" pitchFamily="34" charset="0"/>
              <a:buChar char="•"/>
            </a:pPr>
            <a:r>
              <a:rPr lang="en-US" b="1" dirty="0">
                <a:latin typeface="Arial Narrow"/>
              </a:rPr>
              <a:t>3 DFCS Referral</a:t>
            </a:r>
          </a:p>
          <a:p>
            <a:pPr marL="800100" lvl="1" indent="-342900">
              <a:buFont typeface="Arial" panose="020B0604020202020204" pitchFamily="34" charset="0"/>
              <a:buChar char="•"/>
            </a:pPr>
            <a:r>
              <a:rPr lang="en-US" b="1" dirty="0">
                <a:latin typeface="Arial Narrow"/>
              </a:rPr>
              <a:t>2 Project Aware</a:t>
            </a:r>
          </a:p>
          <a:p>
            <a:pPr marL="800100" lvl="1" indent="-342900">
              <a:buFont typeface="Arial" panose="020B0604020202020204" pitchFamily="34" charset="0"/>
              <a:buChar char="•"/>
            </a:pPr>
            <a:r>
              <a:rPr lang="en-US" b="1" dirty="0">
                <a:latin typeface="Arial Narrow"/>
              </a:rPr>
              <a:t>2 SRO/RISE</a:t>
            </a:r>
          </a:p>
          <a:p>
            <a:pPr marL="800100" lvl="1" indent="-342900">
              <a:buFont typeface="Arial" panose="020B0604020202020204" pitchFamily="34" charset="0"/>
              <a:buChar char="•"/>
            </a:pPr>
            <a:r>
              <a:rPr lang="en-US" b="1" dirty="0">
                <a:latin typeface="Arial Narrow"/>
              </a:rPr>
              <a:t>13 Warnings</a:t>
            </a:r>
          </a:p>
          <a:p>
            <a:pPr marL="800100" lvl="1" indent="-342900">
              <a:buFont typeface="Arial" panose="020B0604020202020204" pitchFamily="34" charset="0"/>
              <a:buChar char="•"/>
            </a:pPr>
            <a:endParaRPr lang="en-US" b="1" dirty="0">
              <a:latin typeface="Arial Narrow"/>
            </a:endParaRPr>
          </a:p>
          <a:p>
            <a:pPr marL="800100" lvl="1" indent="-342900">
              <a:buFont typeface="Arial" panose="020B0604020202020204" pitchFamily="34" charset="0"/>
              <a:buChar char="•"/>
            </a:pPr>
            <a:endParaRPr lang="en-US" sz="2400" b="1" dirty="0">
              <a:latin typeface="Arial Narrow"/>
            </a:endParaRPr>
          </a:p>
          <a:p>
            <a:endParaRPr lang="en-US" sz="2400" b="1" dirty="0">
              <a:latin typeface="Arial Narrow"/>
            </a:endParaRPr>
          </a:p>
          <a:p>
            <a:pPr marL="342900" indent="-342900">
              <a:buFont typeface="Arial" panose="020B0604020202020204" pitchFamily="34" charset="0"/>
              <a:buChar char="•"/>
            </a:pPr>
            <a:endParaRPr lang="en-US" sz="2400" dirty="0">
              <a:latin typeface="Arial Narrow" panose="020B0606020202030204" pitchFamily="34" charset="0"/>
            </a:endParaRPr>
          </a:p>
          <a:p>
            <a:endParaRPr lang="en-US" b="1" dirty="0">
              <a:latin typeface="Bell MT" panose="02020503060305020303" pitchFamily="18" charset="0"/>
            </a:endParaRPr>
          </a:p>
          <a:p>
            <a:pPr marL="342900" indent="-342900">
              <a:buFont typeface="Arial" panose="020B0604020202020204" pitchFamily="34" charset="0"/>
              <a:buChar char="•"/>
            </a:pPr>
            <a:endParaRPr lang="en-US" sz="2000" dirty="0">
              <a:latin typeface="Arial Narrow" panose="020B0606020202030204" pitchFamily="34" charset="0"/>
            </a:endParaRPr>
          </a:p>
          <a:p>
            <a:endParaRPr lang="en-US" sz="2000" dirty="0">
              <a:latin typeface="Arial Narrow" panose="020B0606020202030204" pitchFamily="34" charset="0"/>
            </a:endParaRPr>
          </a:p>
          <a:p>
            <a:endParaRPr lang="en-US" sz="2000" b="1" dirty="0">
              <a:latin typeface="Bell MT" panose="02020503060305020303" pitchFamily="18" charset="0"/>
            </a:endParaRPr>
          </a:p>
          <a:p>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4E7DECFF-371E-2930-64AB-7F64080E79A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dirty="0"/>
          </a:p>
        </p:txBody>
      </p:sp>
      <p:sp>
        <p:nvSpPr>
          <p:cNvPr id="2" name="TextBox 1">
            <a:extLst>
              <a:ext uri="{FF2B5EF4-FFF2-40B4-BE49-F238E27FC236}">
                <a16:creationId xmlns:a16="http://schemas.microsoft.com/office/drawing/2014/main" id="{FD12494E-213A-0FE2-8860-B4EADBE5116E}"/>
              </a:ext>
            </a:extLst>
          </p:cNvPr>
          <p:cNvSpPr txBox="1"/>
          <p:nvPr/>
        </p:nvSpPr>
        <p:spPr>
          <a:xfrm>
            <a:off x="161377"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Truancy Task Force</a:t>
            </a:r>
          </a:p>
        </p:txBody>
      </p:sp>
      <p:pic>
        <p:nvPicPr>
          <p:cNvPr id="11" name="Picture 10">
            <a:extLst>
              <a:ext uri="{FF2B5EF4-FFF2-40B4-BE49-F238E27FC236}">
                <a16:creationId xmlns:a16="http://schemas.microsoft.com/office/drawing/2014/main" id="{3F32FC60-A6DC-0B5E-775F-CA9442E5CD8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9873189D-7C35-C4CC-6EE1-6F1598F3E38F}"/>
              </a:ext>
            </a:extLst>
          </p:cNvPr>
          <p:cNvSpPr>
            <a:spLocks noGrp="1"/>
          </p:cNvSpPr>
          <p:nvPr>
            <p:ph type="sldNum" sz="quarter" idx="12"/>
          </p:nvPr>
        </p:nvSpPr>
        <p:spPr/>
        <p:txBody>
          <a:bodyPr/>
          <a:lstStyle/>
          <a:p>
            <a:fld id="{28E6F07D-F62F-4C3B-A21E-2367E9A39921}" type="slidenum">
              <a:rPr lang="en-US" smtClean="0"/>
              <a:t>18</a:t>
            </a:fld>
            <a:endParaRPr lang="en-US" dirty="0"/>
          </a:p>
        </p:txBody>
      </p:sp>
    </p:spTree>
    <p:extLst>
      <p:ext uri="{BB962C8B-B14F-4D97-AF65-F5344CB8AC3E}">
        <p14:creationId xmlns:p14="http://schemas.microsoft.com/office/powerpoint/2010/main" val="3635298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7694A-93F5-D804-5E20-AFF6E5E67CFF}"/>
            </a:ext>
          </a:extLst>
        </p:cNvPr>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3B2413A9-CB67-3E93-6455-1CEA29395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6BFF005E-BDEF-82A8-F49A-A0186299ACE5}"/>
              </a:ext>
            </a:extLst>
          </p:cNvPr>
          <p:cNvSpPr txBox="1"/>
          <p:nvPr/>
        </p:nvSpPr>
        <p:spPr>
          <a:xfrm>
            <a:off x="365759" y="469342"/>
            <a:ext cx="114133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prstClr val="white"/>
                </a:solidFill>
                <a:latin typeface="Franklin Gothic Medium" panose="020B0603020102020204" pitchFamily="34" charset="0"/>
                <a:cs typeface="Arial" panose="020B0604020202020204" pitchFamily="34" charset="0"/>
              </a:rPr>
              <a:t>Attendance Cards  </a:t>
            </a:r>
          </a:p>
        </p:txBody>
      </p:sp>
      <p:pic>
        <p:nvPicPr>
          <p:cNvPr id="6" name="Picture 5">
            <a:extLst>
              <a:ext uri="{FF2B5EF4-FFF2-40B4-BE49-F238E27FC236}">
                <a16:creationId xmlns:a16="http://schemas.microsoft.com/office/drawing/2014/main" id="{E1D6BCA4-6847-67CB-83AE-17B18007C666}"/>
              </a:ext>
            </a:extLst>
          </p:cNvPr>
          <p:cNvPicPr>
            <a:picLocks noChangeAspect="1"/>
          </p:cNvPicPr>
          <p:nvPr/>
        </p:nvPicPr>
        <p:blipFill>
          <a:blip r:embed="rId4"/>
          <a:stretch>
            <a:fillRect/>
          </a:stretch>
        </p:blipFill>
        <p:spPr>
          <a:xfrm>
            <a:off x="2724150" y="1515738"/>
            <a:ext cx="6743700" cy="5076825"/>
          </a:xfrm>
          <a:prstGeom prst="rect">
            <a:avLst/>
          </a:prstGeom>
        </p:spPr>
      </p:pic>
      <p:sp>
        <p:nvSpPr>
          <p:cNvPr id="2" name="Slide Number Placeholder 1">
            <a:extLst>
              <a:ext uri="{FF2B5EF4-FFF2-40B4-BE49-F238E27FC236}">
                <a16:creationId xmlns:a16="http://schemas.microsoft.com/office/drawing/2014/main" id="{0118AF37-AD5B-E5C9-BA08-40CF673F1477}"/>
              </a:ext>
            </a:extLst>
          </p:cNvPr>
          <p:cNvSpPr>
            <a:spLocks noGrp="1"/>
          </p:cNvSpPr>
          <p:nvPr>
            <p:ph type="sldNum" sz="quarter" idx="12"/>
          </p:nvPr>
        </p:nvSpPr>
        <p:spPr/>
        <p:txBody>
          <a:bodyPr/>
          <a:lstStyle/>
          <a:p>
            <a:fld id="{28E6F07D-F62F-4C3B-A21E-2367E9A39921}" type="slidenum">
              <a:rPr lang="en-US" smtClean="0"/>
              <a:t>19</a:t>
            </a:fld>
            <a:endParaRPr lang="en-US" dirty="0"/>
          </a:p>
        </p:txBody>
      </p:sp>
    </p:spTree>
    <p:extLst>
      <p:ext uri="{BB962C8B-B14F-4D97-AF65-F5344CB8AC3E}">
        <p14:creationId xmlns:p14="http://schemas.microsoft.com/office/powerpoint/2010/main" val="1652742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Student Advisory Board – Student Attendance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E300642C-9A49-03C9-5017-AA09948CD123}"/>
              </a:ext>
            </a:extLst>
          </p:cNvPr>
          <p:cNvSpPr txBox="1"/>
          <p:nvPr/>
        </p:nvSpPr>
        <p:spPr>
          <a:xfrm>
            <a:off x="100334" y="795370"/>
            <a:ext cx="12013350" cy="4996752"/>
          </a:xfrm>
          <a:prstGeom prst="rect">
            <a:avLst/>
          </a:prstGeom>
          <a:noFill/>
        </p:spPr>
        <p:txBody>
          <a:bodyPr wrap="square" lIns="91440" tIns="45720" rIns="91440" bIns="45720" rtlCol="0" anchor="t">
            <a:spAutoFit/>
          </a:bodyPr>
          <a:lstStyle/>
          <a:p>
            <a:pPr marL="0" indent="0" algn="ctr">
              <a:lnSpc>
                <a:spcPct val="115000"/>
              </a:lnSpc>
              <a:spcBef>
                <a:spcPts val="0"/>
              </a:spcBef>
              <a:buClr>
                <a:schemeClr val="dk1"/>
              </a:buClr>
              <a:buSzPts val="1100"/>
              <a:buFont typeface="Arial" panose="020B0604020202020204" pitchFamily="34" charset="0"/>
              <a:buNone/>
            </a:pPr>
            <a:endParaRPr lang="en-US" b="1" dirty="0">
              <a:solidFill>
                <a:schemeClr val="dk1"/>
              </a:solidFill>
              <a:latin typeface="Calibri"/>
              <a:ea typeface="Calibri"/>
              <a:cs typeface="Calibri"/>
              <a:sym typeface="Calibri"/>
            </a:endParaRPr>
          </a:p>
          <a:p>
            <a:pPr marL="285750" indent="-285750">
              <a:lnSpc>
                <a:spcPct val="115000"/>
              </a:lnSpc>
              <a:spcBef>
                <a:spcPts val="0"/>
              </a:spcBef>
              <a:buClr>
                <a:schemeClr val="dk1"/>
              </a:buClr>
              <a:buSzPts val="1100"/>
              <a:buFont typeface="Arial" panose="020B0604020202020204" pitchFamily="34" charset="0"/>
              <a:buChar char="•"/>
            </a:pPr>
            <a:r>
              <a:rPr lang="en-US" sz="2400" dirty="0">
                <a:solidFill>
                  <a:schemeClr val="dk1"/>
                </a:solidFill>
                <a:latin typeface="Calibri"/>
                <a:ea typeface="Calibri"/>
                <a:cs typeface="Calibri"/>
                <a:sym typeface="Calibri"/>
              </a:rPr>
              <a:t>More incentives to increase school attendance  </a:t>
            </a:r>
            <a:endParaRPr lang="en-US" sz="2400" dirty="0">
              <a:solidFill>
                <a:schemeClr val="dk1"/>
              </a:solidFill>
              <a:latin typeface="Calibri"/>
              <a:ea typeface="Calibri"/>
              <a:cs typeface="Calibri"/>
            </a:endParaRPr>
          </a:p>
          <a:p>
            <a:pPr marL="285750" indent="-285750">
              <a:lnSpc>
                <a:spcPct val="115000"/>
              </a:lnSpc>
              <a:spcBef>
                <a:spcPts val="0"/>
              </a:spcBef>
              <a:buClr>
                <a:schemeClr val="dk1"/>
              </a:buClr>
              <a:buSzPts val="1100"/>
              <a:buFont typeface="Arial" panose="020B0604020202020204" pitchFamily="34" charset="0"/>
              <a:buChar char="•"/>
            </a:pPr>
            <a:r>
              <a:rPr lang="en-US" sz="2400" dirty="0">
                <a:solidFill>
                  <a:schemeClr val="dk1"/>
                </a:solidFill>
                <a:latin typeface="Calibri"/>
                <a:ea typeface="Calibri"/>
                <a:cs typeface="Calibri"/>
                <a:sym typeface="Calibri"/>
              </a:rPr>
              <a:t>Better relationships with teacher (teacher overall perceptions/attitudes/interactions w. students)</a:t>
            </a:r>
            <a:endParaRPr lang="en-US" sz="2400" dirty="0">
              <a:solidFill>
                <a:schemeClr val="dk1"/>
              </a:solidFill>
              <a:latin typeface="Calibri"/>
              <a:ea typeface="Calibri"/>
              <a:cs typeface="Calibri"/>
            </a:endParaRPr>
          </a:p>
          <a:p>
            <a:pPr marL="285750" indent="-285750">
              <a:lnSpc>
                <a:spcPct val="115000"/>
              </a:lnSpc>
              <a:spcBef>
                <a:spcPts val="0"/>
              </a:spcBef>
              <a:buClr>
                <a:schemeClr val="dk1"/>
              </a:buClr>
              <a:buSzPts val="1100"/>
              <a:buFont typeface="Arial" panose="020B0604020202020204" pitchFamily="34" charset="0"/>
              <a:buChar char="•"/>
            </a:pPr>
            <a:r>
              <a:rPr lang="en-US" sz="2400" dirty="0">
                <a:solidFill>
                  <a:schemeClr val="dk1"/>
                </a:solidFill>
                <a:latin typeface="Calibri"/>
                <a:ea typeface="Calibri"/>
                <a:cs typeface="Calibri"/>
                <a:sym typeface="Calibri"/>
              </a:rPr>
              <a:t>School buses not arriving</a:t>
            </a:r>
          </a:p>
          <a:p>
            <a:pPr marL="285750" indent="-285750">
              <a:lnSpc>
                <a:spcPct val="115000"/>
              </a:lnSpc>
              <a:spcBef>
                <a:spcPts val="0"/>
              </a:spcBef>
              <a:buClr>
                <a:schemeClr val="dk1"/>
              </a:buClr>
              <a:buSzPts val="1100"/>
              <a:buFont typeface="Arial" panose="020B0604020202020204" pitchFamily="34" charset="0"/>
              <a:buChar char="•"/>
            </a:pPr>
            <a:r>
              <a:rPr lang="en-US" sz="2400" dirty="0">
                <a:solidFill>
                  <a:schemeClr val="dk1"/>
                </a:solidFill>
                <a:latin typeface="Calibri"/>
                <a:ea typeface="Calibri"/>
                <a:cs typeface="Calibri"/>
                <a:sym typeface="Calibri"/>
              </a:rPr>
              <a:t>Teaching &amp; Learning being more hands-on and engaging </a:t>
            </a:r>
          </a:p>
          <a:p>
            <a:pPr marL="285750" indent="-285750">
              <a:lnSpc>
                <a:spcPct val="115000"/>
              </a:lnSpc>
              <a:spcBef>
                <a:spcPts val="0"/>
              </a:spcBef>
              <a:buClr>
                <a:schemeClr val="dk1"/>
              </a:buClr>
              <a:buSzPts val="1100"/>
              <a:buFont typeface="Arial" panose="020B0604020202020204" pitchFamily="34" charset="0"/>
              <a:buChar char="•"/>
            </a:pPr>
            <a:r>
              <a:rPr lang="en-US" sz="2400" dirty="0">
                <a:solidFill>
                  <a:schemeClr val="dk1"/>
                </a:solidFill>
                <a:latin typeface="Calibri"/>
                <a:ea typeface="Calibri"/>
                <a:cs typeface="Calibri"/>
                <a:sym typeface="Calibri"/>
              </a:rPr>
              <a:t>School morale – fights in the building </a:t>
            </a:r>
          </a:p>
          <a:p>
            <a:pPr marL="285750" indent="-285750">
              <a:lnSpc>
                <a:spcPct val="115000"/>
              </a:lnSpc>
              <a:spcBef>
                <a:spcPts val="0"/>
              </a:spcBef>
              <a:buClr>
                <a:schemeClr val="dk1"/>
              </a:buClr>
              <a:buSzPts val="1100"/>
              <a:buFont typeface="Arial" panose="020B0604020202020204" pitchFamily="34" charset="0"/>
              <a:buChar char="•"/>
            </a:pPr>
            <a:r>
              <a:rPr lang="en-US" sz="2400" dirty="0">
                <a:solidFill>
                  <a:schemeClr val="dk1"/>
                </a:solidFill>
                <a:latin typeface="Calibri"/>
                <a:ea typeface="Calibri"/>
                <a:cs typeface="Calibri"/>
                <a:sym typeface="Calibri"/>
              </a:rPr>
              <a:t>Communicate the importance of education to motivate students coming to school. Some peers don’t value/care about education.</a:t>
            </a:r>
          </a:p>
          <a:p>
            <a:pPr marL="285750" indent="-285750">
              <a:lnSpc>
                <a:spcPct val="115000"/>
              </a:lnSpc>
              <a:buClr>
                <a:schemeClr val="dk1"/>
              </a:buClr>
              <a:buSzPts val="1100"/>
              <a:buFont typeface="Arial" panose="020B0604020202020204" pitchFamily="34" charset="0"/>
              <a:buChar char="•"/>
            </a:pPr>
            <a:r>
              <a:rPr lang="en-US" sz="2400" dirty="0">
                <a:solidFill>
                  <a:schemeClr val="dk1"/>
                </a:solidFill>
                <a:ea typeface="Calibri"/>
                <a:cs typeface="Arial" panose="020B0604020202020204" pitchFamily="34" charset="0"/>
                <a:sym typeface="Calibri"/>
              </a:rPr>
              <a:t>Heightened fear due to school threats/mass shooting</a:t>
            </a:r>
          </a:p>
          <a:p>
            <a:pPr>
              <a:lnSpc>
                <a:spcPct val="115000"/>
              </a:lnSpc>
              <a:spcBef>
                <a:spcPts val="0"/>
              </a:spcBef>
              <a:buClr>
                <a:schemeClr val="dk1"/>
              </a:buClr>
              <a:buSzPts val="1100"/>
            </a:pPr>
            <a:endParaRPr lang="en-US" sz="2400" dirty="0">
              <a:solidFill>
                <a:schemeClr val="dk1"/>
              </a:solidFill>
              <a:latin typeface="Calibri"/>
              <a:ea typeface="Calibri"/>
              <a:cs typeface="Calibri"/>
            </a:endParaRPr>
          </a:p>
          <a:p>
            <a:endParaRPr lang="en-US" sz="2200" dirty="0">
              <a:latin typeface="Arial Narrow" panose="020B0606020202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F163747E-17F6-2539-B065-E46FB19EF554}"/>
              </a:ext>
            </a:extLst>
          </p:cNvPr>
          <p:cNvSpPr txBox="1"/>
          <p:nvPr/>
        </p:nvSpPr>
        <p:spPr>
          <a:xfrm>
            <a:off x="5539209" y="6415486"/>
            <a:ext cx="6240026" cy="276999"/>
          </a:xfrm>
          <a:prstGeom prst="rect">
            <a:avLst/>
          </a:prstGeom>
          <a:noFill/>
        </p:spPr>
        <p:txBody>
          <a:bodyPr wrap="square" rtlCol="0">
            <a:spAutoFit/>
          </a:bodyPr>
          <a:lstStyle/>
          <a:p>
            <a:pPr algn="r"/>
            <a:r>
              <a:rPr lang="en-US" sz="1200" b="1" i="1" dirty="0"/>
              <a:t>*observed feedback</a:t>
            </a:r>
          </a:p>
        </p:txBody>
      </p:sp>
      <p:sp>
        <p:nvSpPr>
          <p:cNvPr id="6" name="Slide Number Placeholder 5">
            <a:extLst>
              <a:ext uri="{FF2B5EF4-FFF2-40B4-BE49-F238E27FC236}">
                <a16:creationId xmlns:a16="http://schemas.microsoft.com/office/drawing/2014/main" id="{49389033-BDBC-D16B-7E58-E6594D9FFA85}"/>
              </a:ext>
            </a:extLst>
          </p:cNvPr>
          <p:cNvSpPr>
            <a:spLocks noGrp="1"/>
          </p:cNvSpPr>
          <p:nvPr>
            <p:ph type="sldNum" sz="quarter" idx="12"/>
          </p:nvPr>
        </p:nvSpPr>
        <p:spPr/>
        <p:txBody>
          <a:bodyPr/>
          <a:lstStyle/>
          <a:p>
            <a:fld id="{28E6F07D-F62F-4C3B-A21E-2367E9A39921}" type="slidenum">
              <a:rPr lang="en-US" smtClean="0"/>
              <a:t>20</a:t>
            </a:fld>
            <a:endParaRPr lang="en-US" dirty="0"/>
          </a:p>
        </p:txBody>
      </p:sp>
    </p:spTree>
    <p:extLst>
      <p:ext uri="{BB962C8B-B14F-4D97-AF65-F5344CB8AC3E}">
        <p14:creationId xmlns:p14="http://schemas.microsoft.com/office/powerpoint/2010/main" val="1889314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BE5AD9-31FB-CAF2-9AE1-33D704AE5808}"/>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72F43041-B64E-3239-3570-5B7C091FB38D}"/>
              </a:ext>
            </a:extLst>
          </p:cNvPr>
          <p:cNvSpPr txBox="1"/>
          <p:nvPr/>
        </p:nvSpPr>
        <p:spPr>
          <a:xfrm>
            <a:off x="571504" y="1501875"/>
            <a:ext cx="6525487" cy="5047536"/>
          </a:xfrm>
          <a:prstGeom prst="rect">
            <a:avLst/>
          </a:prstGeom>
          <a:noFill/>
        </p:spPr>
        <p:txBody>
          <a:bodyPr wrap="square" rtlCol="0">
            <a:spAutoFit/>
          </a:bodyPr>
          <a:lstStyle/>
          <a:p>
            <a:pPr marL="342900" indent="-342900">
              <a:lnSpc>
                <a:spcPct val="100000"/>
              </a:lnSpc>
              <a:spcBef>
                <a:spcPts val="0"/>
              </a:spcBef>
              <a:buFont typeface="Arial" panose="020B0604020202020204" pitchFamily="34" charset="0"/>
              <a:buChar char="•"/>
            </a:pPr>
            <a:r>
              <a:rPr lang="en-US" sz="2800" b="1" dirty="0">
                <a:latin typeface="Arial Narrow"/>
              </a:rPr>
              <a:t>Incivility-</a:t>
            </a:r>
            <a:r>
              <a:rPr lang="en-US" sz="2400" dirty="0">
                <a:latin typeface="Arial Narrow"/>
              </a:rPr>
              <a:t>Insubordination or disrespect to staff members or other students;  includes but is not limited to refusal to follow school staff member instructions, use of vulgar or inappropriate language.</a:t>
            </a:r>
          </a:p>
          <a:p>
            <a:pPr marL="342900" indent="-342900">
              <a:lnSpc>
                <a:spcPct val="100000"/>
              </a:lnSpc>
              <a:spcBef>
                <a:spcPts val="0"/>
              </a:spcBef>
              <a:buFont typeface="Arial" panose="020B0604020202020204" pitchFamily="34" charset="0"/>
              <a:buChar char="•"/>
            </a:pPr>
            <a:r>
              <a:rPr lang="en-US" sz="2800" b="1" dirty="0">
                <a:latin typeface="Arial Narrow"/>
              </a:rPr>
              <a:t>Disorderly Conduct-</a:t>
            </a:r>
            <a:r>
              <a:rPr lang="en-US" sz="2400" dirty="0">
                <a:latin typeface="Arial Narrow"/>
              </a:rPr>
              <a:t>Any act that substantially disrupts the orderly conduct of a school function, substantially disrupts the orderly learning environment, or posses a threat to the health, safety, and/or welfare of students, staff or others.</a:t>
            </a:r>
          </a:p>
          <a:p>
            <a:pPr marL="342900" indent="-342900">
              <a:lnSpc>
                <a:spcPct val="100000"/>
              </a:lnSpc>
              <a:spcBef>
                <a:spcPts val="0"/>
              </a:spcBef>
              <a:buFont typeface="Arial" panose="020B0604020202020204" pitchFamily="34" charset="0"/>
              <a:buChar char="•"/>
            </a:pPr>
            <a:r>
              <a:rPr lang="en-US" sz="2800" b="1" dirty="0">
                <a:latin typeface="Arial Narrow"/>
              </a:rPr>
              <a:t>Other-</a:t>
            </a:r>
            <a:r>
              <a:rPr lang="en-US" sz="2400" dirty="0">
                <a:latin typeface="Arial Narrow"/>
              </a:rPr>
              <a:t>Any other discipline incident for which a student is administered a consequence.  Repeated level 2 offenses.</a:t>
            </a:r>
            <a:endParaRPr lang="en-US" sz="2800" b="1" dirty="0">
              <a:latin typeface="Arial Narrow"/>
            </a:endParaRPr>
          </a:p>
          <a:p>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3FE21CAE-99FD-8274-5C3C-0AF8C901DD2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0F8777D-8012-F26E-2AA1-8E27C3DFB6D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Key Terms and Metrics</a:t>
            </a:r>
          </a:p>
        </p:txBody>
      </p:sp>
      <p:pic>
        <p:nvPicPr>
          <p:cNvPr id="11" name="Picture 10">
            <a:extLst>
              <a:ext uri="{FF2B5EF4-FFF2-40B4-BE49-F238E27FC236}">
                <a16:creationId xmlns:a16="http://schemas.microsoft.com/office/drawing/2014/main" id="{90389E49-75A1-47F2-2567-12791A64D063}"/>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D389DE17-7C75-A97E-D047-54918AAE8229}"/>
              </a:ext>
            </a:extLst>
          </p:cNvPr>
          <p:cNvPicPr>
            <a:picLocks noChangeAspect="1"/>
          </p:cNvPicPr>
          <p:nvPr/>
        </p:nvPicPr>
        <p:blipFill>
          <a:blip r:embed="rId4"/>
          <a:stretch>
            <a:fillRect/>
          </a:stretch>
        </p:blipFill>
        <p:spPr>
          <a:xfrm>
            <a:off x="6998832" y="1224951"/>
            <a:ext cx="4761389" cy="4761389"/>
          </a:xfrm>
          <a:prstGeom prst="rect">
            <a:avLst/>
          </a:prstGeom>
        </p:spPr>
      </p:pic>
      <p:sp>
        <p:nvSpPr>
          <p:cNvPr id="5" name="Slide Number Placeholder 4">
            <a:extLst>
              <a:ext uri="{FF2B5EF4-FFF2-40B4-BE49-F238E27FC236}">
                <a16:creationId xmlns:a16="http://schemas.microsoft.com/office/drawing/2014/main" id="{08F0DBEB-F531-2BBB-04B0-9CC15C6E3E93}"/>
              </a:ext>
            </a:extLst>
          </p:cNvPr>
          <p:cNvSpPr>
            <a:spLocks noGrp="1"/>
          </p:cNvSpPr>
          <p:nvPr>
            <p:ph type="sldNum" sz="quarter" idx="12"/>
          </p:nvPr>
        </p:nvSpPr>
        <p:spPr/>
        <p:txBody>
          <a:bodyPr/>
          <a:lstStyle/>
          <a:p>
            <a:fld id="{28E6F07D-F62F-4C3B-A21E-2367E9A39921}" type="slidenum">
              <a:rPr lang="en-US" smtClean="0"/>
              <a:t>21</a:t>
            </a:fld>
            <a:endParaRPr lang="en-US" dirty="0"/>
          </a:p>
        </p:txBody>
      </p:sp>
    </p:spTree>
    <p:extLst>
      <p:ext uri="{BB962C8B-B14F-4D97-AF65-F5344CB8AC3E}">
        <p14:creationId xmlns:p14="http://schemas.microsoft.com/office/powerpoint/2010/main" val="2319030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Behavior Month to Month Trend Data (Decrease)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8" name="Picture 7">
            <a:extLst>
              <a:ext uri="{FF2B5EF4-FFF2-40B4-BE49-F238E27FC236}">
                <a16:creationId xmlns:a16="http://schemas.microsoft.com/office/drawing/2014/main" id="{C1C82212-36E8-DAF1-6CD9-767D6410EE63}"/>
              </a:ext>
            </a:extLst>
          </p:cNvPr>
          <p:cNvPicPr>
            <a:picLocks noChangeAspect="1"/>
          </p:cNvPicPr>
          <p:nvPr/>
        </p:nvPicPr>
        <p:blipFill>
          <a:blip r:embed="rId4"/>
          <a:stretch>
            <a:fillRect/>
          </a:stretch>
        </p:blipFill>
        <p:spPr>
          <a:xfrm>
            <a:off x="377372" y="1309841"/>
            <a:ext cx="11263802" cy="5163529"/>
          </a:xfrm>
          <a:prstGeom prst="rect">
            <a:avLst/>
          </a:prstGeom>
        </p:spPr>
      </p:pic>
      <p:sp>
        <p:nvSpPr>
          <p:cNvPr id="4" name="Slide Number Placeholder 3">
            <a:extLst>
              <a:ext uri="{FF2B5EF4-FFF2-40B4-BE49-F238E27FC236}">
                <a16:creationId xmlns:a16="http://schemas.microsoft.com/office/drawing/2014/main" id="{896B706C-0228-2673-7BAF-77DBAF96B520}"/>
              </a:ext>
            </a:extLst>
          </p:cNvPr>
          <p:cNvSpPr>
            <a:spLocks noGrp="1"/>
          </p:cNvSpPr>
          <p:nvPr>
            <p:ph type="sldNum" sz="quarter" idx="12"/>
          </p:nvPr>
        </p:nvSpPr>
        <p:spPr/>
        <p:txBody>
          <a:bodyPr/>
          <a:lstStyle/>
          <a:p>
            <a:fld id="{28E6F07D-F62F-4C3B-A21E-2367E9A39921}" type="slidenum">
              <a:rPr lang="en-US" smtClean="0"/>
              <a:t>22</a:t>
            </a:fld>
            <a:endParaRPr lang="en-US" dirty="0"/>
          </a:p>
        </p:txBody>
      </p:sp>
    </p:spTree>
    <p:extLst>
      <p:ext uri="{BB962C8B-B14F-4D97-AF65-F5344CB8AC3E}">
        <p14:creationId xmlns:p14="http://schemas.microsoft.com/office/powerpoint/2010/main" val="3662804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29902F-FEDC-2C3C-8A4C-1E61CA69F3EC}"/>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C981FE60-AC63-293B-824A-FFA1F790CD1C}"/>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C00A97A0-E045-2D20-A012-54FEB7EF8C8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72ADD45-1800-3DA2-AE15-41D958243455}"/>
              </a:ext>
            </a:extLst>
          </p:cNvPr>
          <p:cNvSpPr txBox="1"/>
          <p:nvPr/>
        </p:nvSpPr>
        <p:spPr>
          <a:xfrm>
            <a:off x="225240" y="165516"/>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200" dirty="0">
                <a:solidFill>
                  <a:schemeClr val="bg1"/>
                </a:solidFill>
                <a:effectLst>
                  <a:outerShdw blurRad="38100" dist="38100" dir="2700000" algn="tl">
                    <a:srgbClr val="000000">
                      <a:alpha val="43137"/>
                    </a:srgbClr>
                  </a:outerShdw>
                </a:effectLst>
                <a:latin typeface="Trade Gothic Next HvyCd" panose="020B0906040303020004" pitchFamily="34" charset="0"/>
              </a:rPr>
              <a:t>Behavior Comparison with Previous Year (Decrease in all Areas)</a:t>
            </a:r>
          </a:p>
        </p:txBody>
      </p:sp>
      <p:pic>
        <p:nvPicPr>
          <p:cNvPr id="11" name="Picture 10">
            <a:extLst>
              <a:ext uri="{FF2B5EF4-FFF2-40B4-BE49-F238E27FC236}">
                <a16:creationId xmlns:a16="http://schemas.microsoft.com/office/drawing/2014/main" id="{8322FE47-B3CE-5903-B818-BBDEB80B04D7}"/>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A2675B8-A020-9A10-7D78-40A5591B0B94}"/>
                  </a:ext>
                </a:extLst>
              </p14:cNvPr>
              <p14:cNvContentPartPr/>
              <p14:nvPr/>
            </p14:nvContentPartPr>
            <p14:xfrm>
              <a:off x="271786" y="3513750"/>
              <a:ext cx="584640" cy="19080"/>
            </p14:xfrm>
          </p:contentPart>
        </mc:Choice>
        <mc:Fallback xmlns="">
          <p:pic>
            <p:nvPicPr>
              <p:cNvPr id="7" name="Ink 6">
                <a:extLst>
                  <a:ext uri="{FF2B5EF4-FFF2-40B4-BE49-F238E27FC236}">
                    <a16:creationId xmlns:a16="http://schemas.microsoft.com/office/drawing/2014/main" id="{CA2675B8-A020-9A10-7D78-40A5591B0B94}"/>
                  </a:ext>
                </a:extLst>
              </p:cNvPr>
              <p:cNvPicPr/>
              <p:nvPr/>
            </p:nvPicPr>
            <p:blipFill>
              <a:blip r:embed="rId5"/>
              <a:stretch>
                <a:fillRect/>
              </a:stretch>
            </p:blipFill>
            <p:spPr>
              <a:xfrm>
                <a:off x="217786" y="3405750"/>
                <a:ext cx="69228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6B3A9B04-614C-766C-0A2C-01A70FA8BF7D}"/>
                  </a:ext>
                </a:extLst>
              </p14:cNvPr>
              <p14:cNvContentPartPr/>
              <p14:nvPr/>
            </p14:nvContentPartPr>
            <p14:xfrm>
              <a:off x="6932866" y="3541470"/>
              <a:ext cx="404280" cy="360"/>
            </p14:xfrm>
          </p:contentPart>
        </mc:Choice>
        <mc:Fallback xmlns="">
          <p:pic>
            <p:nvPicPr>
              <p:cNvPr id="8" name="Ink 7">
                <a:extLst>
                  <a:ext uri="{FF2B5EF4-FFF2-40B4-BE49-F238E27FC236}">
                    <a16:creationId xmlns:a16="http://schemas.microsoft.com/office/drawing/2014/main" id="{6B3A9B04-614C-766C-0A2C-01A70FA8BF7D}"/>
                  </a:ext>
                </a:extLst>
              </p:cNvPr>
              <p:cNvPicPr/>
              <p:nvPr/>
            </p:nvPicPr>
            <p:blipFill>
              <a:blip r:embed="rId7"/>
              <a:stretch>
                <a:fillRect/>
              </a:stretch>
            </p:blipFill>
            <p:spPr>
              <a:xfrm>
                <a:off x="6878866" y="3433470"/>
                <a:ext cx="5119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CDEC5040-2F43-C347-6B7C-012B62E17549}"/>
                  </a:ext>
                </a:extLst>
              </p14:cNvPr>
              <p14:cNvContentPartPr/>
              <p14:nvPr/>
            </p14:nvContentPartPr>
            <p14:xfrm>
              <a:off x="3519706" y="3518430"/>
              <a:ext cx="369360" cy="360"/>
            </p14:xfrm>
          </p:contentPart>
        </mc:Choice>
        <mc:Fallback xmlns="">
          <p:pic>
            <p:nvPicPr>
              <p:cNvPr id="9" name="Ink 8">
                <a:extLst>
                  <a:ext uri="{FF2B5EF4-FFF2-40B4-BE49-F238E27FC236}">
                    <a16:creationId xmlns:a16="http://schemas.microsoft.com/office/drawing/2014/main" id="{CDEC5040-2F43-C347-6B7C-012B62E17549}"/>
                  </a:ext>
                </a:extLst>
              </p:cNvPr>
              <p:cNvPicPr/>
              <p:nvPr/>
            </p:nvPicPr>
            <p:blipFill>
              <a:blip r:embed="rId9"/>
              <a:stretch>
                <a:fillRect/>
              </a:stretch>
            </p:blipFill>
            <p:spPr>
              <a:xfrm>
                <a:off x="3465706" y="3410430"/>
                <a:ext cx="477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A0CFFA71-78ED-BFF6-1ECA-FEB43DD503DC}"/>
                  </a:ext>
                </a:extLst>
              </p14:cNvPr>
              <p14:cNvContentPartPr/>
              <p14:nvPr/>
            </p14:nvContentPartPr>
            <p14:xfrm>
              <a:off x="8003866" y="3506910"/>
              <a:ext cx="388080" cy="39240"/>
            </p14:xfrm>
          </p:contentPart>
        </mc:Choice>
        <mc:Fallback xmlns="">
          <p:pic>
            <p:nvPicPr>
              <p:cNvPr id="10" name="Ink 9">
                <a:extLst>
                  <a:ext uri="{FF2B5EF4-FFF2-40B4-BE49-F238E27FC236}">
                    <a16:creationId xmlns:a16="http://schemas.microsoft.com/office/drawing/2014/main" id="{A0CFFA71-78ED-BFF6-1ECA-FEB43DD503DC}"/>
                  </a:ext>
                </a:extLst>
              </p:cNvPr>
              <p:cNvPicPr/>
              <p:nvPr/>
            </p:nvPicPr>
            <p:blipFill>
              <a:blip r:embed="rId11"/>
              <a:stretch>
                <a:fillRect/>
              </a:stretch>
            </p:blipFill>
            <p:spPr>
              <a:xfrm>
                <a:off x="7949866" y="3398910"/>
                <a:ext cx="495720" cy="254880"/>
              </a:xfrm>
              <a:prstGeom prst="rect">
                <a:avLst/>
              </a:prstGeom>
            </p:spPr>
          </p:pic>
        </mc:Fallback>
      </mc:AlternateContent>
      <p:pic>
        <p:nvPicPr>
          <p:cNvPr id="6" name="Picture 5">
            <a:extLst>
              <a:ext uri="{FF2B5EF4-FFF2-40B4-BE49-F238E27FC236}">
                <a16:creationId xmlns:a16="http://schemas.microsoft.com/office/drawing/2014/main" id="{421EA062-DB65-4AD8-C3AE-E7972BB10337}"/>
              </a:ext>
            </a:extLst>
          </p:cNvPr>
          <p:cNvPicPr>
            <a:picLocks noChangeAspect="1"/>
          </p:cNvPicPr>
          <p:nvPr/>
        </p:nvPicPr>
        <p:blipFill>
          <a:blip r:embed="rId12"/>
          <a:stretch>
            <a:fillRect/>
          </a:stretch>
        </p:blipFill>
        <p:spPr>
          <a:xfrm>
            <a:off x="225240" y="895349"/>
            <a:ext cx="11694974" cy="5797135"/>
          </a:xfrm>
          <a:prstGeom prst="rect">
            <a:avLst/>
          </a:prstGeom>
        </p:spPr>
      </p:pic>
      <p:sp>
        <p:nvSpPr>
          <p:cNvPr id="4" name="Slide Number Placeholder 3">
            <a:extLst>
              <a:ext uri="{FF2B5EF4-FFF2-40B4-BE49-F238E27FC236}">
                <a16:creationId xmlns:a16="http://schemas.microsoft.com/office/drawing/2014/main" id="{7CA17551-DE43-88CE-9916-920BADB94DC2}"/>
              </a:ext>
            </a:extLst>
          </p:cNvPr>
          <p:cNvSpPr>
            <a:spLocks noGrp="1"/>
          </p:cNvSpPr>
          <p:nvPr>
            <p:ph type="sldNum" sz="quarter" idx="12"/>
          </p:nvPr>
        </p:nvSpPr>
        <p:spPr/>
        <p:txBody>
          <a:bodyPr/>
          <a:lstStyle/>
          <a:p>
            <a:fld id="{28E6F07D-F62F-4C3B-A21E-2367E9A39921}" type="slidenum">
              <a:rPr lang="en-US" smtClean="0"/>
              <a:t>23</a:t>
            </a:fld>
            <a:endParaRPr lang="en-US" dirty="0"/>
          </a:p>
        </p:txBody>
      </p:sp>
    </p:spTree>
    <p:extLst>
      <p:ext uri="{BB962C8B-B14F-4D97-AF65-F5344CB8AC3E}">
        <p14:creationId xmlns:p14="http://schemas.microsoft.com/office/powerpoint/2010/main" val="29899761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C442D3-D8A7-7BA9-0302-64B297421B72}"/>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E66BCE6A-0881-E3BA-3F20-470554E7EF88}"/>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1F6F7FAE-42A6-95D4-76CE-C47B0EE4990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8B9256A-C673-4728-B83A-2669A10A09F6}"/>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District Discipline Data</a:t>
            </a:r>
          </a:p>
        </p:txBody>
      </p:sp>
      <p:pic>
        <p:nvPicPr>
          <p:cNvPr id="11" name="Picture 10">
            <a:extLst>
              <a:ext uri="{FF2B5EF4-FFF2-40B4-BE49-F238E27FC236}">
                <a16:creationId xmlns:a16="http://schemas.microsoft.com/office/drawing/2014/main" id="{9152C0BF-3480-6E71-CE69-C37D0F24999E}"/>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BF8166BD-CB27-CD2D-ADB2-9BF6979BB251}"/>
                  </a:ext>
                </a:extLst>
              </p14:cNvPr>
              <p14:cNvContentPartPr/>
              <p14:nvPr/>
            </p14:nvContentPartPr>
            <p14:xfrm>
              <a:off x="271786" y="3513750"/>
              <a:ext cx="584640" cy="19080"/>
            </p14:xfrm>
          </p:contentPart>
        </mc:Choice>
        <mc:Fallback xmlns="">
          <p:pic>
            <p:nvPicPr>
              <p:cNvPr id="7" name="Ink 6">
                <a:extLst>
                  <a:ext uri="{FF2B5EF4-FFF2-40B4-BE49-F238E27FC236}">
                    <a16:creationId xmlns:a16="http://schemas.microsoft.com/office/drawing/2014/main" id="{BF8166BD-CB27-CD2D-ADB2-9BF6979BB251}"/>
                  </a:ext>
                </a:extLst>
              </p:cNvPr>
              <p:cNvPicPr/>
              <p:nvPr/>
            </p:nvPicPr>
            <p:blipFill>
              <a:blip r:embed="rId5"/>
              <a:stretch>
                <a:fillRect/>
              </a:stretch>
            </p:blipFill>
            <p:spPr>
              <a:xfrm>
                <a:off x="217786" y="3405750"/>
                <a:ext cx="69228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4F9ACFE8-B4C1-C8C8-7D86-CF8C62D71B87}"/>
                  </a:ext>
                </a:extLst>
              </p14:cNvPr>
              <p14:cNvContentPartPr/>
              <p14:nvPr/>
            </p14:nvContentPartPr>
            <p14:xfrm>
              <a:off x="6932866" y="3541470"/>
              <a:ext cx="404280" cy="360"/>
            </p14:xfrm>
          </p:contentPart>
        </mc:Choice>
        <mc:Fallback xmlns="">
          <p:pic>
            <p:nvPicPr>
              <p:cNvPr id="8" name="Ink 7">
                <a:extLst>
                  <a:ext uri="{FF2B5EF4-FFF2-40B4-BE49-F238E27FC236}">
                    <a16:creationId xmlns:a16="http://schemas.microsoft.com/office/drawing/2014/main" id="{4F9ACFE8-B4C1-C8C8-7D86-CF8C62D71B87}"/>
                  </a:ext>
                </a:extLst>
              </p:cNvPr>
              <p:cNvPicPr/>
              <p:nvPr/>
            </p:nvPicPr>
            <p:blipFill>
              <a:blip r:embed="rId7"/>
              <a:stretch>
                <a:fillRect/>
              </a:stretch>
            </p:blipFill>
            <p:spPr>
              <a:xfrm>
                <a:off x="6878866" y="3433470"/>
                <a:ext cx="5119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CBA9C7B4-3291-3A93-2804-E86EEC9BAB2F}"/>
                  </a:ext>
                </a:extLst>
              </p14:cNvPr>
              <p14:cNvContentPartPr/>
              <p14:nvPr/>
            </p14:nvContentPartPr>
            <p14:xfrm>
              <a:off x="3519706" y="3518430"/>
              <a:ext cx="369360" cy="360"/>
            </p14:xfrm>
          </p:contentPart>
        </mc:Choice>
        <mc:Fallback xmlns="">
          <p:pic>
            <p:nvPicPr>
              <p:cNvPr id="9" name="Ink 8">
                <a:extLst>
                  <a:ext uri="{FF2B5EF4-FFF2-40B4-BE49-F238E27FC236}">
                    <a16:creationId xmlns:a16="http://schemas.microsoft.com/office/drawing/2014/main" id="{CBA9C7B4-3291-3A93-2804-E86EEC9BAB2F}"/>
                  </a:ext>
                </a:extLst>
              </p:cNvPr>
              <p:cNvPicPr/>
              <p:nvPr/>
            </p:nvPicPr>
            <p:blipFill>
              <a:blip r:embed="rId9"/>
              <a:stretch>
                <a:fillRect/>
              </a:stretch>
            </p:blipFill>
            <p:spPr>
              <a:xfrm>
                <a:off x="3465706" y="3410430"/>
                <a:ext cx="477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26888ADB-FAC0-864A-3BC8-7D169344DA0D}"/>
                  </a:ext>
                </a:extLst>
              </p14:cNvPr>
              <p14:cNvContentPartPr/>
              <p14:nvPr/>
            </p14:nvContentPartPr>
            <p14:xfrm>
              <a:off x="8003866" y="3506910"/>
              <a:ext cx="388080" cy="39240"/>
            </p14:xfrm>
          </p:contentPart>
        </mc:Choice>
        <mc:Fallback xmlns="">
          <p:pic>
            <p:nvPicPr>
              <p:cNvPr id="10" name="Ink 9">
                <a:extLst>
                  <a:ext uri="{FF2B5EF4-FFF2-40B4-BE49-F238E27FC236}">
                    <a16:creationId xmlns:a16="http://schemas.microsoft.com/office/drawing/2014/main" id="{26888ADB-FAC0-864A-3BC8-7D169344DA0D}"/>
                  </a:ext>
                </a:extLst>
              </p:cNvPr>
              <p:cNvPicPr/>
              <p:nvPr/>
            </p:nvPicPr>
            <p:blipFill>
              <a:blip r:embed="rId11"/>
              <a:stretch>
                <a:fillRect/>
              </a:stretch>
            </p:blipFill>
            <p:spPr>
              <a:xfrm>
                <a:off x="7949866" y="3398910"/>
                <a:ext cx="495720" cy="254880"/>
              </a:xfrm>
              <a:prstGeom prst="rect">
                <a:avLst/>
              </a:prstGeom>
            </p:spPr>
          </p:pic>
        </mc:Fallback>
      </mc:AlternateContent>
      <p:sp>
        <p:nvSpPr>
          <p:cNvPr id="4" name="Slide Number Placeholder 3">
            <a:extLst>
              <a:ext uri="{FF2B5EF4-FFF2-40B4-BE49-F238E27FC236}">
                <a16:creationId xmlns:a16="http://schemas.microsoft.com/office/drawing/2014/main" id="{863E9B6F-7989-DBB1-2F6C-32F7F014E2FD}"/>
              </a:ext>
            </a:extLst>
          </p:cNvPr>
          <p:cNvSpPr>
            <a:spLocks noGrp="1"/>
          </p:cNvSpPr>
          <p:nvPr>
            <p:ph type="sldNum" sz="quarter" idx="12"/>
          </p:nvPr>
        </p:nvSpPr>
        <p:spPr/>
        <p:txBody>
          <a:bodyPr/>
          <a:lstStyle/>
          <a:p>
            <a:fld id="{28E6F07D-F62F-4C3B-A21E-2367E9A39921}" type="slidenum">
              <a:rPr lang="en-US" smtClean="0"/>
              <a:t>24</a:t>
            </a:fld>
            <a:endParaRPr lang="en-US" dirty="0"/>
          </a:p>
        </p:txBody>
      </p:sp>
      <p:pic>
        <p:nvPicPr>
          <p:cNvPr id="12" name="Picture 11">
            <a:extLst>
              <a:ext uri="{FF2B5EF4-FFF2-40B4-BE49-F238E27FC236}">
                <a16:creationId xmlns:a16="http://schemas.microsoft.com/office/drawing/2014/main" id="{82B01A96-5295-7396-DCD4-6923542502A8}"/>
              </a:ext>
            </a:extLst>
          </p:cNvPr>
          <p:cNvPicPr>
            <a:picLocks noChangeAspect="1"/>
          </p:cNvPicPr>
          <p:nvPr/>
        </p:nvPicPr>
        <p:blipFill>
          <a:blip r:embed="rId12"/>
          <a:stretch>
            <a:fillRect/>
          </a:stretch>
        </p:blipFill>
        <p:spPr>
          <a:xfrm>
            <a:off x="271786" y="1231491"/>
            <a:ext cx="11369388" cy="5325298"/>
          </a:xfrm>
          <a:prstGeom prst="rect">
            <a:avLst/>
          </a:prstGeom>
        </p:spPr>
      </p:pic>
    </p:spTree>
    <p:extLst>
      <p:ext uri="{BB962C8B-B14F-4D97-AF65-F5344CB8AC3E}">
        <p14:creationId xmlns:p14="http://schemas.microsoft.com/office/powerpoint/2010/main" val="1448465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54EF24-90BF-6E2F-EFDE-884DD72C60F6}"/>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C0653C2E-2C90-E60B-4B6D-E61645C5DC39}"/>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BD508108-7BDE-E072-71A3-5CA8FFD2C79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79109379-5721-17FA-F9CD-FA4D09237014}"/>
              </a:ext>
            </a:extLst>
          </p:cNvPr>
          <p:cNvSpPr txBox="1"/>
          <p:nvPr/>
        </p:nvSpPr>
        <p:spPr>
          <a:xfrm>
            <a:off x="550826" y="116414"/>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Elementary School Discipline</a:t>
            </a:r>
          </a:p>
        </p:txBody>
      </p:sp>
      <p:pic>
        <p:nvPicPr>
          <p:cNvPr id="11" name="Picture 10">
            <a:extLst>
              <a:ext uri="{FF2B5EF4-FFF2-40B4-BE49-F238E27FC236}">
                <a16:creationId xmlns:a16="http://schemas.microsoft.com/office/drawing/2014/main" id="{96E314F2-D987-0FDC-49D8-5F025B1099AD}"/>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71D333A-600B-E00A-61EC-173D58D34931}"/>
                  </a:ext>
                </a:extLst>
              </p14:cNvPr>
              <p14:cNvContentPartPr/>
              <p14:nvPr/>
            </p14:nvContentPartPr>
            <p14:xfrm>
              <a:off x="267106" y="3506190"/>
              <a:ext cx="1827720" cy="47880"/>
            </p14:xfrm>
          </p:contentPart>
        </mc:Choice>
        <mc:Fallback xmlns="">
          <p:pic>
            <p:nvPicPr>
              <p:cNvPr id="7" name="Ink 6">
                <a:extLst>
                  <a:ext uri="{FF2B5EF4-FFF2-40B4-BE49-F238E27FC236}">
                    <a16:creationId xmlns:a16="http://schemas.microsoft.com/office/drawing/2014/main" id="{C71D333A-600B-E00A-61EC-173D58D34931}"/>
                  </a:ext>
                </a:extLst>
              </p:cNvPr>
              <p:cNvPicPr/>
              <p:nvPr/>
            </p:nvPicPr>
            <p:blipFill>
              <a:blip r:embed="rId5"/>
              <a:stretch>
                <a:fillRect/>
              </a:stretch>
            </p:blipFill>
            <p:spPr>
              <a:xfrm>
                <a:off x="213095" y="3397372"/>
                <a:ext cx="1935381" cy="26515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13C8C688-35F1-EF80-0A12-E047BCBAC900}"/>
                  </a:ext>
                </a:extLst>
              </p14:cNvPr>
              <p14:cNvContentPartPr/>
              <p14:nvPr/>
            </p14:nvContentPartPr>
            <p14:xfrm>
              <a:off x="221026" y="4374150"/>
              <a:ext cx="1781640" cy="48600"/>
            </p14:xfrm>
          </p:contentPart>
        </mc:Choice>
        <mc:Fallback xmlns="">
          <p:pic>
            <p:nvPicPr>
              <p:cNvPr id="8" name="Ink 7">
                <a:extLst>
                  <a:ext uri="{FF2B5EF4-FFF2-40B4-BE49-F238E27FC236}">
                    <a16:creationId xmlns:a16="http://schemas.microsoft.com/office/drawing/2014/main" id="{13C8C688-35F1-EF80-0A12-E047BCBAC900}"/>
                  </a:ext>
                </a:extLst>
              </p:cNvPr>
              <p:cNvPicPr/>
              <p:nvPr/>
            </p:nvPicPr>
            <p:blipFill>
              <a:blip r:embed="rId7"/>
              <a:stretch>
                <a:fillRect/>
              </a:stretch>
            </p:blipFill>
            <p:spPr>
              <a:xfrm>
                <a:off x="167026" y="4265344"/>
                <a:ext cx="1889280" cy="26584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5C003D0E-7A8A-8521-59DA-FE016D74A4CC}"/>
                  </a:ext>
                </a:extLst>
              </p14:cNvPr>
              <p14:cNvContentPartPr/>
              <p14:nvPr/>
            </p14:nvContentPartPr>
            <p14:xfrm>
              <a:off x="6955906" y="4374870"/>
              <a:ext cx="422640" cy="49320"/>
            </p14:xfrm>
          </p:contentPart>
        </mc:Choice>
        <mc:Fallback xmlns="">
          <p:pic>
            <p:nvPicPr>
              <p:cNvPr id="9" name="Ink 8">
                <a:extLst>
                  <a:ext uri="{FF2B5EF4-FFF2-40B4-BE49-F238E27FC236}">
                    <a16:creationId xmlns:a16="http://schemas.microsoft.com/office/drawing/2014/main" id="{5C003D0E-7A8A-8521-59DA-FE016D74A4CC}"/>
                  </a:ext>
                </a:extLst>
              </p:cNvPr>
              <p:cNvPicPr/>
              <p:nvPr/>
            </p:nvPicPr>
            <p:blipFill>
              <a:blip r:embed="rId9"/>
              <a:stretch>
                <a:fillRect/>
              </a:stretch>
            </p:blipFill>
            <p:spPr>
              <a:xfrm>
                <a:off x="6901906" y="4266870"/>
                <a:ext cx="53028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32796707-2AAD-F66A-5018-C2CEFC617FCF}"/>
                  </a:ext>
                </a:extLst>
              </p14:cNvPr>
              <p14:cNvContentPartPr/>
              <p14:nvPr/>
            </p14:nvContentPartPr>
            <p14:xfrm>
              <a:off x="11562466" y="4397910"/>
              <a:ext cx="406440" cy="360"/>
            </p14:xfrm>
          </p:contentPart>
        </mc:Choice>
        <mc:Fallback xmlns="">
          <p:pic>
            <p:nvPicPr>
              <p:cNvPr id="10" name="Ink 9">
                <a:extLst>
                  <a:ext uri="{FF2B5EF4-FFF2-40B4-BE49-F238E27FC236}">
                    <a16:creationId xmlns:a16="http://schemas.microsoft.com/office/drawing/2014/main" id="{32796707-2AAD-F66A-5018-C2CEFC617FCF}"/>
                  </a:ext>
                </a:extLst>
              </p:cNvPr>
              <p:cNvPicPr/>
              <p:nvPr/>
            </p:nvPicPr>
            <p:blipFill>
              <a:blip r:embed="rId11"/>
              <a:stretch>
                <a:fillRect/>
              </a:stretch>
            </p:blipFill>
            <p:spPr>
              <a:xfrm>
                <a:off x="11508466" y="4289910"/>
                <a:ext cx="514080" cy="216000"/>
              </a:xfrm>
              <a:prstGeom prst="rect">
                <a:avLst/>
              </a:prstGeom>
            </p:spPr>
          </p:pic>
        </mc:Fallback>
      </mc:AlternateContent>
      <p:sp>
        <p:nvSpPr>
          <p:cNvPr id="4" name="Slide Number Placeholder 3">
            <a:extLst>
              <a:ext uri="{FF2B5EF4-FFF2-40B4-BE49-F238E27FC236}">
                <a16:creationId xmlns:a16="http://schemas.microsoft.com/office/drawing/2014/main" id="{28321F0A-0348-D0D9-300C-13798443F643}"/>
              </a:ext>
            </a:extLst>
          </p:cNvPr>
          <p:cNvSpPr>
            <a:spLocks noGrp="1"/>
          </p:cNvSpPr>
          <p:nvPr>
            <p:ph type="sldNum" sz="quarter" idx="12"/>
          </p:nvPr>
        </p:nvSpPr>
        <p:spPr/>
        <p:txBody>
          <a:bodyPr/>
          <a:lstStyle/>
          <a:p>
            <a:fld id="{28E6F07D-F62F-4C3B-A21E-2367E9A39921}" type="slidenum">
              <a:rPr lang="en-US" smtClean="0"/>
              <a:t>25</a:t>
            </a:fld>
            <a:endParaRPr lang="en-US" dirty="0"/>
          </a:p>
        </p:txBody>
      </p:sp>
      <p:pic>
        <p:nvPicPr>
          <p:cNvPr id="12" name="Picture 11">
            <a:extLst>
              <a:ext uri="{FF2B5EF4-FFF2-40B4-BE49-F238E27FC236}">
                <a16:creationId xmlns:a16="http://schemas.microsoft.com/office/drawing/2014/main" id="{41ED86DB-6771-9B3E-0D1A-3B17738D531F}"/>
              </a:ext>
            </a:extLst>
          </p:cNvPr>
          <p:cNvPicPr>
            <a:picLocks noChangeAspect="1"/>
          </p:cNvPicPr>
          <p:nvPr/>
        </p:nvPicPr>
        <p:blipFill>
          <a:blip r:embed="rId12"/>
          <a:stretch>
            <a:fillRect/>
          </a:stretch>
        </p:blipFill>
        <p:spPr>
          <a:xfrm>
            <a:off x="221026" y="1261101"/>
            <a:ext cx="11747880" cy="5229345"/>
          </a:xfrm>
          <a:prstGeom prst="rect">
            <a:avLst/>
          </a:prstGeom>
        </p:spPr>
      </p:pic>
    </p:spTree>
    <p:extLst>
      <p:ext uri="{BB962C8B-B14F-4D97-AF65-F5344CB8AC3E}">
        <p14:creationId xmlns:p14="http://schemas.microsoft.com/office/powerpoint/2010/main" val="13290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0D3DF8-2F20-598C-307A-81473E8DA8D4}"/>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32ED2E8F-A5E3-2C28-3BEB-55BC39BA71F7}"/>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D93F1F35-68D4-EF56-E10F-6726D5EF37C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FF34714-E962-F964-ABB4-7921278D69EC}"/>
              </a:ext>
            </a:extLst>
          </p:cNvPr>
          <p:cNvSpPr txBox="1"/>
          <p:nvPr/>
        </p:nvSpPr>
        <p:spPr>
          <a:xfrm>
            <a:off x="550826" y="116414"/>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Elementary School Discipline</a:t>
            </a:r>
          </a:p>
        </p:txBody>
      </p:sp>
      <p:pic>
        <p:nvPicPr>
          <p:cNvPr id="11" name="Picture 10">
            <a:extLst>
              <a:ext uri="{FF2B5EF4-FFF2-40B4-BE49-F238E27FC236}">
                <a16:creationId xmlns:a16="http://schemas.microsoft.com/office/drawing/2014/main" id="{E0192780-AC0F-4B6E-84BC-359541433001}"/>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FA214CF-EA40-50CF-EA85-A12EE6286972}"/>
                  </a:ext>
                </a:extLst>
              </p14:cNvPr>
              <p14:cNvContentPartPr/>
              <p14:nvPr/>
            </p14:nvContentPartPr>
            <p14:xfrm>
              <a:off x="267106" y="3506190"/>
              <a:ext cx="1827720" cy="47880"/>
            </p14:xfrm>
          </p:contentPart>
        </mc:Choice>
        <mc:Fallback xmlns="">
          <p:pic>
            <p:nvPicPr>
              <p:cNvPr id="7" name="Ink 6">
                <a:extLst>
                  <a:ext uri="{FF2B5EF4-FFF2-40B4-BE49-F238E27FC236}">
                    <a16:creationId xmlns:a16="http://schemas.microsoft.com/office/drawing/2014/main" id="{CFA214CF-EA40-50CF-EA85-A12EE6286972}"/>
                  </a:ext>
                </a:extLst>
              </p:cNvPr>
              <p:cNvPicPr/>
              <p:nvPr/>
            </p:nvPicPr>
            <p:blipFill>
              <a:blip r:embed="rId5"/>
              <a:stretch>
                <a:fillRect/>
              </a:stretch>
            </p:blipFill>
            <p:spPr>
              <a:xfrm>
                <a:off x="213095" y="3397372"/>
                <a:ext cx="1935381" cy="26515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E97B74DC-D020-71F0-3DBA-D8B169E5CF0B}"/>
                  </a:ext>
                </a:extLst>
              </p14:cNvPr>
              <p14:cNvContentPartPr/>
              <p14:nvPr/>
            </p14:nvContentPartPr>
            <p14:xfrm>
              <a:off x="221026" y="4374150"/>
              <a:ext cx="1781640" cy="48600"/>
            </p14:xfrm>
          </p:contentPart>
        </mc:Choice>
        <mc:Fallback xmlns="">
          <p:pic>
            <p:nvPicPr>
              <p:cNvPr id="8" name="Ink 7">
                <a:extLst>
                  <a:ext uri="{FF2B5EF4-FFF2-40B4-BE49-F238E27FC236}">
                    <a16:creationId xmlns:a16="http://schemas.microsoft.com/office/drawing/2014/main" id="{E97B74DC-D020-71F0-3DBA-D8B169E5CF0B}"/>
                  </a:ext>
                </a:extLst>
              </p:cNvPr>
              <p:cNvPicPr/>
              <p:nvPr/>
            </p:nvPicPr>
            <p:blipFill>
              <a:blip r:embed="rId7"/>
              <a:stretch>
                <a:fillRect/>
              </a:stretch>
            </p:blipFill>
            <p:spPr>
              <a:xfrm>
                <a:off x="167026" y="4265344"/>
                <a:ext cx="1889280" cy="26584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37505413-1B1B-360A-01E1-3BE5A39CB95C}"/>
                  </a:ext>
                </a:extLst>
              </p14:cNvPr>
              <p14:cNvContentPartPr/>
              <p14:nvPr/>
            </p14:nvContentPartPr>
            <p14:xfrm>
              <a:off x="6955906" y="4374870"/>
              <a:ext cx="422640" cy="49320"/>
            </p14:xfrm>
          </p:contentPart>
        </mc:Choice>
        <mc:Fallback xmlns="">
          <p:pic>
            <p:nvPicPr>
              <p:cNvPr id="9" name="Ink 8">
                <a:extLst>
                  <a:ext uri="{FF2B5EF4-FFF2-40B4-BE49-F238E27FC236}">
                    <a16:creationId xmlns:a16="http://schemas.microsoft.com/office/drawing/2014/main" id="{37505413-1B1B-360A-01E1-3BE5A39CB95C}"/>
                  </a:ext>
                </a:extLst>
              </p:cNvPr>
              <p:cNvPicPr/>
              <p:nvPr/>
            </p:nvPicPr>
            <p:blipFill>
              <a:blip r:embed="rId9"/>
              <a:stretch>
                <a:fillRect/>
              </a:stretch>
            </p:blipFill>
            <p:spPr>
              <a:xfrm>
                <a:off x="6901906" y="4266870"/>
                <a:ext cx="53028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AEA45640-0CD7-989C-D349-E9B9046D75CA}"/>
                  </a:ext>
                </a:extLst>
              </p14:cNvPr>
              <p14:cNvContentPartPr/>
              <p14:nvPr/>
            </p14:nvContentPartPr>
            <p14:xfrm>
              <a:off x="11562466" y="4397910"/>
              <a:ext cx="406440" cy="360"/>
            </p14:xfrm>
          </p:contentPart>
        </mc:Choice>
        <mc:Fallback xmlns="">
          <p:pic>
            <p:nvPicPr>
              <p:cNvPr id="10" name="Ink 9">
                <a:extLst>
                  <a:ext uri="{FF2B5EF4-FFF2-40B4-BE49-F238E27FC236}">
                    <a16:creationId xmlns:a16="http://schemas.microsoft.com/office/drawing/2014/main" id="{AEA45640-0CD7-989C-D349-E9B9046D75CA}"/>
                  </a:ext>
                </a:extLst>
              </p:cNvPr>
              <p:cNvPicPr/>
              <p:nvPr/>
            </p:nvPicPr>
            <p:blipFill>
              <a:blip r:embed="rId11"/>
              <a:stretch>
                <a:fillRect/>
              </a:stretch>
            </p:blipFill>
            <p:spPr>
              <a:xfrm>
                <a:off x="11508466" y="4289910"/>
                <a:ext cx="514080" cy="216000"/>
              </a:xfrm>
              <a:prstGeom prst="rect">
                <a:avLst/>
              </a:prstGeom>
            </p:spPr>
          </p:pic>
        </mc:Fallback>
      </mc:AlternateContent>
      <p:sp>
        <p:nvSpPr>
          <p:cNvPr id="4" name="Slide Number Placeholder 3">
            <a:extLst>
              <a:ext uri="{FF2B5EF4-FFF2-40B4-BE49-F238E27FC236}">
                <a16:creationId xmlns:a16="http://schemas.microsoft.com/office/drawing/2014/main" id="{EF6CA374-CCFE-5AA3-1F8A-1FC704D5A4A1}"/>
              </a:ext>
            </a:extLst>
          </p:cNvPr>
          <p:cNvSpPr>
            <a:spLocks noGrp="1"/>
          </p:cNvSpPr>
          <p:nvPr>
            <p:ph type="sldNum" sz="quarter" idx="12"/>
          </p:nvPr>
        </p:nvSpPr>
        <p:spPr/>
        <p:txBody>
          <a:bodyPr/>
          <a:lstStyle/>
          <a:p>
            <a:fld id="{28E6F07D-F62F-4C3B-A21E-2367E9A39921}" type="slidenum">
              <a:rPr lang="en-US" smtClean="0"/>
              <a:t>26</a:t>
            </a:fld>
            <a:endParaRPr lang="en-US" dirty="0"/>
          </a:p>
        </p:txBody>
      </p:sp>
      <p:pic>
        <p:nvPicPr>
          <p:cNvPr id="12" name="Picture 11">
            <a:extLst>
              <a:ext uri="{FF2B5EF4-FFF2-40B4-BE49-F238E27FC236}">
                <a16:creationId xmlns:a16="http://schemas.microsoft.com/office/drawing/2014/main" id="{F9767B24-0774-6775-ED69-57B9E7230723}"/>
              </a:ext>
            </a:extLst>
          </p:cNvPr>
          <p:cNvPicPr>
            <a:picLocks noChangeAspect="1"/>
          </p:cNvPicPr>
          <p:nvPr/>
        </p:nvPicPr>
        <p:blipFill>
          <a:blip r:embed="rId12"/>
          <a:stretch>
            <a:fillRect/>
          </a:stretch>
        </p:blipFill>
        <p:spPr>
          <a:xfrm>
            <a:off x="199008" y="1126989"/>
            <a:ext cx="11769897" cy="5594490"/>
          </a:xfrm>
          <a:prstGeom prst="rect">
            <a:avLst/>
          </a:prstGeom>
        </p:spPr>
      </p:pic>
    </p:spTree>
    <p:extLst>
      <p:ext uri="{BB962C8B-B14F-4D97-AF65-F5344CB8AC3E}">
        <p14:creationId xmlns:p14="http://schemas.microsoft.com/office/powerpoint/2010/main" val="2038045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8D72F3-0005-A0AC-8911-14765398FD90}"/>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8D2EB56E-46CB-0154-F000-2664BE46F58E}"/>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335E40C8-7A4B-06F2-049B-CD2E5B15141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942457C7-239B-B9D0-DB06-971B485FCFFA}"/>
              </a:ext>
            </a:extLst>
          </p:cNvPr>
          <p:cNvSpPr txBox="1"/>
          <p:nvPr/>
        </p:nvSpPr>
        <p:spPr>
          <a:xfrm>
            <a:off x="550826" y="116414"/>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Elementary School Discipline</a:t>
            </a:r>
          </a:p>
        </p:txBody>
      </p:sp>
      <p:pic>
        <p:nvPicPr>
          <p:cNvPr id="11" name="Picture 10">
            <a:extLst>
              <a:ext uri="{FF2B5EF4-FFF2-40B4-BE49-F238E27FC236}">
                <a16:creationId xmlns:a16="http://schemas.microsoft.com/office/drawing/2014/main" id="{072851BB-D3DC-EA4F-0860-E5497FA3890B}"/>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FC8D4B2F-C98D-7BC5-A5C8-A0F28CE46AC9}"/>
                  </a:ext>
                </a:extLst>
              </p14:cNvPr>
              <p14:cNvContentPartPr/>
              <p14:nvPr/>
            </p14:nvContentPartPr>
            <p14:xfrm>
              <a:off x="267106" y="3506190"/>
              <a:ext cx="1827720" cy="47880"/>
            </p14:xfrm>
          </p:contentPart>
        </mc:Choice>
        <mc:Fallback xmlns="">
          <p:pic>
            <p:nvPicPr>
              <p:cNvPr id="7" name="Ink 6">
                <a:extLst>
                  <a:ext uri="{FF2B5EF4-FFF2-40B4-BE49-F238E27FC236}">
                    <a16:creationId xmlns:a16="http://schemas.microsoft.com/office/drawing/2014/main" id="{FC8D4B2F-C98D-7BC5-A5C8-A0F28CE46AC9}"/>
                  </a:ext>
                </a:extLst>
              </p:cNvPr>
              <p:cNvPicPr/>
              <p:nvPr/>
            </p:nvPicPr>
            <p:blipFill>
              <a:blip r:embed="rId5"/>
              <a:stretch>
                <a:fillRect/>
              </a:stretch>
            </p:blipFill>
            <p:spPr>
              <a:xfrm>
                <a:off x="213095" y="3397372"/>
                <a:ext cx="1935381" cy="26515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4B50402A-6291-1870-52C4-43B95B96DCCA}"/>
                  </a:ext>
                </a:extLst>
              </p14:cNvPr>
              <p14:cNvContentPartPr/>
              <p14:nvPr/>
            </p14:nvContentPartPr>
            <p14:xfrm>
              <a:off x="221026" y="4374150"/>
              <a:ext cx="1781640" cy="48600"/>
            </p14:xfrm>
          </p:contentPart>
        </mc:Choice>
        <mc:Fallback xmlns="">
          <p:pic>
            <p:nvPicPr>
              <p:cNvPr id="8" name="Ink 7">
                <a:extLst>
                  <a:ext uri="{FF2B5EF4-FFF2-40B4-BE49-F238E27FC236}">
                    <a16:creationId xmlns:a16="http://schemas.microsoft.com/office/drawing/2014/main" id="{4B50402A-6291-1870-52C4-43B95B96DCCA}"/>
                  </a:ext>
                </a:extLst>
              </p:cNvPr>
              <p:cNvPicPr/>
              <p:nvPr/>
            </p:nvPicPr>
            <p:blipFill>
              <a:blip r:embed="rId7"/>
              <a:stretch>
                <a:fillRect/>
              </a:stretch>
            </p:blipFill>
            <p:spPr>
              <a:xfrm>
                <a:off x="167026" y="4265344"/>
                <a:ext cx="1889280" cy="26584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44765C63-F3D2-F3BB-457C-0843F6AA881D}"/>
                  </a:ext>
                </a:extLst>
              </p14:cNvPr>
              <p14:cNvContentPartPr/>
              <p14:nvPr/>
            </p14:nvContentPartPr>
            <p14:xfrm>
              <a:off x="6955906" y="4374870"/>
              <a:ext cx="422640" cy="49320"/>
            </p14:xfrm>
          </p:contentPart>
        </mc:Choice>
        <mc:Fallback xmlns="">
          <p:pic>
            <p:nvPicPr>
              <p:cNvPr id="9" name="Ink 8">
                <a:extLst>
                  <a:ext uri="{FF2B5EF4-FFF2-40B4-BE49-F238E27FC236}">
                    <a16:creationId xmlns:a16="http://schemas.microsoft.com/office/drawing/2014/main" id="{44765C63-F3D2-F3BB-457C-0843F6AA881D}"/>
                  </a:ext>
                </a:extLst>
              </p:cNvPr>
              <p:cNvPicPr/>
              <p:nvPr/>
            </p:nvPicPr>
            <p:blipFill>
              <a:blip r:embed="rId9"/>
              <a:stretch>
                <a:fillRect/>
              </a:stretch>
            </p:blipFill>
            <p:spPr>
              <a:xfrm>
                <a:off x="6901906" y="4266870"/>
                <a:ext cx="53028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A3C7084C-B04A-1669-325F-15D9DCFBA271}"/>
                  </a:ext>
                </a:extLst>
              </p14:cNvPr>
              <p14:cNvContentPartPr/>
              <p14:nvPr/>
            </p14:nvContentPartPr>
            <p14:xfrm>
              <a:off x="11562466" y="4397910"/>
              <a:ext cx="406440" cy="360"/>
            </p14:xfrm>
          </p:contentPart>
        </mc:Choice>
        <mc:Fallback xmlns="">
          <p:pic>
            <p:nvPicPr>
              <p:cNvPr id="10" name="Ink 9">
                <a:extLst>
                  <a:ext uri="{FF2B5EF4-FFF2-40B4-BE49-F238E27FC236}">
                    <a16:creationId xmlns:a16="http://schemas.microsoft.com/office/drawing/2014/main" id="{A3C7084C-B04A-1669-325F-15D9DCFBA271}"/>
                  </a:ext>
                </a:extLst>
              </p:cNvPr>
              <p:cNvPicPr/>
              <p:nvPr/>
            </p:nvPicPr>
            <p:blipFill>
              <a:blip r:embed="rId11"/>
              <a:stretch>
                <a:fillRect/>
              </a:stretch>
            </p:blipFill>
            <p:spPr>
              <a:xfrm>
                <a:off x="11508466" y="4289910"/>
                <a:ext cx="514080" cy="216000"/>
              </a:xfrm>
              <a:prstGeom prst="rect">
                <a:avLst/>
              </a:prstGeom>
            </p:spPr>
          </p:pic>
        </mc:Fallback>
      </mc:AlternateContent>
      <p:sp>
        <p:nvSpPr>
          <p:cNvPr id="4" name="Slide Number Placeholder 3">
            <a:extLst>
              <a:ext uri="{FF2B5EF4-FFF2-40B4-BE49-F238E27FC236}">
                <a16:creationId xmlns:a16="http://schemas.microsoft.com/office/drawing/2014/main" id="{507E721C-D1C6-5B26-E08E-DC7AD3A0E036}"/>
              </a:ext>
            </a:extLst>
          </p:cNvPr>
          <p:cNvSpPr>
            <a:spLocks noGrp="1"/>
          </p:cNvSpPr>
          <p:nvPr>
            <p:ph type="sldNum" sz="quarter" idx="12"/>
          </p:nvPr>
        </p:nvSpPr>
        <p:spPr/>
        <p:txBody>
          <a:bodyPr/>
          <a:lstStyle/>
          <a:p>
            <a:fld id="{28E6F07D-F62F-4C3B-A21E-2367E9A39921}" type="slidenum">
              <a:rPr lang="en-US" smtClean="0"/>
              <a:t>27</a:t>
            </a:fld>
            <a:endParaRPr lang="en-US" dirty="0"/>
          </a:p>
        </p:txBody>
      </p:sp>
      <p:pic>
        <p:nvPicPr>
          <p:cNvPr id="12" name="Picture 11">
            <a:extLst>
              <a:ext uri="{FF2B5EF4-FFF2-40B4-BE49-F238E27FC236}">
                <a16:creationId xmlns:a16="http://schemas.microsoft.com/office/drawing/2014/main" id="{0E2F1D5F-8F95-27D5-7F19-1A1CB6E790B1}"/>
              </a:ext>
            </a:extLst>
          </p:cNvPr>
          <p:cNvPicPr>
            <a:picLocks noChangeAspect="1"/>
          </p:cNvPicPr>
          <p:nvPr/>
        </p:nvPicPr>
        <p:blipFill>
          <a:blip r:embed="rId12"/>
          <a:stretch>
            <a:fillRect/>
          </a:stretch>
        </p:blipFill>
        <p:spPr>
          <a:xfrm>
            <a:off x="221026" y="1175589"/>
            <a:ext cx="11747880" cy="5545890"/>
          </a:xfrm>
          <a:prstGeom prst="rect">
            <a:avLst/>
          </a:prstGeom>
        </p:spPr>
      </p:pic>
    </p:spTree>
    <p:extLst>
      <p:ext uri="{BB962C8B-B14F-4D97-AF65-F5344CB8AC3E}">
        <p14:creationId xmlns:p14="http://schemas.microsoft.com/office/powerpoint/2010/main" val="2948545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FD69EC-5A6D-49D0-20D5-D7B29E3ED974}"/>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2AA96062-5D15-9327-AFC6-56386053B687}"/>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71B272BF-1DC6-545F-BAEE-AB0AEBC50E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51A2E78-8290-23A2-7600-B24F2C0BD606}"/>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Middle School Discipline</a:t>
            </a:r>
          </a:p>
        </p:txBody>
      </p:sp>
      <p:pic>
        <p:nvPicPr>
          <p:cNvPr id="11" name="Picture 10">
            <a:extLst>
              <a:ext uri="{FF2B5EF4-FFF2-40B4-BE49-F238E27FC236}">
                <a16:creationId xmlns:a16="http://schemas.microsoft.com/office/drawing/2014/main" id="{83AA4476-7129-499F-ED36-44524564C111}"/>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59870A2A-781A-0F53-232D-FC3627908EB2}"/>
                  </a:ext>
                </a:extLst>
              </p14:cNvPr>
              <p14:cNvContentPartPr/>
              <p14:nvPr/>
            </p14:nvContentPartPr>
            <p14:xfrm>
              <a:off x="267106" y="3506190"/>
              <a:ext cx="1827720" cy="47880"/>
            </p14:xfrm>
          </p:contentPart>
        </mc:Choice>
        <mc:Fallback xmlns="">
          <p:pic>
            <p:nvPicPr>
              <p:cNvPr id="7" name="Ink 6">
                <a:extLst>
                  <a:ext uri="{FF2B5EF4-FFF2-40B4-BE49-F238E27FC236}">
                    <a16:creationId xmlns:a16="http://schemas.microsoft.com/office/drawing/2014/main" id="{59870A2A-781A-0F53-232D-FC3627908EB2}"/>
                  </a:ext>
                </a:extLst>
              </p:cNvPr>
              <p:cNvPicPr/>
              <p:nvPr/>
            </p:nvPicPr>
            <p:blipFill>
              <a:blip r:embed="rId5"/>
              <a:stretch>
                <a:fillRect/>
              </a:stretch>
            </p:blipFill>
            <p:spPr>
              <a:xfrm>
                <a:off x="213095" y="3397372"/>
                <a:ext cx="1935381" cy="26515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0B90CEDA-CBD4-E8E4-A7B6-8C50C91E9D60}"/>
                  </a:ext>
                </a:extLst>
              </p14:cNvPr>
              <p14:cNvContentPartPr/>
              <p14:nvPr/>
            </p14:nvContentPartPr>
            <p14:xfrm>
              <a:off x="221026" y="4374150"/>
              <a:ext cx="1781640" cy="48600"/>
            </p14:xfrm>
          </p:contentPart>
        </mc:Choice>
        <mc:Fallback xmlns="">
          <p:pic>
            <p:nvPicPr>
              <p:cNvPr id="8" name="Ink 7">
                <a:extLst>
                  <a:ext uri="{FF2B5EF4-FFF2-40B4-BE49-F238E27FC236}">
                    <a16:creationId xmlns:a16="http://schemas.microsoft.com/office/drawing/2014/main" id="{0B90CEDA-CBD4-E8E4-A7B6-8C50C91E9D60}"/>
                  </a:ext>
                </a:extLst>
              </p:cNvPr>
              <p:cNvPicPr/>
              <p:nvPr/>
            </p:nvPicPr>
            <p:blipFill>
              <a:blip r:embed="rId7"/>
              <a:stretch>
                <a:fillRect/>
              </a:stretch>
            </p:blipFill>
            <p:spPr>
              <a:xfrm>
                <a:off x="167026" y="4265344"/>
                <a:ext cx="1889280" cy="26584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B542DFD3-409E-0E88-C28B-B5029C78F306}"/>
                  </a:ext>
                </a:extLst>
              </p14:cNvPr>
              <p14:cNvContentPartPr/>
              <p14:nvPr/>
            </p14:nvContentPartPr>
            <p14:xfrm>
              <a:off x="6955906" y="4374870"/>
              <a:ext cx="422640" cy="49320"/>
            </p14:xfrm>
          </p:contentPart>
        </mc:Choice>
        <mc:Fallback xmlns="">
          <p:pic>
            <p:nvPicPr>
              <p:cNvPr id="9" name="Ink 8">
                <a:extLst>
                  <a:ext uri="{FF2B5EF4-FFF2-40B4-BE49-F238E27FC236}">
                    <a16:creationId xmlns:a16="http://schemas.microsoft.com/office/drawing/2014/main" id="{B542DFD3-409E-0E88-C28B-B5029C78F306}"/>
                  </a:ext>
                </a:extLst>
              </p:cNvPr>
              <p:cNvPicPr/>
              <p:nvPr/>
            </p:nvPicPr>
            <p:blipFill>
              <a:blip r:embed="rId9"/>
              <a:stretch>
                <a:fillRect/>
              </a:stretch>
            </p:blipFill>
            <p:spPr>
              <a:xfrm>
                <a:off x="6901906" y="4266870"/>
                <a:ext cx="53028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3652D04E-33DE-D0FF-C3ED-24B5F484EDB7}"/>
                  </a:ext>
                </a:extLst>
              </p14:cNvPr>
              <p14:cNvContentPartPr/>
              <p14:nvPr/>
            </p14:nvContentPartPr>
            <p14:xfrm>
              <a:off x="11562466" y="4397910"/>
              <a:ext cx="406440" cy="360"/>
            </p14:xfrm>
          </p:contentPart>
        </mc:Choice>
        <mc:Fallback xmlns="">
          <p:pic>
            <p:nvPicPr>
              <p:cNvPr id="10" name="Ink 9">
                <a:extLst>
                  <a:ext uri="{FF2B5EF4-FFF2-40B4-BE49-F238E27FC236}">
                    <a16:creationId xmlns:a16="http://schemas.microsoft.com/office/drawing/2014/main" id="{3652D04E-33DE-D0FF-C3ED-24B5F484EDB7}"/>
                  </a:ext>
                </a:extLst>
              </p:cNvPr>
              <p:cNvPicPr/>
              <p:nvPr/>
            </p:nvPicPr>
            <p:blipFill>
              <a:blip r:embed="rId11"/>
              <a:stretch>
                <a:fillRect/>
              </a:stretch>
            </p:blipFill>
            <p:spPr>
              <a:xfrm>
                <a:off x="11508466" y="4289910"/>
                <a:ext cx="514080" cy="216000"/>
              </a:xfrm>
              <a:prstGeom prst="rect">
                <a:avLst/>
              </a:prstGeom>
            </p:spPr>
          </p:pic>
        </mc:Fallback>
      </mc:AlternateContent>
      <p:pic>
        <p:nvPicPr>
          <p:cNvPr id="5" name="Picture 4">
            <a:extLst>
              <a:ext uri="{FF2B5EF4-FFF2-40B4-BE49-F238E27FC236}">
                <a16:creationId xmlns:a16="http://schemas.microsoft.com/office/drawing/2014/main" id="{E03DDDCC-595F-A145-26D9-C14B2D511A97}"/>
              </a:ext>
            </a:extLst>
          </p:cNvPr>
          <p:cNvPicPr>
            <a:picLocks noChangeAspect="1"/>
          </p:cNvPicPr>
          <p:nvPr/>
        </p:nvPicPr>
        <p:blipFill>
          <a:blip r:embed="rId12"/>
          <a:stretch>
            <a:fillRect/>
          </a:stretch>
        </p:blipFill>
        <p:spPr>
          <a:xfrm>
            <a:off x="267106" y="1157693"/>
            <a:ext cx="11701800" cy="5403527"/>
          </a:xfrm>
          <a:prstGeom prst="rect">
            <a:avLst/>
          </a:prstGeom>
        </p:spPr>
      </p:pic>
      <p:sp>
        <p:nvSpPr>
          <p:cNvPr id="4" name="Slide Number Placeholder 3">
            <a:extLst>
              <a:ext uri="{FF2B5EF4-FFF2-40B4-BE49-F238E27FC236}">
                <a16:creationId xmlns:a16="http://schemas.microsoft.com/office/drawing/2014/main" id="{C5A5E97A-40D2-C14E-678B-6498EA72851B}"/>
              </a:ext>
            </a:extLst>
          </p:cNvPr>
          <p:cNvSpPr>
            <a:spLocks noGrp="1"/>
          </p:cNvSpPr>
          <p:nvPr>
            <p:ph type="sldNum" sz="quarter" idx="12"/>
          </p:nvPr>
        </p:nvSpPr>
        <p:spPr/>
        <p:txBody>
          <a:bodyPr/>
          <a:lstStyle/>
          <a:p>
            <a:fld id="{28E6F07D-F62F-4C3B-A21E-2367E9A39921}" type="slidenum">
              <a:rPr lang="en-US" smtClean="0"/>
              <a:t>28</a:t>
            </a:fld>
            <a:endParaRPr lang="en-US" dirty="0"/>
          </a:p>
        </p:txBody>
      </p:sp>
    </p:spTree>
    <p:extLst>
      <p:ext uri="{BB962C8B-B14F-4D97-AF65-F5344CB8AC3E}">
        <p14:creationId xmlns:p14="http://schemas.microsoft.com/office/powerpoint/2010/main" val="449710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F73F04-E532-E15D-6DC6-BB4C618140EC}"/>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D7CF34CE-5CBF-B350-6675-5833AE2EE956}"/>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D8D2A45B-DE10-F859-5F25-25D8B42C763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0158462-2BD2-D665-857C-C422C20226EF}"/>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Middle School Discipline</a:t>
            </a:r>
          </a:p>
        </p:txBody>
      </p:sp>
      <p:pic>
        <p:nvPicPr>
          <p:cNvPr id="11" name="Picture 10">
            <a:extLst>
              <a:ext uri="{FF2B5EF4-FFF2-40B4-BE49-F238E27FC236}">
                <a16:creationId xmlns:a16="http://schemas.microsoft.com/office/drawing/2014/main" id="{6271CAE5-3F8D-53D2-ED78-0416B81A67B5}"/>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B40D6E58-ECA2-C778-9779-4546CADE0AF1}"/>
                  </a:ext>
                </a:extLst>
              </p14:cNvPr>
              <p14:cNvContentPartPr/>
              <p14:nvPr/>
            </p14:nvContentPartPr>
            <p14:xfrm>
              <a:off x="267106" y="3506190"/>
              <a:ext cx="1827720" cy="47880"/>
            </p14:xfrm>
          </p:contentPart>
        </mc:Choice>
        <mc:Fallback xmlns="">
          <p:pic>
            <p:nvPicPr>
              <p:cNvPr id="7" name="Ink 6">
                <a:extLst>
                  <a:ext uri="{FF2B5EF4-FFF2-40B4-BE49-F238E27FC236}">
                    <a16:creationId xmlns:a16="http://schemas.microsoft.com/office/drawing/2014/main" id="{B40D6E58-ECA2-C778-9779-4546CADE0AF1}"/>
                  </a:ext>
                </a:extLst>
              </p:cNvPr>
              <p:cNvPicPr/>
              <p:nvPr/>
            </p:nvPicPr>
            <p:blipFill>
              <a:blip r:embed="rId5"/>
              <a:stretch>
                <a:fillRect/>
              </a:stretch>
            </p:blipFill>
            <p:spPr>
              <a:xfrm>
                <a:off x="213095" y="3397372"/>
                <a:ext cx="1935381" cy="26515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37B92B71-79BE-B9EC-EDEE-5073B2196300}"/>
                  </a:ext>
                </a:extLst>
              </p14:cNvPr>
              <p14:cNvContentPartPr/>
              <p14:nvPr/>
            </p14:nvContentPartPr>
            <p14:xfrm>
              <a:off x="221026" y="4374150"/>
              <a:ext cx="1781640" cy="48600"/>
            </p14:xfrm>
          </p:contentPart>
        </mc:Choice>
        <mc:Fallback xmlns="">
          <p:pic>
            <p:nvPicPr>
              <p:cNvPr id="8" name="Ink 7">
                <a:extLst>
                  <a:ext uri="{FF2B5EF4-FFF2-40B4-BE49-F238E27FC236}">
                    <a16:creationId xmlns:a16="http://schemas.microsoft.com/office/drawing/2014/main" id="{37B92B71-79BE-B9EC-EDEE-5073B2196300}"/>
                  </a:ext>
                </a:extLst>
              </p:cNvPr>
              <p:cNvPicPr/>
              <p:nvPr/>
            </p:nvPicPr>
            <p:blipFill>
              <a:blip r:embed="rId7"/>
              <a:stretch>
                <a:fillRect/>
              </a:stretch>
            </p:blipFill>
            <p:spPr>
              <a:xfrm>
                <a:off x="167026" y="4265344"/>
                <a:ext cx="1889280" cy="26584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CF7E0A8A-F192-0542-B6FD-B18620BB623F}"/>
                  </a:ext>
                </a:extLst>
              </p14:cNvPr>
              <p14:cNvContentPartPr/>
              <p14:nvPr/>
            </p14:nvContentPartPr>
            <p14:xfrm>
              <a:off x="6955906" y="4374870"/>
              <a:ext cx="422640" cy="49320"/>
            </p14:xfrm>
          </p:contentPart>
        </mc:Choice>
        <mc:Fallback xmlns="">
          <p:pic>
            <p:nvPicPr>
              <p:cNvPr id="9" name="Ink 8">
                <a:extLst>
                  <a:ext uri="{FF2B5EF4-FFF2-40B4-BE49-F238E27FC236}">
                    <a16:creationId xmlns:a16="http://schemas.microsoft.com/office/drawing/2014/main" id="{CF7E0A8A-F192-0542-B6FD-B18620BB623F}"/>
                  </a:ext>
                </a:extLst>
              </p:cNvPr>
              <p:cNvPicPr/>
              <p:nvPr/>
            </p:nvPicPr>
            <p:blipFill>
              <a:blip r:embed="rId9"/>
              <a:stretch>
                <a:fillRect/>
              </a:stretch>
            </p:blipFill>
            <p:spPr>
              <a:xfrm>
                <a:off x="6901906" y="4266870"/>
                <a:ext cx="53028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3812C97E-1BAB-BFB2-CB9E-8F3C2A5E18BB}"/>
                  </a:ext>
                </a:extLst>
              </p14:cNvPr>
              <p14:cNvContentPartPr/>
              <p14:nvPr/>
            </p14:nvContentPartPr>
            <p14:xfrm>
              <a:off x="11562466" y="4397910"/>
              <a:ext cx="406440" cy="360"/>
            </p14:xfrm>
          </p:contentPart>
        </mc:Choice>
        <mc:Fallback xmlns="">
          <p:pic>
            <p:nvPicPr>
              <p:cNvPr id="10" name="Ink 9">
                <a:extLst>
                  <a:ext uri="{FF2B5EF4-FFF2-40B4-BE49-F238E27FC236}">
                    <a16:creationId xmlns:a16="http://schemas.microsoft.com/office/drawing/2014/main" id="{3812C97E-1BAB-BFB2-CB9E-8F3C2A5E18BB}"/>
                  </a:ext>
                </a:extLst>
              </p:cNvPr>
              <p:cNvPicPr/>
              <p:nvPr/>
            </p:nvPicPr>
            <p:blipFill>
              <a:blip r:embed="rId11"/>
              <a:stretch>
                <a:fillRect/>
              </a:stretch>
            </p:blipFill>
            <p:spPr>
              <a:xfrm>
                <a:off x="11508466" y="4289910"/>
                <a:ext cx="514080" cy="216000"/>
              </a:xfrm>
              <a:prstGeom prst="rect">
                <a:avLst/>
              </a:prstGeom>
            </p:spPr>
          </p:pic>
        </mc:Fallback>
      </mc:AlternateContent>
      <p:sp>
        <p:nvSpPr>
          <p:cNvPr id="4" name="Slide Number Placeholder 3">
            <a:extLst>
              <a:ext uri="{FF2B5EF4-FFF2-40B4-BE49-F238E27FC236}">
                <a16:creationId xmlns:a16="http://schemas.microsoft.com/office/drawing/2014/main" id="{811C5D2D-2378-53CA-B56D-19061B17012D}"/>
              </a:ext>
            </a:extLst>
          </p:cNvPr>
          <p:cNvSpPr>
            <a:spLocks noGrp="1"/>
          </p:cNvSpPr>
          <p:nvPr>
            <p:ph type="sldNum" sz="quarter" idx="12"/>
          </p:nvPr>
        </p:nvSpPr>
        <p:spPr/>
        <p:txBody>
          <a:bodyPr/>
          <a:lstStyle/>
          <a:p>
            <a:fld id="{28E6F07D-F62F-4C3B-A21E-2367E9A39921}" type="slidenum">
              <a:rPr lang="en-US" smtClean="0"/>
              <a:t>29</a:t>
            </a:fld>
            <a:endParaRPr lang="en-US" dirty="0"/>
          </a:p>
        </p:txBody>
      </p:sp>
      <p:pic>
        <p:nvPicPr>
          <p:cNvPr id="12" name="Picture 11">
            <a:extLst>
              <a:ext uri="{FF2B5EF4-FFF2-40B4-BE49-F238E27FC236}">
                <a16:creationId xmlns:a16="http://schemas.microsoft.com/office/drawing/2014/main" id="{E498BA6C-4CAE-9F9A-9879-BE61E8437ECE}"/>
              </a:ext>
            </a:extLst>
          </p:cNvPr>
          <p:cNvPicPr>
            <a:picLocks noChangeAspect="1"/>
          </p:cNvPicPr>
          <p:nvPr/>
        </p:nvPicPr>
        <p:blipFill>
          <a:blip r:embed="rId12"/>
          <a:stretch>
            <a:fillRect/>
          </a:stretch>
        </p:blipFill>
        <p:spPr>
          <a:xfrm>
            <a:off x="221026" y="1175589"/>
            <a:ext cx="11747880" cy="5313418"/>
          </a:xfrm>
          <a:prstGeom prst="rect">
            <a:avLst/>
          </a:prstGeom>
        </p:spPr>
      </p:pic>
    </p:spTree>
    <p:extLst>
      <p:ext uri="{BB962C8B-B14F-4D97-AF65-F5344CB8AC3E}">
        <p14:creationId xmlns:p14="http://schemas.microsoft.com/office/powerpoint/2010/main" val="1123164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3E3ABF-3753-2B4C-D74A-1B7EDA4C0C76}"/>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4B9F9061-AEAB-5BF1-1A7A-621DC29C8958}"/>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B9086B3A-0EC3-098A-9CDB-EFB0B155C8B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7A295DB5-AC68-ABE9-5D30-B6313CC34F7D}"/>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High School Discipline</a:t>
            </a:r>
          </a:p>
        </p:txBody>
      </p:sp>
      <p:pic>
        <p:nvPicPr>
          <p:cNvPr id="11" name="Picture 10">
            <a:extLst>
              <a:ext uri="{FF2B5EF4-FFF2-40B4-BE49-F238E27FC236}">
                <a16:creationId xmlns:a16="http://schemas.microsoft.com/office/drawing/2014/main" id="{EFDCFD95-48BA-70C2-D2EE-D79CBA4E4539}"/>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ED71BBB-695B-B35B-A87B-BBD4ADAF15DA}"/>
                  </a:ext>
                </a:extLst>
              </p14:cNvPr>
              <p14:cNvContentPartPr/>
              <p14:nvPr/>
            </p14:nvContentPartPr>
            <p14:xfrm>
              <a:off x="440626" y="3527790"/>
              <a:ext cx="1422720" cy="58320"/>
            </p14:xfrm>
          </p:contentPart>
        </mc:Choice>
        <mc:Fallback xmlns="">
          <p:pic>
            <p:nvPicPr>
              <p:cNvPr id="7" name="Ink 6">
                <a:extLst>
                  <a:ext uri="{FF2B5EF4-FFF2-40B4-BE49-F238E27FC236}">
                    <a16:creationId xmlns:a16="http://schemas.microsoft.com/office/drawing/2014/main" id="{EED71BBB-695B-B35B-A87B-BBD4ADAF15DA}"/>
                  </a:ext>
                </a:extLst>
              </p:cNvPr>
              <p:cNvPicPr/>
              <p:nvPr/>
            </p:nvPicPr>
            <p:blipFill>
              <a:blip r:embed="rId5"/>
              <a:stretch>
                <a:fillRect/>
              </a:stretch>
            </p:blipFill>
            <p:spPr>
              <a:xfrm>
                <a:off x="386626" y="3419119"/>
                <a:ext cx="1530360" cy="275299"/>
              </a:xfrm>
              <a:prstGeom prst="rect">
                <a:avLst/>
              </a:prstGeom>
            </p:spPr>
          </p:pic>
        </mc:Fallback>
      </mc:AlternateContent>
      <p:pic>
        <p:nvPicPr>
          <p:cNvPr id="5" name="Picture 4">
            <a:extLst>
              <a:ext uri="{FF2B5EF4-FFF2-40B4-BE49-F238E27FC236}">
                <a16:creationId xmlns:a16="http://schemas.microsoft.com/office/drawing/2014/main" id="{63094E7C-4522-B4F5-ABC9-CE6F535BBC02}"/>
              </a:ext>
            </a:extLst>
          </p:cNvPr>
          <p:cNvPicPr>
            <a:picLocks noChangeAspect="1"/>
          </p:cNvPicPr>
          <p:nvPr/>
        </p:nvPicPr>
        <p:blipFill>
          <a:blip r:embed="rId6"/>
          <a:stretch>
            <a:fillRect/>
          </a:stretch>
        </p:blipFill>
        <p:spPr>
          <a:xfrm>
            <a:off x="280996" y="1019175"/>
            <a:ext cx="11470378" cy="5673310"/>
          </a:xfrm>
          <a:prstGeom prst="rect">
            <a:avLst/>
          </a:prstGeom>
        </p:spPr>
      </p:pic>
      <p:sp>
        <p:nvSpPr>
          <p:cNvPr id="4" name="Slide Number Placeholder 3">
            <a:extLst>
              <a:ext uri="{FF2B5EF4-FFF2-40B4-BE49-F238E27FC236}">
                <a16:creationId xmlns:a16="http://schemas.microsoft.com/office/drawing/2014/main" id="{95000AC2-4268-0BB9-A167-60404D9FFC1F}"/>
              </a:ext>
            </a:extLst>
          </p:cNvPr>
          <p:cNvSpPr>
            <a:spLocks noGrp="1"/>
          </p:cNvSpPr>
          <p:nvPr>
            <p:ph type="sldNum" sz="quarter" idx="12"/>
          </p:nvPr>
        </p:nvSpPr>
        <p:spPr/>
        <p:txBody>
          <a:bodyPr/>
          <a:lstStyle/>
          <a:p>
            <a:fld id="{28E6F07D-F62F-4C3B-A21E-2367E9A39921}" type="slidenum">
              <a:rPr lang="en-US" smtClean="0"/>
              <a:t>30</a:t>
            </a:fld>
            <a:endParaRPr lang="en-US" dirty="0"/>
          </a:p>
        </p:txBody>
      </p:sp>
    </p:spTree>
    <p:extLst>
      <p:ext uri="{BB962C8B-B14F-4D97-AF65-F5344CB8AC3E}">
        <p14:creationId xmlns:p14="http://schemas.microsoft.com/office/powerpoint/2010/main" val="842864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4EF023-4498-6582-1054-646CB218ADD3}"/>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A8A07892-02AB-6525-FA87-F40996F1F067}"/>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F6D68260-9BFC-47B3-2560-654EFF93839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5136610E-8B65-0CE0-A66A-FD1821D0D85D}"/>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High School Discipline</a:t>
            </a:r>
          </a:p>
        </p:txBody>
      </p:sp>
      <p:pic>
        <p:nvPicPr>
          <p:cNvPr id="11" name="Picture 10">
            <a:extLst>
              <a:ext uri="{FF2B5EF4-FFF2-40B4-BE49-F238E27FC236}">
                <a16:creationId xmlns:a16="http://schemas.microsoft.com/office/drawing/2014/main" id="{2B6FE6F3-2B2B-7732-4AAA-2E238BB47676}"/>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90F1FE47-9A31-6E66-6337-F732641699B2}"/>
                  </a:ext>
                </a:extLst>
              </p14:cNvPr>
              <p14:cNvContentPartPr/>
              <p14:nvPr/>
            </p14:nvContentPartPr>
            <p14:xfrm>
              <a:off x="440626" y="3527790"/>
              <a:ext cx="1422720" cy="58320"/>
            </p14:xfrm>
          </p:contentPart>
        </mc:Choice>
        <mc:Fallback xmlns="">
          <p:pic>
            <p:nvPicPr>
              <p:cNvPr id="7" name="Ink 6">
                <a:extLst>
                  <a:ext uri="{FF2B5EF4-FFF2-40B4-BE49-F238E27FC236}">
                    <a16:creationId xmlns:a16="http://schemas.microsoft.com/office/drawing/2014/main" id="{90F1FE47-9A31-6E66-6337-F732641699B2}"/>
                  </a:ext>
                </a:extLst>
              </p:cNvPr>
              <p:cNvPicPr/>
              <p:nvPr/>
            </p:nvPicPr>
            <p:blipFill>
              <a:blip r:embed="rId5"/>
              <a:stretch>
                <a:fillRect/>
              </a:stretch>
            </p:blipFill>
            <p:spPr>
              <a:xfrm>
                <a:off x="386626" y="3419119"/>
                <a:ext cx="1530360" cy="275299"/>
              </a:xfrm>
              <a:prstGeom prst="rect">
                <a:avLst/>
              </a:prstGeom>
            </p:spPr>
          </p:pic>
        </mc:Fallback>
      </mc:AlternateContent>
      <p:sp>
        <p:nvSpPr>
          <p:cNvPr id="4" name="Slide Number Placeholder 3">
            <a:extLst>
              <a:ext uri="{FF2B5EF4-FFF2-40B4-BE49-F238E27FC236}">
                <a16:creationId xmlns:a16="http://schemas.microsoft.com/office/drawing/2014/main" id="{E49CA9ED-6BA1-CCD0-A1C8-241897623EED}"/>
              </a:ext>
            </a:extLst>
          </p:cNvPr>
          <p:cNvSpPr>
            <a:spLocks noGrp="1"/>
          </p:cNvSpPr>
          <p:nvPr>
            <p:ph type="sldNum" sz="quarter" idx="12"/>
          </p:nvPr>
        </p:nvSpPr>
        <p:spPr/>
        <p:txBody>
          <a:bodyPr/>
          <a:lstStyle/>
          <a:p>
            <a:fld id="{28E6F07D-F62F-4C3B-A21E-2367E9A39921}" type="slidenum">
              <a:rPr lang="en-US" smtClean="0"/>
              <a:t>31</a:t>
            </a:fld>
            <a:endParaRPr lang="en-US" dirty="0"/>
          </a:p>
        </p:txBody>
      </p:sp>
      <p:pic>
        <p:nvPicPr>
          <p:cNvPr id="8" name="Picture 7">
            <a:extLst>
              <a:ext uri="{FF2B5EF4-FFF2-40B4-BE49-F238E27FC236}">
                <a16:creationId xmlns:a16="http://schemas.microsoft.com/office/drawing/2014/main" id="{416E98AD-5573-7755-3CE3-056521844E7A}"/>
              </a:ext>
            </a:extLst>
          </p:cNvPr>
          <p:cNvPicPr>
            <a:picLocks noChangeAspect="1"/>
          </p:cNvPicPr>
          <p:nvPr/>
        </p:nvPicPr>
        <p:blipFill>
          <a:blip r:embed="rId6"/>
          <a:stretch>
            <a:fillRect/>
          </a:stretch>
        </p:blipFill>
        <p:spPr>
          <a:xfrm>
            <a:off x="297236" y="1126989"/>
            <a:ext cx="11679611" cy="5363458"/>
          </a:xfrm>
          <a:prstGeom prst="rect">
            <a:avLst/>
          </a:prstGeom>
        </p:spPr>
      </p:pic>
    </p:spTree>
    <p:extLst>
      <p:ext uri="{BB962C8B-B14F-4D97-AF65-F5344CB8AC3E}">
        <p14:creationId xmlns:p14="http://schemas.microsoft.com/office/powerpoint/2010/main" val="3503241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FD5DD6-2CA1-F384-2920-0784BAA634A8}"/>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412308B1-058A-E919-DAA1-C033950CAC68}"/>
              </a:ext>
            </a:extLst>
          </p:cNvPr>
          <p:cNvSpPr txBox="1"/>
          <p:nvPr/>
        </p:nvSpPr>
        <p:spPr>
          <a:xfrm>
            <a:off x="550826" y="1309843"/>
            <a:ext cx="11048991" cy="2462213"/>
          </a:xfrm>
          <a:prstGeom prst="rect">
            <a:avLst/>
          </a:prstGeom>
          <a:noFill/>
        </p:spPr>
        <p:txBody>
          <a:bodyPr wrap="square" rtlCol="0">
            <a:spAutoFit/>
          </a:bodyPr>
          <a:lstStyle/>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a:p>
            <a:endParaRPr lang="en-US" sz="2200" dirty="0">
              <a:latin typeface="Arial Narrow" panose="020B0606020202030204" pitchFamily="34" charset="0"/>
              <a:cs typeface="Arial" panose="020B0604020202020204" pitchFamily="34" charset="0"/>
            </a:endParaRPr>
          </a:p>
          <a:p>
            <a:r>
              <a:rPr lang="en-US" sz="2200" dirty="0">
                <a:latin typeface="Arial Narrow" panose="020B0606020202030204" pitchFamily="34" charset="0"/>
                <a:cs typeface="Arial" panose="020B0604020202020204" pitchFamily="34" charset="0"/>
              </a:rPr>
              <a:t>Arial Narrow Font Text Goes Here</a:t>
            </a:r>
          </a:p>
        </p:txBody>
      </p:sp>
      <p:sp>
        <p:nvSpPr>
          <p:cNvPr id="3" name="Rectangle 2">
            <a:extLst>
              <a:ext uri="{FF2B5EF4-FFF2-40B4-BE49-F238E27FC236}">
                <a16:creationId xmlns:a16="http://schemas.microsoft.com/office/drawing/2014/main" id="{531BEC23-4804-DC6C-2363-27F1D7067A7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55147B3-DD0D-C419-E612-862FEFC011A7}"/>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Number of Hearings Monthly</a:t>
            </a:r>
          </a:p>
        </p:txBody>
      </p:sp>
      <p:pic>
        <p:nvPicPr>
          <p:cNvPr id="11" name="Picture 10">
            <a:extLst>
              <a:ext uri="{FF2B5EF4-FFF2-40B4-BE49-F238E27FC236}">
                <a16:creationId xmlns:a16="http://schemas.microsoft.com/office/drawing/2014/main" id="{60BAB688-B41C-ABBA-1AEC-D9DD94662C7B}"/>
              </a:ext>
            </a:extLst>
          </p:cNvPr>
          <p:cNvPicPr>
            <a:picLocks noChangeAspect="1"/>
          </p:cNvPicPr>
          <p:nvPr/>
        </p:nvPicPr>
        <p:blipFill>
          <a:blip r:embed="rId3"/>
          <a:stretch>
            <a:fillRect/>
          </a:stretch>
        </p:blipFill>
        <p:spPr>
          <a:xfrm>
            <a:off x="10789316" y="-76332"/>
            <a:ext cx="1391675" cy="1386174"/>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6A457685-6C96-59B4-B602-7355796CB03D}"/>
                  </a:ext>
                </a:extLst>
              </p14:cNvPr>
              <p14:cNvContentPartPr/>
              <p14:nvPr/>
            </p14:nvContentPartPr>
            <p14:xfrm>
              <a:off x="694786" y="4164630"/>
              <a:ext cx="2314800" cy="118800"/>
            </p14:xfrm>
          </p:contentPart>
        </mc:Choice>
        <mc:Fallback xmlns="">
          <p:pic>
            <p:nvPicPr>
              <p:cNvPr id="7" name="Ink 6">
                <a:extLst>
                  <a:ext uri="{FF2B5EF4-FFF2-40B4-BE49-F238E27FC236}">
                    <a16:creationId xmlns:a16="http://schemas.microsoft.com/office/drawing/2014/main" id="{6A457685-6C96-59B4-B602-7355796CB03D}"/>
                  </a:ext>
                </a:extLst>
              </p:cNvPr>
              <p:cNvPicPr/>
              <p:nvPr/>
            </p:nvPicPr>
            <p:blipFill>
              <a:blip r:embed="rId5"/>
              <a:stretch>
                <a:fillRect/>
              </a:stretch>
            </p:blipFill>
            <p:spPr>
              <a:xfrm>
                <a:off x="640786" y="4056630"/>
                <a:ext cx="2422440" cy="334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CBE8217E-A19F-4F44-7932-18FB6BE42389}"/>
                  </a:ext>
                </a:extLst>
              </p14:cNvPr>
              <p14:cNvContentPartPr/>
              <p14:nvPr/>
            </p14:nvContentPartPr>
            <p14:xfrm>
              <a:off x="660586" y="5230950"/>
              <a:ext cx="1908720" cy="48240"/>
            </p14:xfrm>
          </p:contentPart>
        </mc:Choice>
        <mc:Fallback xmlns="">
          <p:pic>
            <p:nvPicPr>
              <p:cNvPr id="8" name="Ink 7">
                <a:extLst>
                  <a:ext uri="{FF2B5EF4-FFF2-40B4-BE49-F238E27FC236}">
                    <a16:creationId xmlns:a16="http://schemas.microsoft.com/office/drawing/2014/main" id="{CBE8217E-A19F-4F44-7932-18FB6BE42389}"/>
                  </a:ext>
                </a:extLst>
              </p:cNvPr>
              <p:cNvPicPr/>
              <p:nvPr/>
            </p:nvPicPr>
            <p:blipFill>
              <a:blip r:embed="rId7"/>
              <a:stretch>
                <a:fillRect/>
              </a:stretch>
            </p:blipFill>
            <p:spPr>
              <a:xfrm>
                <a:off x="606586" y="5122950"/>
                <a:ext cx="201636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F1EA56FD-7FA9-2B15-A7CB-38B1E3B99367}"/>
                  </a:ext>
                </a:extLst>
              </p14:cNvPr>
              <p14:cNvContentPartPr/>
              <p14:nvPr/>
            </p14:nvContentPartPr>
            <p14:xfrm>
              <a:off x="653746" y="5867430"/>
              <a:ext cx="1730520" cy="74880"/>
            </p14:xfrm>
          </p:contentPart>
        </mc:Choice>
        <mc:Fallback xmlns="">
          <p:pic>
            <p:nvPicPr>
              <p:cNvPr id="9" name="Ink 8">
                <a:extLst>
                  <a:ext uri="{FF2B5EF4-FFF2-40B4-BE49-F238E27FC236}">
                    <a16:creationId xmlns:a16="http://schemas.microsoft.com/office/drawing/2014/main" id="{F1EA56FD-7FA9-2B15-A7CB-38B1E3B99367}"/>
                  </a:ext>
                </a:extLst>
              </p:cNvPr>
              <p:cNvPicPr/>
              <p:nvPr/>
            </p:nvPicPr>
            <p:blipFill>
              <a:blip r:embed="rId9"/>
              <a:stretch>
                <a:fillRect/>
              </a:stretch>
            </p:blipFill>
            <p:spPr>
              <a:xfrm>
                <a:off x="599746" y="5759947"/>
                <a:ext cx="1838160" cy="289488"/>
              </a:xfrm>
              <a:prstGeom prst="rect">
                <a:avLst/>
              </a:prstGeom>
            </p:spPr>
          </p:pic>
        </mc:Fallback>
      </mc:AlternateContent>
      <p:pic>
        <p:nvPicPr>
          <p:cNvPr id="5" name="Picture 4">
            <a:extLst>
              <a:ext uri="{FF2B5EF4-FFF2-40B4-BE49-F238E27FC236}">
                <a16:creationId xmlns:a16="http://schemas.microsoft.com/office/drawing/2014/main" id="{104D04F5-0C0A-B8C3-A796-CBEB154C4264}"/>
              </a:ext>
            </a:extLst>
          </p:cNvPr>
          <p:cNvPicPr>
            <a:picLocks noChangeAspect="1"/>
          </p:cNvPicPr>
          <p:nvPr/>
        </p:nvPicPr>
        <p:blipFill>
          <a:blip r:embed="rId10"/>
          <a:stretch>
            <a:fillRect/>
          </a:stretch>
        </p:blipFill>
        <p:spPr>
          <a:xfrm>
            <a:off x="550826" y="1126989"/>
            <a:ext cx="11267794" cy="5422401"/>
          </a:xfrm>
          <a:prstGeom prst="rect">
            <a:avLst/>
          </a:prstGeom>
        </p:spPr>
      </p:pic>
      <p:sp>
        <p:nvSpPr>
          <p:cNvPr id="4" name="Slide Number Placeholder 3">
            <a:extLst>
              <a:ext uri="{FF2B5EF4-FFF2-40B4-BE49-F238E27FC236}">
                <a16:creationId xmlns:a16="http://schemas.microsoft.com/office/drawing/2014/main" id="{8583EDAD-DAC2-AFC2-97F8-074519F08DA4}"/>
              </a:ext>
            </a:extLst>
          </p:cNvPr>
          <p:cNvSpPr>
            <a:spLocks noGrp="1"/>
          </p:cNvSpPr>
          <p:nvPr>
            <p:ph type="sldNum" sz="quarter" idx="12"/>
          </p:nvPr>
        </p:nvSpPr>
        <p:spPr/>
        <p:txBody>
          <a:bodyPr/>
          <a:lstStyle/>
          <a:p>
            <a:fld id="{28E6F07D-F62F-4C3B-A21E-2367E9A39921}" type="slidenum">
              <a:rPr lang="en-US" smtClean="0"/>
              <a:t>32</a:t>
            </a:fld>
            <a:endParaRPr lang="en-US" dirty="0"/>
          </a:p>
        </p:txBody>
      </p:sp>
    </p:spTree>
    <p:extLst>
      <p:ext uri="{BB962C8B-B14F-4D97-AF65-F5344CB8AC3E}">
        <p14:creationId xmlns:p14="http://schemas.microsoft.com/office/powerpoint/2010/main" val="2684293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4893647"/>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400" dirty="0">
                <a:latin typeface="Arial Narrow"/>
                <a:cs typeface="Arial"/>
              </a:rPr>
              <a:t>PBIS-  Goal is for 100% of our schools to be distinguished or operational.  We currently have 27 distinguished and 3 operational.</a:t>
            </a:r>
          </a:p>
          <a:p>
            <a:pPr marL="342900" indent="-342900">
              <a:buFont typeface="Arial" panose="020B0604020202020204" pitchFamily="34" charset="0"/>
              <a:buChar char="•"/>
            </a:pPr>
            <a:r>
              <a:rPr lang="en-US" sz="2400" dirty="0">
                <a:latin typeface="Arial Narrow"/>
                <a:cs typeface="Arial"/>
              </a:rPr>
              <a:t>Leader In Me- Increase the number of schools who have been identified as Light House Schools from 14 to 16.</a:t>
            </a:r>
          </a:p>
          <a:p>
            <a:pPr lvl="1"/>
            <a:r>
              <a:rPr lang="en-US" sz="2400" dirty="0">
                <a:latin typeface="Arial Narrow"/>
                <a:cs typeface="Arial"/>
              </a:rPr>
              <a:t> Our latest schools that were identified as Lighthouse Schools are:</a:t>
            </a:r>
          </a:p>
          <a:p>
            <a:pPr marL="800100" lvl="1" indent="-342900">
              <a:buFont typeface="Arial" panose="020B0604020202020204" pitchFamily="34" charset="0"/>
              <a:buChar char="•"/>
            </a:pPr>
            <a:r>
              <a:rPr lang="en-US" sz="2400" dirty="0">
                <a:latin typeface="Arial Narrow"/>
                <a:cs typeface="Arial"/>
              </a:rPr>
              <a:t>Heard Elementary</a:t>
            </a:r>
          </a:p>
          <a:p>
            <a:pPr marL="800100" lvl="1" indent="-342900">
              <a:buFont typeface="Arial" panose="020B0604020202020204" pitchFamily="34" charset="0"/>
              <a:buChar char="•"/>
            </a:pPr>
            <a:r>
              <a:rPr lang="en-US" sz="2400" dirty="0">
                <a:latin typeface="Arial Narrow"/>
                <a:cs typeface="Arial"/>
              </a:rPr>
              <a:t> Northeast High the first high school to be recognized in the State of Georgia receiving lighthouse status, .</a:t>
            </a:r>
          </a:p>
          <a:p>
            <a:pPr marL="342900" indent="-342900">
              <a:buFont typeface="Arial" panose="020B0604020202020204" pitchFamily="34" charset="0"/>
              <a:buChar char="•"/>
            </a:pPr>
            <a:r>
              <a:rPr lang="en-US" sz="2400" dirty="0">
                <a:latin typeface="Arial Narrow"/>
                <a:cs typeface="Arial"/>
              </a:rPr>
              <a:t>Restorative Practices- Continue to train professionals in our schools.</a:t>
            </a:r>
          </a:p>
          <a:p>
            <a:pPr marL="342900" indent="-342900">
              <a:buFont typeface="Arial" panose="020B0604020202020204" pitchFamily="34" charset="0"/>
              <a:buChar char="•"/>
            </a:pPr>
            <a:r>
              <a:rPr lang="en-US" sz="2400" dirty="0">
                <a:latin typeface="Arial Narrow"/>
                <a:cs typeface="Arial"/>
              </a:rPr>
              <a:t>Project Aware-Identify students through the RTI(Response to Intervention) process that need additional support and matching the student up with the appropriate .intervention.</a:t>
            </a:r>
          </a:p>
          <a:p>
            <a:pPr marL="342900" indent="-342900">
              <a:buFont typeface="Arial" panose="020B0604020202020204" pitchFamily="34" charset="0"/>
              <a:buChar char="•"/>
            </a:pPr>
            <a:r>
              <a:rPr lang="en-US" sz="2400" dirty="0">
                <a:latin typeface="Arial Narrow"/>
                <a:cs typeface="Arial"/>
              </a:rPr>
              <a:t>Olweus Bullying Program-(already mentioned).</a:t>
            </a:r>
          </a:p>
          <a:p>
            <a:pPr marL="342900" indent="-342900">
              <a:buFont typeface="Arial" panose="020B0604020202020204" pitchFamily="34" charset="0"/>
              <a:buChar char="•"/>
            </a:pPr>
            <a:r>
              <a:rPr lang="en-US" sz="2400" dirty="0">
                <a:latin typeface="Arial Narrow"/>
                <a:cs typeface="Arial"/>
              </a:rPr>
              <a:t>De-escalation Training- 100% of our teachers will be trained in de-escalation</a:t>
            </a:r>
            <a:r>
              <a:rPr lang="en-US" sz="2200" dirty="0">
                <a:latin typeface="Arial Narrow"/>
                <a:cs typeface="Arial"/>
              </a:rPr>
              <a:t>.</a:t>
            </a: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Discipline Interventions and Focus Areas</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BA1B95CA-CADC-1820-C85D-CE1AA43CBD7F}"/>
              </a:ext>
            </a:extLst>
          </p:cNvPr>
          <p:cNvSpPr>
            <a:spLocks noGrp="1"/>
          </p:cNvSpPr>
          <p:nvPr>
            <p:ph type="sldNum" sz="quarter" idx="12"/>
          </p:nvPr>
        </p:nvSpPr>
        <p:spPr/>
        <p:txBody>
          <a:bodyPr/>
          <a:lstStyle/>
          <a:p>
            <a:fld id="{28E6F07D-F62F-4C3B-A21E-2367E9A39921}" type="slidenum">
              <a:rPr lang="en-US" smtClean="0"/>
              <a:t>33</a:t>
            </a:fld>
            <a:endParaRPr lang="en-US" dirty="0"/>
          </a:p>
        </p:txBody>
      </p:sp>
    </p:spTree>
    <p:extLst>
      <p:ext uri="{BB962C8B-B14F-4D97-AF65-F5344CB8AC3E}">
        <p14:creationId xmlns:p14="http://schemas.microsoft.com/office/powerpoint/2010/main" val="1092307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308767" y="1329259"/>
            <a:ext cx="11752169" cy="5344918"/>
          </a:xfrm>
          <a:noFill/>
        </p:spPr>
        <p:txBody>
          <a:bodyPr vert="horz" lIns="91440" tIns="45720" rIns="91440" bIns="45720" rtlCol="0" anchor="t">
            <a:noAutofit/>
          </a:bodyPr>
          <a:lstStyle/>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Maintain a Coordinated, Centralized System of Referral &amp; Support for Students </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Provide Mental Health Services – Screening, Consultation, Counseling, Brief Interventions, Referrals, etc.</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Facilitate School Emotional Behavioral Supports &amp; Intervention Resource Mapping &amp; Gap Analyses</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Coordinate Universal Behavior Screening &amp; Assist with UBS Data Reviews &amp; Follow-Up</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Integrate Youth Wellness into the School Setting (Using PBIS Framework)</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Support Special School Programs that Promote Youth Wellness (i.e. Sources of Strength)</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Advocate for Child &amp; Youth Mental Health (School, District &amp; Community Meetings)</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Collaborate with Community Stakeholders for School-Based Mental Health, Special Events, &amp; Activities</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Build District, School &amp; Parent Capacity to Support Students with Mental Health Risks, Concerns or Needs</a:t>
            </a:r>
          </a:p>
          <a:p>
            <a:pPr marL="342900" marR="0" lvl="0" indent="-342900">
              <a:lnSpc>
                <a:spcPct val="107000"/>
              </a:lnSpc>
              <a:spcBef>
                <a:spcPts val="0"/>
              </a:spcBef>
              <a:spcAft>
                <a:spcPts val="0"/>
              </a:spcAft>
              <a:buFont typeface="Wingdings" panose="05000000000000000000" pitchFamily="2" charset="2"/>
              <a:buChar char=""/>
            </a:pPr>
            <a:r>
              <a:rPr lang="en-US" sz="2000" dirty="0">
                <a:effectLst/>
                <a:latin typeface="Trade Gothic Next" panose="020B0503040303020004" pitchFamily="34" charset="0"/>
                <a:ea typeface="Calibri" panose="020F0502020204030204" pitchFamily="34" charset="0"/>
                <a:cs typeface="Times New Roman" panose="02020603050405020304" pitchFamily="18" charset="0"/>
              </a:rPr>
              <a:t>Connect with Parents of Students with Mental Health Risks, Concerns, or Needs to Develop a Plan of Support, Promote Parent/Youth Skill-building, and Track Student Progress</a:t>
            </a:r>
          </a:p>
          <a:p>
            <a:pPr>
              <a:lnSpc>
                <a:spcPct val="107000"/>
              </a:lnSpc>
              <a:spcBef>
                <a:spcPts val="0"/>
              </a:spcBef>
              <a:spcAft>
                <a:spcPts val="800"/>
              </a:spcAft>
            </a:pPr>
            <a:r>
              <a:rPr lang="en-US" sz="2000" b="1" i="1" dirty="0">
                <a:effectLst/>
                <a:latin typeface="Trade Gothic Next" panose="020B0503040303020004" pitchFamily="34" charset="0"/>
                <a:ea typeface="Calibri" panose="020F0502020204030204" pitchFamily="34" charset="0"/>
                <a:cs typeface="Times New Roman" panose="02020603050405020304" pitchFamily="18" charset="0"/>
              </a:rPr>
              <a:t>Project AWARE is more than just a program </a:t>
            </a:r>
            <a:r>
              <a:rPr lang="en-US" sz="2000" b="1" dirty="0">
                <a:effectLst/>
                <a:latin typeface="Trade Gothic Next" panose="020B0503040303020004" pitchFamily="34" charset="0"/>
                <a:ea typeface="Calibri" panose="020F0502020204030204" pitchFamily="34" charset="0"/>
                <a:cs typeface="Times New Roman" panose="02020603050405020304" pitchFamily="18" charset="0"/>
              </a:rPr>
              <a:t>– it’s a collection of districtwide approaches aimed at </a:t>
            </a:r>
            <a:r>
              <a:rPr lang="en-US" sz="2000" b="1" i="1" dirty="0">
                <a:effectLst/>
                <a:latin typeface="Trade Gothic Next" panose="020B0503040303020004" pitchFamily="34" charset="0"/>
                <a:ea typeface="Calibri" panose="020F0502020204030204" pitchFamily="34" charset="0"/>
                <a:cs typeface="Times New Roman" panose="02020603050405020304" pitchFamily="18" charset="0"/>
              </a:rPr>
              <a:t>supporting the whole child</a:t>
            </a:r>
            <a:r>
              <a:rPr lang="en-US" sz="2000" b="1" dirty="0">
                <a:effectLst/>
                <a:latin typeface="Trade Gothic Next" panose="020B0503040303020004" pitchFamily="34" charset="0"/>
                <a:ea typeface="Calibri" panose="020F0502020204030204" pitchFamily="34" charset="0"/>
                <a:cs typeface="Times New Roman" panose="02020603050405020304" pitchFamily="18" charset="0"/>
              </a:rPr>
              <a:t>… and it involves all of us working together to advance wellness and resilience in education</a:t>
            </a:r>
            <a:r>
              <a:rPr lang="en-US" sz="1800" b="1" dirty="0">
                <a:effectLst/>
                <a:latin typeface="Trade Gothic Next" panose="020B0503040303020004" pitchFamily="34" charset="0"/>
                <a:ea typeface="Calibri" panose="020F0502020204030204" pitchFamily="34" charset="0"/>
                <a:cs typeface="Times New Roman" panose="02020603050405020304" pitchFamily="18" charset="0"/>
              </a:rPr>
              <a:t>.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15701"/>
            <a:ext cx="10627939" cy="1107996"/>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Project AWARE – What </a:t>
            </a:r>
            <a:r>
              <a:rPr lang="en-US" sz="6600" b="1" dirty="0">
                <a:solidFill>
                  <a:schemeClr val="bg1"/>
                </a:solidFill>
                <a:effectLst>
                  <a:outerShdw blurRad="38100" dist="38100" dir="2700000" algn="tl">
                    <a:srgbClr val="000000">
                      <a:alpha val="43137"/>
                    </a:srgbClr>
                  </a:outerShdw>
                </a:effectLst>
                <a:latin typeface="Freestyle Script" panose="030804020302050B0404" pitchFamily="66" charset="0"/>
              </a:rPr>
              <a:t>We</a:t>
            </a:r>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Do…  </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681416" y="-76332"/>
            <a:ext cx="1499580" cy="1493652"/>
          </a:xfrm>
          <a:prstGeom prst="rect">
            <a:avLst/>
          </a:prstGeom>
        </p:spPr>
      </p:pic>
      <p:sp>
        <p:nvSpPr>
          <p:cNvPr id="2" name="Slide Number Placeholder 1">
            <a:extLst>
              <a:ext uri="{FF2B5EF4-FFF2-40B4-BE49-F238E27FC236}">
                <a16:creationId xmlns:a16="http://schemas.microsoft.com/office/drawing/2014/main" id="{B39A1202-A1C1-670E-2A4D-FC6D84E64B3F}"/>
              </a:ext>
            </a:extLst>
          </p:cNvPr>
          <p:cNvSpPr>
            <a:spLocks noGrp="1"/>
          </p:cNvSpPr>
          <p:nvPr>
            <p:ph type="sldNum" sz="quarter" idx="12"/>
          </p:nvPr>
        </p:nvSpPr>
        <p:spPr/>
        <p:txBody>
          <a:bodyPr/>
          <a:lstStyle/>
          <a:p>
            <a:fld id="{28E6F07D-F62F-4C3B-A21E-2367E9A39921}" type="slidenum">
              <a:rPr lang="en-US" smtClean="0"/>
              <a:t>34</a:t>
            </a:fld>
            <a:endParaRPr lang="en-US" dirty="0"/>
          </a:p>
        </p:txBody>
      </p:sp>
    </p:spTree>
    <p:extLst>
      <p:ext uri="{BB962C8B-B14F-4D97-AF65-F5344CB8AC3E}">
        <p14:creationId xmlns:p14="http://schemas.microsoft.com/office/powerpoint/2010/main" val="2091432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75F14-AAA7-09CF-8D82-111911C5ED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852B0A-B843-0880-5EF4-0CC1944457BD}"/>
              </a:ext>
            </a:extLst>
          </p:cNvPr>
          <p:cNvSpPr>
            <a:spLocks noGrp="1"/>
          </p:cNvSpPr>
          <p:nvPr>
            <p:ph idx="1"/>
          </p:nvPr>
        </p:nvSpPr>
        <p:spPr>
          <a:xfrm>
            <a:off x="308767" y="1329259"/>
            <a:ext cx="11752169" cy="5344918"/>
          </a:xfrm>
          <a:noFill/>
        </p:spPr>
        <p:txBody>
          <a:bodyPr vert="horz" lIns="91440" tIns="45720" rIns="91440" bIns="45720" rtlCol="0" anchor="t">
            <a:noAutofit/>
          </a:bodyPr>
          <a:lstStyle/>
          <a:p>
            <a:pPr marL="0" marR="0" lvl="0" indent="0">
              <a:lnSpc>
                <a:spcPct val="107000"/>
              </a:lnSpc>
              <a:spcBef>
                <a:spcPts val="0"/>
              </a:spcBef>
              <a:spcAft>
                <a:spcPts val="0"/>
              </a:spcAft>
              <a:buNone/>
            </a:pPr>
            <a:endParaRPr lang="en-US" sz="1800" dirty="0">
              <a:effectLst/>
              <a:latin typeface="Trade Gothic Next" panose="020B05030403030200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800"/>
              </a:spcAft>
            </a:pPr>
            <a:r>
              <a:rPr lang="en-US" sz="2400" dirty="0">
                <a:latin typeface="Trade Gothic Next" panose="020B0503040303020004" pitchFamily="34" charset="0"/>
                <a:ea typeface="Calibri" panose="020F0502020204030204" pitchFamily="34" charset="0"/>
                <a:cs typeface="Times New Roman" panose="02020603050405020304" pitchFamily="18" charset="0"/>
              </a:rPr>
              <a:t>Restorative Practice </a:t>
            </a:r>
          </a:p>
          <a:p>
            <a:pPr lvl="1">
              <a:lnSpc>
                <a:spcPct val="107000"/>
              </a:lnSpc>
              <a:spcBef>
                <a:spcPts val="0"/>
              </a:spcBef>
              <a:spcAft>
                <a:spcPts val="800"/>
              </a:spcAft>
            </a:pPr>
            <a:r>
              <a:rPr lang="en-US" dirty="0">
                <a:effectLst/>
                <a:latin typeface="Trade Gothic Next" panose="020B0503040303020004" pitchFamily="34" charset="0"/>
                <a:ea typeface="Calibri" panose="020F0502020204030204" pitchFamily="34" charset="0"/>
                <a:cs typeface="Times New Roman" panose="02020603050405020304" pitchFamily="18" charset="0"/>
              </a:rPr>
              <a:t>A way to address conflict and repair relationships of </a:t>
            </a:r>
            <a:r>
              <a:rPr lang="en-US" dirty="0">
                <a:latin typeface="Trade Gothic Next" panose="020B0503040303020004" pitchFamily="34" charset="0"/>
                <a:ea typeface="Calibri" panose="020F0502020204030204" pitchFamily="34" charset="0"/>
                <a:cs typeface="Times New Roman" panose="02020603050405020304" pitchFamily="18" charset="0"/>
              </a:rPr>
              <a:t>all involved.</a:t>
            </a:r>
          </a:p>
          <a:p>
            <a:pPr lvl="1">
              <a:lnSpc>
                <a:spcPct val="107000"/>
              </a:lnSpc>
              <a:spcBef>
                <a:spcPts val="0"/>
              </a:spcBef>
              <a:spcAft>
                <a:spcPts val="800"/>
              </a:spcAft>
            </a:pPr>
            <a:r>
              <a:rPr lang="en-US" dirty="0">
                <a:effectLst/>
                <a:latin typeface="Trade Gothic Next" panose="020B0503040303020004" pitchFamily="34" charset="0"/>
                <a:ea typeface="Calibri" panose="020F0502020204030204" pitchFamily="34" charset="0"/>
                <a:cs typeface="Times New Roman" panose="02020603050405020304" pitchFamily="18" charset="0"/>
              </a:rPr>
              <a:t>Used to </a:t>
            </a:r>
            <a:r>
              <a:rPr lang="en-US" dirty="0">
                <a:latin typeface="Trade Gothic Next" panose="020B0503040303020004" pitchFamily="34" charset="0"/>
                <a:ea typeface="Calibri" panose="020F0502020204030204" pitchFamily="34" charset="0"/>
                <a:cs typeface="Times New Roman" panose="02020603050405020304" pitchFamily="18" charset="0"/>
              </a:rPr>
              <a:t>b</a:t>
            </a:r>
            <a:r>
              <a:rPr lang="en-US" dirty="0">
                <a:effectLst/>
                <a:latin typeface="Trade Gothic Next" panose="020B0503040303020004" pitchFamily="34" charset="0"/>
                <a:ea typeface="Calibri" panose="020F0502020204030204" pitchFamily="34" charset="0"/>
                <a:cs typeface="Times New Roman" panose="02020603050405020304" pitchFamily="18" charset="0"/>
              </a:rPr>
              <a:t>uild community within the class and school.</a:t>
            </a:r>
          </a:p>
          <a:p>
            <a:pPr lvl="1">
              <a:lnSpc>
                <a:spcPct val="107000"/>
              </a:lnSpc>
              <a:spcBef>
                <a:spcPts val="0"/>
              </a:spcBef>
              <a:spcAft>
                <a:spcPts val="800"/>
              </a:spcAft>
            </a:pPr>
            <a:r>
              <a:rPr lang="en-US">
                <a:latin typeface="Trade Gothic Next" panose="020B0503040303020004" pitchFamily="34" charset="0"/>
                <a:ea typeface="Calibri" panose="020F0502020204030204" pitchFamily="34" charset="0"/>
                <a:cs typeface="Times New Roman" panose="02020603050405020304" pitchFamily="18" charset="0"/>
              </a:rPr>
              <a:t>Serves </a:t>
            </a:r>
            <a:r>
              <a:rPr lang="en-US" dirty="0">
                <a:latin typeface="Trade Gothic Next" panose="020B0503040303020004" pitchFamily="34" charset="0"/>
                <a:ea typeface="Calibri" panose="020F0502020204030204" pitchFamily="34" charset="0"/>
                <a:cs typeface="Times New Roman" panose="02020603050405020304" pitchFamily="18" charset="0"/>
              </a:rPr>
              <a:t>as a re-entry program in 16 of our schools where the parent and student participate in a circle for students who are exhibiting excessive behaviors.</a:t>
            </a:r>
          </a:p>
          <a:p>
            <a:pPr lvl="1">
              <a:lnSpc>
                <a:spcPct val="107000"/>
              </a:lnSpc>
              <a:spcBef>
                <a:spcPts val="0"/>
              </a:spcBef>
              <a:spcAft>
                <a:spcPts val="800"/>
              </a:spcAft>
            </a:pPr>
            <a:r>
              <a:rPr lang="en-US" dirty="0">
                <a:effectLst/>
                <a:latin typeface="Trade Gothic Next" panose="020B0503040303020004" pitchFamily="34" charset="0"/>
                <a:ea typeface="Calibri" panose="020F0502020204030204" pitchFamily="34" charset="0"/>
                <a:cs typeface="Times New Roman" panose="02020603050405020304" pitchFamily="18" charset="0"/>
              </a:rPr>
              <a:t>We have a team trained in all of our schools.</a:t>
            </a:r>
          </a:p>
        </p:txBody>
      </p:sp>
      <p:sp>
        <p:nvSpPr>
          <p:cNvPr id="8" name="Rectangle 7">
            <a:extLst>
              <a:ext uri="{FF2B5EF4-FFF2-40B4-BE49-F238E27FC236}">
                <a16:creationId xmlns:a16="http://schemas.microsoft.com/office/drawing/2014/main" id="{52D3B6B9-5E21-6218-44E1-ED9873C86D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C8DDA71-531D-4D7C-F221-DF8E6CA852EB}"/>
              </a:ext>
            </a:extLst>
          </p:cNvPr>
          <p:cNvSpPr txBox="1"/>
          <p:nvPr/>
        </p:nvSpPr>
        <p:spPr>
          <a:xfrm>
            <a:off x="225240" y="115701"/>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Restorative Practices </a:t>
            </a:r>
          </a:p>
        </p:txBody>
      </p:sp>
      <p:pic>
        <p:nvPicPr>
          <p:cNvPr id="4" name="Picture 3">
            <a:extLst>
              <a:ext uri="{FF2B5EF4-FFF2-40B4-BE49-F238E27FC236}">
                <a16:creationId xmlns:a16="http://schemas.microsoft.com/office/drawing/2014/main" id="{06982BCC-E7F8-66F7-6108-A60A10E2DDBD}"/>
              </a:ext>
            </a:extLst>
          </p:cNvPr>
          <p:cNvPicPr>
            <a:picLocks noChangeAspect="1"/>
          </p:cNvPicPr>
          <p:nvPr/>
        </p:nvPicPr>
        <p:blipFill>
          <a:blip r:embed="rId3"/>
          <a:stretch>
            <a:fillRect/>
          </a:stretch>
        </p:blipFill>
        <p:spPr>
          <a:xfrm>
            <a:off x="10681416" y="-76332"/>
            <a:ext cx="1499580" cy="1493652"/>
          </a:xfrm>
          <a:prstGeom prst="rect">
            <a:avLst/>
          </a:prstGeom>
        </p:spPr>
      </p:pic>
      <p:sp>
        <p:nvSpPr>
          <p:cNvPr id="2" name="Slide Number Placeholder 1">
            <a:extLst>
              <a:ext uri="{FF2B5EF4-FFF2-40B4-BE49-F238E27FC236}">
                <a16:creationId xmlns:a16="http://schemas.microsoft.com/office/drawing/2014/main" id="{59378409-40D6-BE1F-E2B7-3AF8879C311D}"/>
              </a:ext>
            </a:extLst>
          </p:cNvPr>
          <p:cNvSpPr>
            <a:spLocks noGrp="1"/>
          </p:cNvSpPr>
          <p:nvPr>
            <p:ph type="sldNum" sz="quarter" idx="12"/>
          </p:nvPr>
        </p:nvSpPr>
        <p:spPr/>
        <p:txBody>
          <a:bodyPr/>
          <a:lstStyle/>
          <a:p>
            <a:fld id="{28E6F07D-F62F-4C3B-A21E-2367E9A39921}" type="slidenum">
              <a:rPr lang="en-US" smtClean="0"/>
              <a:t>35</a:t>
            </a:fld>
            <a:endParaRPr lang="en-US" dirty="0"/>
          </a:p>
        </p:txBody>
      </p:sp>
    </p:spTree>
    <p:extLst>
      <p:ext uri="{BB962C8B-B14F-4D97-AF65-F5344CB8AC3E}">
        <p14:creationId xmlns:p14="http://schemas.microsoft.com/office/powerpoint/2010/main" val="527363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6126E11F-BFAD-6A89-0EA6-A8ACB56263A8}"/>
              </a:ext>
            </a:extLst>
          </p:cNvPr>
          <p:cNvSpPr>
            <a:spLocks noGrp="1"/>
          </p:cNvSpPr>
          <p:nvPr>
            <p:ph type="sldNum" sz="quarter" idx="12"/>
          </p:nvPr>
        </p:nvSpPr>
        <p:spPr/>
        <p:txBody>
          <a:bodyPr/>
          <a:lstStyle/>
          <a:p>
            <a:fld id="{28E6F07D-F62F-4C3B-A21E-2367E9A39921}" type="slidenum">
              <a:rPr lang="en-US" smtClean="0"/>
              <a:t>36</a:t>
            </a:fld>
            <a:endParaRPr lang="en-US" dirty="0"/>
          </a:p>
        </p:txBody>
      </p:sp>
    </p:spTree>
    <p:extLst>
      <p:ext uri="{BB962C8B-B14F-4D97-AF65-F5344CB8AC3E}">
        <p14:creationId xmlns:p14="http://schemas.microsoft.com/office/powerpoint/2010/main" val="6514784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55516</TotalTime>
  <Words>3675</Words>
  <Application>Microsoft Office PowerPoint</Application>
  <PresentationFormat>Widescreen</PresentationFormat>
  <Paragraphs>388</Paragraphs>
  <Slides>36</Slides>
  <Notes>36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Arial</vt:lpstr>
      <vt:lpstr>Arial Narrow</vt:lpstr>
      <vt:lpstr>Bell MT</vt:lpstr>
      <vt:lpstr>Calibri</vt:lpstr>
      <vt:lpstr>Calibri Light</vt:lpstr>
      <vt:lpstr>Franklin Gothic Medium</vt:lpstr>
      <vt:lpstr>Freestyle Script</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Cassady, Jamie</dc:creator>
  <cp:lastModifiedBy>Cassady, Jamie</cp:lastModifiedBy>
  <cp:revision>56</cp:revision>
  <cp:lastPrinted>2025-01-16T14:22:05Z</cp:lastPrinted>
  <dcterms:created xsi:type="dcterms:W3CDTF">2023-08-08T11:56:51Z</dcterms:created>
  <dcterms:modified xsi:type="dcterms:W3CDTF">2025-01-16T20:17:38Z</dcterms:modified>
</cp:coreProperties>
</file>