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notesSlides/notesSlide9.xml" ContentType="application/vnd.openxmlformats-officedocument.presentationml.notesSlide+xml"/>
  <Override PartName="/ppt/ink/ink2.xml" ContentType="application/inkml+xml"/>
  <Override PartName="/ppt/notesSlides/notesSlide10.xml" ContentType="application/vnd.openxmlformats-officedocument.presentationml.notesSlide+xml"/>
  <Override PartName="/ppt/ink/ink3.xml" ContentType="application/inkml+xml"/>
  <Override PartName="/ppt/notesSlides/notesSlide11.xml" ContentType="application/vnd.openxmlformats-officedocument.presentationml.notesSlide+xml"/>
  <Override PartName="/ppt/ink/ink4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14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15.xml" ContentType="application/vnd.openxmlformats-officedocument.presentationml.notesSlide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16.xml" ContentType="application/vnd.openxmlformats-officedocument.presentationml.notesSlide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17.xml" ContentType="application/vnd.openxmlformats-officedocument.presentationml.notesSlide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notesSlides/notesSlide18.xml" ContentType="application/vnd.openxmlformats-officedocument.presentationml.notesSlide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notesSlides/notesSlide19.xml" ContentType="application/vnd.openxmlformats-officedocument.presentationml.notesSlide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notesSlides/notesSlide20.xml" ContentType="application/vnd.openxmlformats-officedocument.presentationml.notesSlide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notesSlides/notesSlide21.xml" ContentType="application/vnd.openxmlformats-officedocument.presentationml.notesSlide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notesSlides/notesSlide22.xml" ContentType="application/vnd.openxmlformats-officedocument.presentationml.notesSlide+xml"/>
  <Override PartName="/ppt/ink/ink41.xml" ContentType="application/inkml+xml"/>
  <Override PartName="/ppt/notesSlides/notesSlide23.xml" ContentType="application/vnd.openxmlformats-officedocument.presentationml.notesSlide+xml"/>
  <Override PartName="/ppt/ink/ink42.xml" ContentType="application/inkml+xml"/>
  <Override PartName="/ppt/notesSlides/notesSlide24.xml" ContentType="application/vnd.openxmlformats-officedocument.presentationml.notesSlide+xml"/>
  <Override PartName="/ppt/ink/ink43.xml" ContentType="application/inkml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309" r:id="rId6"/>
    <p:sldId id="311" r:id="rId7"/>
    <p:sldId id="299" r:id="rId8"/>
    <p:sldId id="279" r:id="rId9"/>
    <p:sldId id="342" r:id="rId10"/>
    <p:sldId id="318" r:id="rId11"/>
    <p:sldId id="282" r:id="rId12"/>
    <p:sldId id="316" r:id="rId13"/>
    <p:sldId id="317" r:id="rId14"/>
    <p:sldId id="340" r:id="rId15"/>
    <p:sldId id="280" r:id="rId16"/>
    <p:sldId id="327" r:id="rId17"/>
    <p:sldId id="336" r:id="rId18"/>
    <p:sldId id="263" r:id="rId19"/>
    <p:sldId id="328" r:id="rId20"/>
    <p:sldId id="337" r:id="rId21"/>
    <p:sldId id="284" r:id="rId22"/>
    <p:sldId id="329" r:id="rId23"/>
    <p:sldId id="338" r:id="rId24"/>
    <p:sldId id="281" r:id="rId25"/>
    <p:sldId id="330" r:id="rId26"/>
    <p:sldId id="339" r:id="rId27"/>
    <p:sldId id="320" r:id="rId2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5084" autoAdjust="0"/>
  </p:normalViewPr>
  <p:slideViewPr>
    <p:cSldViewPr snapToGrid="0" showGuides="1">
      <p:cViewPr varScale="1">
        <p:scale>
          <a:sx n="66" d="100"/>
          <a:sy n="66" d="100"/>
        </p:scale>
        <p:origin x="1080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8:58.7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1623 13,'-36'0,"-1"1,1 2,-59 13,42-8,-1-1,1-4,-1-1,-54-6,-10 1,90 3,-14 1,0-2,0-2,-74-14,69 9,-1 2,1 2,-1 3,-61 4,3 0,26-2,-97-3,151-3,5-1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01.4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0,'1095'0,"-1068"0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5.7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1025 0,'-997'0,"969"0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8.0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1077 0,'-677'0,"650"3,1 0,0 1,0 2,0 1,-32 12,-23 7,48-18,-40 14,49-12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8:58.7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1623 13,'-36'0,"-1"1,1 2,-59 13,42-8,-1-1,1-4,-1-1,-54-6,-10 1,90 3,-14 1,0-2,0-2,-74-14,69 9,-1 2,1 2,-1 3,-61 4,3 0,26-2,-97-3,151-3,5-1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01.4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0,'1095'0,"-1068"0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5.7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1025 0,'-997'0,"969"0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8.0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1077 0,'-677'0,"650"3,1 0,0 1,0 2,0 1,-32 12,-23 7,48-18,-40 14,49-12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8:58.7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1623 13,'-36'0,"-1"1,1 2,-59 13,42-8,-1-1,1-4,-1-1,-54-6,-10 1,90 3,-14 1,0-2,0-2,-74-14,69 9,-1 2,1 2,-1 3,-61 4,3 0,26-2,-97-3,151-3,5-1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01.4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0,'1095'0,"-1068"0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5.7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1025 0,'-997'0,"969"0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8.0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1077 0,'-677'0,"650"3,1 0,0 1,0 2,0 1,-32 12,-23 7,48-18,-40 14,49-12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23.0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3952 134,'-30'1,"1"-2,-35-6,54 5,-1-1,1 0,0 0,0-1,0 0,0 0,1-1,0-1,-13-9,10 7,-1 1,0 0,-1 1,0 1,1 0,-2 1,1 0,0 1,-18-1,-10-4,-14 0,1 3,-1 2,-82 6,31 0,12-5,-96 5,174-1,1 2,-1 0,1 1,-28 13,-40 10,57-22,-13 4,-1-3,-75 5,-40 4,102-9,-58 2,-1256-11,1337 4,-59 10,71-7,-1-2,0 0,0-1,0-2,0 0,0 0,-23-5,-20-5,1 2,-1 4,-82 4,93 0,25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23.0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3952 134,'-30'1,"1"-2,-35-6,54 5,-1-1,1 0,0 0,0-1,0 0,0 0,1-1,0-1,-13-9,10 7,-1 1,0 0,-1 1,0 1,1 0,-2 1,1 0,0 1,-18-1,-10-4,-14 0,1 3,-1 2,-82 6,31 0,12-5,-96 5,174-1,1 2,-1 0,1 1,-28 13,-40 10,57-22,-13 4,-1-3,-75 5,-40 4,102-9,-58 2,-1256-11,1337 4,-59 10,71-7,-1-2,0 0,0-1,0-2,0 0,0 0,-23-5,-20-5,1 2,-1 4,-82 4,93 0,25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23.0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3952 134,'-30'1,"1"-2,-35-6,54 5,-1-1,1 0,0 0,0-1,0 0,0 0,1-1,0-1,-13-9,10 7,-1 1,0 0,-1 1,0 1,1 0,-2 1,1 0,0 1,-18-1,-10-4,-14 0,1 3,-1 2,-82 6,31 0,12-5,-96 5,174-1,1 2,-1 0,1 1,-28 13,-40 10,57-22,-13 4,-1-3,-75 5,-40 4,102-9,-58 2,-1256-11,1337 4,-59 10,71-7,-1-2,0 0,0-1,0-2,0 0,0 0,-23-5,-20-5,1 2,-1 4,-82 4,93 0,25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DBCF25-F66C-4EF2-9E44-7D4E6F2D602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2AA55F4-D5B7-412E-B184-74986D192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15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AA55F4-D5B7-412E-B184-74986D1920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95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52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87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83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19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6A613-8F42-F1BE-B4BC-66B7CF58E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25D444-36A0-DCA1-E0BB-1CA9E0AF60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D5F021-66C8-F045-44F8-3B3B70F702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C49D18-C4F5-2A00-187C-86C1AEA859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105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44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687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350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17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8325A-B884-4392-D13D-9642FA1B9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279383-E447-EACE-7EC5-0A62E7722B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BE8635-BFC0-6517-3601-C2E85A7DEB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401B42-0BE9-8C82-4E14-262729B8F9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038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743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10076-AD48-251C-CE40-D62E6F1F0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6B1407-23B4-7646-12D4-7794A5A17A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7A5A3B-0386-F36F-C2BA-B583F5C389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3DA293-71A5-2AB5-EB07-1F70853B40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11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8BF75-8BC6-124C-A14A-16BDCBB37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77A45D-6601-7E91-038A-FF7B3245BC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1B8DE6-D17B-9312-717C-78A5F27242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F0730D-0B05-BE1F-88CC-147B3DF120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84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8823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521BA-D78B-4D1D-EA31-DB1D06061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5D8342-D354-FF7D-92B3-C1D667CD4D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455893-9976-67D5-C342-18614DBB36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5DDB9-1F07-6A97-97E4-91557CC6D7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1499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638A4-8E22-ED31-F7AD-4178FF068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81CA65-9212-BA36-392C-3188010BEC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71E060-0AAA-C918-E589-7946EE156B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CF03D3-4DB3-7465-FDE0-E8EAD0EF87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783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412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432B6-F2CE-5193-F3C7-E792A031F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216B38-1B9B-2F70-07F3-60F06BA88D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07456F-6651-5626-4D0A-528DBAC091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F8B3C-921A-92AA-73F3-15CA1AE5D3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014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F3774-F59E-5ECA-2CB2-A36779072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1DD2A2-751A-A2D2-9F2B-3930BBD697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706EE9-B469-83D9-EE04-720586EDC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38AA6-3B51-ABE1-A623-A6477C424C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4978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9691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E646E-ADCC-5303-89B2-5AAF57DB3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DEA101-EC45-3A97-157A-98F3F35524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EE5084-42B5-B98F-84EA-64E053A333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0529E8-3218-687C-E26F-23C31CC91F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77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C7247-DE17-9DED-1B08-5F94C7DB4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B49EF6-2DBC-2D7E-6029-5629C8312C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956DAF-2AB6-D5FF-4A41-2467A5E3A9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F4FD6-4530-A4E5-766A-05A057E1FF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9383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99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0.png"/><Relationship Id="rId4" Type="http://schemas.openxmlformats.org/officeDocument/2006/relationships/customXml" Target="../ink/ink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4" Type="http://schemas.openxmlformats.org/officeDocument/2006/relationships/customXml" Target="../ink/ink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20.png"/><Relationship Id="rId4" Type="http://schemas.openxmlformats.org/officeDocument/2006/relationships/customXml" Target="../ink/ink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20.png"/><Relationship Id="rId4" Type="http://schemas.openxmlformats.org/officeDocument/2006/relationships/customXml" Target="../ink/ink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0.png"/><Relationship Id="rId13" Type="http://schemas.openxmlformats.org/officeDocument/2006/relationships/image" Target="../media/image17.png"/><Relationship Id="rId3" Type="http://schemas.openxmlformats.org/officeDocument/2006/relationships/image" Target="../media/image6.png"/><Relationship Id="rId7" Type="http://schemas.openxmlformats.org/officeDocument/2006/relationships/customXml" Target="../ink/ink6.xml"/><Relationship Id="rId12" Type="http://schemas.openxmlformats.org/officeDocument/2006/relationships/image" Target="../media/image4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0.png"/><Relationship Id="rId11" Type="http://schemas.openxmlformats.org/officeDocument/2006/relationships/customXml" Target="../ink/ink8.xml"/><Relationship Id="rId10" Type="http://schemas.openxmlformats.org/officeDocument/2006/relationships/image" Target="../media/image440.png"/><Relationship Id="rId4" Type="http://schemas.openxmlformats.org/officeDocument/2006/relationships/customXml" Target="../ink/ink5.xml"/><Relationship Id="rId9" Type="http://schemas.openxmlformats.org/officeDocument/2006/relationships/customXml" Target="../ink/ink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image" Target="../media/image6.png"/><Relationship Id="rId7" Type="http://schemas.openxmlformats.org/officeDocument/2006/relationships/image" Target="../media/image180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0.xml"/><Relationship Id="rId11" Type="http://schemas.openxmlformats.org/officeDocument/2006/relationships/image" Target="../media/image200.png"/><Relationship Id="rId5" Type="http://schemas.openxmlformats.org/officeDocument/2006/relationships/image" Target="../media/image171.png"/><Relationship Id="rId10" Type="http://schemas.openxmlformats.org/officeDocument/2006/relationships/customXml" Target="../ink/ink12.xml"/><Relationship Id="rId4" Type="http://schemas.openxmlformats.org/officeDocument/2006/relationships/customXml" Target="../ink/ink9.xml"/><Relationship Id="rId9" Type="http://schemas.openxmlformats.org/officeDocument/2006/relationships/image" Target="../media/image19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.xml"/><Relationship Id="rId3" Type="http://schemas.openxmlformats.org/officeDocument/2006/relationships/image" Target="../media/image6.png"/><Relationship Id="rId7" Type="http://schemas.openxmlformats.org/officeDocument/2006/relationships/image" Target="../media/image26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.xml"/><Relationship Id="rId11" Type="http://schemas.openxmlformats.org/officeDocument/2006/relationships/image" Target="../media/image28.png"/><Relationship Id="rId5" Type="http://schemas.openxmlformats.org/officeDocument/2006/relationships/image" Target="../media/image25.png"/><Relationship Id="rId10" Type="http://schemas.openxmlformats.org/officeDocument/2006/relationships/customXml" Target="../ink/ink16.xml"/><Relationship Id="rId4" Type="http://schemas.openxmlformats.org/officeDocument/2006/relationships/customXml" Target="../ink/ink13.xml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customXml" Target="../ink/ink18.xml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customXml" Target="../ink/ink20.xml"/><Relationship Id="rId10" Type="http://schemas.openxmlformats.org/officeDocument/2006/relationships/image" Target="../media/image35.png"/><Relationship Id="rId4" Type="http://schemas.openxmlformats.org/officeDocument/2006/relationships/customXml" Target="../ink/ink17.xml"/><Relationship Id="rId9" Type="http://schemas.openxmlformats.org/officeDocument/2006/relationships/customXml" Target="../ink/ink1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3.xml"/><Relationship Id="rId3" Type="http://schemas.openxmlformats.org/officeDocument/2006/relationships/image" Target="../media/image6.png"/><Relationship Id="rId7" Type="http://schemas.openxmlformats.org/officeDocument/2006/relationships/image" Target="../media/image250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2.xml"/><Relationship Id="rId11" Type="http://schemas.openxmlformats.org/officeDocument/2006/relationships/image" Target="../media/image270.png"/><Relationship Id="rId5" Type="http://schemas.openxmlformats.org/officeDocument/2006/relationships/image" Target="../media/image240.png"/><Relationship Id="rId10" Type="http://schemas.openxmlformats.org/officeDocument/2006/relationships/customXml" Target="../ink/ink24.xml"/><Relationship Id="rId4" Type="http://schemas.openxmlformats.org/officeDocument/2006/relationships/customXml" Target="../ink/ink21.xml"/><Relationship Id="rId9" Type="http://schemas.openxmlformats.org/officeDocument/2006/relationships/image" Target="../media/image26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7.xml"/><Relationship Id="rId3" Type="http://schemas.openxmlformats.org/officeDocument/2006/relationships/image" Target="../media/image6.png"/><Relationship Id="rId7" Type="http://schemas.openxmlformats.org/officeDocument/2006/relationships/image" Target="../media/image37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6.xml"/><Relationship Id="rId11" Type="http://schemas.openxmlformats.org/officeDocument/2006/relationships/image" Target="../media/image39.png"/><Relationship Id="rId5" Type="http://schemas.openxmlformats.org/officeDocument/2006/relationships/image" Target="../media/image32.png"/><Relationship Id="rId10" Type="http://schemas.openxmlformats.org/officeDocument/2006/relationships/customXml" Target="../ink/ink28.xml"/><Relationship Id="rId4" Type="http://schemas.openxmlformats.org/officeDocument/2006/relationships/customXml" Target="../ink/ink25.xml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1.xml"/><Relationship Id="rId3" Type="http://schemas.openxmlformats.org/officeDocument/2006/relationships/image" Target="../media/image6.png"/><Relationship Id="rId7" Type="http://schemas.openxmlformats.org/officeDocument/2006/relationships/image" Target="../media/image161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0.xml"/><Relationship Id="rId11" Type="http://schemas.openxmlformats.org/officeDocument/2006/relationships/image" Target="../media/image181.png"/><Relationship Id="rId5" Type="http://schemas.openxmlformats.org/officeDocument/2006/relationships/image" Target="../media/image150.png"/><Relationship Id="rId10" Type="http://schemas.openxmlformats.org/officeDocument/2006/relationships/customXml" Target="../ink/ink32.xml"/><Relationship Id="rId4" Type="http://schemas.openxmlformats.org/officeDocument/2006/relationships/customXml" Target="../ink/ink29.xml"/><Relationship Id="rId9" Type="http://schemas.openxmlformats.org/officeDocument/2006/relationships/image" Target="../media/image17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5.xml"/><Relationship Id="rId3" Type="http://schemas.openxmlformats.org/officeDocument/2006/relationships/image" Target="../media/image6.png"/><Relationship Id="rId7" Type="http://schemas.openxmlformats.org/officeDocument/2006/relationships/image" Target="../media/image250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4.xml"/><Relationship Id="rId11" Type="http://schemas.openxmlformats.org/officeDocument/2006/relationships/image" Target="../media/image270.png"/><Relationship Id="rId5" Type="http://schemas.openxmlformats.org/officeDocument/2006/relationships/image" Target="../media/image240.png"/><Relationship Id="rId10" Type="http://schemas.openxmlformats.org/officeDocument/2006/relationships/customXml" Target="../ink/ink36.xml"/><Relationship Id="rId4" Type="http://schemas.openxmlformats.org/officeDocument/2006/relationships/customXml" Target="../ink/ink33.xml"/><Relationship Id="rId9" Type="http://schemas.openxmlformats.org/officeDocument/2006/relationships/image" Target="../media/image26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9.xml"/><Relationship Id="rId3" Type="http://schemas.openxmlformats.org/officeDocument/2006/relationships/image" Target="../media/image6.png"/><Relationship Id="rId7" Type="http://schemas.openxmlformats.org/officeDocument/2006/relationships/image" Target="../media/image37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8.xml"/><Relationship Id="rId11" Type="http://schemas.openxmlformats.org/officeDocument/2006/relationships/image" Target="../media/image39.png"/><Relationship Id="rId5" Type="http://schemas.openxmlformats.org/officeDocument/2006/relationships/image" Target="../media/image32.png"/><Relationship Id="rId10" Type="http://schemas.openxmlformats.org/officeDocument/2006/relationships/customXml" Target="../ink/ink40.xml"/><Relationship Id="rId4" Type="http://schemas.openxmlformats.org/officeDocument/2006/relationships/customXml" Target="../ink/ink37.xml"/><Relationship Id="rId9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0.png"/><Relationship Id="rId4" Type="http://schemas.openxmlformats.org/officeDocument/2006/relationships/customXml" Target="../ink/ink4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20.png"/><Relationship Id="rId4" Type="http://schemas.openxmlformats.org/officeDocument/2006/relationships/customXml" Target="../ink/ink4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6.png"/><Relationship Id="rId4" Type="http://schemas.openxmlformats.org/officeDocument/2006/relationships/customXml" Target="../ink/ink4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07302" y="2501624"/>
            <a:ext cx="7361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Board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Update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Jamie Cassady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Assistant Superintendent of Student Affairs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March 27, 2025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n/>
                <a:solidFill>
                  <a:srgbClr val="FFC000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kern="100" dirty="0">
                <a:solidFill>
                  <a:prstClr val="white"/>
                </a:solidFill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lang="en-US" sz="2200" dirty="0">
              <a:solidFill>
                <a:prstClr val="white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lang="en-US" sz="2200" dirty="0">
              <a:latin typeface="Trade Gothic Next HvyCd" panose="020B0906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28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54" y="2908304"/>
            <a:ext cx="3537585" cy="13436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795182" y="4371975"/>
            <a:ext cx="4213672" cy="2237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Personalized Learning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Collaboration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Engagement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Safety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Trade Gothic Next HvyCd" panose="020B0906040303020004" pitchFamily="34" charset="0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7269737" y="1366837"/>
            <a:ext cx="4644678" cy="5491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45" y="164113"/>
            <a:ext cx="3099248" cy="198790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7145790" y="911859"/>
            <a:ext cx="1792352" cy="102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LEARNER </a:t>
            </a:r>
            <a:b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</a:br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OUTCOMES</a:t>
            </a:r>
          </a:p>
          <a:p>
            <a:endParaRPr lang="en-US" sz="3200" b="1" dirty="0">
              <a:ln w="0"/>
              <a:latin typeface="Trade Gothic Next HvyCd" panose="020B09060403030200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374839" y="350541"/>
            <a:ext cx="3537585" cy="7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789467" y="1197608"/>
            <a:ext cx="4213672" cy="1343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 Achievement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Staff Effectiveness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4587302" y="2476043"/>
            <a:ext cx="3081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rade Gothic Next" panose="020B0503040303020004" pitchFamily="34" charset="0"/>
              </a:rPr>
              <a:t>Each student </a:t>
            </a:r>
          </a:p>
          <a:p>
            <a:r>
              <a:rPr lang="en-US" sz="2000" dirty="0">
                <a:latin typeface="Trade Gothic Next" panose="020B0503040303020004" pitchFamily="34" charset="0"/>
              </a:rPr>
              <a:t>will graduate </a:t>
            </a:r>
            <a:r>
              <a:rPr lang="en-US" sz="2000" b="1" i="1" dirty="0">
                <a:latin typeface="Trade Gothic Next" panose="020B0503040303020004" pitchFamily="34" charset="0"/>
              </a:rPr>
              <a:t>empowered</a:t>
            </a:r>
            <a:r>
              <a:rPr lang="en-US" sz="2000" dirty="0">
                <a:latin typeface="Trade Gothic Next" panose="020B0503040303020004" pitchFamily="34" charset="0"/>
              </a:rPr>
              <a:t> to make a well-informed decision about their next step. They will learn about themselves as they </a:t>
            </a:r>
            <a:r>
              <a:rPr lang="en-US" sz="2000" b="1" i="1" dirty="0">
                <a:latin typeface="Trade Gothic Next" panose="020B0503040303020004" pitchFamily="34" charset="0"/>
              </a:rPr>
              <a:t>engage</a:t>
            </a:r>
            <a:r>
              <a:rPr lang="en-US" sz="2000" dirty="0">
                <a:latin typeface="Trade Gothic Next" panose="020B0503040303020004" pitchFamily="34" charset="0"/>
              </a:rPr>
              <a:t> in rigorous content and gain </a:t>
            </a:r>
            <a:r>
              <a:rPr lang="en-US" sz="2000" b="1" i="1" dirty="0">
                <a:latin typeface="Trade Gothic Next" panose="020B0503040303020004" pitchFamily="34" charset="0"/>
              </a:rPr>
              <a:t>exposure</a:t>
            </a:r>
            <a:r>
              <a:rPr lang="en-US" sz="2000" dirty="0">
                <a:latin typeface="Trade Gothic Next" panose="020B0503040303020004" pitchFamily="34" charset="0"/>
              </a:rPr>
              <a:t> through personalized learning </a:t>
            </a:r>
            <a:r>
              <a:rPr lang="en-US" sz="2000" b="1" i="1" dirty="0">
                <a:latin typeface="Trade Gothic Next" panose="020B0503040303020004" pitchFamily="34" charset="0"/>
              </a:rPr>
              <a:t>experiences</a:t>
            </a:r>
            <a:r>
              <a:rPr lang="en-US" sz="2000" dirty="0">
                <a:latin typeface="Trade Gothic Next" panose="020B0503040303020004" pitchFamily="34" charset="0"/>
              </a:rPr>
              <a:t>, thereby </a:t>
            </a:r>
            <a:r>
              <a:rPr lang="en-US" sz="2000" b="1" i="1" dirty="0">
                <a:latin typeface="Trade Gothic Next" panose="020B0503040303020004" pitchFamily="34" charset="0"/>
              </a:rPr>
              <a:t>enlightening</a:t>
            </a:r>
            <a:r>
              <a:rPr lang="en-US" sz="2000" dirty="0">
                <a:latin typeface="Trade Gothic Next" panose="020B0503040303020004" pitchFamily="34" charset="0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4375150" y="2516770"/>
            <a:ext cx="0" cy="3987444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26" r="6357" b="12015"/>
          <a:stretch/>
        </p:blipFill>
        <p:spPr>
          <a:xfrm>
            <a:off x="10593926" y="76200"/>
            <a:ext cx="1444436" cy="151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20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report out on attendance and discipline.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average daily attendance, total referrals and number of ISS/OSS days.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 panose="020B0606020202030204" pitchFamily="34" charset="0"/>
              </a:rPr>
              <a:t>Continue to </a:t>
            </a:r>
            <a:r>
              <a:rPr lang="en-US" sz="2200" dirty="0">
                <a:latin typeface="Arial Narrow" panose="020B0606020202030204" pitchFamily="34" charset="0"/>
              </a:rPr>
              <a:t>monitor Northeast and Howard Middle as it pertains to discipline.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AGENDA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27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71504" y="1501875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Attendance Rate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E2A8FA-0516-E6F1-EBFA-24D71806D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4" y="1309842"/>
            <a:ext cx="11048991" cy="474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05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26FED3-E7E0-2A35-808D-BD69C811B8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126989"/>
            <a:ext cx="11749046" cy="556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135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FB725F-DA1F-7577-5C5E-8C6058ABB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309843"/>
            <a:ext cx="11632931" cy="525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995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Percentage of Students Chronically Absent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8BD20F-BA03-DDAE-7B6D-DDB4601110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28" y="1309842"/>
            <a:ext cx="11234057" cy="51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69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B0A74A-C3A2-A1B2-5036-A936ACD9F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73E85AA-199F-CC05-8CE4-45831391328C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B32A3E-A57E-DC78-3B97-4C89361D8136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Comparison of Students Chronically Absent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180E097-C7FA-5625-9189-2F386B64C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627D6F-DCE4-AC8B-30C1-30F36839F3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0" y="1309842"/>
            <a:ext cx="11132457" cy="519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238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By Grade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1DC49FE-E25C-F1FD-DC5A-C3F6301A13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240" y="1126989"/>
            <a:ext cx="11574874" cy="544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02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Elementary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266310AA-78B4-A916-DFA6-B831D1704E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400" y="1126988"/>
            <a:ext cx="11466286" cy="556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57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Middle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C5D1A34-BA24-EDD8-AFEC-40C7732EC4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239" y="1126988"/>
            <a:ext cx="11720017" cy="538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254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High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0D81B26-B787-F47C-E6DA-4DC08F1C7E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239" y="1126989"/>
            <a:ext cx="11720017" cy="530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49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36A52E-E0C3-DBFC-24F2-7715B83E2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4AC5BBC-6BF1-33C8-8E48-20B7D681B995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06421F-123C-6605-A364-FAEAAFDA816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4C9D7-193D-8027-8D77-F78364313B97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Behavior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BEC6EC5-EC4C-9F27-507D-EA6A6BE71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BAA7E9-9368-E1CD-1EB4-0EE3455773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82" y="1126989"/>
            <a:ext cx="11048991" cy="536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3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Behavior Comparison with Previous Year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5DDE33D-C71A-D630-3C7C-5FBB2955A8C8}"/>
                  </a:ext>
                </a:extLst>
              </p14:cNvPr>
              <p14:cNvContentPartPr/>
              <p14:nvPr/>
            </p14:nvContentPartPr>
            <p14:xfrm>
              <a:off x="271786" y="3513750"/>
              <a:ext cx="584640" cy="190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5DDE33D-C71A-D630-3C7C-5FBB2955A8C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7786" y="3406110"/>
                <a:ext cx="69228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7295EB4-5CB1-2BC0-009C-2E0C7F30CA15}"/>
                  </a:ext>
                </a:extLst>
              </p14:cNvPr>
              <p14:cNvContentPartPr/>
              <p14:nvPr/>
            </p14:nvContentPartPr>
            <p14:xfrm>
              <a:off x="6932866" y="3541470"/>
              <a:ext cx="40428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7295EB4-5CB1-2BC0-009C-2E0C7F30CA1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78866" y="3433470"/>
                <a:ext cx="5119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35875B9-BFAB-BF02-EC37-2E654E079922}"/>
                  </a:ext>
                </a:extLst>
              </p14:cNvPr>
              <p14:cNvContentPartPr/>
              <p14:nvPr/>
            </p14:nvContentPartPr>
            <p14:xfrm>
              <a:off x="3519706" y="3518430"/>
              <a:ext cx="369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35875B9-BFAB-BF02-EC37-2E654E07992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65706" y="3410430"/>
                <a:ext cx="477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AD46B1D-E765-3159-5DA1-BD8A886CB0B4}"/>
                  </a:ext>
                </a:extLst>
              </p14:cNvPr>
              <p14:cNvContentPartPr/>
              <p14:nvPr/>
            </p14:nvContentPartPr>
            <p14:xfrm>
              <a:off x="8003866" y="3506910"/>
              <a:ext cx="388080" cy="392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AD46B1D-E765-3159-5DA1-BD8A886CB0B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949866" y="3398910"/>
                <a:ext cx="495720" cy="25488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CB4EF87-069A-8DAE-61A5-DAC23C328E1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0037" y="1126989"/>
            <a:ext cx="11591925" cy="528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17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29902F-FEDC-2C3C-8A4C-1E61CA69F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981FE60-AC63-293B-824A-FFA1F790CD1C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0A97A0-E045-2D20-A012-54FEB7EF8C8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2ADD45-1800-3DA2-AE15-41D958243455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Behavior Comparison with Previous Year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322FE47-B3CE-5903-B818-BBDEB80B0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A2675B8-A020-9A10-7D78-40A5591B0B94}"/>
                  </a:ext>
                </a:extLst>
              </p14:cNvPr>
              <p14:cNvContentPartPr/>
              <p14:nvPr/>
            </p14:nvContentPartPr>
            <p14:xfrm>
              <a:off x="271786" y="3513750"/>
              <a:ext cx="584640" cy="190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A2675B8-A020-9A10-7D78-40A5591B0B9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7786" y="3405750"/>
                <a:ext cx="69228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B3A9B04-614C-766C-0A2C-01A70FA8BF7D}"/>
                  </a:ext>
                </a:extLst>
              </p14:cNvPr>
              <p14:cNvContentPartPr/>
              <p14:nvPr/>
            </p14:nvContentPartPr>
            <p14:xfrm>
              <a:off x="6932866" y="3541470"/>
              <a:ext cx="40428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B3A9B04-614C-766C-0A2C-01A70FA8BF7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78866" y="3433470"/>
                <a:ext cx="5119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DEC5040-2F43-C347-6B7C-012B62E17549}"/>
                  </a:ext>
                </a:extLst>
              </p14:cNvPr>
              <p14:cNvContentPartPr/>
              <p14:nvPr/>
            </p14:nvContentPartPr>
            <p14:xfrm>
              <a:off x="3519706" y="3518430"/>
              <a:ext cx="369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DEC5040-2F43-C347-6B7C-012B62E1754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65706" y="3410430"/>
                <a:ext cx="477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0CFFA71-78ED-BFF6-1ECA-FEB43DD503DC}"/>
                  </a:ext>
                </a:extLst>
              </p14:cNvPr>
              <p14:cNvContentPartPr/>
              <p14:nvPr/>
            </p14:nvContentPartPr>
            <p14:xfrm>
              <a:off x="8003866" y="3506910"/>
              <a:ext cx="388080" cy="392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0CFFA71-78ED-BFF6-1ECA-FEB43DD503D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949866" y="3398910"/>
                <a:ext cx="495720" cy="25488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C317C52E-1608-C5C9-7124-56CE4973B34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5240" y="1126989"/>
            <a:ext cx="11694973" cy="533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76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C442D3-D8A7-7BA9-0302-64B297421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E66BCE6A-0881-E3BA-3F20-470554E7EF88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6F7FAE-42A6-95D4-76CE-C47B0EE4990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B9256A-C673-4728-B83A-2669A10A09F6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Behavior District Totals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152C0BF-3480-6E71-CE69-C37D0F249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F8166BD-CB27-CD2D-ADB2-9BF6979BB251}"/>
                  </a:ext>
                </a:extLst>
              </p14:cNvPr>
              <p14:cNvContentPartPr/>
              <p14:nvPr/>
            </p14:nvContentPartPr>
            <p14:xfrm>
              <a:off x="271786" y="3513750"/>
              <a:ext cx="584640" cy="190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F8166BD-CB27-CD2D-ADB2-9BF6979BB2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7786" y="3405750"/>
                <a:ext cx="69228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F9ACFE8-B4C1-C8C8-7D86-CF8C62D71B87}"/>
                  </a:ext>
                </a:extLst>
              </p14:cNvPr>
              <p14:cNvContentPartPr/>
              <p14:nvPr/>
            </p14:nvContentPartPr>
            <p14:xfrm>
              <a:off x="6932866" y="3541470"/>
              <a:ext cx="40428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F9ACFE8-B4C1-C8C8-7D86-CF8C62D71B8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78866" y="3433470"/>
                <a:ext cx="5119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BA9C7B4-3291-3A93-2804-E86EEC9BAB2F}"/>
                  </a:ext>
                </a:extLst>
              </p14:cNvPr>
              <p14:cNvContentPartPr/>
              <p14:nvPr/>
            </p14:nvContentPartPr>
            <p14:xfrm>
              <a:off x="3519706" y="3518430"/>
              <a:ext cx="369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BA9C7B4-3291-3A93-2804-E86EEC9BAB2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65706" y="3410430"/>
                <a:ext cx="477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6888ADB-FAC0-864A-3BC8-7D169344DA0D}"/>
                  </a:ext>
                </a:extLst>
              </p14:cNvPr>
              <p14:cNvContentPartPr/>
              <p14:nvPr/>
            </p14:nvContentPartPr>
            <p14:xfrm>
              <a:off x="8003866" y="3506910"/>
              <a:ext cx="388080" cy="392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6888ADB-FAC0-864A-3BC8-7D169344DA0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949866" y="3398910"/>
                <a:ext cx="495720" cy="25488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0AD43CF-3B88-A3BE-0AC8-FF42516B3B6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786" y="1126988"/>
            <a:ext cx="11760557" cy="537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465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550826" y="116414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Elementary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3466" y="3398550"/>
                <a:ext cx="1935360" cy="26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7026" y="4266510"/>
                <a:ext cx="1889280" cy="26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90226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508826" y="429027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13362AB3-A65F-2111-CFF4-C38FD14C004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1026" y="928687"/>
            <a:ext cx="11747880" cy="568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43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0D3DF8-2F20-598C-307A-81473E8DA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32ED2E8F-A5E3-2C28-3BEB-55BC39BA71F7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3F1F35-68D4-EF56-E10F-6726D5EF37C1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F34714-E962-F964-ABB4-7921278D69EC}"/>
              </a:ext>
            </a:extLst>
          </p:cNvPr>
          <p:cNvSpPr txBox="1"/>
          <p:nvPr/>
        </p:nvSpPr>
        <p:spPr>
          <a:xfrm>
            <a:off x="550826" y="116414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Elementary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0192780-AC0F-4B6E-84BC-359541433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FA214CF-EA40-50CF-EA85-A12EE6286972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FA214CF-EA40-50CF-EA85-A12EE628697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3095" y="3397372"/>
                <a:ext cx="1935381" cy="2651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97B74DC-D020-71F0-3DBA-D8B169E5CF0B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97B74DC-D020-71F0-3DBA-D8B169E5CF0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026" y="4265344"/>
                <a:ext cx="1889280" cy="2658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7505413-1B1B-360A-01E1-3BE5A39CB95C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7505413-1B1B-360A-01E1-3BE5A39CB95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0190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EA45640-0CD7-989C-D349-E9B9046D75CA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EA45640-0CD7-989C-D349-E9B9046D75C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508466" y="428991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D66FC336-E9A9-A84F-239D-7460C417AA0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026" y="1126989"/>
            <a:ext cx="11747879" cy="565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045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8D72F3-0005-A0AC-8911-14765398F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D2EB56E-46CB-0154-F000-2664BE46F58E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5E40C8-7A4B-06F2-049B-CD2E5B151416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2457C7-239B-B9D0-DB06-971B485FCFFA}"/>
              </a:ext>
            </a:extLst>
          </p:cNvPr>
          <p:cNvSpPr txBox="1"/>
          <p:nvPr/>
        </p:nvSpPr>
        <p:spPr>
          <a:xfrm>
            <a:off x="550826" y="116414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Elementary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2851BB-D3DC-EA4F-0860-E5497FA38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C8D4B2F-C98D-7BC5-A5C8-A0F28CE46AC9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C8D4B2F-C98D-7BC5-A5C8-A0F28CE46AC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3095" y="3397372"/>
                <a:ext cx="1935381" cy="2651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B50402A-6291-1870-52C4-43B95B96DCCA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B50402A-6291-1870-52C4-43B95B96DCC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026" y="4265344"/>
                <a:ext cx="1889280" cy="2658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4765C63-F3D2-F3BB-457C-0843F6AA881D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4765C63-F3D2-F3BB-457C-0843F6AA881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0190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3C7084C-B04A-1669-325F-15D9DCFBA271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3C7084C-B04A-1669-325F-15D9DCFBA27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508466" y="428991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D10A4362-5A75-2B05-45A8-CC8CD3B96C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300" y="1260742"/>
            <a:ext cx="11963400" cy="528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45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3095" y="3397372"/>
                <a:ext cx="1935381" cy="2651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026" y="4265344"/>
                <a:ext cx="1889280" cy="2658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0190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508466" y="428991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1DC71111-ABC3-0EC3-C0AE-443B5449FC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7106" y="1175589"/>
            <a:ext cx="11701799" cy="519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807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D69EC-5A6D-49D0-20D5-D7B29E3ED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AA96062-5D15-9327-AFC6-56386053B687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B272BF-1DC6-545F-BAEE-AB0AEBC50E9C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1A2E78-8290-23A2-7600-B24F2C0BD606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3AA4476-7129-499F-ED36-44524564C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9870A2A-781A-0F53-232D-FC3627908EB2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9870A2A-781A-0F53-232D-FC3627908EB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3095" y="3397372"/>
                <a:ext cx="1935381" cy="2651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B90CEDA-CBD4-E8E4-A7B6-8C50C91E9D60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B90CEDA-CBD4-E8E4-A7B6-8C50C91E9D6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026" y="4265344"/>
                <a:ext cx="1889280" cy="2658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542DFD3-409E-0E88-C28B-B5029C78F306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542DFD3-409E-0E88-C28B-B5029C78F30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0190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652D04E-33DE-D0FF-C3ED-24B5F484EDB7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652D04E-33DE-D0FF-C3ED-24B5F484EDB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508466" y="428991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5E3C839B-1AD4-572E-2178-272C3BBFA49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026" y="1126989"/>
            <a:ext cx="11747880" cy="533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7108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F73F04-E532-E15D-6DC6-BB4C61814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7CF34CE-5CBF-B350-6675-5833AE2EE956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D2A45B-DE10-F859-5F25-25D8B42C763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158462-2BD2-D665-857C-C422C20226EF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271CAE5-3F8D-53D2-ED78-0416B81A6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40D6E58-ECA2-C778-9779-4546CADE0AF1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40D6E58-ECA2-C778-9779-4546CADE0A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3095" y="3397372"/>
                <a:ext cx="1935381" cy="2651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7B92B71-79BE-B9EC-EDEE-5073B2196300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7B92B71-79BE-B9EC-EDEE-5073B219630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026" y="4265344"/>
                <a:ext cx="1889280" cy="2658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F7E0A8A-F192-0542-B6FD-B18620BB623F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F7E0A8A-F192-0542-B6FD-B18620BB623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0190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812C97E-1BAB-BFB2-CB9E-8F3C2A5E18BB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812C97E-1BAB-BFB2-CB9E-8F3C2A5E18B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508466" y="428991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C775168-A7F7-FAE0-9113-59565BAC20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026" y="1309843"/>
            <a:ext cx="11747880" cy="50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1640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C5A3034-E51B-A5B2-F01D-FFAE3CDBCAE2}"/>
                  </a:ext>
                </a:extLst>
              </p14:cNvPr>
              <p14:cNvContentPartPr/>
              <p14:nvPr/>
            </p14:nvContentPartPr>
            <p14:xfrm>
              <a:off x="440626" y="3527790"/>
              <a:ext cx="1422720" cy="58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C5A3034-E51B-A5B2-F01D-FFAE3CDBCAE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6986" y="3420150"/>
                <a:ext cx="1530360" cy="27396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747A1B44-B54F-70B3-5587-F829FD75DC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046" y="1126989"/>
            <a:ext cx="11451328" cy="556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736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3E3ABF-3753-2B4C-D74A-1B7EDA4C0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B9F9061-AEAB-5BF1-1A7A-621DC29C8958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086B3A-0EC3-098A-9CDB-EFB0B155C8B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295DB5-AC68-ABE9-5D30-B6313CC34F7D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FDCFD95-48BA-70C2-D2EE-D79CBA4E4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ED71BBB-695B-B35B-A87B-BBD4ADAF15DA}"/>
                  </a:ext>
                </a:extLst>
              </p14:cNvPr>
              <p14:cNvContentPartPr/>
              <p14:nvPr/>
            </p14:nvContentPartPr>
            <p14:xfrm>
              <a:off x="440626" y="3527790"/>
              <a:ext cx="1422720" cy="58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ED71BBB-695B-B35B-A87B-BBD4ADAF15D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6626" y="3419119"/>
                <a:ext cx="1530360" cy="275299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AD9CFB9-D8EF-7505-40D3-3BA43304D3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284" y="1033462"/>
            <a:ext cx="11456090" cy="536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8648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4EF023-4498-6582-1054-646CB218A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8A07892-02AB-6525-FA87-F40996F1F067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D68260-9BFC-47B3-2560-654EFF93839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36610E-8B65-0CE0-A66A-FD1821D0D85D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B6FE6F3-2B2B-7732-4AAA-2E238BB47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0F1FE47-9A31-6E66-6337-F732641699B2}"/>
                  </a:ext>
                </a:extLst>
              </p14:cNvPr>
              <p14:cNvContentPartPr/>
              <p14:nvPr/>
            </p14:nvContentPartPr>
            <p14:xfrm>
              <a:off x="440626" y="3527790"/>
              <a:ext cx="1422720" cy="58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0F1FE47-9A31-6E66-6337-F732641699B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6626" y="3419119"/>
                <a:ext cx="1530360" cy="275299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4DA8A2D-60D8-D454-464C-2A3A21FA32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240" y="1126989"/>
            <a:ext cx="11734531" cy="533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415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 flipV="1">
            <a:off x="6096000" y="984769"/>
            <a:ext cx="749643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 Goes </a:t>
            </a: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Hearings by Month 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29D034-7549-F2D1-7205-84290923D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829" y="1126990"/>
            <a:ext cx="11713028" cy="540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97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57206</TotalTime>
  <Words>783</Words>
  <Application>Microsoft Office PowerPoint</Application>
  <PresentationFormat>Widescreen</PresentationFormat>
  <Paragraphs>223</Paragraphs>
  <Slides>27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Arial Narrow</vt:lpstr>
      <vt:lpstr>Calibri</vt:lpstr>
      <vt:lpstr>Calibri Light</vt:lpstr>
      <vt:lpstr>Trade Gothic Next</vt:lpstr>
      <vt:lpstr>Trade Gothic Next Cond</vt:lpstr>
      <vt:lpstr>Trade Gothic Next HvyCd</vt:lpstr>
      <vt:lpstr>Wingdings</vt:lpstr>
      <vt:lpstr>Office Theme</vt:lpstr>
      <vt:lpstr>PowerPoint Presentation</vt:lpstr>
      <vt:lpstr>OUR VISION</vt:lpstr>
      <vt:lpstr>OUR GUIDING 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Cassady, Jamie</dc:creator>
  <cp:lastModifiedBy>Cassady, Jamie</cp:lastModifiedBy>
  <cp:revision>52</cp:revision>
  <cp:lastPrinted>2024-04-18T13:59:41Z</cp:lastPrinted>
  <dcterms:created xsi:type="dcterms:W3CDTF">2023-08-08T11:56:51Z</dcterms:created>
  <dcterms:modified xsi:type="dcterms:W3CDTF">2025-03-27T13:59:15Z</dcterms:modified>
</cp:coreProperties>
</file>