
<file path=[Content_Types].xml><?xml version="1.0" encoding="utf-8"?>
<Types xmlns="http://schemas.openxmlformats.org/package/2006/content-types">
  <Default Extension="emf" ContentType="image/x-emf"/>
  <Default Extension="jpe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5"/>
  </p:notesMasterIdLst>
  <p:sldIdLst>
    <p:sldId id="292" r:id="rId2"/>
    <p:sldId id="298" r:id="rId3"/>
    <p:sldId id="297" r:id="rId4"/>
    <p:sldId id="287" r:id="rId5"/>
    <p:sldId id="375" r:id="rId6"/>
    <p:sldId id="376" r:id="rId7"/>
    <p:sldId id="300" r:id="rId8"/>
    <p:sldId id="294" r:id="rId9"/>
    <p:sldId id="313" r:id="rId10"/>
    <p:sldId id="318" r:id="rId11"/>
    <p:sldId id="319" r:id="rId12"/>
    <p:sldId id="322" r:id="rId13"/>
    <p:sldId id="331" r:id="rId14"/>
    <p:sldId id="348" r:id="rId15"/>
    <p:sldId id="314" r:id="rId16"/>
    <p:sldId id="305" r:id="rId17"/>
    <p:sldId id="320" r:id="rId18"/>
    <p:sldId id="327" r:id="rId19"/>
    <p:sldId id="347" r:id="rId20"/>
    <p:sldId id="323" r:id="rId21"/>
    <p:sldId id="329" r:id="rId22"/>
    <p:sldId id="325" r:id="rId23"/>
    <p:sldId id="352" r:id="rId24"/>
    <p:sldId id="350" r:id="rId25"/>
    <p:sldId id="349" r:id="rId26"/>
    <p:sldId id="317" r:id="rId27"/>
    <p:sldId id="326" r:id="rId28"/>
    <p:sldId id="328" r:id="rId29"/>
    <p:sldId id="363" r:id="rId30"/>
    <p:sldId id="364" r:id="rId31"/>
    <p:sldId id="365" r:id="rId32"/>
    <p:sldId id="366" r:id="rId33"/>
    <p:sldId id="367" r:id="rId34"/>
    <p:sldId id="368" r:id="rId35"/>
    <p:sldId id="369" r:id="rId36"/>
    <p:sldId id="370" r:id="rId37"/>
    <p:sldId id="371" r:id="rId38"/>
    <p:sldId id="372" r:id="rId39"/>
    <p:sldId id="312" r:id="rId40"/>
    <p:sldId id="308" r:id="rId41"/>
    <p:sldId id="321" r:id="rId42"/>
    <p:sldId id="357" r:id="rId43"/>
    <p:sldId id="361" r:id="rId44"/>
    <p:sldId id="356" r:id="rId45"/>
    <p:sldId id="315" r:id="rId46"/>
    <p:sldId id="304" r:id="rId47"/>
    <p:sldId id="316" r:id="rId48"/>
    <p:sldId id="362" r:id="rId49"/>
    <p:sldId id="374" r:id="rId50"/>
    <p:sldId id="341" r:id="rId51"/>
    <p:sldId id="373" r:id="rId52"/>
    <p:sldId id="295" r:id="rId53"/>
    <p:sldId id="279" r:id="rId54"/>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94083E8-3FF3-F600-F4FC-CE213499BD59}" name="Lovett, Katika" initials="LK" userId="S::KATIKA.LOVETT@bcsdk12.net::f620913a-5078-4dd7-98e1-525786881964"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C700"/>
    <a:srgbClr val="FFFFFF"/>
    <a:srgbClr val="D7E4BD"/>
    <a:srgbClr val="BFDF99"/>
    <a:srgbClr val="FFC305"/>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46D671B-614A-52FE-46CC-46C28155D000}" v="121" dt="2024-08-15T16:33:11.616"/>
    <p1510:client id="{1D5D99B9-F776-442A-8E7D-F5AED1FCFE27}" v="17" dt="2024-08-15T18:45:48.919"/>
    <p1510:client id="{2A551CFF-6A3F-46B9-830E-705275CB73D5}" v="1" dt="2024-08-15T20:07:19.720"/>
    <p1510:client id="{61819BCF-161C-4D18-B7DD-2E27A0CF4B69}" v="9" dt="2024-08-15T15:07:41.980"/>
    <p1510:client id="{A38190F1-0771-CD39-2ED4-497CFA6663C8}" v="115" dt="2024-08-15T18:12:24.04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9" d="100"/>
          <a:sy n="79" d="100"/>
        </p:scale>
        <p:origin x="821"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61" Type="http://schemas.microsoft.com/office/2018/10/relationships/authors" Target="author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s>
</file>

<file path=ppt/diagrams/_rels/data1.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s>
</file>

<file path=ppt/diagrams/_rels/drawing1.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63A61E0-1752-41C6-ACB9-3D19BB590671}"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92AC26F5-7DC1-42E1-83E9-16139BDB45F6}">
      <dgm:prSet/>
      <dgm:spPr/>
      <dgm:t>
        <a:bodyPr/>
        <a:lstStyle/>
        <a:p>
          <a:pPr>
            <a:lnSpc>
              <a:spcPct val="100000"/>
            </a:lnSpc>
          </a:pPr>
          <a:r>
            <a:rPr lang="en-US"/>
            <a:t>“Levying authority” –county, city, consolidated government </a:t>
          </a:r>
          <a:r>
            <a:rPr lang="en-US" b="1"/>
            <a:t>(Macon-Bibb) </a:t>
          </a:r>
          <a:r>
            <a:rPr lang="en-US"/>
            <a:t>that exercises the power to levy ad valorem taxes to carry out the governing authority’s purposes.</a:t>
          </a:r>
        </a:p>
      </dgm:t>
    </dgm:pt>
    <dgm:pt modelId="{18A71DDF-A707-47F7-8C32-6F00BFE84E2D}" type="parTrans" cxnId="{193C42B4-81A1-4801-8442-57E228FCE0A6}">
      <dgm:prSet/>
      <dgm:spPr/>
      <dgm:t>
        <a:bodyPr/>
        <a:lstStyle/>
        <a:p>
          <a:endParaRPr lang="en-US"/>
        </a:p>
      </dgm:t>
    </dgm:pt>
    <dgm:pt modelId="{6701C619-98A6-44E6-B210-D538158EEE4D}" type="sibTrans" cxnId="{193C42B4-81A1-4801-8442-57E228FCE0A6}">
      <dgm:prSet/>
      <dgm:spPr/>
      <dgm:t>
        <a:bodyPr/>
        <a:lstStyle/>
        <a:p>
          <a:pPr>
            <a:lnSpc>
              <a:spcPct val="100000"/>
            </a:lnSpc>
          </a:pPr>
          <a:endParaRPr lang="en-US"/>
        </a:p>
      </dgm:t>
    </dgm:pt>
    <dgm:pt modelId="{601D6B5C-9FEA-4E31-8FE7-A68EE2515AE5}">
      <dgm:prSet/>
      <dgm:spPr/>
      <dgm:t>
        <a:bodyPr/>
        <a:lstStyle/>
        <a:p>
          <a:pPr>
            <a:lnSpc>
              <a:spcPct val="100000"/>
            </a:lnSpc>
          </a:pPr>
          <a:r>
            <a:rPr lang="en-US"/>
            <a:t>“Recommending authority” means a county, independent, or area school board of education </a:t>
          </a:r>
          <a:r>
            <a:rPr lang="en-US" b="1"/>
            <a:t>(Bibb County Board of Education) </a:t>
          </a:r>
          <a:r>
            <a:rPr lang="en-US"/>
            <a:t>that exercises the power to cause the levying authority to levy ad valorem taxes to carry out the purposes of such board of education.</a:t>
          </a:r>
        </a:p>
      </dgm:t>
    </dgm:pt>
    <dgm:pt modelId="{05E9BF41-829C-4135-886E-7F754FFFCAB6}" type="parTrans" cxnId="{05267998-7290-4D50-B82C-6425A27068F2}">
      <dgm:prSet/>
      <dgm:spPr/>
      <dgm:t>
        <a:bodyPr/>
        <a:lstStyle/>
        <a:p>
          <a:endParaRPr lang="en-US"/>
        </a:p>
      </dgm:t>
    </dgm:pt>
    <dgm:pt modelId="{9EA3911B-0376-4E0B-A866-3E38BA06A1C1}" type="sibTrans" cxnId="{05267998-7290-4D50-B82C-6425A27068F2}">
      <dgm:prSet/>
      <dgm:spPr/>
      <dgm:t>
        <a:bodyPr/>
        <a:lstStyle/>
        <a:p>
          <a:pPr>
            <a:lnSpc>
              <a:spcPct val="100000"/>
            </a:lnSpc>
          </a:pPr>
          <a:endParaRPr lang="en-US"/>
        </a:p>
      </dgm:t>
    </dgm:pt>
    <dgm:pt modelId="{E92A0B99-BB11-40C0-B54D-34DC24DB355A}">
      <dgm:prSet/>
      <dgm:spPr/>
      <dgm:t>
        <a:bodyPr/>
        <a:lstStyle/>
        <a:p>
          <a:pPr>
            <a:lnSpc>
              <a:spcPct val="100000"/>
            </a:lnSpc>
          </a:pPr>
          <a:r>
            <a:rPr lang="en-US"/>
            <a:t>“Ad valorem tax” or “property tax” means a tax imposed upon the assessed value of real property.</a:t>
          </a:r>
        </a:p>
      </dgm:t>
    </dgm:pt>
    <dgm:pt modelId="{6752DCCE-878D-4751-A424-55438FA1C7F4}" type="parTrans" cxnId="{A636550F-B465-47A2-B77A-F850EA6BD3EF}">
      <dgm:prSet/>
      <dgm:spPr/>
      <dgm:t>
        <a:bodyPr/>
        <a:lstStyle/>
        <a:p>
          <a:endParaRPr lang="en-US"/>
        </a:p>
      </dgm:t>
    </dgm:pt>
    <dgm:pt modelId="{75EBAA1C-9D98-426B-857A-074CC2C6E6E5}" type="sibTrans" cxnId="{A636550F-B465-47A2-B77A-F850EA6BD3EF}">
      <dgm:prSet/>
      <dgm:spPr/>
      <dgm:t>
        <a:bodyPr/>
        <a:lstStyle/>
        <a:p>
          <a:pPr>
            <a:lnSpc>
              <a:spcPct val="100000"/>
            </a:lnSpc>
          </a:pPr>
          <a:endParaRPr lang="en-US"/>
        </a:p>
      </dgm:t>
    </dgm:pt>
    <dgm:pt modelId="{F0785A2D-B16A-491F-817E-60D3DEA7F2C3}">
      <dgm:prSet/>
      <dgm:spPr/>
      <dgm:t>
        <a:bodyPr/>
        <a:lstStyle/>
        <a:p>
          <a:pPr>
            <a:lnSpc>
              <a:spcPct val="100000"/>
            </a:lnSpc>
          </a:pPr>
          <a:r>
            <a:rPr lang="en-US"/>
            <a:t>“Certified tax digest” means the total net assessed value on the annual property tax digest certified by the tax commissioner of a taxing jurisdiction for the collection of taxes.</a:t>
          </a:r>
        </a:p>
      </dgm:t>
    </dgm:pt>
    <dgm:pt modelId="{F4294F5F-F073-4D58-BEA7-E113E42916BE}" type="parTrans" cxnId="{A56053F6-F684-4970-BBCE-6B1364F4FD42}">
      <dgm:prSet/>
      <dgm:spPr/>
      <dgm:t>
        <a:bodyPr/>
        <a:lstStyle/>
        <a:p>
          <a:endParaRPr lang="en-US"/>
        </a:p>
      </dgm:t>
    </dgm:pt>
    <dgm:pt modelId="{1BC6D69A-F070-4953-8467-496F7FFEAD0E}" type="sibTrans" cxnId="{A56053F6-F684-4970-BBCE-6B1364F4FD42}">
      <dgm:prSet/>
      <dgm:spPr/>
      <dgm:t>
        <a:bodyPr/>
        <a:lstStyle/>
        <a:p>
          <a:pPr>
            <a:lnSpc>
              <a:spcPct val="100000"/>
            </a:lnSpc>
          </a:pPr>
          <a:endParaRPr lang="en-US"/>
        </a:p>
      </dgm:t>
    </dgm:pt>
    <dgm:pt modelId="{9929545D-C9CD-4604-AA7D-99113FD99D84}">
      <dgm:prSet/>
      <dgm:spPr/>
      <dgm:t>
        <a:bodyPr/>
        <a:lstStyle/>
        <a:p>
          <a:pPr>
            <a:lnSpc>
              <a:spcPct val="100000"/>
            </a:lnSpc>
          </a:pPr>
          <a:r>
            <a:rPr lang="en-US"/>
            <a:t>“Net assessed value” means the taxable assessed value of property after all exemptions.</a:t>
          </a:r>
        </a:p>
        <a:p>
          <a:pPr>
            <a:lnSpc>
              <a:spcPct val="100000"/>
            </a:lnSpc>
          </a:pPr>
          <a:r>
            <a:rPr lang="en-US"/>
            <a:t> </a:t>
          </a:r>
          <a:r>
            <a:rPr lang="en-US" b="1"/>
            <a:t>(CY 2024 net assessed value = $5,908,846,603).</a:t>
          </a:r>
          <a:endParaRPr lang="en-US"/>
        </a:p>
      </dgm:t>
    </dgm:pt>
    <dgm:pt modelId="{A9E93062-59A0-4E61-8A01-0A438C51F95E}" type="parTrans" cxnId="{68B7B8F2-348F-4622-B505-F39FA2DA2B13}">
      <dgm:prSet/>
      <dgm:spPr/>
      <dgm:t>
        <a:bodyPr/>
        <a:lstStyle/>
        <a:p>
          <a:endParaRPr lang="en-US"/>
        </a:p>
      </dgm:t>
    </dgm:pt>
    <dgm:pt modelId="{E44987AE-7D4F-42D4-955A-ACACDDCFE5D6}" type="sibTrans" cxnId="{68B7B8F2-348F-4622-B505-F39FA2DA2B13}">
      <dgm:prSet/>
      <dgm:spPr/>
      <dgm:t>
        <a:bodyPr/>
        <a:lstStyle/>
        <a:p>
          <a:endParaRPr lang="en-US"/>
        </a:p>
      </dgm:t>
    </dgm:pt>
    <dgm:pt modelId="{6E6B7EC6-7584-4B36-88E9-FD4FFA7EBB4E}" type="pres">
      <dgm:prSet presAssocID="{363A61E0-1752-41C6-ACB9-3D19BB590671}" presName="root" presStyleCnt="0">
        <dgm:presLayoutVars>
          <dgm:dir/>
          <dgm:resizeHandles val="exact"/>
        </dgm:presLayoutVars>
      </dgm:prSet>
      <dgm:spPr/>
    </dgm:pt>
    <dgm:pt modelId="{B8801E66-6F16-4DCF-8327-5DE0FEB1C2B8}" type="pres">
      <dgm:prSet presAssocID="{92AC26F5-7DC1-42E1-83E9-16139BDB45F6}" presName="compNode" presStyleCnt="0"/>
      <dgm:spPr/>
    </dgm:pt>
    <dgm:pt modelId="{8E5EAC24-8F32-4340-A9EC-F684F8E32EC5}" type="pres">
      <dgm:prSet presAssocID="{92AC26F5-7DC1-42E1-83E9-16139BDB45F6}" presName="bgRect" presStyleLbl="bgShp" presStyleIdx="0" presStyleCnt="5"/>
      <dgm:spPr/>
    </dgm:pt>
    <dgm:pt modelId="{C4C909AC-A671-4B49-9643-02753EC4DA5C}" type="pres">
      <dgm:prSet presAssocID="{92AC26F5-7DC1-42E1-83E9-16139BDB45F6}"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Bank"/>
        </a:ext>
      </dgm:extLst>
    </dgm:pt>
    <dgm:pt modelId="{AB90297B-722D-4FC4-BFB5-E481EC36CBDE}" type="pres">
      <dgm:prSet presAssocID="{92AC26F5-7DC1-42E1-83E9-16139BDB45F6}" presName="spaceRect" presStyleCnt="0"/>
      <dgm:spPr/>
    </dgm:pt>
    <dgm:pt modelId="{44B56396-9469-4A60-AA6A-AAE26B0823BF}" type="pres">
      <dgm:prSet presAssocID="{92AC26F5-7DC1-42E1-83E9-16139BDB45F6}" presName="parTx" presStyleLbl="revTx" presStyleIdx="0" presStyleCnt="5">
        <dgm:presLayoutVars>
          <dgm:chMax val="0"/>
          <dgm:chPref val="0"/>
        </dgm:presLayoutVars>
      </dgm:prSet>
      <dgm:spPr/>
    </dgm:pt>
    <dgm:pt modelId="{C61E36C1-E75C-4809-920A-C42651665C58}" type="pres">
      <dgm:prSet presAssocID="{6701C619-98A6-44E6-B210-D538158EEE4D}" presName="sibTrans" presStyleCnt="0"/>
      <dgm:spPr/>
    </dgm:pt>
    <dgm:pt modelId="{87D3A283-60D4-4CEB-AD08-E84D944D1A82}" type="pres">
      <dgm:prSet presAssocID="{601D6B5C-9FEA-4E31-8FE7-A68EE2515AE5}" presName="compNode" presStyleCnt="0"/>
      <dgm:spPr/>
    </dgm:pt>
    <dgm:pt modelId="{A40B453B-2F72-404A-881D-FF37BB0EEF8D}" type="pres">
      <dgm:prSet presAssocID="{601D6B5C-9FEA-4E31-8FE7-A68EE2515AE5}" presName="bgRect" presStyleLbl="bgShp" presStyleIdx="1" presStyleCnt="5"/>
      <dgm:spPr/>
    </dgm:pt>
    <dgm:pt modelId="{64849BE1-C250-4932-970B-537945EBE8D8}" type="pres">
      <dgm:prSet presAssocID="{601D6B5C-9FEA-4E31-8FE7-A68EE2515AE5}"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Schoolhouse"/>
        </a:ext>
      </dgm:extLst>
    </dgm:pt>
    <dgm:pt modelId="{F656169F-3131-4293-B22C-A7EFFCB89512}" type="pres">
      <dgm:prSet presAssocID="{601D6B5C-9FEA-4E31-8FE7-A68EE2515AE5}" presName="spaceRect" presStyleCnt="0"/>
      <dgm:spPr/>
    </dgm:pt>
    <dgm:pt modelId="{D6AD54C0-6F8F-4D57-95A2-42F30534EBC2}" type="pres">
      <dgm:prSet presAssocID="{601D6B5C-9FEA-4E31-8FE7-A68EE2515AE5}" presName="parTx" presStyleLbl="revTx" presStyleIdx="1" presStyleCnt="5">
        <dgm:presLayoutVars>
          <dgm:chMax val="0"/>
          <dgm:chPref val="0"/>
        </dgm:presLayoutVars>
      </dgm:prSet>
      <dgm:spPr/>
    </dgm:pt>
    <dgm:pt modelId="{E48022D1-5320-4E44-AE53-21AB1556CB4B}" type="pres">
      <dgm:prSet presAssocID="{9EA3911B-0376-4E0B-A866-3E38BA06A1C1}" presName="sibTrans" presStyleCnt="0"/>
      <dgm:spPr/>
    </dgm:pt>
    <dgm:pt modelId="{9521D23E-CC10-4E16-A9A5-945828D97C26}" type="pres">
      <dgm:prSet presAssocID="{E92A0B99-BB11-40C0-B54D-34DC24DB355A}" presName="compNode" presStyleCnt="0"/>
      <dgm:spPr/>
    </dgm:pt>
    <dgm:pt modelId="{7BC61E7B-8F33-43CC-9B9F-9B5AE8E8F04D}" type="pres">
      <dgm:prSet presAssocID="{E92A0B99-BB11-40C0-B54D-34DC24DB355A}" presName="bgRect" presStyleLbl="bgShp" presStyleIdx="2" presStyleCnt="5"/>
      <dgm:spPr/>
    </dgm:pt>
    <dgm:pt modelId="{E3A4C57F-064E-40C9-AF81-4942A8C09AB6}" type="pres">
      <dgm:prSet presAssocID="{E92A0B99-BB11-40C0-B54D-34DC24DB355A}"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Dollar"/>
        </a:ext>
      </dgm:extLst>
    </dgm:pt>
    <dgm:pt modelId="{74002A1A-5D39-47AB-A29F-0802FFDD52B2}" type="pres">
      <dgm:prSet presAssocID="{E92A0B99-BB11-40C0-B54D-34DC24DB355A}" presName="spaceRect" presStyleCnt="0"/>
      <dgm:spPr/>
    </dgm:pt>
    <dgm:pt modelId="{A3499165-2A4B-4241-9481-D34D4ECBEC58}" type="pres">
      <dgm:prSet presAssocID="{E92A0B99-BB11-40C0-B54D-34DC24DB355A}" presName="parTx" presStyleLbl="revTx" presStyleIdx="2" presStyleCnt="5">
        <dgm:presLayoutVars>
          <dgm:chMax val="0"/>
          <dgm:chPref val="0"/>
        </dgm:presLayoutVars>
      </dgm:prSet>
      <dgm:spPr/>
    </dgm:pt>
    <dgm:pt modelId="{49DF4416-98A5-4C57-BA04-33404DDF4841}" type="pres">
      <dgm:prSet presAssocID="{75EBAA1C-9D98-426B-857A-074CC2C6E6E5}" presName="sibTrans" presStyleCnt="0"/>
      <dgm:spPr/>
    </dgm:pt>
    <dgm:pt modelId="{8466555A-9B9A-4824-BE49-484DEEA6F230}" type="pres">
      <dgm:prSet presAssocID="{F0785A2D-B16A-491F-817E-60D3DEA7F2C3}" presName="compNode" presStyleCnt="0"/>
      <dgm:spPr/>
    </dgm:pt>
    <dgm:pt modelId="{F2DB05CA-3B34-482E-ACF7-0E535EE18C6C}" type="pres">
      <dgm:prSet presAssocID="{F0785A2D-B16A-491F-817E-60D3DEA7F2C3}" presName="bgRect" presStyleLbl="bgShp" presStyleIdx="3" presStyleCnt="5"/>
      <dgm:spPr/>
    </dgm:pt>
    <dgm:pt modelId="{F44EAFDB-D7C1-4E7E-B93C-F9DE6477FCA9}" type="pres">
      <dgm:prSet presAssocID="{F0785A2D-B16A-491F-817E-60D3DEA7F2C3}" presName="iconRect" presStyleLbl="node1" presStyleIdx="3" presStyleCnt="5"/>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City outline"/>
        </a:ext>
      </dgm:extLst>
    </dgm:pt>
    <dgm:pt modelId="{EDCF0BA3-4996-4AEE-B5E7-EC7CA9B2BB3E}" type="pres">
      <dgm:prSet presAssocID="{F0785A2D-B16A-491F-817E-60D3DEA7F2C3}" presName="spaceRect" presStyleCnt="0"/>
      <dgm:spPr/>
    </dgm:pt>
    <dgm:pt modelId="{9057DCB4-28E9-425B-913E-3084B2D4020D}" type="pres">
      <dgm:prSet presAssocID="{F0785A2D-B16A-491F-817E-60D3DEA7F2C3}" presName="parTx" presStyleLbl="revTx" presStyleIdx="3" presStyleCnt="5">
        <dgm:presLayoutVars>
          <dgm:chMax val="0"/>
          <dgm:chPref val="0"/>
        </dgm:presLayoutVars>
      </dgm:prSet>
      <dgm:spPr/>
    </dgm:pt>
    <dgm:pt modelId="{E567B9EF-D0EE-4ECB-A91E-BA5CD9BFBB2C}" type="pres">
      <dgm:prSet presAssocID="{1BC6D69A-F070-4953-8467-496F7FFEAD0E}" presName="sibTrans" presStyleCnt="0"/>
      <dgm:spPr/>
    </dgm:pt>
    <dgm:pt modelId="{F4898E4E-1830-4266-AA26-BB6621870DD5}" type="pres">
      <dgm:prSet presAssocID="{9929545D-C9CD-4604-AA7D-99113FD99D84}" presName="compNode" presStyleCnt="0"/>
      <dgm:spPr/>
    </dgm:pt>
    <dgm:pt modelId="{9AAA564F-6EB8-49E1-8F9B-F9111CD95545}" type="pres">
      <dgm:prSet presAssocID="{9929545D-C9CD-4604-AA7D-99113FD99D84}" presName="bgRect" presStyleLbl="bgShp" presStyleIdx="4" presStyleCnt="5"/>
      <dgm:spPr/>
    </dgm:pt>
    <dgm:pt modelId="{923DB2ED-F701-459E-B87F-EFDA5D15D789}" type="pres">
      <dgm:prSet presAssocID="{9929545D-C9CD-4604-AA7D-99113FD99D84}" presName="iconRect" presStyleLbl="node1" presStyleIdx="4" presStyleCnt="5"/>
      <dgm:spPr>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dgm:spPr>
      <dgm:extLst>
        <a:ext uri="{E40237B7-FDA0-4F09-8148-C483321AD2D9}">
          <dgm14:cNvPr xmlns:dgm14="http://schemas.microsoft.com/office/drawing/2010/diagram" id="0" name="" descr="Bar graph with upward trend with solid fill"/>
        </a:ext>
      </dgm:extLst>
    </dgm:pt>
    <dgm:pt modelId="{633A9D11-C7A9-455B-AD9D-0F78581B7A9C}" type="pres">
      <dgm:prSet presAssocID="{9929545D-C9CD-4604-AA7D-99113FD99D84}" presName="spaceRect" presStyleCnt="0"/>
      <dgm:spPr/>
    </dgm:pt>
    <dgm:pt modelId="{D438E7B0-80A3-4961-9553-6D64A38D487D}" type="pres">
      <dgm:prSet presAssocID="{9929545D-C9CD-4604-AA7D-99113FD99D84}" presName="parTx" presStyleLbl="revTx" presStyleIdx="4" presStyleCnt="5">
        <dgm:presLayoutVars>
          <dgm:chMax val="0"/>
          <dgm:chPref val="0"/>
        </dgm:presLayoutVars>
      </dgm:prSet>
      <dgm:spPr/>
    </dgm:pt>
  </dgm:ptLst>
  <dgm:cxnLst>
    <dgm:cxn modelId="{A636550F-B465-47A2-B77A-F850EA6BD3EF}" srcId="{363A61E0-1752-41C6-ACB9-3D19BB590671}" destId="{E92A0B99-BB11-40C0-B54D-34DC24DB355A}" srcOrd="2" destOrd="0" parTransId="{6752DCCE-878D-4751-A424-55438FA1C7F4}" sibTransId="{75EBAA1C-9D98-426B-857A-074CC2C6E6E5}"/>
    <dgm:cxn modelId="{4805842F-9BB0-4C4A-B6D6-0E125215A051}" type="presOf" srcId="{92AC26F5-7DC1-42E1-83E9-16139BDB45F6}" destId="{44B56396-9469-4A60-AA6A-AAE26B0823BF}" srcOrd="0" destOrd="0" presId="urn:microsoft.com/office/officeart/2018/2/layout/IconVerticalSolidList"/>
    <dgm:cxn modelId="{79CD6F6E-BBED-4CF0-9ACF-E6701779E784}" type="presOf" srcId="{363A61E0-1752-41C6-ACB9-3D19BB590671}" destId="{6E6B7EC6-7584-4B36-88E9-FD4FFA7EBB4E}" srcOrd="0" destOrd="0" presId="urn:microsoft.com/office/officeart/2018/2/layout/IconVerticalSolidList"/>
    <dgm:cxn modelId="{AA561F8C-A0BA-4FBC-95F5-21F16353910E}" type="presOf" srcId="{E92A0B99-BB11-40C0-B54D-34DC24DB355A}" destId="{A3499165-2A4B-4241-9481-D34D4ECBEC58}" srcOrd="0" destOrd="0" presId="urn:microsoft.com/office/officeart/2018/2/layout/IconVerticalSolidList"/>
    <dgm:cxn modelId="{05267998-7290-4D50-B82C-6425A27068F2}" srcId="{363A61E0-1752-41C6-ACB9-3D19BB590671}" destId="{601D6B5C-9FEA-4E31-8FE7-A68EE2515AE5}" srcOrd="1" destOrd="0" parTransId="{05E9BF41-829C-4135-886E-7F754FFFCAB6}" sibTransId="{9EA3911B-0376-4E0B-A866-3E38BA06A1C1}"/>
    <dgm:cxn modelId="{8BBD21A1-30AE-4262-A7D1-29C388C5BC06}" type="presOf" srcId="{F0785A2D-B16A-491F-817E-60D3DEA7F2C3}" destId="{9057DCB4-28E9-425B-913E-3084B2D4020D}" srcOrd="0" destOrd="0" presId="urn:microsoft.com/office/officeart/2018/2/layout/IconVerticalSolidList"/>
    <dgm:cxn modelId="{D8FDB4A5-518F-4339-B29A-ADBDA14E2DAE}" type="presOf" srcId="{9929545D-C9CD-4604-AA7D-99113FD99D84}" destId="{D438E7B0-80A3-4961-9553-6D64A38D487D}" srcOrd="0" destOrd="0" presId="urn:microsoft.com/office/officeart/2018/2/layout/IconVerticalSolidList"/>
    <dgm:cxn modelId="{193C42B4-81A1-4801-8442-57E228FCE0A6}" srcId="{363A61E0-1752-41C6-ACB9-3D19BB590671}" destId="{92AC26F5-7DC1-42E1-83E9-16139BDB45F6}" srcOrd="0" destOrd="0" parTransId="{18A71DDF-A707-47F7-8C32-6F00BFE84E2D}" sibTransId="{6701C619-98A6-44E6-B210-D538158EEE4D}"/>
    <dgm:cxn modelId="{E4C2A0C7-F8C3-4095-AF3A-98071F6C87B8}" type="presOf" srcId="{601D6B5C-9FEA-4E31-8FE7-A68EE2515AE5}" destId="{D6AD54C0-6F8F-4D57-95A2-42F30534EBC2}" srcOrd="0" destOrd="0" presId="urn:microsoft.com/office/officeart/2018/2/layout/IconVerticalSolidList"/>
    <dgm:cxn modelId="{68B7B8F2-348F-4622-B505-F39FA2DA2B13}" srcId="{363A61E0-1752-41C6-ACB9-3D19BB590671}" destId="{9929545D-C9CD-4604-AA7D-99113FD99D84}" srcOrd="4" destOrd="0" parTransId="{A9E93062-59A0-4E61-8A01-0A438C51F95E}" sibTransId="{E44987AE-7D4F-42D4-955A-ACACDDCFE5D6}"/>
    <dgm:cxn modelId="{A56053F6-F684-4970-BBCE-6B1364F4FD42}" srcId="{363A61E0-1752-41C6-ACB9-3D19BB590671}" destId="{F0785A2D-B16A-491F-817E-60D3DEA7F2C3}" srcOrd="3" destOrd="0" parTransId="{F4294F5F-F073-4D58-BEA7-E113E42916BE}" sibTransId="{1BC6D69A-F070-4953-8467-496F7FFEAD0E}"/>
    <dgm:cxn modelId="{D98D0E8F-E55E-4889-AE04-6E154427DFDC}" type="presParOf" srcId="{6E6B7EC6-7584-4B36-88E9-FD4FFA7EBB4E}" destId="{B8801E66-6F16-4DCF-8327-5DE0FEB1C2B8}" srcOrd="0" destOrd="0" presId="urn:microsoft.com/office/officeart/2018/2/layout/IconVerticalSolidList"/>
    <dgm:cxn modelId="{3B97D5E0-00F0-47EE-8A06-60363D948FE2}" type="presParOf" srcId="{B8801E66-6F16-4DCF-8327-5DE0FEB1C2B8}" destId="{8E5EAC24-8F32-4340-A9EC-F684F8E32EC5}" srcOrd="0" destOrd="0" presId="urn:microsoft.com/office/officeart/2018/2/layout/IconVerticalSolidList"/>
    <dgm:cxn modelId="{4D5729C0-CB35-4497-8EFC-E99F1E76D274}" type="presParOf" srcId="{B8801E66-6F16-4DCF-8327-5DE0FEB1C2B8}" destId="{C4C909AC-A671-4B49-9643-02753EC4DA5C}" srcOrd="1" destOrd="0" presId="urn:microsoft.com/office/officeart/2018/2/layout/IconVerticalSolidList"/>
    <dgm:cxn modelId="{28F24945-224D-475E-96B6-8F490C83964C}" type="presParOf" srcId="{B8801E66-6F16-4DCF-8327-5DE0FEB1C2B8}" destId="{AB90297B-722D-4FC4-BFB5-E481EC36CBDE}" srcOrd="2" destOrd="0" presId="urn:microsoft.com/office/officeart/2018/2/layout/IconVerticalSolidList"/>
    <dgm:cxn modelId="{0655BBCF-1DBB-4761-9537-A27A6EB2EB6F}" type="presParOf" srcId="{B8801E66-6F16-4DCF-8327-5DE0FEB1C2B8}" destId="{44B56396-9469-4A60-AA6A-AAE26B0823BF}" srcOrd="3" destOrd="0" presId="urn:microsoft.com/office/officeart/2018/2/layout/IconVerticalSolidList"/>
    <dgm:cxn modelId="{20192658-2C6C-44F4-975C-F59FB39CF992}" type="presParOf" srcId="{6E6B7EC6-7584-4B36-88E9-FD4FFA7EBB4E}" destId="{C61E36C1-E75C-4809-920A-C42651665C58}" srcOrd="1" destOrd="0" presId="urn:microsoft.com/office/officeart/2018/2/layout/IconVerticalSolidList"/>
    <dgm:cxn modelId="{C975FB83-93C0-4BCA-8F80-0E8A2902F6B2}" type="presParOf" srcId="{6E6B7EC6-7584-4B36-88E9-FD4FFA7EBB4E}" destId="{87D3A283-60D4-4CEB-AD08-E84D944D1A82}" srcOrd="2" destOrd="0" presId="urn:microsoft.com/office/officeart/2018/2/layout/IconVerticalSolidList"/>
    <dgm:cxn modelId="{C450D04B-3AFA-4DCF-95BD-52D14003BF54}" type="presParOf" srcId="{87D3A283-60D4-4CEB-AD08-E84D944D1A82}" destId="{A40B453B-2F72-404A-881D-FF37BB0EEF8D}" srcOrd="0" destOrd="0" presId="urn:microsoft.com/office/officeart/2018/2/layout/IconVerticalSolidList"/>
    <dgm:cxn modelId="{62BA8DF2-89DA-4E56-96C9-530C9A713520}" type="presParOf" srcId="{87D3A283-60D4-4CEB-AD08-E84D944D1A82}" destId="{64849BE1-C250-4932-970B-537945EBE8D8}" srcOrd="1" destOrd="0" presId="urn:microsoft.com/office/officeart/2018/2/layout/IconVerticalSolidList"/>
    <dgm:cxn modelId="{553FCFA3-B39C-4F80-99E2-A2604C1ABA4D}" type="presParOf" srcId="{87D3A283-60D4-4CEB-AD08-E84D944D1A82}" destId="{F656169F-3131-4293-B22C-A7EFFCB89512}" srcOrd="2" destOrd="0" presId="urn:microsoft.com/office/officeart/2018/2/layout/IconVerticalSolidList"/>
    <dgm:cxn modelId="{8ABCFFF9-9861-4663-9065-AAA56D084AA4}" type="presParOf" srcId="{87D3A283-60D4-4CEB-AD08-E84D944D1A82}" destId="{D6AD54C0-6F8F-4D57-95A2-42F30534EBC2}" srcOrd="3" destOrd="0" presId="urn:microsoft.com/office/officeart/2018/2/layout/IconVerticalSolidList"/>
    <dgm:cxn modelId="{C7D7E3AE-62F0-4AB4-9E45-CA8C85A0990C}" type="presParOf" srcId="{6E6B7EC6-7584-4B36-88E9-FD4FFA7EBB4E}" destId="{E48022D1-5320-4E44-AE53-21AB1556CB4B}" srcOrd="3" destOrd="0" presId="urn:microsoft.com/office/officeart/2018/2/layout/IconVerticalSolidList"/>
    <dgm:cxn modelId="{D89EB29D-9FA3-417B-B39C-9E1085CEB6C0}" type="presParOf" srcId="{6E6B7EC6-7584-4B36-88E9-FD4FFA7EBB4E}" destId="{9521D23E-CC10-4E16-A9A5-945828D97C26}" srcOrd="4" destOrd="0" presId="urn:microsoft.com/office/officeart/2018/2/layout/IconVerticalSolidList"/>
    <dgm:cxn modelId="{F1E2B6EB-854D-4A59-8C25-B1009D8B6223}" type="presParOf" srcId="{9521D23E-CC10-4E16-A9A5-945828D97C26}" destId="{7BC61E7B-8F33-43CC-9B9F-9B5AE8E8F04D}" srcOrd="0" destOrd="0" presId="urn:microsoft.com/office/officeart/2018/2/layout/IconVerticalSolidList"/>
    <dgm:cxn modelId="{FC7D964A-8B77-44C9-B595-4C74CC5633A2}" type="presParOf" srcId="{9521D23E-CC10-4E16-A9A5-945828D97C26}" destId="{E3A4C57F-064E-40C9-AF81-4942A8C09AB6}" srcOrd="1" destOrd="0" presId="urn:microsoft.com/office/officeart/2018/2/layout/IconVerticalSolidList"/>
    <dgm:cxn modelId="{BBE99D5E-87CE-46AE-BBC7-FB729F3E9279}" type="presParOf" srcId="{9521D23E-CC10-4E16-A9A5-945828D97C26}" destId="{74002A1A-5D39-47AB-A29F-0802FFDD52B2}" srcOrd="2" destOrd="0" presId="urn:microsoft.com/office/officeart/2018/2/layout/IconVerticalSolidList"/>
    <dgm:cxn modelId="{76616E89-9FEF-409C-B45D-AC664A6010D6}" type="presParOf" srcId="{9521D23E-CC10-4E16-A9A5-945828D97C26}" destId="{A3499165-2A4B-4241-9481-D34D4ECBEC58}" srcOrd="3" destOrd="0" presId="urn:microsoft.com/office/officeart/2018/2/layout/IconVerticalSolidList"/>
    <dgm:cxn modelId="{F304B93F-E024-4B69-8BC6-9789589C67F4}" type="presParOf" srcId="{6E6B7EC6-7584-4B36-88E9-FD4FFA7EBB4E}" destId="{49DF4416-98A5-4C57-BA04-33404DDF4841}" srcOrd="5" destOrd="0" presId="urn:microsoft.com/office/officeart/2018/2/layout/IconVerticalSolidList"/>
    <dgm:cxn modelId="{65D9A5CC-E71C-41F6-9859-F0D69B90DD99}" type="presParOf" srcId="{6E6B7EC6-7584-4B36-88E9-FD4FFA7EBB4E}" destId="{8466555A-9B9A-4824-BE49-484DEEA6F230}" srcOrd="6" destOrd="0" presId="urn:microsoft.com/office/officeart/2018/2/layout/IconVerticalSolidList"/>
    <dgm:cxn modelId="{1171C011-2E74-4FB1-964E-31B0A27DF38E}" type="presParOf" srcId="{8466555A-9B9A-4824-BE49-484DEEA6F230}" destId="{F2DB05CA-3B34-482E-ACF7-0E535EE18C6C}" srcOrd="0" destOrd="0" presId="urn:microsoft.com/office/officeart/2018/2/layout/IconVerticalSolidList"/>
    <dgm:cxn modelId="{8DB3BD03-B930-43D2-A305-36DBB6C7B74E}" type="presParOf" srcId="{8466555A-9B9A-4824-BE49-484DEEA6F230}" destId="{F44EAFDB-D7C1-4E7E-B93C-F9DE6477FCA9}" srcOrd="1" destOrd="0" presId="urn:microsoft.com/office/officeart/2018/2/layout/IconVerticalSolidList"/>
    <dgm:cxn modelId="{755EB2FD-6475-4501-B011-47959306F7FE}" type="presParOf" srcId="{8466555A-9B9A-4824-BE49-484DEEA6F230}" destId="{EDCF0BA3-4996-4AEE-B5E7-EC7CA9B2BB3E}" srcOrd="2" destOrd="0" presId="urn:microsoft.com/office/officeart/2018/2/layout/IconVerticalSolidList"/>
    <dgm:cxn modelId="{EAA51833-E9BD-4867-B060-F6C2CA4DB97B}" type="presParOf" srcId="{8466555A-9B9A-4824-BE49-484DEEA6F230}" destId="{9057DCB4-28E9-425B-913E-3084B2D4020D}" srcOrd="3" destOrd="0" presId="urn:microsoft.com/office/officeart/2018/2/layout/IconVerticalSolidList"/>
    <dgm:cxn modelId="{61E7C99E-CA16-4BE1-A7B1-2609426CA860}" type="presParOf" srcId="{6E6B7EC6-7584-4B36-88E9-FD4FFA7EBB4E}" destId="{E567B9EF-D0EE-4ECB-A91E-BA5CD9BFBB2C}" srcOrd="7" destOrd="0" presId="urn:microsoft.com/office/officeart/2018/2/layout/IconVerticalSolidList"/>
    <dgm:cxn modelId="{B51E6E99-C971-4C3A-8A85-C0B7915934B7}" type="presParOf" srcId="{6E6B7EC6-7584-4B36-88E9-FD4FFA7EBB4E}" destId="{F4898E4E-1830-4266-AA26-BB6621870DD5}" srcOrd="8" destOrd="0" presId="urn:microsoft.com/office/officeart/2018/2/layout/IconVerticalSolidList"/>
    <dgm:cxn modelId="{1EBBCA92-12CC-4BDE-B134-DDCEB534A37C}" type="presParOf" srcId="{F4898E4E-1830-4266-AA26-BB6621870DD5}" destId="{9AAA564F-6EB8-49E1-8F9B-F9111CD95545}" srcOrd="0" destOrd="0" presId="urn:microsoft.com/office/officeart/2018/2/layout/IconVerticalSolidList"/>
    <dgm:cxn modelId="{26299A7A-902F-453D-B438-B6C5C27E7567}" type="presParOf" srcId="{F4898E4E-1830-4266-AA26-BB6621870DD5}" destId="{923DB2ED-F701-459E-B87F-EFDA5D15D789}" srcOrd="1" destOrd="0" presId="urn:microsoft.com/office/officeart/2018/2/layout/IconVerticalSolidList"/>
    <dgm:cxn modelId="{B0A28E75-760F-44F5-BF81-CEE04C36F98A}" type="presParOf" srcId="{F4898E4E-1830-4266-AA26-BB6621870DD5}" destId="{633A9D11-C7A9-455B-AD9D-0F78581B7A9C}" srcOrd="2" destOrd="0" presId="urn:microsoft.com/office/officeart/2018/2/layout/IconVerticalSolidList"/>
    <dgm:cxn modelId="{2E2C5E85-1902-45F9-8276-393A258A366A}" type="presParOf" srcId="{F4898E4E-1830-4266-AA26-BB6621870DD5}" destId="{D438E7B0-80A3-4961-9553-6D64A38D487D}"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7559E23-4D89-4CEA-92EB-7A203165FCCE}"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42C169E5-DE07-4F6D-8EF7-29FA35A957E5}">
      <dgm:prSet custT="1"/>
      <dgm:spPr/>
      <dgm:t>
        <a:bodyPr/>
        <a:lstStyle/>
        <a:p>
          <a:r>
            <a:rPr lang="en-US" sz="1500"/>
            <a:t>“Roll-back rate” means the previous year’s millage rate minus the millage equivalent of the total net assessed value added by reassessments.    </a:t>
          </a:r>
        </a:p>
        <a:p>
          <a:r>
            <a:rPr lang="en-US" sz="1600" b="1"/>
            <a:t>	</a:t>
          </a:r>
          <a:r>
            <a:rPr lang="en-US" sz="2000" b="1"/>
            <a:t>(CY 2024 Roll-back rate = 14.674 – .788 = 13.886)</a:t>
          </a:r>
        </a:p>
      </dgm:t>
    </dgm:pt>
    <dgm:pt modelId="{F670B819-8700-4BCB-A85A-5133E2C1335F}" type="parTrans" cxnId="{6BD98C56-BBFD-4258-9ADF-6215F506976B}">
      <dgm:prSet/>
      <dgm:spPr/>
      <dgm:t>
        <a:bodyPr/>
        <a:lstStyle/>
        <a:p>
          <a:endParaRPr lang="en-US"/>
        </a:p>
      </dgm:t>
    </dgm:pt>
    <dgm:pt modelId="{32B00B3B-BDC5-419B-BF93-86B1AE6C9239}" type="sibTrans" cxnId="{6BD98C56-BBFD-4258-9ADF-6215F506976B}">
      <dgm:prSet/>
      <dgm:spPr/>
      <dgm:t>
        <a:bodyPr/>
        <a:lstStyle/>
        <a:p>
          <a:endParaRPr lang="en-US"/>
        </a:p>
      </dgm:t>
    </dgm:pt>
    <dgm:pt modelId="{5F0AB858-F999-4B10-8A86-47AFBE05F77F}">
      <dgm:prSet custT="1"/>
      <dgm:spPr/>
      <dgm:t>
        <a:bodyPr/>
        <a:lstStyle/>
        <a:p>
          <a:r>
            <a:rPr lang="en-US" sz="1500"/>
            <a:t>“Mill” means one one-thousandth of a United States dollar.  </a:t>
          </a:r>
        </a:p>
        <a:p>
          <a:r>
            <a:rPr lang="en-US" sz="1200" b="1"/>
            <a:t>	</a:t>
          </a:r>
          <a:r>
            <a:rPr lang="en-US" sz="2000" b="1"/>
            <a:t>(BCSD value of one mill for CY 2024 is $5,908,847)</a:t>
          </a:r>
          <a:endParaRPr lang="en-US" sz="1500"/>
        </a:p>
      </dgm:t>
    </dgm:pt>
    <dgm:pt modelId="{5E289EAB-FDED-4FA8-8D2A-6B8C9DAE4787}" type="parTrans" cxnId="{08BADD78-2318-4FDA-B2D2-C3A18CFD2027}">
      <dgm:prSet/>
      <dgm:spPr/>
      <dgm:t>
        <a:bodyPr/>
        <a:lstStyle/>
        <a:p>
          <a:endParaRPr lang="en-US"/>
        </a:p>
      </dgm:t>
    </dgm:pt>
    <dgm:pt modelId="{063FDBFE-2903-431E-904B-390423FC25ED}" type="sibTrans" cxnId="{08BADD78-2318-4FDA-B2D2-C3A18CFD2027}">
      <dgm:prSet/>
      <dgm:spPr/>
      <dgm:t>
        <a:bodyPr/>
        <a:lstStyle/>
        <a:p>
          <a:endParaRPr lang="en-US"/>
        </a:p>
      </dgm:t>
    </dgm:pt>
    <dgm:pt modelId="{1E0A0444-274C-4506-8BAD-432BDFFEAA43}">
      <dgm:prSet custT="1"/>
      <dgm:spPr/>
      <dgm:t>
        <a:bodyPr/>
        <a:lstStyle/>
        <a:p>
          <a:r>
            <a:rPr lang="en-US" sz="1500"/>
            <a:t>“Millage rate” means the levy, in mills, which is established by the governing authority </a:t>
          </a:r>
          <a:r>
            <a:rPr lang="en-US" sz="1500" b="1"/>
            <a:t>(Bibb County Board of Education) </a:t>
          </a:r>
          <a:r>
            <a:rPr lang="en-US" sz="1500"/>
            <a:t>for purposes of financing, in whole or in part, the taxing jurisdiction’s </a:t>
          </a:r>
          <a:r>
            <a:rPr lang="en-US" sz="1500" b="1"/>
            <a:t>(BCSD) </a:t>
          </a:r>
          <a:r>
            <a:rPr lang="en-US" sz="1500"/>
            <a:t>expenses for its fiscal year. 					</a:t>
          </a:r>
          <a:endParaRPr lang="en-US" sz="2000" b="1"/>
        </a:p>
      </dgm:t>
    </dgm:pt>
    <dgm:pt modelId="{33E016B2-BAD3-4409-827E-E24D2D85EDEC}" type="parTrans" cxnId="{3BEF230D-D5F1-4A79-BBC1-66E83BB05A9A}">
      <dgm:prSet/>
      <dgm:spPr/>
      <dgm:t>
        <a:bodyPr/>
        <a:lstStyle/>
        <a:p>
          <a:endParaRPr lang="en-US"/>
        </a:p>
      </dgm:t>
    </dgm:pt>
    <dgm:pt modelId="{F35B7B3D-E7A3-4EE5-BBFA-730414CB393E}" type="sibTrans" cxnId="{3BEF230D-D5F1-4A79-BBC1-66E83BB05A9A}">
      <dgm:prSet/>
      <dgm:spPr/>
      <dgm:t>
        <a:bodyPr/>
        <a:lstStyle/>
        <a:p>
          <a:endParaRPr lang="en-US"/>
        </a:p>
      </dgm:t>
    </dgm:pt>
    <dgm:pt modelId="{E5532BAF-131A-42AF-AC05-7F4BBE5834A1}">
      <dgm:prSet/>
      <dgm:spPr/>
      <dgm:t>
        <a:bodyPr/>
        <a:lstStyle/>
        <a:p>
          <a:r>
            <a:rPr lang="en-US"/>
            <a:t>Millage Equivalent” means the number of mills which would result when the total net assessed value added by reassessments is divided by the certified tax digest and the result is multiplied by the previous year’s millage rate. </a:t>
          </a:r>
          <a:r>
            <a:rPr lang="en-US" b="1"/>
            <a:t>(millage equivalent = .788)</a:t>
          </a:r>
          <a:endParaRPr lang="en-US"/>
        </a:p>
      </dgm:t>
    </dgm:pt>
    <dgm:pt modelId="{DBFB4AB3-4914-461B-B4F1-EB31D340CDCA}" type="parTrans" cxnId="{F2AFB27F-82DD-4CCD-8B29-50FF996C9A1C}">
      <dgm:prSet/>
      <dgm:spPr/>
      <dgm:t>
        <a:bodyPr/>
        <a:lstStyle/>
        <a:p>
          <a:endParaRPr lang="en-US"/>
        </a:p>
      </dgm:t>
    </dgm:pt>
    <dgm:pt modelId="{7FF5670B-A987-4053-9EFC-6D93FB0734DD}" type="sibTrans" cxnId="{F2AFB27F-82DD-4CCD-8B29-50FF996C9A1C}">
      <dgm:prSet/>
      <dgm:spPr/>
      <dgm:t>
        <a:bodyPr/>
        <a:lstStyle/>
        <a:p>
          <a:endParaRPr lang="en-US"/>
        </a:p>
      </dgm:t>
    </dgm:pt>
    <dgm:pt modelId="{5AD6F561-F6AB-4BD2-B701-DE1B3135636B}" type="pres">
      <dgm:prSet presAssocID="{37559E23-4D89-4CEA-92EB-7A203165FCCE}" presName="outerComposite" presStyleCnt="0">
        <dgm:presLayoutVars>
          <dgm:chMax val="5"/>
          <dgm:dir/>
          <dgm:resizeHandles val="exact"/>
        </dgm:presLayoutVars>
      </dgm:prSet>
      <dgm:spPr/>
    </dgm:pt>
    <dgm:pt modelId="{3429A3A7-EBE4-4D9A-97AA-893B162A4F41}" type="pres">
      <dgm:prSet presAssocID="{37559E23-4D89-4CEA-92EB-7A203165FCCE}" presName="dummyMaxCanvas" presStyleCnt="0">
        <dgm:presLayoutVars/>
      </dgm:prSet>
      <dgm:spPr/>
    </dgm:pt>
    <dgm:pt modelId="{521927CE-706B-4990-BA48-F5762C308254}" type="pres">
      <dgm:prSet presAssocID="{37559E23-4D89-4CEA-92EB-7A203165FCCE}" presName="FourNodes_1" presStyleLbl="node1" presStyleIdx="0" presStyleCnt="4" custLinFactY="148463" custLinFactNeighborX="15537" custLinFactNeighborY="200000">
        <dgm:presLayoutVars>
          <dgm:bulletEnabled val="1"/>
        </dgm:presLayoutVars>
      </dgm:prSet>
      <dgm:spPr/>
    </dgm:pt>
    <dgm:pt modelId="{49491563-DEE1-4B82-851E-E628B8B1E3EF}" type="pres">
      <dgm:prSet presAssocID="{37559E23-4D89-4CEA-92EB-7A203165FCCE}" presName="FourNodes_2" presStyleLbl="node1" presStyleIdx="1" presStyleCnt="4" custLinFactY="12082" custLinFactNeighborX="2120" custLinFactNeighborY="100000">
        <dgm:presLayoutVars>
          <dgm:bulletEnabled val="1"/>
        </dgm:presLayoutVars>
      </dgm:prSet>
      <dgm:spPr/>
    </dgm:pt>
    <dgm:pt modelId="{91E6695B-3612-4473-9624-BDC051FF46F4}" type="pres">
      <dgm:prSet presAssocID="{37559E23-4D89-4CEA-92EB-7A203165FCCE}" presName="FourNodes_3" presStyleLbl="node1" presStyleIdx="2" presStyleCnt="4" custLinFactY="-100000" custLinFactNeighborX="-15464" custLinFactNeighborY="-132851">
        <dgm:presLayoutVars>
          <dgm:bulletEnabled val="1"/>
        </dgm:presLayoutVars>
      </dgm:prSet>
      <dgm:spPr/>
    </dgm:pt>
    <dgm:pt modelId="{D742B197-A1B6-4284-B45F-3ECBECB0D305}" type="pres">
      <dgm:prSet presAssocID="{37559E23-4D89-4CEA-92EB-7A203165FCCE}" presName="FourNodes_4" presStyleLbl="node1" presStyleIdx="3" presStyleCnt="4" custLinFactY="-100000" custLinFactNeighborX="-19645" custLinFactNeighborY="-135457">
        <dgm:presLayoutVars>
          <dgm:bulletEnabled val="1"/>
        </dgm:presLayoutVars>
      </dgm:prSet>
      <dgm:spPr/>
    </dgm:pt>
    <dgm:pt modelId="{658E7C3F-ECD1-4836-8096-4097111A6793}" type="pres">
      <dgm:prSet presAssocID="{37559E23-4D89-4CEA-92EB-7A203165FCCE}" presName="FourConn_1-2" presStyleLbl="fgAccFollowNode1" presStyleIdx="0" presStyleCnt="3">
        <dgm:presLayoutVars>
          <dgm:bulletEnabled val="1"/>
        </dgm:presLayoutVars>
      </dgm:prSet>
      <dgm:spPr/>
    </dgm:pt>
    <dgm:pt modelId="{43A3B932-D130-4726-84B6-FDA83D870437}" type="pres">
      <dgm:prSet presAssocID="{37559E23-4D89-4CEA-92EB-7A203165FCCE}" presName="FourConn_2-3" presStyleLbl="fgAccFollowNode1" presStyleIdx="1" presStyleCnt="3">
        <dgm:presLayoutVars>
          <dgm:bulletEnabled val="1"/>
        </dgm:presLayoutVars>
      </dgm:prSet>
      <dgm:spPr/>
    </dgm:pt>
    <dgm:pt modelId="{F0F56AEB-C053-4D9C-8E62-C068289FABCB}" type="pres">
      <dgm:prSet presAssocID="{37559E23-4D89-4CEA-92EB-7A203165FCCE}" presName="FourConn_3-4" presStyleLbl="fgAccFollowNode1" presStyleIdx="2" presStyleCnt="3" custLinFactNeighborX="-29557" custLinFactNeighborY="5347">
        <dgm:presLayoutVars>
          <dgm:bulletEnabled val="1"/>
        </dgm:presLayoutVars>
      </dgm:prSet>
      <dgm:spPr/>
    </dgm:pt>
    <dgm:pt modelId="{D85361CE-7E45-481C-9B02-682A82D2DD81}" type="pres">
      <dgm:prSet presAssocID="{37559E23-4D89-4CEA-92EB-7A203165FCCE}" presName="FourNodes_1_text" presStyleLbl="node1" presStyleIdx="3" presStyleCnt="4">
        <dgm:presLayoutVars>
          <dgm:bulletEnabled val="1"/>
        </dgm:presLayoutVars>
      </dgm:prSet>
      <dgm:spPr/>
    </dgm:pt>
    <dgm:pt modelId="{87DB4A31-EF8A-4533-8AE1-EC71458B12CF}" type="pres">
      <dgm:prSet presAssocID="{37559E23-4D89-4CEA-92EB-7A203165FCCE}" presName="FourNodes_2_text" presStyleLbl="node1" presStyleIdx="3" presStyleCnt="4">
        <dgm:presLayoutVars>
          <dgm:bulletEnabled val="1"/>
        </dgm:presLayoutVars>
      </dgm:prSet>
      <dgm:spPr/>
    </dgm:pt>
    <dgm:pt modelId="{BAF4C990-1F0D-45BD-A8C9-47962FCF5D6D}" type="pres">
      <dgm:prSet presAssocID="{37559E23-4D89-4CEA-92EB-7A203165FCCE}" presName="FourNodes_3_text" presStyleLbl="node1" presStyleIdx="3" presStyleCnt="4">
        <dgm:presLayoutVars>
          <dgm:bulletEnabled val="1"/>
        </dgm:presLayoutVars>
      </dgm:prSet>
      <dgm:spPr/>
    </dgm:pt>
    <dgm:pt modelId="{CF5BB115-A22E-43C1-9967-85C430B07941}" type="pres">
      <dgm:prSet presAssocID="{37559E23-4D89-4CEA-92EB-7A203165FCCE}" presName="FourNodes_4_text" presStyleLbl="node1" presStyleIdx="3" presStyleCnt="4">
        <dgm:presLayoutVars>
          <dgm:bulletEnabled val="1"/>
        </dgm:presLayoutVars>
      </dgm:prSet>
      <dgm:spPr/>
    </dgm:pt>
  </dgm:ptLst>
  <dgm:cxnLst>
    <dgm:cxn modelId="{3BEF230D-D5F1-4A79-BBC1-66E83BB05A9A}" srcId="{37559E23-4D89-4CEA-92EB-7A203165FCCE}" destId="{1E0A0444-274C-4506-8BAD-432BDFFEAA43}" srcOrd="2" destOrd="0" parTransId="{33E016B2-BAD3-4409-827E-E24D2D85EDEC}" sibTransId="{F35B7B3D-E7A3-4EE5-BBFA-730414CB393E}"/>
    <dgm:cxn modelId="{A7E6C33E-D23C-41B1-9F12-3DA96BB9FA32}" type="presOf" srcId="{E5532BAF-131A-42AF-AC05-7F4BBE5834A1}" destId="{D742B197-A1B6-4284-B45F-3ECBECB0D305}" srcOrd="0" destOrd="0" presId="urn:microsoft.com/office/officeart/2005/8/layout/vProcess5"/>
    <dgm:cxn modelId="{54FE345C-571A-4B2E-A389-DF4C2456DD07}" type="presOf" srcId="{5F0AB858-F999-4B10-8A86-47AFBE05F77F}" destId="{87DB4A31-EF8A-4533-8AE1-EC71458B12CF}" srcOrd="1" destOrd="0" presId="urn:microsoft.com/office/officeart/2005/8/layout/vProcess5"/>
    <dgm:cxn modelId="{F8EE9248-36A1-4637-AA14-DBAE9B4FC713}" type="presOf" srcId="{E5532BAF-131A-42AF-AC05-7F4BBE5834A1}" destId="{CF5BB115-A22E-43C1-9967-85C430B07941}" srcOrd="1" destOrd="0" presId="urn:microsoft.com/office/officeart/2005/8/layout/vProcess5"/>
    <dgm:cxn modelId="{0ECB686A-AB56-4E51-A8E0-8F08C92919DE}" type="presOf" srcId="{1E0A0444-274C-4506-8BAD-432BDFFEAA43}" destId="{BAF4C990-1F0D-45BD-A8C9-47962FCF5D6D}" srcOrd="1" destOrd="0" presId="urn:microsoft.com/office/officeart/2005/8/layout/vProcess5"/>
    <dgm:cxn modelId="{4BB48870-1A7A-45BF-9550-3685B6967773}" type="presOf" srcId="{32B00B3B-BDC5-419B-BF93-86B1AE6C9239}" destId="{658E7C3F-ECD1-4836-8096-4097111A6793}" srcOrd="0" destOrd="0" presId="urn:microsoft.com/office/officeart/2005/8/layout/vProcess5"/>
    <dgm:cxn modelId="{6BD98C56-BBFD-4258-9ADF-6215F506976B}" srcId="{37559E23-4D89-4CEA-92EB-7A203165FCCE}" destId="{42C169E5-DE07-4F6D-8EF7-29FA35A957E5}" srcOrd="0" destOrd="0" parTransId="{F670B819-8700-4BCB-A85A-5133E2C1335F}" sibTransId="{32B00B3B-BDC5-419B-BF93-86B1AE6C9239}"/>
    <dgm:cxn modelId="{1C4BE657-BFD4-4D64-8B37-4DBA57D7C2A9}" type="presOf" srcId="{42C169E5-DE07-4F6D-8EF7-29FA35A957E5}" destId="{D85361CE-7E45-481C-9B02-682A82D2DD81}" srcOrd="1" destOrd="0" presId="urn:microsoft.com/office/officeart/2005/8/layout/vProcess5"/>
    <dgm:cxn modelId="{08BADD78-2318-4FDA-B2D2-C3A18CFD2027}" srcId="{37559E23-4D89-4CEA-92EB-7A203165FCCE}" destId="{5F0AB858-F999-4B10-8A86-47AFBE05F77F}" srcOrd="1" destOrd="0" parTransId="{5E289EAB-FDED-4FA8-8D2A-6B8C9DAE4787}" sibTransId="{063FDBFE-2903-431E-904B-390423FC25ED}"/>
    <dgm:cxn modelId="{F2AFB27F-82DD-4CCD-8B29-50FF996C9A1C}" srcId="{37559E23-4D89-4CEA-92EB-7A203165FCCE}" destId="{E5532BAF-131A-42AF-AC05-7F4BBE5834A1}" srcOrd="3" destOrd="0" parTransId="{DBFB4AB3-4914-461B-B4F1-EB31D340CDCA}" sibTransId="{7FF5670B-A987-4053-9EFC-6D93FB0734DD}"/>
    <dgm:cxn modelId="{9071DC86-CFAC-4AD5-A15D-B7A64D4A3AEF}" type="presOf" srcId="{5F0AB858-F999-4B10-8A86-47AFBE05F77F}" destId="{49491563-DEE1-4B82-851E-E628B8B1E3EF}" srcOrd="0" destOrd="0" presId="urn:microsoft.com/office/officeart/2005/8/layout/vProcess5"/>
    <dgm:cxn modelId="{5E87A598-7122-404C-8415-CB6B9A091727}" type="presOf" srcId="{1E0A0444-274C-4506-8BAD-432BDFFEAA43}" destId="{91E6695B-3612-4473-9624-BDC051FF46F4}" srcOrd="0" destOrd="0" presId="urn:microsoft.com/office/officeart/2005/8/layout/vProcess5"/>
    <dgm:cxn modelId="{607D42B1-C23E-48E6-AA72-85598FB75753}" type="presOf" srcId="{42C169E5-DE07-4F6D-8EF7-29FA35A957E5}" destId="{521927CE-706B-4990-BA48-F5762C308254}" srcOrd="0" destOrd="0" presId="urn:microsoft.com/office/officeart/2005/8/layout/vProcess5"/>
    <dgm:cxn modelId="{DC153CC9-6E96-4E2E-ACC5-9537E03814C7}" type="presOf" srcId="{063FDBFE-2903-431E-904B-390423FC25ED}" destId="{43A3B932-D130-4726-84B6-FDA83D870437}" srcOrd="0" destOrd="0" presId="urn:microsoft.com/office/officeart/2005/8/layout/vProcess5"/>
    <dgm:cxn modelId="{F026B1F0-2CF2-4390-924C-DC8A63358316}" type="presOf" srcId="{37559E23-4D89-4CEA-92EB-7A203165FCCE}" destId="{5AD6F561-F6AB-4BD2-B701-DE1B3135636B}" srcOrd="0" destOrd="0" presId="urn:microsoft.com/office/officeart/2005/8/layout/vProcess5"/>
    <dgm:cxn modelId="{2248E5F3-BE09-46AE-B560-AC28C941454F}" type="presOf" srcId="{F35B7B3D-E7A3-4EE5-BBFA-730414CB393E}" destId="{F0F56AEB-C053-4D9C-8E62-C068289FABCB}" srcOrd="0" destOrd="0" presId="urn:microsoft.com/office/officeart/2005/8/layout/vProcess5"/>
    <dgm:cxn modelId="{639E669D-3BFC-477A-9D26-7C18E196F0B2}" type="presParOf" srcId="{5AD6F561-F6AB-4BD2-B701-DE1B3135636B}" destId="{3429A3A7-EBE4-4D9A-97AA-893B162A4F41}" srcOrd="0" destOrd="0" presId="urn:microsoft.com/office/officeart/2005/8/layout/vProcess5"/>
    <dgm:cxn modelId="{165364A0-4894-4DAD-BB3E-6E508D63A77F}" type="presParOf" srcId="{5AD6F561-F6AB-4BD2-B701-DE1B3135636B}" destId="{521927CE-706B-4990-BA48-F5762C308254}" srcOrd="1" destOrd="0" presId="urn:microsoft.com/office/officeart/2005/8/layout/vProcess5"/>
    <dgm:cxn modelId="{203165CD-0889-4ADD-9A61-BAD24801DD31}" type="presParOf" srcId="{5AD6F561-F6AB-4BD2-B701-DE1B3135636B}" destId="{49491563-DEE1-4B82-851E-E628B8B1E3EF}" srcOrd="2" destOrd="0" presId="urn:microsoft.com/office/officeart/2005/8/layout/vProcess5"/>
    <dgm:cxn modelId="{39D0798C-03B9-4651-93D6-895418C0FE2A}" type="presParOf" srcId="{5AD6F561-F6AB-4BD2-B701-DE1B3135636B}" destId="{91E6695B-3612-4473-9624-BDC051FF46F4}" srcOrd="3" destOrd="0" presId="urn:microsoft.com/office/officeart/2005/8/layout/vProcess5"/>
    <dgm:cxn modelId="{D2270C9D-F9A1-48D5-9822-9D50B9ACA33E}" type="presParOf" srcId="{5AD6F561-F6AB-4BD2-B701-DE1B3135636B}" destId="{D742B197-A1B6-4284-B45F-3ECBECB0D305}" srcOrd="4" destOrd="0" presId="urn:microsoft.com/office/officeart/2005/8/layout/vProcess5"/>
    <dgm:cxn modelId="{0056D372-76D6-4BBF-B79F-A7F31817103B}" type="presParOf" srcId="{5AD6F561-F6AB-4BD2-B701-DE1B3135636B}" destId="{658E7C3F-ECD1-4836-8096-4097111A6793}" srcOrd="5" destOrd="0" presId="urn:microsoft.com/office/officeart/2005/8/layout/vProcess5"/>
    <dgm:cxn modelId="{96E6CE9E-31E5-43EF-874C-5CAE3344A9BF}" type="presParOf" srcId="{5AD6F561-F6AB-4BD2-B701-DE1B3135636B}" destId="{43A3B932-D130-4726-84B6-FDA83D870437}" srcOrd="6" destOrd="0" presId="urn:microsoft.com/office/officeart/2005/8/layout/vProcess5"/>
    <dgm:cxn modelId="{F7AC5C3C-A156-4ECE-8D16-5615D76F9DDB}" type="presParOf" srcId="{5AD6F561-F6AB-4BD2-B701-DE1B3135636B}" destId="{F0F56AEB-C053-4D9C-8E62-C068289FABCB}" srcOrd="7" destOrd="0" presId="urn:microsoft.com/office/officeart/2005/8/layout/vProcess5"/>
    <dgm:cxn modelId="{CDB8212F-97F8-4748-8AFE-B65F079EFB61}" type="presParOf" srcId="{5AD6F561-F6AB-4BD2-B701-DE1B3135636B}" destId="{D85361CE-7E45-481C-9B02-682A82D2DD81}" srcOrd="8" destOrd="0" presId="urn:microsoft.com/office/officeart/2005/8/layout/vProcess5"/>
    <dgm:cxn modelId="{9EDE8969-C151-4132-8A8E-C06CB356CAFA}" type="presParOf" srcId="{5AD6F561-F6AB-4BD2-B701-DE1B3135636B}" destId="{87DB4A31-EF8A-4533-8AE1-EC71458B12CF}" srcOrd="9" destOrd="0" presId="urn:microsoft.com/office/officeart/2005/8/layout/vProcess5"/>
    <dgm:cxn modelId="{6C909571-FAE9-46E5-ADB6-2FE332173953}" type="presParOf" srcId="{5AD6F561-F6AB-4BD2-B701-DE1B3135636B}" destId="{BAF4C990-1F0D-45BD-A8C9-47962FCF5D6D}" srcOrd="10" destOrd="0" presId="urn:microsoft.com/office/officeart/2005/8/layout/vProcess5"/>
    <dgm:cxn modelId="{58A2AAA6-8936-4806-B76F-5C613A2A36D1}" type="presParOf" srcId="{5AD6F561-F6AB-4BD2-B701-DE1B3135636B}" destId="{CF5BB115-A22E-43C1-9967-85C430B07941}" srcOrd="11" destOrd="0" presId="urn:microsoft.com/office/officeart/2005/8/layout/vProcess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5EAC24-8F32-4340-A9EC-F684F8E32EC5}">
      <dsp:nvSpPr>
        <dsp:cNvPr id="0" name=""/>
        <dsp:cNvSpPr/>
      </dsp:nvSpPr>
      <dsp:spPr>
        <a:xfrm>
          <a:off x="0" y="4304"/>
          <a:ext cx="11048991" cy="91676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4C909AC-A671-4B49-9643-02753EC4DA5C}">
      <dsp:nvSpPr>
        <dsp:cNvPr id="0" name=""/>
        <dsp:cNvSpPr/>
      </dsp:nvSpPr>
      <dsp:spPr>
        <a:xfrm>
          <a:off x="277321" y="210576"/>
          <a:ext cx="504220" cy="50422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4B56396-9469-4A60-AA6A-AAE26B0823BF}">
      <dsp:nvSpPr>
        <dsp:cNvPr id="0" name=""/>
        <dsp:cNvSpPr/>
      </dsp:nvSpPr>
      <dsp:spPr>
        <a:xfrm>
          <a:off x="1058863" y="4304"/>
          <a:ext cx="9990127" cy="916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024" tIns="97024" rIns="97024" bIns="97024" numCol="1" spcCol="1270" anchor="ctr" anchorCtr="0">
          <a:noAutofit/>
        </a:bodyPr>
        <a:lstStyle/>
        <a:p>
          <a:pPr marL="0" lvl="0" indent="0" algn="l" defTabSz="666750">
            <a:lnSpc>
              <a:spcPct val="100000"/>
            </a:lnSpc>
            <a:spcBef>
              <a:spcPct val="0"/>
            </a:spcBef>
            <a:spcAft>
              <a:spcPct val="35000"/>
            </a:spcAft>
            <a:buNone/>
          </a:pPr>
          <a:r>
            <a:rPr lang="en-US" sz="1500" kern="1200"/>
            <a:t>“Levying authority” –county, city, consolidated government </a:t>
          </a:r>
          <a:r>
            <a:rPr lang="en-US" sz="1500" b="1" kern="1200"/>
            <a:t>(Macon-Bibb) </a:t>
          </a:r>
          <a:r>
            <a:rPr lang="en-US" sz="1500" kern="1200"/>
            <a:t>that exercises the power to levy ad valorem taxes to carry out the governing authority’s purposes.</a:t>
          </a:r>
        </a:p>
      </dsp:txBody>
      <dsp:txXfrm>
        <a:off x="1058863" y="4304"/>
        <a:ext cx="9990127" cy="916765"/>
      </dsp:txXfrm>
    </dsp:sp>
    <dsp:sp modelId="{A40B453B-2F72-404A-881D-FF37BB0EEF8D}">
      <dsp:nvSpPr>
        <dsp:cNvPr id="0" name=""/>
        <dsp:cNvSpPr/>
      </dsp:nvSpPr>
      <dsp:spPr>
        <a:xfrm>
          <a:off x="0" y="1150260"/>
          <a:ext cx="11048991" cy="91676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4849BE1-C250-4932-970B-537945EBE8D8}">
      <dsp:nvSpPr>
        <dsp:cNvPr id="0" name=""/>
        <dsp:cNvSpPr/>
      </dsp:nvSpPr>
      <dsp:spPr>
        <a:xfrm>
          <a:off x="277321" y="1356532"/>
          <a:ext cx="504220" cy="50422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6AD54C0-6F8F-4D57-95A2-42F30534EBC2}">
      <dsp:nvSpPr>
        <dsp:cNvPr id="0" name=""/>
        <dsp:cNvSpPr/>
      </dsp:nvSpPr>
      <dsp:spPr>
        <a:xfrm>
          <a:off x="1058863" y="1150260"/>
          <a:ext cx="9990127" cy="916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024" tIns="97024" rIns="97024" bIns="97024" numCol="1" spcCol="1270" anchor="ctr" anchorCtr="0">
          <a:noAutofit/>
        </a:bodyPr>
        <a:lstStyle/>
        <a:p>
          <a:pPr marL="0" lvl="0" indent="0" algn="l" defTabSz="666750">
            <a:lnSpc>
              <a:spcPct val="100000"/>
            </a:lnSpc>
            <a:spcBef>
              <a:spcPct val="0"/>
            </a:spcBef>
            <a:spcAft>
              <a:spcPct val="35000"/>
            </a:spcAft>
            <a:buNone/>
          </a:pPr>
          <a:r>
            <a:rPr lang="en-US" sz="1500" kern="1200"/>
            <a:t>“Recommending authority” means a county, independent, or area school board of education </a:t>
          </a:r>
          <a:r>
            <a:rPr lang="en-US" sz="1500" b="1" kern="1200"/>
            <a:t>(Bibb County Board of Education) </a:t>
          </a:r>
          <a:r>
            <a:rPr lang="en-US" sz="1500" kern="1200"/>
            <a:t>that exercises the power to cause the levying authority to levy ad valorem taxes to carry out the purposes of such board of education.</a:t>
          </a:r>
        </a:p>
      </dsp:txBody>
      <dsp:txXfrm>
        <a:off x="1058863" y="1150260"/>
        <a:ext cx="9990127" cy="916765"/>
      </dsp:txXfrm>
    </dsp:sp>
    <dsp:sp modelId="{7BC61E7B-8F33-43CC-9B9F-9B5AE8E8F04D}">
      <dsp:nvSpPr>
        <dsp:cNvPr id="0" name=""/>
        <dsp:cNvSpPr/>
      </dsp:nvSpPr>
      <dsp:spPr>
        <a:xfrm>
          <a:off x="0" y="2296217"/>
          <a:ext cx="11048991" cy="91676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3A4C57F-064E-40C9-AF81-4942A8C09AB6}">
      <dsp:nvSpPr>
        <dsp:cNvPr id="0" name=""/>
        <dsp:cNvSpPr/>
      </dsp:nvSpPr>
      <dsp:spPr>
        <a:xfrm>
          <a:off x="277321" y="2502489"/>
          <a:ext cx="504220" cy="50422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3499165-2A4B-4241-9481-D34D4ECBEC58}">
      <dsp:nvSpPr>
        <dsp:cNvPr id="0" name=""/>
        <dsp:cNvSpPr/>
      </dsp:nvSpPr>
      <dsp:spPr>
        <a:xfrm>
          <a:off x="1058863" y="2296217"/>
          <a:ext cx="9990127" cy="916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024" tIns="97024" rIns="97024" bIns="97024" numCol="1" spcCol="1270" anchor="ctr" anchorCtr="0">
          <a:noAutofit/>
        </a:bodyPr>
        <a:lstStyle/>
        <a:p>
          <a:pPr marL="0" lvl="0" indent="0" algn="l" defTabSz="666750">
            <a:lnSpc>
              <a:spcPct val="100000"/>
            </a:lnSpc>
            <a:spcBef>
              <a:spcPct val="0"/>
            </a:spcBef>
            <a:spcAft>
              <a:spcPct val="35000"/>
            </a:spcAft>
            <a:buNone/>
          </a:pPr>
          <a:r>
            <a:rPr lang="en-US" sz="1500" kern="1200"/>
            <a:t>“Ad valorem tax” or “property tax” means a tax imposed upon the assessed value of real property.</a:t>
          </a:r>
        </a:p>
      </dsp:txBody>
      <dsp:txXfrm>
        <a:off x="1058863" y="2296217"/>
        <a:ext cx="9990127" cy="916765"/>
      </dsp:txXfrm>
    </dsp:sp>
    <dsp:sp modelId="{F2DB05CA-3B34-482E-ACF7-0E535EE18C6C}">
      <dsp:nvSpPr>
        <dsp:cNvPr id="0" name=""/>
        <dsp:cNvSpPr/>
      </dsp:nvSpPr>
      <dsp:spPr>
        <a:xfrm>
          <a:off x="0" y="3442173"/>
          <a:ext cx="11048991" cy="91676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44EAFDB-D7C1-4E7E-B93C-F9DE6477FCA9}">
      <dsp:nvSpPr>
        <dsp:cNvPr id="0" name=""/>
        <dsp:cNvSpPr/>
      </dsp:nvSpPr>
      <dsp:spPr>
        <a:xfrm>
          <a:off x="277321" y="3648446"/>
          <a:ext cx="504220" cy="504220"/>
        </a:xfrm>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057DCB4-28E9-425B-913E-3084B2D4020D}">
      <dsp:nvSpPr>
        <dsp:cNvPr id="0" name=""/>
        <dsp:cNvSpPr/>
      </dsp:nvSpPr>
      <dsp:spPr>
        <a:xfrm>
          <a:off x="1058863" y="3442173"/>
          <a:ext cx="9990127" cy="916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024" tIns="97024" rIns="97024" bIns="97024" numCol="1" spcCol="1270" anchor="ctr" anchorCtr="0">
          <a:noAutofit/>
        </a:bodyPr>
        <a:lstStyle/>
        <a:p>
          <a:pPr marL="0" lvl="0" indent="0" algn="l" defTabSz="666750">
            <a:lnSpc>
              <a:spcPct val="100000"/>
            </a:lnSpc>
            <a:spcBef>
              <a:spcPct val="0"/>
            </a:spcBef>
            <a:spcAft>
              <a:spcPct val="35000"/>
            </a:spcAft>
            <a:buNone/>
          </a:pPr>
          <a:r>
            <a:rPr lang="en-US" sz="1500" kern="1200"/>
            <a:t>“Certified tax digest” means the total net assessed value on the annual property tax digest certified by the tax commissioner of a taxing jurisdiction for the collection of taxes.</a:t>
          </a:r>
        </a:p>
      </dsp:txBody>
      <dsp:txXfrm>
        <a:off x="1058863" y="3442173"/>
        <a:ext cx="9990127" cy="916765"/>
      </dsp:txXfrm>
    </dsp:sp>
    <dsp:sp modelId="{9AAA564F-6EB8-49E1-8F9B-F9111CD95545}">
      <dsp:nvSpPr>
        <dsp:cNvPr id="0" name=""/>
        <dsp:cNvSpPr/>
      </dsp:nvSpPr>
      <dsp:spPr>
        <a:xfrm>
          <a:off x="0" y="4588130"/>
          <a:ext cx="11048991" cy="916765"/>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23DB2ED-F701-459E-B87F-EFDA5D15D789}">
      <dsp:nvSpPr>
        <dsp:cNvPr id="0" name=""/>
        <dsp:cNvSpPr/>
      </dsp:nvSpPr>
      <dsp:spPr>
        <a:xfrm>
          <a:off x="277321" y="4794402"/>
          <a:ext cx="504220" cy="504220"/>
        </a:xfrm>
        <a:prstGeom prst="rect">
          <a:avLst/>
        </a:prstGeom>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438E7B0-80A3-4961-9553-6D64A38D487D}">
      <dsp:nvSpPr>
        <dsp:cNvPr id="0" name=""/>
        <dsp:cNvSpPr/>
      </dsp:nvSpPr>
      <dsp:spPr>
        <a:xfrm>
          <a:off x="1058863" y="4588130"/>
          <a:ext cx="9990127" cy="916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7024" tIns="97024" rIns="97024" bIns="97024" numCol="1" spcCol="1270" anchor="ctr" anchorCtr="0">
          <a:noAutofit/>
        </a:bodyPr>
        <a:lstStyle/>
        <a:p>
          <a:pPr marL="0" lvl="0" indent="0" algn="l" defTabSz="666750">
            <a:lnSpc>
              <a:spcPct val="100000"/>
            </a:lnSpc>
            <a:spcBef>
              <a:spcPct val="0"/>
            </a:spcBef>
            <a:spcAft>
              <a:spcPct val="35000"/>
            </a:spcAft>
            <a:buNone/>
          </a:pPr>
          <a:r>
            <a:rPr lang="en-US" sz="1500" kern="1200"/>
            <a:t>“Net assessed value” means the taxable assessed value of property after all exemptions.</a:t>
          </a:r>
        </a:p>
        <a:p>
          <a:pPr marL="0" lvl="0" indent="0" algn="l" defTabSz="666750">
            <a:lnSpc>
              <a:spcPct val="100000"/>
            </a:lnSpc>
            <a:spcBef>
              <a:spcPct val="0"/>
            </a:spcBef>
            <a:spcAft>
              <a:spcPct val="35000"/>
            </a:spcAft>
            <a:buNone/>
          </a:pPr>
          <a:r>
            <a:rPr lang="en-US" sz="1500" kern="1200"/>
            <a:t> </a:t>
          </a:r>
          <a:r>
            <a:rPr lang="en-US" sz="1500" b="1" kern="1200"/>
            <a:t>(CY 2024 net assessed value = $5,908,846,603).</a:t>
          </a:r>
          <a:endParaRPr lang="en-US" sz="1500" kern="1200"/>
        </a:p>
      </dsp:txBody>
      <dsp:txXfrm>
        <a:off x="1058863" y="4588130"/>
        <a:ext cx="9990127" cy="91676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1927CE-706B-4990-BA48-F5762C308254}">
      <dsp:nvSpPr>
        <dsp:cNvPr id="0" name=""/>
        <dsp:cNvSpPr/>
      </dsp:nvSpPr>
      <dsp:spPr>
        <a:xfrm>
          <a:off x="1373345" y="3704371"/>
          <a:ext cx="8839192" cy="106306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“Roll-back rate” means the previous year’s millage rate minus the millage equivalent of the total net assessed value added by reassessments.    </a:t>
          </a:r>
        </a:p>
        <a:p>
          <a:pPr marL="0" lvl="0" indent="0" algn="l" defTabSz="666750">
            <a:lnSpc>
              <a:spcPct val="90000"/>
            </a:lnSpc>
            <a:spcBef>
              <a:spcPct val="0"/>
            </a:spcBef>
            <a:spcAft>
              <a:spcPct val="35000"/>
            </a:spcAft>
            <a:buNone/>
          </a:pPr>
          <a:r>
            <a:rPr lang="en-US" sz="1600" b="1" kern="1200"/>
            <a:t>	</a:t>
          </a:r>
          <a:r>
            <a:rPr lang="en-US" sz="2000" b="1" kern="1200"/>
            <a:t>(CY 2024 Roll-back rate = 14.674 – .788 = 13.886)</a:t>
          </a:r>
        </a:p>
      </dsp:txBody>
      <dsp:txXfrm>
        <a:off x="1404481" y="3735507"/>
        <a:ext cx="7602239" cy="1000788"/>
      </dsp:txXfrm>
    </dsp:sp>
    <dsp:sp modelId="{49491563-DEE1-4B82-851E-E628B8B1E3EF}">
      <dsp:nvSpPr>
        <dsp:cNvPr id="0" name=""/>
        <dsp:cNvSpPr/>
      </dsp:nvSpPr>
      <dsp:spPr>
        <a:xfrm>
          <a:off x="927673" y="2447843"/>
          <a:ext cx="8839192" cy="106306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“Mill” means one one-thousandth of a United States dollar.  </a:t>
          </a:r>
        </a:p>
        <a:p>
          <a:pPr marL="0" lvl="0" indent="0" algn="l" defTabSz="666750">
            <a:lnSpc>
              <a:spcPct val="90000"/>
            </a:lnSpc>
            <a:spcBef>
              <a:spcPct val="0"/>
            </a:spcBef>
            <a:spcAft>
              <a:spcPct val="35000"/>
            </a:spcAft>
            <a:buNone/>
          </a:pPr>
          <a:r>
            <a:rPr lang="en-US" sz="1200" b="1" kern="1200"/>
            <a:t>	</a:t>
          </a:r>
          <a:r>
            <a:rPr lang="en-US" sz="2000" b="1" kern="1200"/>
            <a:t>(BCSD value of one mill for CY 2024 is $5,908,847)</a:t>
          </a:r>
          <a:endParaRPr lang="en-US" sz="1500" kern="1200"/>
        </a:p>
      </dsp:txBody>
      <dsp:txXfrm>
        <a:off x="958809" y="2478979"/>
        <a:ext cx="7345649" cy="1000788"/>
      </dsp:txXfrm>
    </dsp:sp>
    <dsp:sp modelId="{91E6695B-3612-4473-9624-BDC051FF46F4}">
      <dsp:nvSpPr>
        <dsp:cNvPr id="0" name=""/>
        <dsp:cNvSpPr/>
      </dsp:nvSpPr>
      <dsp:spPr>
        <a:xfrm>
          <a:off x="102623" y="37341"/>
          <a:ext cx="8839192" cy="106306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“Millage rate” means the levy, in mills, which is established by the governing authority </a:t>
          </a:r>
          <a:r>
            <a:rPr lang="en-US" sz="1500" b="1" kern="1200"/>
            <a:t>(Bibb County Board of Education) </a:t>
          </a:r>
          <a:r>
            <a:rPr lang="en-US" sz="1500" kern="1200"/>
            <a:t>for purposes of financing, in whole or in part, the taxing jurisdiction’s </a:t>
          </a:r>
          <a:r>
            <a:rPr lang="en-US" sz="1500" b="1" kern="1200"/>
            <a:t>(BCSD) </a:t>
          </a:r>
          <a:r>
            <a:rPr lang="en-US" sz="1500" kern="1200"/>
            <a:t>expenses for its fiscal year. 					</a:t>
          </a:r>
          <a:endParaRPr lang="en-US" sz="2000" b="1" kern="1200"/>
        </a:p>
      </dsp:txBody>
      <dsp:txXfrm>
        <a:off x="133759" y="68477"/>
        <a:ext cx="7356698" cy="1000788"/>
      </dsp:txXfrm>
    </dsp:sp>
    <dsp:sp modelId="{D742B197-A1B6-4284-B45F-3ECBECB0D305}">
      <dsp:nvSpPr>
        <dsp:cNvPr id="0" name=""/>
        <dsp:cNvSpPr/>
      </dsp:nvSpPr>
      <dsp:spPr>
        <a:xfrm>
          <a:off x="473338" y="1265982"/>
          <a:ext cx="8839192" cy="1063060"/>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t>Millage Equivalent” means the number of mills which would result when the total net assessed value added by reassessments is divided by the certified tax digest and the result is multiplied by the previous year’s millage rate. </a:t>
          </a:r>
          <a:r>
            <a:rPr lang="en-US" sz="1600" b="1" kern="1200"/>
            <a:t>(millage equivalent = .788)</a:t>
          </a:r>
          <a:endParaRPr lang="en-US" sz="1600" kern="1200"/>
        </a:p>
      </dsp:txBody>
      <dsp:txXfrm>
        <a:off x="504474" y="1297118"/>
        <a:ext cx="7345649" cy="1000788"/>
      </dsp:txXfrm>
    </dsp:sp>
    <dsp:sp modelId="{658E7C3F-ECD1-4836-8096-4097111A6793}">
      <dsp:nvSpPr>
        <dsp:cNvPr id="0" name=""/>
        <dsp:cNvSpPr/>
      </dsp:nvSpPr>
      <dsp:spPr>
        <a:xfrm>
          <a:off x="8148203" y="814207"/>
          <a:ext cx="690989" cy="690989"/>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endParaRPr lang="en-US" sz="3100" kern="1200"/>
        </a:p>
      </dsp:txBody>
      <dsp:txXfrm>
        <a:off x="8303676" y="814207"/>
        <a:ext cx="380043" cy="519969"/>
      </dsp:txXfrm>
    </dsp:sp>
    <dsp:sp modelId="{43A3B932-D130-4726-84B6-FDA83D870437}">
      <dsp:nvSpPr>
        <dsp:cNvPr id="0" name=""/>
        <dsp:cNvSpPr/>
      </dsp:nvSpPr>
      <dsp:spPr>
        <a:xfrm>
          <a:off x="8888486" y="2070551"/>
          <a:ext cx="690989" cy="690989"/>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endParaRPr lang="en-US" sz="3100" kern="1200"/>
        </a:p>
      </dsp:txBody>
      <dsp:txXfrm>
        <a:off x="9043959" y="2070551"/>
        <a:ext cx="380043" cy="519969"/>
      </dsp:txXfrm>
    </dsp:sp>
    <dsp:sp modelId="{F0F56AEB-C053-4D9C-8E62-C068289FABCB}">
      <dsp:nvSpPr>
        <dsp:cNvPr id="0" name=""/>
        <dsp:cNvSpPr/>
      </dsp:nvSpPr>
      <dsp:spPr>
        <a:xfrm>
          <a:off x="9413483" y="3363842"/>
          <a:ext cx="690989" cy="690989"/>
        </a:xfrm>
        <a:prstGeom prst="downArrow">
          <a:avLst>
            <a:gd name="adj1" fmla="val 55000"/>
            <a:gd name="adj2" fmla="val 45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endParaRPr lang="en-US" sz="3100" kern="1200"/>
        </a:p>
      </dsp:txBody>
      <dsp:txXfrm>
        <a:off x="9568956" y="3363842"/>
        <a:ext cx="380043" cy="519969"/>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2" tIns="46587" rIns="93172" bIns="46587"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2" tIns="46587" rIns="93172" bIns="46587" rtlCol="0"/>
          <a:lstStyle>
            <a:lvl1pPr algn="r">
              <a:defRPr sz="1200"/>
            </a:lvl1pPr>
          </a:lstStyle>
          <a:p>
            <a:fld id="{3766DF0B-0C9F-4036-8C23-D267B660CAF0}" type="datetimeFigureOut">
              <a:rPr lang="en-US" smtClean="0"/>
              <a:t>8/15/2024</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2" tIns="46587" rIns="93172" bIns="46587"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7" rIns="93172" bIns="4658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3037840" cy="466433"/>
          </a:xfrm>
          <a:prstGeom prst="rect">
            <a:avLst/>
          </a:prstGeom>
        </p:spPr>
        <p:txBody>
          <a:bodyPr vert="horz" lIns="93172" tIns="46587" rIns="93172" bIns="46587"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8"/>
            <a:ext cx="3037840" cy="466433"/>
          </a:xfrm>
          <a:prstGeom prst="rect">
            <a:avLst/>
          </a:prstGeom>
        </p:spPr>
        <p:txBody>
          <a:bodyPr vert="horz" lIns="93172" tIns="46587" rIns="93172" bIns="46587" rtlCol="0" anchor="b"/>
          <a:lstStyle>
            <a:lvl1pPr algn="r">
              <a:defRPr sz="1200"/>
            </a:lvl1pPr>
          </a:lstStyle>
          <a:p>
            <a:fld id="{560E63B2-D433-497B-82B7-B837A3F36A27}" type="slidenum">
              <a:rPr lang="en-US" smtClean="0"/>
              <a:t>‹#›</a:t>
            </a:fld>
            <a:endParaRPr lang="en-US"/>
          </a:p>
        </p:txBody>
      </p:sp>
    </p:spTree>
    <p:extLst>
      <p:ext uri="{BB962C8B-B14F-4D97-AF65-F5344CB8AC3E}">
        <p14:creationId xmlns:p14="http://schemas.microsoft.com/office/powerpoint/2010/main" val="21065651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4</a:t>
            </a:fld>
            <a:endParaRPr lang="en-US"/>
          </a:p>
        </p:txBody>
      </p:sp>
    </p:spTree>
    <p:extLst>
      <p:ext uri="{BB962C8B-B14F-4D97-AF65-F5344CB8AC3E}">
        <p14:creationId xmlns:p14="http://schemas.microsoft.com/office/powerpoint/2010/main" val="6345784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5</a:t>
            </a:fld>
            <a:endParaRPr lang="en-US"/>
          </a:p>
        </p:txBody>
      </p:sp>
    </p:spTree>
    <p:extLst>
      <p:ext uri="{BB962C8B-B14F-4D97-AF65-F5344CB8AC3E}">
        <p14:creationId xmlns:p14="http://schemas.microsoft.com/office/powerpoint/2010/main" val="27963901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6</a:t>
            </a:fld>
            <a:endParaRPr lang="en-US"/>
          </a:p>
        </p:txBody>
      </p:sp>
    </p:spTree>
    <p:extLst>
      <p:ext uri="{BB962C8B-B14F-4D97-AF65-F5344CB8AC3E}">
        <p14:creationId xmlns:p14="http://schemas.microsoft.com/office/powerpoint/2010/main" val="17404538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7</a:t>
            </a:fld>
            <a:endParaRPr lang="en-US"/>
          </a:p>
        </p:txBody>
      </p:sp>
    </p:spTree>
    <p:extLst>
      <p:ext uri="{BB962C8B-B14F-4D97-AF65-F5344CB8AC3E}">
        <p14:creationId xmlns:p14="http://schemas.microsoft.com/office/powerpoint/2010/main" val="16620595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8</a:t>
            </a:fld>
            <a:endParaRPr lang="en-US"/>
          </a:p>
        </p:txBody>
      </p:sp>
    </p:spTree>
    <p:extLst>
      <p:ext uri="{BB962C8B-B14F-4D97-AF65-F5344CB8AC3E}">
        <p14:creationId xmlns:p14="http://schemas.microsoft.com/office/powerpoint/2010/main" val="25065206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10</a:t>
            </a:fld>
            <a:endParaRPr lang="en-US"/>
          </a:p>
        </p:txBody>
      </p:sp>
    </p:spTree>
    <p:extLst>
      <p:ext uri="{BB962C8B-B14F-4D97-AF65-F5344CB8AC3E}">
        <p14:creationId xmlns:p14="http://schemas.microsoft.com/office/powerpoint/2010/main" val="38049039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11</a:t>
            </a:fld>
            <a:endParaRPr lang="en-US"/>
          </a:p>
        </p:txBody>
      </p:sp>
    </p:spTree>
    <p:extLst>
      <p:ext uri="{BB962C8B-B14F-4D97-AF65-F5344CB8AC3E}">
        <p14:creationId xmlns:p14="http://schemas.microsoft.com/office/powerpoint/2010/main" val="17353480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12</a:t>
            </a:fld>
            <a:endParaRPr lang="en-US"/>
          </a:p>
        </p:txBody>
      </p:sp>
    </p:spTree>
    <p:extLst>
      <p:ext uri="{BB962C8B-B14F-4D97-AF65-F5344CB8AC3E}">
        <p14:creationId xmlns:p14="http://schemas.microsoft.com/office/powerpoint/2010/main" val="5471943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13</a:t>
            </a:fld>
            <a:endParaRPr lang="en-US"/>
          </a:p>
        </p:txBody>
      </p:sp>
    </p:spTree>
    <p:extLst>
      <p:ext uri="{BB962C8B-B14F-4D97-AF65-F5344CB8AC3E}">
        <p14:creationId xmlns:p14="http://schemas.microsoft.com/office/powerpoint/2010/main" val="25712014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14</a:t>
            </a:fld>
            <a:endParaRPr lang="en-US"/>
          </a:p>
        </p:txBody>
      </p:sp>
    </p:spTree>
    <p:extLst>
      <p:ext uri="{BB962C8B-B14F-4D97-AF65-F5344CB8AC3E}">
        <p14:creationId xmlns:p14="http://schemas.microsoft.com/office/powerpoint/2010/main" val="1884523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16</a:t>
            </a:fld>
            <a:endParaRPr lang="en-US"/>
          </a:p>
        </p:txBody>
      </p:sp>
    </p:spTree>
    <p:extLst>
      <p:ext uri="{BB962C8B-B14F-4D97-AF65-F5344CB8AC3E}">
        <p14:creationId xmlns:p14="http://schemas.microsoft.com/office/powerpoint/2010/main" val="38533928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17</a:t>
            </a:fld>
            <a:endParaRPr lang="en-US"/>
          </a:p>
        </p:txBody>
      </p:sp>
    </p:spTree>
    <p:extLst>
      <p:ext uri="{BB962C8B-B14F-4D97-AF65-F5344CB8AC3E}">
        <p14:creationId xmlns:p14="http://schemas.microsoft.com/office/powerpoint/2010/main" val="33280474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18</a:t>
            </a:fld>
            <a:endParaRPr lang="en-US"/>
          </a:p>
        </p:txBody>
      </p:sp>
    </p:spTree>
    <p:extLst>
      <p:ext uri="{BB962C8B-B14F-4D97-AF65-F5344CB8AC3E}">
        <p14:creationId xmlns:p14="http://schemas.microsoft.com/office/powerpoint/2010/main" val="8419353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20</a:t>
            </a:fld>
            <a:endParaRPr lang="en-US"/>
          </a:p>
        </p:txBody>
      </p:sp>
    </p:spTree>
    <p:extLst>
      <p:ext uri="{BB962C8B-B14F-4D97-AF65-F5344CB8AC3E}">
        <p14:creationId xmlns:p14="http://schemas.microsoft.com/office/powerpoint/2010/main" val="33080154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21</a:t>
            </a:fld>
            <a:endParaRPr lang="en-US"/>
          </a:p>
        </p:txBody>
      </p:sp>
    </p:spTree>
    <p:extLst>
      <p:ext uri="{BB962C8B-B14F-4D97-AF65-F5344CB8AC3E}">
        <p14:creationId xmlns:p14="http://schemas.microsoft.com/office/powerpoint/2010/main" val="19246580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22</a:t>
            </a:fld>
            <a:endParaRPr lang="en-US"/>
          </a:p>
        </p:txBody>
      </p:sp>
    </p:spTree>
    <p:extLst>
      <p:ext uri="{BB962C8B-B14F-4D97-AF65-F5344CB8AC3E}">
        <p14:creationId xmlns:p14="http://schemas.microsoft.com/office/powerpoint/2010/main" val="40050648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23</a:t>
            </a:fld>
            <a:endParaRPr lang="en-US"/>
          </a:p>
        </p:txBody>
      </p:sp>
    </p:spTree>
    <p:extLst>
      <p:ext uri="{BB962C8B-B14F-4D97-AF65-F5344CB8AC3E}">
        <p14:creationId xmlns:p14="http://schemas.microsoft.com/office/powerpoint/2010/main" val="20552727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24</a:t>
            </a:fld>
            <a:endParaRPr lang="en-US"/>
          </a:p>
        </p:txBody>
      </p:sp>
    </p:spTree>
    <p:extLst>
      <p:ext uri="{BB962C8B-B14F-4D97-AF65-F5344CB8AC3E}">
        <p14:creationId xmlns:p14="http://schemas.microsoft.com/office/powerpoint/2010/main" val="40174570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26</a:t>
            </a:fld>
            <a:endParaRPr lang="en-US"/>
          </a:p>
        </p:txBody>
      </p:sp>
    </p:spTree>
    <p:extLst>
      <p:ext uri="{BB962C8B-B14F-4D97-AF65-F5344CB8AC3E}">
        <p14:creationId xmlns:p14="http://schemas.microsoft.com/office/powerpoint/2010/main" val="15107248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27</a:t>
            </a:fld>
            <a:endParaRPr lang="en-US"/>
          </a:p>
        </p:txBody>
      </p:sp>
    </p:spTree>
    <p:extLst>
      <p:ext uri="{BB962C8B-B14F-4D97-AF65-F5344CB8AC3E}">
        <p14:creationId xmlns:p14="http://schemas.microsoft.com/office/powerpoint/2010/main" val="4649007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28</a:t>
            </a:fld>
            <a:endParaRPr lang="en-US"/>
          </a:p>
        </p:txBody>
      </p:sp>
    </p:spTree>
    <p:extLst>
      <p:ext uri="{BB962C8B-B14F-4D97-AF65-F5344CB8AC3E}">
        <p14:creationId xmlns:p14="http://schemas.microsoft.com/office/powerpoint/2010/main" val="42073232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30</a:t>
            </a:fld>
            <a:endParaRPr lang="en-US"/>
          </a:p>
        </p:txBody>
      </p:sp>
    </p:spTree>
    <p:extLst>
      <p:ext uri="{BB962C8B-B14F-4D97-AF65-F5344CB8AC3E}">
        <p14:creationId xmlns:p14="http://schemas.microsoft.com/office/powerpoint/2010/main" val="11853699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31</a:t>
            </a:fld>
            <a:endParaRPr lang="en-US"/>
          </a:p>
        </p:txBody>
      </p:sp>
    </p:spTree>
    <p:extLst>
      <p:ext uri="{BB962C8B-B14F-4D97-AF65-F5344CB8AC3E}">
        <p14:creationId xmlns:p14="http://schemas.microsoft.com/office/powerpoint/2010/main" val="10579379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32</a:t>
            </a:fld>
            <a:endParaRPr lang="en-US"/>
          </a:p>
        </p:txBody>
      </p:sp>
    </p:spTree>
    <p:extLst>
      <p:ext uri="{BB962C8B-B14F-4D97-AF65-F5344CB8AC3E}">
        <p14:creationId xmlns:p14="http://schemas.microsoft.com/office/powerpoint/2010/main" val="22309917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33</a:t>
            </a:fld>
            <a:endParaRPr lang="en-US"/>
          </a:p>
        </p:txBody>
      </p:sp>
    </p:spTree>
    <p:extLst>
      <p:ext uri="{BB962C8B-B14F-4D97-AF65-F5344CB8AC3E}">
        <p14:creationId xmlns:p14="http://schemas.microsoft.com/office/powerpoint/2010/main" val="14449842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34</a:t>
            </a:fld>
            <a:endParaRPr lang="en-US"/>
          </a:p>
        </p:txBody>
      </p:sp>
    </p:spTree>
    <p:extLst>
      <p:ext uri="{BB962C8B-B14F-4D97-AF65-F5344CB8AC3E}">
        <p14:creationId xmlns:p14="http://schemas.microsoft.com/office/powerpoint/2010/main" val="23013725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36</a:t>
            </a:fld>
            <a:endParaRPr lang="en-US"/>
          </a:p>
        </p:txBody>
      </p:sp>
    </p:spTree>
    <p:extLst>
      <p:ext uri="{BB962C8B-B14F-4D97-AF65-F5344CB8AC3E}">
        <p14:creationId xmlns:p14="http://schemas.microsoft.com/office/powerpoint/2010/main" val="321767657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37</a:t>
            </a:fld>
            <a:endParaRPr lang="en-US"/>
          </a:p>
        </p:txBody>
      </p:sp>
    </p:spTree>
    <p:extLst>
      <p:ext uri="{BB962C8B-B14F-4D97-AF65-F5344CB8AC3E}">
        <p14:creationId xmlns:p14="http://schemas.microsoft.com/office/powerpoint/2010/main" val="5856178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38</a:t>
            </a:fld>
            <a:endParaRPr lang="en-US"/>
          </a:p>
        </p:txBody>
      </p:sp>
    </p:spTree>
    <p:extLst>
      <p:ext uri="{BB962C8B-B14F-4D97-AF65-F5344CB8AC3E}">
        <p14:creationId xmlns:p14="http://schemas.microsoft.com/office/powerpoint/2010/main" val="13032247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40</a:t>
            </a:fld>
            <a:endParaRPr lang="en-US"/>
          </a:p>
        </p:txBody>
      </p:sp>
    </p:spTree>
    <p:extLst>
      <p:ext uri="{BB962C8B-B14F-4D97-AF65-F5344CB8AC3E}">
        <p14:creationId xmlns:p14="http://schemas.microsoft.com/office/powerpoint/2010/main" val="299638556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41</a:t>
            </a:fld>
            <a:endParaRPr lang="en-US"/>
          </a:p>
        </p:txBody>
      </p:sp>
    </p:spTree>
    <p:extLst>
      <p:ext uri="{BB962C8B-B14F-4D97-AF65-F5344CB8AC3E}">
        <p14:creationId xmlns:p14="http://schemas.microsoft.com/office/powerpoint/2010/main" val="132728704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42</a:t>
            </a:fld>
            <a:endParaRPr lang="en-US"/>
          </a:p>
        </p:txBody>
      </p:sp>
    </p:spTree>
    <p:extLst>
      <p:ext uri="{BB962C8B-B14F-4D97-AF65-F5344CB8AC3E}">
        <p14:creationId xmlns:p14="http://schemas.microsoft.com/office/powerpoint/2010/main" val="41428068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14110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45</a:t>
            </a:fld>
            <a:endParaRPr lang="en-US"/>
          </a:p>
        </p:txBody>
      </p:sp>
    </p:spTree>
    <p:extLst>
      <p:ext uri="{BB962C8B-B14F-4D97-AF65-F5344CB8AC3E}">
        <p14:creationId xmlns:p14="http://schemas.microsoft.com/office/powerpoint/2010/main" val="278234630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46</a:t>
            </a:fld>
            <a:endParaRPr lang="en-US"/>
          </a:p>
        </p:txBody>
      </p:sp>
    </p:spTree>
    <p:extLst>
      <p:ext uri="{BB962C8B-B14F-4D97-AF65-F5344CB8AC3E}">
        <p14:creationId xmlns:p14="http://schemas.microsoft.com/office/powerpoint/2010/main" val="180522096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48</a:t>
            </a:fld>
            <a:endParaRPr lang="en-US"/>
          </a:p>
        </p:txBody>
      </p:sp>
    </p:spTree>
    <p:extLst>
      <p:ext uri="{BB962C8B-B14F-4D97-AF65-F5344CB8AC3E}">
        <p14:creationId xmlns:p14="http://schemas.microsoft.com/office/powerpoint/2010/main" val="165508841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49</a:t>
            </a:fld>
            <a:endParaRPr lang="en-US"/>
          </a:p>
        </p:txBody>
      </p:sp>
    </p:spTree>
    <p:extLst>
      <p:ext uri="{BB962C8B-B14F-4D97-AF65-F5344CB8AC3E}">
        <p14:creationId xmlns:p14="http://schemas.microsoft.com/office/powerpoint/2010/main" val="381253338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50</a:t>
            </a:fld>
            <a:endParaRPr lang="en-US"/>
          </a:p>
        </p:txBody>
      </p:sp>
    </p:spTree>
    <p:extLst>
      <p:ext uri="{BB962C8B-B14F-4D97-AF65-F5344CB8AC3E}">
        <p14:creationId xmlns:p14="http://schemas.microsoft.com/office/powerpoint/2010/main" val="183283875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51</a:t>
            </a:fld>
            <a:endParaRPr lang="en-US"/>
          </a:p>
        </p:txBody>
      </p:sp>
    </p:spTree>
    <p:extLst>
      <p:ext uri="{BB962C8B-B14F-4D97-AF65-F5344CB8AC3E}">
        <p14:creationId xmlns:p14="http://schemas.microsoft.com/office/powerpoint/2010/main" val="138632311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52</a:t>
            </a:fld>
            <a:endParaRPr lang="en-US"/>
          </a:p>
        </p:txBody>
      </p:sp>
    </p:spTree>
    <p:extLst>
      <p:ext uri="{BB962C8B-B14F-4D97-AF65-F5344CB8AC3E}">
        <p14:creationId xmlns:p14="http://schemas.microsoft.com/office/powerpoint/2010/main" val="86441859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53</a:t>
            </a:fld>
            <a:endParaRPr lang="en-US"/>
          </a:p>
        </p:txBody>
      </p:sp>
    </p:spTree>
    <p:extLst>
      <p:ext uri="{BB962C8B-B14F-4D97-AF65-F5344CB8AC3E}">
        <p14:creationId xmlns:p14="http://schemas.microsoft.com/office/powerpoint/2010/main" val="316953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3BE004F-AB15-437C-95D9-1089B0BF62E7}" type="datetime1">
              <a:rPr lang="en-US" smtClean="0"/>
              <a:t>8/15/2024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0084763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0E4D195-4A17-4675-BE0B-7A20C8D0FE9A}" type="datetime1">
              <a:rPr lang="en-US" smtClean="0"/>
              <a:t>8/15/2024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96197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EC47C2A-7367-42AD-A131-712C895530D4}" type="datetime1">
              <a:rPr lang="en-US" smtClean="0"/>
              <a:t>8/15/2024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047049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FE4CE7B-73C4-462B-8BC8-A0B92DB369FF}" type="datetime1">
              <a:rPr lang="en-US" smtClean="0"/>
              <a:t>8/15/2024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981307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C89FA1-02C6-49EF-915D-A4FCD4501361}" type="datetime1">
              <a:rPr lang="en-US" smtClean="0"/>
              <a:t>8/15/2024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446201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8F42C9A-B5CB-454F-AA8C-01DBD55061FC}" type="datetime1">
              <a:rPr lang="en-US" smtClean="0"/>
              <a:t>8/15/2024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7458822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0B6ADF-1F22-466E-A373-A9D922BD0C0E}" type="datetime1">
              <a:rPr lang="en-US" smtClean="0"/>
              <a:t>8/15/2024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3660512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853F916-B380-4875-ABDB-636E868B55E8}" type="datetime1">
              <a:rPr lang="en-US" smtClean="0"/>
              <a:t>8/15/2024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222235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03E62CD-F924-4FA9-A457-AA292EC82531}" type="datetime1">
              <a:rPr lang="en-US" smtClean="0"/>
              <a:t>8/15/2024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784170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A0CB3CA-68DF-4652-929D-0FD8282BCA4F}" type="datetime1">
              <a:rPr lang="en-US" smtClean="0"/>
              <a:t>8/15/2024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2064903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1D6BDA3-1C6F-45F7-AC3E-7E8DD8D10D21}" type="datetime1">
              <a:rPr lang="en-US" smtClean="0"/>
              <a:t>8/15/2024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5836635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B78E06-DEF2-40AD-9616-0FA7FD537273}" type="datetime1">
              <a:rPr lang="en-US" smtClean="0"/>
              <a:t>8/15/2024</a:t>
            </a:fld>
            <a:endParaRPr lang="en-US"/>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a:p>
        </p:txBody>
      </p:sp>
    </p:spTree>
    <p:extLst>
      <p:ext uri="{BB962C8B-B14F-4D97-AF65-F5344CB8AC3E}">
        <p14:creationId xmlns:p14="http://schemas.microsoft.com/office/powerpoint/2010/main" val="8691684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7.pn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6.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7.png"/><Relationship Id="rId7" Type="http://schemas.openxmlformats.org/officeDocument/2006/relationships/diagramColors" Target="../diagrams/colors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8.emf"/></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0.emf"/></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1.emf"/></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2.emf"/></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3.emf"/></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4.emf"/></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5.emf"/></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6.emf"/></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7.emf"/></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8.emf"/></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9.emf"/></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0.emf"/></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32.emf"/><Relationship Id="rId4" Type="http://schemas.openxmlformats.org/officeDocument/2006/relationships/image" Target="../media/image31.emf"/></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5.emf"/></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3.emf"/></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6.emf"/></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7.emf"/></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8.emf"/></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9.emf"/></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41.emf"/><Relationship Id="rId4" Type="http://schemas.openxmlformats.org/officeDocument/2006/relationships/image" Target="../media/image40.emf"/></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42.emf"/></Relationships>
</file>

<file path=ppt/slides/_rels/slide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43.emf"/></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44.emf"/></Relationships>
</file>

<file path=ppt/slides/_rels/slide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45.emf"/></Relationships>
</file>

<file path=ppt/slides/_rels/slide4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46.emf"/></Relationships>
</file>

<file path=ppt/slides/_rels/slide4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47.emf"/><Relationship Id="rId4" Type="http://schemas.openxmlformats.org/officeDocument/2006/relationships/image" Target="../media/image41.emf"/></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48.emf"/></Relationships>
</file>

<file path=ppt/slides/_rels/slide4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49.emf"/></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50.emf"/></Relationships>
</file>

<file path=ppt/slides/_rels/slide4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51.emf"/></Relationships>
</file>

<file path=ppt/slides/_rels/slide5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52.emf"/></Relationships>
</file>

<file path=ppt/slides/_rels/slide5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53.emf"/></Relationships>
</file>

<file path=ppt/slides/_rels/slide5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54.jpeg"/></Relationships>
</file>

<file path=ppt/slides/_rels/slide5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BABE31A-0DCB-AE26-C7C9-C00D66A0C8A3}"/>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F4D4CC4-05C4-2D82-C2B7-CB8680E70154}"/>
              </a:ext>
            </a:extLst>
          </p:cNvPr>
          <p:cNvSpPr txBox="1"/>
          <p:nvPr/>
        </p:nvSpPr>
        <p:spPr>
          <a:xfrm>
            <a:off x="429903" y="2344087"/>
            <a:ext cx="10978342" cy="216982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5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C</a:t>
            </a:r>
            <a:r>
              <a:rPr lang="en-US" sz="4500" b="1">
                <a:latin typeface="Arial" panose="020B0604020202020204" pitchFamily="34" charset="0"/>
                <a:cs typeface="Arial" panose="020B0604020202020204" pitchFamily="34" charset="0"/>
              </a:rPr>
              <a:t>CY 2024 (FY 2025)</a:t>
            </a:r>
          </a:p>
          <a:p>
            <a:pPr algn="ctr"/>
            <a:r>
              <a:rPr lang="en-US" sz="4500" b="1">
                <a:latin typeface="Arial" panose="020B0604020202020204" pitchFamily="34" charset="0"/>
                <a:cs typeface="Arial" panose="020B0604020202020204" pitchFamily="34" charset="0"/>
              </a:rPr>
              <a:t>Tax Digest and Millage Rate</a:t>
            </a:r>
          </a:p>
          <a:p>
            <a:pPr algn="ctr"/>
            <a:r>
              <a:rPr lang="en-US" sz="4500" b="1">
                <a:latin typeface="Arial" panose="020B0604020202020204" pitchFamily="34" charset="0"/>
                <a:cs typeface="Arial" panose="020B0604020202020204" pitchFamily="34" charset="0"/>
              </a:rPr>
              <a:t>Presentation </a:t>
            </a:r>
          </a:p>
        </p:txBody>
      </p:sp>
      <p:sp>
        <p:nvSpPr>
          <p:cNvPr id="6" name="TextBox 5">
            <a:extLst>
              <a:ext uri="{FF2B5EF4-FFF2-40B4-BE49-F238E27FC236}">
                <a16:creationId xmlns:a16="http://schemas.microsoft.com/office/drawing/2014/main" id="{025D126C-8D9C-F3D1-9113-4BA6EBA51D3F}"/>
              </a:ext>
            </a:extLst>
          </p:cNvPr>
          <p:cNvSpPr txBox="1"/>
          <p:nvPr/>
        </p:nvSpPr>
        <p:spPr>
          <a:xfrm>
            <a:off x="136470" y="5616655"/>
            <a:ext cx="8829875" cy="830997"/>
          </a:xfrm>
          <a:prstGeom prst="rect">
            <a:avLst/>
          </a:prstGeom>
          <a:noFill/>
        </p:spPr>
        <p:txBody>
          <a:bodyPr wrap="square" rtlCol="0">
            <a:spAutoFit/>
          </a:bodyPr>
          <a:lstStyle/>
          <a:p>
            <a:r>
              <a:rPr lang="en-US" sz="2400" b="1">
                <a:solidFill>
                  <a:schemeClr val="bg1"/>
                </a:solidFill>
                <a:latin typeface="Trade Gothic Next HvyCd" panose="020B0906040303020004" pitchFamily="34" charset="0"/>
                <a:cs typeface="Arial" panose="020B0604020202020204" pitchFamily="34" charset="0"/>
              </a:rPr>
              <a:t>Eric Bush</a:t>
            </a:r>
          </a:p>
          <a:p>
            <a:r>
              <a:rPr lang="en-US" sz="2400" i="1">
                <a:solidFill>
                  <a:schemeClr val="bg1"/>
                </a:solidFill>
                <a:latin typeface="Trade Gothic Next Cond" panose="020B0506040303020004" pitchFamily="34" charset="0"/>
                <a:cs typeface="Arial" panose="020B0604020202020204" pitchFamily="34" charset="0"/>
              </a:rPr>
              <a:t>Chief Financial Officer</a:t>
            </a:r>
          </a:p>
        </p:txBody>
      </p:sp>
      <p:sp>
        <p:nvSpPr>
          <p:cNvPr id="7" name="TextBox 6">
            <a:extLst>
              <a:ext uri="{FF2B5EF4-FFF2-40B4-BE49-F238E27FC236}">
                <a16:creationId xmlns:a16="http://schemas.microsoft.com/office/drawing/2014/main" id="{93FBA676-AED3-5BE3-8DCA-C7D33605989E}"/>
              </a:ext>
            </a:extLst>
          </p:cNvPr>
          <p:cNvSpPr txBox="1"/>
          <p:nvPr/>
        </p:nvSpPr>
        <p:spPr>
          <a:xfrm>
            <a:off x="136470" y="6381731"/>
            <a:ext cx="8829875" cy="400110"/>
          </a:xfrm>
          <a:prstGeom prst="rect">
            <a:avLst/>
          </a:prstGeom>
          <a:noFill/>
        </p:spPr>
        <p:txBody>
          <a:bodyPr wrap="square" rtlCol="0">
            <a:spAutoFit/>
          </a:bodyPr>
          <a:lstStyle/>
          <a:p>
            <a:r>
              <a:rPr lang="en-US" sz="2000" b="1" i="1">
                <a:solidFill>
                  <a:srgbClr val="FFC700"/>
                </a:solidFill>
                <a:latin typeface="Trade Gothic Next HvyCd" panose="020B0906040303020004" pitchFamily="34" charset="0"/>
                <a:cs typeface="Arial" panose="020B0604020202020204" pitchFamily="34" charset="0"/>
              </a:rPr>
              <a:t>August 15, 2024</a:t>
            </a: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cxnSp>
        <p:nvCxnSpPr>
          <p:cNvPr id="8" name="Straight Connector 7">
            <a:extLst>
              <a:ext uri="{FF2B5EF4-FFF2-40B4-BE49-F238E27FC236}">
                <a16:creationId xmlns:a16="http://schemas.microsoft.com/office/drawing/2014/main" id="{2D2FAECE-1C38-2009-7B3C-27CF527D05E3}"/>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5">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AD579949-9967-BE82-77CE-34CDB01E9CFF}"/>
              </a:ext>
            </a:extLst>
          </p:cNvPr>
          <p:cNvSpPr>
            <a:spLocks noGrp="1"/>
          </p:cNvSpPr>
          <p:nvPr>
            <p:ph type="sldNum" sz="quarter" idx="12"/>
          </p:nvPr>
        </p:nvSpPr>
        <p:spPr/>
        <p:txBody>
          <a:bodyPr/>
          <a:lstStyle/>
          <a:p>
            <a:fld id="{28E6F07D-F62F-4C3B-A21E-2367E9A39921}" type="slidenum">
              <a:rPr lang="en-US" smtClean="0"/>
              <a:t>1</a:t>
            </a:fld>
            <a:endParaRPr lang="en-US"/>
          </a:p>
        </p:txBody>
      </p:sp>
      <p:pic>
        <p:nvPicPr>
          <p:cNvPr id="10" name="Audio 9">
            <a:hlinkClick r:id="" action="ppaction://media"/>
            <a:extLst>
              <a:ext uri="{FF2B5EF4-FFF2-40B4-BE49-F238E27FC236}">
                <a16:creationId xmlns:a16="http://schemas.microsoft.com/office/drawing/2014/main" id="{F78D31B1-004E-4474-B34A-4AAAFB3B9F83}"/>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18750" t="-118750" r="-118750" b="-118750"/>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554398938"/>
      </p:ext>
    </p:extLst>
  </p:cSld>
  <p:clrMapOvr>
    <a:masterClrMapping/>
  </p:clrMapOvr>
  <mc:AlternateContent xmlns:mc="http://schemas.openxmlformats.org/markup-compatibility/2006" xmlns:p14="http://schemas.microsoft.com/office/powerpoint/2010/main">
    <mc:Choice Requires="p14">
      <p:transition spd="slow" p14:dur="2000" advTm="12546"/>
    </mc:Choice>
    <mc:Fallback xmlns="">
      <p:transition spd="slow" advTm="125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4" y="0"/>
            <a:ext cx="731745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Title 1">
            <a:extLst>
              <a:ext uri="{FF2B5EF4-FFF2-40B4-BE49-F238E27FC236}">
                <a16:creationId xmlns:a16="http://schemas.microsoft.com/office/drawing/2014/main" id="{5254332C-48EC-680F-0865-B0BE603180D9}"/>
              </a:ext>
            </a:extLst>
          </p:cNvPr>
          <p:cNvSpPr>
            <a:spLocks noGrp="1"/>
          </p:cNvSpPr>
          <p:nvPr>
            <p:ph type="title"/>
          </p:nvPr>
        </p:nvSpPr>
        <p:spPr>
          <a:xfrm>
            <a:off x="561528" y="472805"/>
            <a:ext cx="4470847" cy="862966"/>
          </a:xfrm>
        </p:spPr>
        <p:txBody>
          <a:bodyPr anchor="b">
            <a:normAutofit/>
            <a:scene3d>
              <a:camera prst="orthographicFront"/>
              <a:lightRig rig="soft" dir="t">
                <a:rot lat="0" lon="0" rev="15600000"/>
              </a:lightRig>
            </a:scene3d>
            <a:sp3d extrusionH="57150" prstMaterial="softEdge">
              <a:bevelT w="25400" h="38100"/>
            </a:sp3d>
          </a:bodyPr>
          <a:lstStyle/>
          <a:p>
            <a:r>
              <a:rPr lang="en-US" b="1">
                <a:ln/>
                <a:solidFill>
                  <a:schemeClr val="accent4"/>
                </a:solidFill>
                <a:latin typeface="Trade Gothic Next HvyCd" panose="020B0906040303020004" pitchFamily="34" charset="0"/>
              </a:rPr>
              <a:t>OUR MISSION</a:t>
            </a:r>
          </a:p>
        </p:txBody>
      </p:sp>
      <p:sp>
        <p:nvSpPr>
          <p:cNvPr id="17" name="Rectangle 16" hidden="1">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5400000">
            <a:off x="2011775" y="674370"/>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9" name="Rectangle 18">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1439107"/>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a:solidFill>
                <a:prstClr val="white"/>
              </a:solidFill>
              <a:latin typeface="Calibri" panose="020F0502020204030204"/>
            </a:endParaRPr>
          </a:p>
        </p:txBody>
      </p:sp>
      <p:sp>
        <p:nvSpPr>
          <p:cNvPr id="10" name="Content Placeholder 9">
            <a:extLst>
              <a:ext uri="{FF2B5EF4-FFF2-40B4-BE49-F238E27FC236}">
                <a16:creationId xmlns:a16="http://schemas.microsoft.com/office/drawing/2014/main" id="{296B9615-37FC-391F-991F-CA7F1831FF7C}"/>
              </a:ext>
            </a:extLst>
          </p:cNvPr>
          <p:cNvSpPr>
            <a:spLocks noGrp="1"/>
          </p:cNvSpPr>
          <p:nvPr>
            <p:ph idx="1"/>
          </p:nvPr>
        </p:nvSpPr>
        <p:spPr>
          <a:xfrm>
            <a:off x="1047164" y="1643402"/>
            <a:ext cx="4213672" cy="1918887"/>
          </a:xfrm>
        </p:spPr>
        <p:txBody>
          <a:bodyPr anchor="t">
            <a:noAutofit/>
          </a:bodyPr>
          <a:lstStyle/>
          <a:p>
            <a:pPr marL="0" indent="0">
              <a:buNone/>
            </a:pPr>
            <a:r>
              <a:rPr lang="en-US" sz="2200" kern="100">
                <a:latin typeface="Trade Gothic Next HvyCd" panose="020B0906040303020004" pitchFamily="34" charset="0"/>
                <a:ea typeface="Calibri" panose="020F0502020204030204" pitchFamily="34" charset="0"/>
                <a:cs typeface="Arial" panose="020B0604020202020204" pitchFamily="34" charset="0"/>
              </a:rPr>
              <a:t>The Bibb County School District maximizes student achievement and social-emotional well-being by building a sense of community in safe, equitable learning environments.</a:t>
            </a:r>
            <a:endParaRPr lang="en-US" sz="2200">
              <a:latin typeface="Trade Gothic Next HvyCd" panose="020B0906040303020004" pitchFamily="34" charset="0"/>
            </a:endParaRPr>
          </a:p>
        </p:txBody>
      </p:sp>
      <p:sp>
        <p:nvSpPr>
          <p:cNvPr id="4" name="Title 1">
            <a:extLst>
              <a:ext uri="{FF2B5EF4-FFF2-40B4-BE49-F238E27FC236}">
                <a16:creationId xmlns:a16="http://schemas.microsoft.com/office/drawing/2014/main" id="{4B5C0C93-51DD-8393-5512-3732610D5427}"/>
              </a:ext>
            </a:extLst>
          </p:cNvPr>
          <p:cNvSpPr txBox="1">
            <a:spLocks/>
          </p:cNvSpPr>
          <p:nvPr/>
        </p:nvSpPr>
        <p:spPr>
          <a:xfrm>
            <a:off x="561529" y="3543976"/>
            <a:ext cx="4470847" cy="862966"/>
          </a:xfrm>
          <a:prstGeom prst="rect">
            <a:avLst/>
          </a:prstGeom>
        </p:spPr>
        <p:txBody>
          <a:bodyPr vert="horz" lIns="91440" tIns="45720" rIns="91440" bIns="45720" rtlCol="0" anchor="b">
            <a:normAutofit/>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ln/>
                <a:solidFill>
                  <a:srgbClr val="FFC000"/>
                </a:solidFill>
                <a:latin typeface="Trade Gothic Next HvyCd" panose="020B0906040303020004" pitchFamily="34" charset="0"/>
              </a:rPr>
              <a:t>OUR VISION</a:t>
            </a:r>
          </a:p>
        </p:txBody>
      </p:sp>
      <p:sp>
        <p:nvSpPr>
          <p:cNvPr id="5" name="Content Placeholder 9">
            <a:extLst>
              <a:ext uri="{FF2B5EF4-FFF2-40B4-BE49-F238E27FC236}">
                <a16:creationId xmlns:a16="http://schemas.microsoft.com/office/drawing/2014/main" id="{F6EDBF64-1750-BB22-5A98-1869C8D1B4F3}"/>
              </a:ext>
            </a:extLst>
          </p:cNvPr>
          <p:cNvSpPr txBox="1">
            <a:spLocks/>
          </p:cNvSpPr>
          <p:nvPr/>
        </p:nvSpPr>
        <p:spPr>
          <a:xfrm>
            <a:off x="1047164" y="4746645"/>
            <a:ext cx="3436432" cy="174104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200" kern="100">
                <a:solidFill>
                  <a:prstClr val="white"/>
                </a:solidFill>
                <a:latin typeface="Trade Gothic Next HvyCd" panose="020B0906040303020004" pitchFamily="34" charset="0"/>
                <a:ea typeface="Calibri" panose="020F0502020204030204" pitchFamily="34" charset="0"/>
                <a:cs typeface="Arial" panose="020B0604020202020204" pitchFamily="34" charset="0"/>
              </a:rPr>
              <a:t>Students are empowered to learn, lead, innovate and serve as productive and caring citizens within their chosen paths of success.</a:t>
            </a:r>
            <a:endParaRPr lang="en-US" sz="2200">
              <a:solidFill>
                <a:prstClr val="white"/>
              </a:solidFill>
              <a:latin typeface="Trade Gothic Next HvyCd" panose="020B0906040303020004" pitchFamily="34" charset="0"/>
            </a:endParaRPr>
          </a:p>
        </p:txBody>
      </p:sp>
      <p:sp>
        <p:nvSpPr>
          <p:cNvPr id="7" name="Rectangle 6">
            <a:extLst>
              <a:ext uri="{FF2B5EF4-FFF2-40B4-BE49-F238E27FC236}">
                <a16:creationId xmlns:a16="http://schemas.microsoft.com/office/drawing/2014/main" id="{7C913803-547A-1650-D6A9-7DBE29DF1179}"/>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4533214"/>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a:solidFill>
                <a:prstClr val="white"/>
              </a:solidFill>
              <a:latin typeface="Calibri" panose="020F0502020204030204"/>
            </a:endParaRPr>
          </a:p>
        </p:txBody>
      </p:sp>
      <p:pic>
        <p:nvPicPr>
          <p:cNvPr id="9" name="Picture 8" descr="A group of people in graduation gowns&#10;&#10;Description automatically generated with medium confidence" hidden="1">
            <a:extLst>
              <a:ext uri="{FF2B5EF4-FFF2-40B4-BE49-F238E27FC236}">
                <a16:creationId xmlns:a16="http://schemas.microsoft.com/office/drawing/2014/main" id="{B68F3E09-A201-F539-0F6C-5B40DA99C0B6}"/>
              </a:ext>
            </a:extLst>
          </p:cNvPr>
          <p:cNvPicPr>
            <a:picLocks noChangeAspect="1"/>
          </p:cNvPicPr>
          <p:nvPr/>
        </p:nvPicPr>
        <p:blipFill rotWithShape="1">
          <a:blip r:embed="rId2">
            <a:extLst>
              <a:ext uri="{28A0092B-C50C-407E-A947-70E740481C1C}">
                <a14:useLocalDpi xmlns:a14="http://schemas.microsoft.com/office/drawing/2010/main" val="0"/>
              </a:ext>
            </a:extLst>
          </a:blip>
          <a:srcRect l="15923" r="8058" b="3557"/>
          <a:stretch/>
        </p:blipFill>
        <p:spPr>
          <a:xfrm>
            <a:off x="5182729" y="524874"/>
            <a:ext cx="6858788" cy="5808252"/>
          </a:xfrm>
          <a:prstGeom prst="rect">
            <a:avLst/>
          </a:prstGeom>
          <a:ln>
            <a:noFill/>
          </a:ln>
          <a:effectLst>
            <a:softEdge rad="635000"/>
          </a:effectLst>
        </p:spPr>
      </p:pic>
      <p:pic>
        <p:nvPicPr>
          <p:cNvPr id="3" name="Picture 2">
            <a:extLst>
              <a:ext uri="{FF2B5EF4-FFF2-40B4-BE49-F238E27FC236}">
                <a16:creationId xmlns:a16="http://schemas.microsoft.com/office/drawing/2014/main" id="{BDAEDE1F-5FD6-4F08-2ACA-9BB74832B6AC}"/>
              </a:ext>
            </a:extLst>
          </p:cNvPr>
          <p:cNvPicPr>
            <a:picLocks noChangeAspect="1"/>
          </p:cNvPicPr>
          <p:nvPr/>
        </p:nvPicPr>
        <p:blipFill rotWithShape="1">
          <a:blip r:embed="rId3">
            <a:extLst>
              <a:ext uri="{28A0092B-C50C-407E-A947-70E740481C1C}">
                <a14:useLocalDpi xmlns:a14="http://schemas.microsoft.com/office/drawing/2010/main" val="0"/>
              </a:ext>
            </a:extLst>
          </a:blip>
          <a:srcRect l="9652" t="7323" r="5914" b="13530"/>
          <a:stretch/>
        </p:blipFill>
        <p:spPr>
          <a:xfrm>
            <a:off x="5737672" y="601093"/>
            <a:ext cx="6140352" cy="5755970"/>
          </a:xfrm>
          <a:prstGeom prst="rect">
            <a:avLst/>
          </a:prstGeom>
        </p:spPr>
      </p:pic>
      <p:sp>
        <p:nvSpPr>
          <p:cNvPr id="6" name="Slide Number Placeholder 5">
            <a:extLst>
              <a:ext uri="{FF2B5EF4-FFF2-40B4-BE49-F238E27FC236}">
                <a16:creationId xmlns:a16="http://schemas.microsoft.com/office/drawing/2014/main" id="{799F8DDE-ADBE-BFEC-66CE-495CEC38E763}"/>
              </a:ext>
            </a:extLst>
          </p:cNvPr>
          <p:cNvSpPr>
            <a:spLocks noGrp="1"/>
          </p:cNvSpPr>
          <p:nvPr>
            <p:ph type="sldNum" sz="quarter" idx="12"/>
          </p:nvPr>
        </p:nvSpPr>
        <p:spPr/>
        <p:txBody>
          <a:bodyPr/>
          <a:lstStyle/>
          <a:p>
            <a:fld id="{28E6F07D-F62F-4C3B-A21E-2367E9A39921}" type="slidenum">
              <a:rPr lang="en-US" smtClean="0"/>
              <a:t>2</a:t>
            </a:fld>
            <a:endParaRPr lang="en-US"/>
          </a:p>
        </p:txBody>
      </p:sp>
    </p:spTree>
    <p:extLst>
      <p:ext uri="{BB962C8B-B14F-4D97-AF65-F5344CB8AC3E}">
        <p14:creationId xmlns:p14="http://schemas.microsoft.com/office/powerpoint/2010/main" val="115028509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Tm="22634"/>
    </mc:Choice>
    <mc:Fallback xmlns="">
      <p:transition spd="slow" advTm="22634"/>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C1FAA-3F56-E474-2891-A0DE4460C7BF}"/>
              </a:ext>
            </a:extLst>
          </p:cNvPr>
          <p:cNvSpPr>
            <a:spLocks noGrp="1"/>
          </p:cNvSpPr>
          <p:nvPr>
            <p:ph type="title"/>
          </p:nvPr>
        </p:nvSpPr>
        <p:spPr>
          <a:xfrm>
            <a:off x="380554" y="2908304"/>
            <a:ext cx="3537585" cy="1343656"/>
          </a:xfrm>
        </p:spPr>
        <p:txBody>
          <a:bodyPr>
            <a:normAutofit/>
          </a:bodyPr>
          <a:lstStyle/>
          <a:p>
            <a:r>
              <a:rPr lang="en-US">
                <a:solidFill>
                  <a:srgbClr val="FFC700"/>
                </a:solidFill>
                <a:effectLst>
                  <a:outerShdw blurRad="38100" dist="38100" dir="2700000" algn="tl">
                    <a:srgbClr val="000000">
                      <a:alpha val="43137"/>
                    </a:srgbClr>
                  </a:outerShdw>
                </a:effectLst>
                <a:latin typeface="Trade Gothic Next HvyCd" panose="020B0906040303020004" pitchFamily="34" charset="0"/>
              </a:rPr>
              <a:t>OUR GUIDING PRINCIPLES</a:t>
            </a:r>
          </a:p>
        </p:txBody>
      </p:sp>
      <p:sp>
        <p:nvSpPr>
          <p:cNvPr id="4" name="Content Placeholder 9">
            <a:extLst>
              <a:ext uri="{FF2B5EF4-FFF2-40B4-BE49-F238E27FC236}">
                <a16:creationId xmlns:a16="http://schemas.microsoft.com/office/drawing/2014/main" id="{DFF555DE-DB6B-5E33-732B-D0DF28E9043A}"/>
              </a:ext>
            </a:extLst>
          </p:cNvPr>
          <p:cNvSpPr txBox="1">
            <a:spLocks/>
          </p:cNvSpPr>
          <p:nvPr/>
        </p:nvSpPr>
        <p:spPr>
          <a:xfrm>
            <a:off x="795182" y="4371975"/>
            <a:ext cx="4213672" cy="223708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4"/>
              </a:buClr>
              <a:buFont typeface="Wingdings" panose="05000000000000000000" pitchFamily="2" charset="2"/>
              <a:buChar char="Ø"/>
            </a:pPr>
            <a:r>
              <a:rPr lang="en-US" sz="2200" kern="100">
                <a:latin typeface="Trade Gothic Next HvyCd" panose="020B0906040303020004" pitchFamily="34" charset="0"/>
                <a:ea typeface="Calibri" panose="020F0502020204030204" pitchFamily="34" charset="0"/>
                <a:cs typeface="Arial" panose="020B0604020202020204" pitchFamily="34" charset="0"/>
              </a:rPr>
              <a:t> Personalized Learning</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Collaboration</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Engagement</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Safety</a:t>
            </a:r>
          </a:p>
          <a:p>
            <a:pPr>
              <a:buClr>
                <a:schemeClr val="accent4"/>
              </a:buClr>
              <a:buFont typeface="Wingdings" panose="05000000000000000000" pitchFamily="2" charset="2"/>
              <a:buChar char="Ø"/>
            </a:pPr>
            <a:r>
              <a:rPr lang="en-US" sz="2200">
                <a:latin typeface="Trade Gothic Next HvyCd" panose="020B0906040303020004" pitchFamily="34" charset="0"/>
              </a:rPr>
              <a:t> Effective Leadership</a:t>
            </a:r>
          </a:p>
        </p:txBody>
      </p:sp>
      <p:pic>
        <p:nvPicPr>
          <p:cNvPr id="5" name="Picture 4" descr="A picture containing text, screenshot, font, design">
            <a:extLst>
              <a:ext uri="{FF2B5EF4-FFF2-40B4-BE49-F238E27FC236}">
                <a16:creationId xmlns:a16="http://schemas.microsoft.com/office/drawing/2014/main" id="{7501B1D4-D9B4-D654-5FC3-928AE1A8D3EA}"/>
              </a:ext>
            </a:extLst>
          </p:cNvPr>
          <p:cNvPicPr>
            <a:picLocks noChangeAspect="1"/>
          </p:cNvPicPr>
          <p:nvPr/>
        </p:nvPicPr>
        <p:blipFill rotWithShape="1">
          <a:blip r:embed="rId2">
            <a:extLst>
              <a:ext uri="{28A0092B-C50C-407E-A947-70E740481C1C}">
                <a14:useLocalDpi xmlns:a14="http://schemas.microsoft.com/office/drawing/2010/main" val="0"/>
              </a:ext>
            </a:extLst>
          </a:blip>
          <a:srcRect t="20370" b="24629"/>
          <a:stretch/>
        </p:blipFill>
        <p:spPr>
          <a:xfrm>
            <a:off x="7269737" y="1366837"/>
            <a:ext cx="4644678" cy="5491163"/>
          </a:xfrm>
          <a:prstGeom prst="rect">
            <a:avLst/>
          </a:prstGeom>
        </p:spPr>
      </p:pic>
      <p:pic>
        <p:nvPicPr>
          <p:cNvPr id="7" name="Picture 6">
            <a:extLst>
              <a:ext uri="{FF2B5EF4-FFF2-40B4-BE49-F238E27FC236}">
                <a16:creationId xmlns:a16="http://schemas.microsoft.com/office/drawing/2014/main" id="{F98A7FA9-2814-F59A-7F38-37B487986AAF}"/>
              </a:ext>
            </a:extLst>
          </p:cNvPr>
          <p:cNvPicPr>
            <a:picLocks noChangeAspect="1"/>
          </p:cNvPicPr>
          <p:nvPr/>
        </p:nvPicPr>
        <p:blipFill>
          <a:blip r:embed="rId3"/>
          <a:stretch>
            <a:fillRect/>
          </a:stretch>
        </p:blipFill>
        <p:spPr>
          <a:xfrm>
            <a:off x="4277745" y="164113"/>
            <a:ext cx="3099248" cy="1987902"/>
          </a:xfrm>
          <a:prstGeom prst="rect">
            <a:avLst/>
          </a:prstGeom>
          <a:ln>
            <a:noFill/>
          </a:ln>
          <a:effectLst>
            <a:softEdge rad="12700"/>
          </a:effectLst>
        </p:spPr>
      </p:pic>
      <p:sp>
        <p:nvSpPr>
          <p:cNvPr id="8" name="Title 1">
            <a:extLst>
              <a:ext uri="{FF2B5EF4-FFF2-40B4-BE49-F238E27FC236}">
                <a16:creationId xmlns:a16="http://schemas.microsoft.com/office/drawing/2014/main" id="{42657D71-AE76-97AA-DA0E-D3CD3078A36F}"/>
              </a:ext>
            </a:extLst>
          </p:cNvPr>
          <p:cNvSpPr txBox="1">
            <a:spLocks/>
          </p:cNvSpPr>
          <p:nvPr/>
        </p:nvSpPr>
        <p:spPr>
          <a:xfrm>
            <a:off x="7145790" y="911859"/>
            <a:ext cx="1792352" cy="1024256"/>
          </a:xfrm>
          <a:prstGeom prst="rect">
            <a:avLst/>
          </a:prstGeom>
        </p:spPr>
        <p:txBody>
          <a:bodyPr vert="horz" lIns="91440" tIns="45720" rIns="91440" bIns="45720" rtlCol="0" anchor="b">
            <a:normAutofit fontScale="67500" lnSpcReduction="20000"/>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ln w="0"/>
                <a:effectLst>
                  <a:outerShdw blurRad="38100" dist="38100" dir="2700000" algn="tl">
                    <a:srgbClr val="000000">
                      <a:alpha val="43137"/>
                    </a:srgbClr>
                  </a:outerShdw>
                </a:effectLst>
                <a:latin typeface="Trade Gothic Next HvyCd" panose="020B0906040303020004" pitchFamily="34" charset="0"/>
              </a:rPr>
              <a:t>LEARNER </a:t>
            </a:r>
            <a:br>
              <a:rPr lang="en-US" sz="4000" b="1">
                <a:ln w="0"/>
                <a:effectLst>
                  <a:outerShdw blurRad="38100" dist="38100" dir="2700000" algn="tl">
                    <a:srgbClr val="000000">
                      <a:alpha val="43137"/>
                    </a:srgbClr>
                  </a:outerShdw>
                </a:effectLst>
                <a:latin typeface="Trade Gothic Next HvyCd" panose="020B0906040303020004" pitchFamily="34" charset="0"/>
              </a:rPr>
            </a:br>
            <a:r>
              <a:rPr lang="en-US" sz="4000" b="1">
                <a:ln w="0"/>
                <a:effectLst>
                  <a:outerShdw blurRad="38100" dist="38100" dir="2700000" algn="tl">
                    <a:srgbClr val="000000">
                      <a:alpha val="43137"/>
                    </a:srgbClr>
                  </a:outerShdw>
                </a:effectLst>
                <a:latin typeface="Trade Gothic Next HvyCd" panose="020B0906040303020004" pitchFamily="34" charset="0"/>
              </a:rPr>
              <a:t>OUTCOMES</a:t>
            </a:r>
          </a:p>
          <a:p>
            <a:endParaRPr lang="en-US" sz="3200" b="1">
              <a:ln w="0"/>
              <a:latin typeface="Trade Gothic Next HvyCd" panose="020B0906040303020004" pitchFamily="34" charset="0"/>
            </a:endParaRPr>
          </a:p>
        </p:txBody>
      </p:sp>
      <p:sp>
        <p:nvSpPr>
          <p:cNvPr id="9" name="Title 1">
            <a:extLst>
              <a:ext uri="{FF2B5EF4-FFF2-40B4-BE49-F238E27FC236}">
                <a16:creationId xmlns:a16="http://schemas.microsoft.com/office/drawing/2014/main" id="{80F9BBDF-2C80-DD54-83B7-9F2B4A0F367A}"/>
              </a:ext>
            </a:extLst>
          </p:cNvPr>
          <p:cNvSpPr txBox="1">
            <a:spLocks/>
          </p:cNvSpPr>
          <p:nvPr/>
        </p:nvSpPr>
        <p:spPr>
          <a:xfrm>
            <a:off x="374839" y="350541"/>
            <a:ext cx="3537585" cy="7454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solidFill>
                  <a:srgbClr val="FFC700"/>
                </a:solidFill>
                <a:effectLst>
                  <a:outerShdw blurRad="38100" dist="38100" dir="2700000" algn="tl">
                    <a:srgbClr val="000000">
                      <a:alpha val="43137"/>
                    </a:srgbClr>
                  </a:outerShdw>
                </a:effectLst>
                <a:latin typeface="Trade Gothic Next HvyCd" panose="020B0906040303020004" pitchFamily="34" charset="0"/>
              </a:rPr>
              <a:t>OUR GOALS</a:t>
            </a:r>
          </a:p>
        </p:txBody>
      </p:sp>
      <p:sp>
        <p:nvSpPr>
          <p:cNvPr id="10" name="Content Placeholder 9">
            <a:extLst>
              <a:ext uri="{FF2B5EF4-FFF2-40B4-BE49-F238E27FC236}">
                <a16:creationId xmlns:a16="http://schemas.microsoft.com/office/drawing/2014/main" id="{22C7A1F4-E378-CECE-21D4-1DF1B81A8468}"/>
              </a:ext>
            </a:extLst>
          </p:cNvPr>
          <p:cNvSpPr txBox="1">
            <a:spLocks/>
          </p:cNvSpPr>
          <p:nvPr/>
        </p:nvSpPr>
        <p:spPr>
          <a:xfrm>
            <a:off x="789467" y="1197608"/>
            <a:ext cx="4213672" cy="134365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4"/>
              </a:buClr>
              <a:buFont typeface="Wingdings" panose="05000000000000000000" pitchFamily="2" charset="2"/>
              <a:buChar char="Ø"/>
            </a:pPr>
            <a:r>
              <a:rPr lang="en-US" sz="2200" kern="100">
                <a:latin typeface="Trade Gothic Next HvyCd" panose="020B0906040303020004" pitchFamily="34" charset="0"/>
                <a:ea typeface="Calibri" panose="020F0502020204030204" pitchFamily="34" charset="0"/>
                <a:cs typeface="Arial" panose="020B0604020202020204" pitchFamily="34" charset="0"/>
              </a:rPr>
              <a:t> Student Achievement</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Staff Effectiveness</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Stakeholder Engagement</a:t>
            </a:r>
          </a:p>
        </p:txBody>
      </p:sp>
      <p:sp>
        <p:nvSpPr>
          <p:cNvPr id="12" name="TextBox 11">
            <a:extLst>
              <a:ext uri="{FF2B5EF4-FFF2-40B4-BE49-F238E27FC236}">
                <a16:creationId xmlns:a16="http://schemas.microsoft.com/office/drawing/2014/main" id="{C44A67C5-BB2D-D4CE-A2B2-3C8E11B6C1A4}"/>
              </a:ext>
            </a:extLst>
          </p:cNvPr>
          <p:cNvSpPr txBox="1"/>
          <p:nvPr/>
        </p:nvSpPr>
        <p:spPr>
          <a:xfrm>
            <a:off x="4587302" y="2476043"/>
            <a:ext cx="3081338" cy="4093428"/>
          </a:xfrm>
          <a:prstGeom prst="rect">
            <a:avLst/>
          </a:prstGeom>
          <a:noFill/>
        </p:spPr>
        <p:txBody>
          <a:bodyPr wrap="square" rtlCol="0">
            <a:spAutoFit/>
          </a:bodyPr>
          <a:lstStyle/>
          <a:p>
            <a:r>
              <a:rPr lang="en-US" sz="2000">
                <a:latin typeface="Trade Gothic Next" panose="020B0503040303020004" pitchFamily="34" charset="0"/>
              </a:rPr>
              <a:t>Each student </a:t>
            </a:r>
          </a:p>
          <a:p>
            <a:r>
              <a:rPr lang="en-US" sz="2000">
                <a:latin typeface="Trade Gothic Next" panose="020B0503040303020004" pitchFamily="34" charset="0"/>
              </a:rPr>
              <a:t>will graduate </a:t>
            </a:r>
            <a:r>
              <a:rPr lang="en-US" sz="2000" b="1" i="1">
                <a:latin typeface="Trade Gothic Next" panose="020B0503040303020004" pitchFamily="34" charset="0"/>
              </a:rPr>
              <a:t>empowered</a:t>
            </a:r>
            <a:r>
              <a:rPr lang="en-US" sz="2000">
                <a:latin typeface="Trade Gothic Next" panose="020B0503040303020004" pitchFamily="34" charset="0"/>
              </a:rPr>
              <a:t> to make a well-informed decision about their next step. They will learn about themselves as they </a:t>
            </a:r>
            <a:r>
              <a:rPr lang="en-US" sz="2000" b="1" i="1">
                <a:latin typeface="Trade Gothic Next" panose="020B0503040303020004" pitchFamily="34" charset="0"/>
              </a:rPr>
              <a:t>engage</a:t>
            </a:r>
            <a:r>
              <a:rPr lang="en-US" sz="2000">
                <a:latin typeface="Trade Gothic Next" panose="020B0503040303020004" pitchFamily="34" charset="0"/>
              </a:rPr>
              <a:t> in rigorous content and gain </a:t>
            </a:r>
            <a:r>
              <a:rPr lang="en-US" sz="2000" b="1" i="1">
                <a:latin typeface="Trade Gothic Next" panose="020B0503040303020004" pitchFamily="34" charset="0"/>
              </a:rPr>
              <a:t>exposure</a:t>
            </a:r>
            <a:r>
              <a:rPr lang="en-US" sz="2000">
                <a:latin typeface="Trade Gothic Next" panose="020B0503040303020004" pitchFamily="34" charset="0"/>
              </a:rPr>
              <a:t> through personalized learning </a:t>
            </a:r>
            <a:r>
              <a:rPr lang="en-US" sz="2000" b="1" i="1">
                <a:latin typeface="Trade Gothic Next" panose="020B0503040303020004" pitchFamily="34" charset="0"/>
              </a:rPr>
              <a:t>experiences</a:t>
            </a:r>
            <a:r>
              <a:rPr lang="en-US" sz="2000">
                <a:latin typeface="Trade Gothic Next" panose="020B0503040303020004" pitchFamily="34" charset="0"/>
              </a:rPr>
              <a:t>, thereby </a:t>
            </a:r>
            <a:r>
              <a:rPr lang="en-US" sz="2000" b="1" i="1">
                <a:latin typeface="Trade Gothic Next" panose="020B0503040303020004" pitchFamily="34" charset="0"/>
              </a:rPr>
              <a:t>enlightening</a:t>
            </a:r>
            <a:r>
              <a:rPr lang="en-US" sz="2000">
                <a:latin typeface="Trade Gothic Next" panose="020B0503040303020004" pitchFamily="34" charset="0"/>
              </a:rPr>
              <a:t> them to choose their most meaningful pathway.</a:t>
            </a:r>
          </a:p>
        </p:txBody>
      </p:sp>
      <p:cxnSp>
        <p:nvCxnSpPr>
          <p:cNvPr id="14" name="Straight Connector 13">
            <a:extLst>
              <a:ext uri="{FF2B5EF4-FFF2-40B4-BE49-F238E27FC236}">
                <a16:creationId xmlns:a16="http://schemas.microsoft.com/office/drawing/2014/main" id="{428808E4-1EC9-EB48-37AA-4B66D2CAE58C}"/>
              </a:ext>
            </a:extLst>
          </p:cNvPr>
          <p:cNvCxnSpPr>
            <a:cxnSpLocks/>
          </p:cNvCxnSpPr>
          <p:nvPr/>
        </p:nvCxnSpPr>
        <p:spPr>
          <a:xfrm>
            <a:off x="4375150" y="2516770"/>
            <a:ext cx="0" cy="3987444"/>
          </a:xfrm>
          <a:prstGeom prst="line">
            <a:avLst/>
          </a:prstGeom>
          <a:ln w="19050">
            <a:solidFill>
              <a:srgbClr val="FFC7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39F2E784-CA47-8743-40B6-CDD826103EB9}"/>
              </a:ext>
            </a:extLst>
          </p:cNvPr>
          <p:cNvPicPr>
            <a:picLocks noChangeAspect="1"/>
          </p:cNvPicPr>
          <p:nvPr/>
        </p:nvPicPr>
        <p:blipFill rotWithShape="1">
          <a:blip r:embed="rId4"/>
          <a:srcRect l="10026" r="6357" b="12015"/>
          <a:stretch/>
        </p:blipFill>
        <p:spPr>
          <a:xfrm>
            <a:off x="10593926" y="76200"/>
            <a:ext cx="1444436" cy="1513892"/>
          </a:xfrm>
          <a:prstGeom prst="rect">
            <a:avLst/>
          </a:prstGeom>
        </p:spPr>
      </p:pic>
      <p:sp>
        <p:nvSpPr>
          <p:cNvPr id="6" name="Slide Number Placeholder 5">
            <a:extLst>
              <a:ext uri="{FF2B5EF4-FFF2-40B4-BE49-F238E27FC236}">
                <a16:creationId xmlns:a16="http://schemas.microsoft.com/office/drawing/2014/main" id="{74D25C1D-52DE-528B-37F4-C8518811862F}"/>
              </a:ext>
            </a:extLst>
          </p:cNvPr>
          <p:cNvSpPr>
            <a:spLocks noGrp="1"/>
          </p:cNvSpPr>
          <p:nvPr>
            <p:ph type="sldNum" sz="quarter" idx="12"/>
          </p:nvPr>
        </p:nvSpPr>
        <p:spPr/>
        <p:txBody>
          <a:bodyPr/>
          <a:lstStyle/>
          <a:p>
            <a:fld id="{28E6F07D-F62F-4C3B-A21E-2367E9A39921}" type="slidenum">
              <a:rPr lang="en-US" smtClean="0"/>
              <a:t>3</a:t>
            </a:fld>
            <a:endParaRPr lang="en-US"/>
          </a:p>
        </p:txBody>
      </p:sp>
    </p:spTree>
    <p:extLst>
      <p:ext uri="{BB962C8B-B14F-4D97-AF65-F5344CB8AC3E}">
        <p14:creationId xmlns:p14="http://schemas.microsoft.com/office/powerpoint/2010/main" val="3574420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37592">
              <a:schemeClr val="bg1"/>
            </a:gs>
            <a:gs pos="0">
              <a:schemeClr val="accent4">
                <a:lumMod val="5000"/>
                <a:lumOff val="95000"/>
              </a:schemeClr>
            </a:gs>
            <a:gs pos="74000">
              <a:schemeClr val="tx2">
                <a:lumMod val="20000"/>
                <a:lumOff val="80000"/>
              </a:schemeClr>
            </a:gs>
            <a:gs pos="83000">
              <a:schemeClr val="accent1">
                <a:lumMod val="20000"/>
                <a:lumOff val="80000"/>
              </a:schemeClr>
            </a:gs>
            <a:gs pos="100000">
              <a:schemeClr val="accent1">
                <a:lumMod val="40000"/>
                <a:lumOff val="60000"/>
              </a:schemeClr>
            </a:gs>
          </a:gsLst>
          <a:lin ang="5400000" scaled="1"/>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145A6C-CB48-C89C-3D8A-4CE1FC0E317F}"/>
              </a:ext>
            </a:extLst>
          </p:cNvPr>
          <p:cNvSpPr>
            <a:spLocks noGrp="1"/>
          </p:cNvSpPr>
          <p:nvPr>
            <p:ph idx="1"/>
          </p:nvPr>
        </p:nvSpPr>
        <p:spPr>
          <a:xfrm>
            <a:off x="329514" y="1051589"/>
            <a:ext cx="11376453" cy="5796999"/>
          </a:xfrm>
          <a:noFill/>
        </p:spPr>
        <p:txBody>
          <a:bodyPr vert="horz" lIns="91440" tIns="45720" rIns="91440" bIns="45720" rtlCol="0" anchor="t">
            <a:noAutofit/>
          </a:bodyPr>
          <a:lstStyle/>
          <a:p>
            <a:pPr marL="0" indent="0">
              <a:lnSpc>
                <a:spcPct val="100000"/>
              </a:lnSpc>
              <a:spcBef>
                <a:spcPts val="0"/>
              </a:spcBef>
              <a:buNone/>
            </a:pPr>
            <a:r>
              <a:rPr lang="en-US" sz="3000" cap="all">
                <a:effectLst>
                  <a:outerShdw blurRad="38100" dist="38100" dir="2700000" algn="tl">
                    <a:srgbClr val="000000">
                      <a:alpha val="43137"/>
                    </a:srgbClr>
                  </a:outerShdw>
                </a:effectLst>
                <a:latin typeface="Trade Gothic Next HvyCd" panose="020B0906040303020004" pitchFamily="34" charset="0"/>
              </a:rPr>
              <a:t>Overview</a:t>
            </a:r>
          </a:p>
          <a:p>
            <a:pPr marL="0" indent="0">
              <a:lnSpc>
                <a:spcPct val="100000"/>
              </a:lnSpc>
              <a:spcBef>
                <a:spcPts val="0"/>
              </a:spcBef>
              <a:buNone/>
            </a:pPr>
            <a:r>
              <a:rPr lang="en-US" sz="2000">
                <a:latin typeface="Arial Narrow"/>
              </a:rPr>
              <a:t>The purpose of this presentation is to share the Calendar Year (CY) 2024 tax digest information and preliminary millage rate options with the Bibb County Board of Education. The Board will be presented with various options for review. </a:t>
            </a:r>
          </a:p>
          <a:p>
            <a:pPr marL="0" indent="0">
              <a:lnSpc>
                <a:spcPct val="100000"/>
              </a:lnSpc>
              <a:spcBef>
                <a:spcPts val="0"/>
              </a:spcBef>
              <a:buNone/>
            </a:pPr>
            <a:endParaRPr lang="en-US" sz="2000">
              <a:latin typeface="Arial Narrow" panose="020B0606020202030204" pitchFamily="34" charset="0"/>
            </a:endParaRPr>
          </a:p>
          <a:p>
            <a:pPr marL="0" indent="0">
              <a:lnSpc>
                <a:spcPct val="100000"/>
              </a:lnSpc>
              <a:spcBef>
                <a:spcPts val="0"/>
              </a:spcBef>
              <a:buNone/>
            </a:pPr>
            <a:endParaRPr lang="en-US" sz="1400">
              <a:latin typeface="Arial Narrow" panose="020B0606020202030204" pitchFamily="34" charset="0"/>
            </a:endParaRPr>
          </a:p>
          <a:p>
            <a:pPr marL="0" indent="0">
              <a:lnSpc>
                <a:spcPct val="100000"/>
              </a:lnSpc>
              <a:spcBef>
                <a:spcPts val="0"/>
              </a:spcBef>
              <a:buNone/>
            </a:pPr>
            <a:r>
              <a:rPr lang="en-US" sz="3000" cap="all">
                <a:effectLst>
                  <a:outerShdw blurRad="38100" dist="38100" dir="2700000" algn="tl">
                    <a:srgbClr val="000000">
                      <a:alpha val="43137"/>
                    </a:srgbClr>
                  </a:outerShdw>
                </a:effectLst>
                <a:latin typeface="Trade Gothic Next HvyCd" panose="020B0906040303020004" pitchFamily="34" charset="0"/>
              </a:rPr>
              <a:t>Roadmap</a:t>
            </a:r>
          </a:p>
          <a:p>
            <a:pPr marL="0" indent="0">
              <a:lnSpc>
                <a:spcPct val="100000"/>
              </a:lnSpc>
              <a:spcBef>
                <a:spcPts val="0"/>
              </a:spcBef>
              <a:buNone/>
            </a:pPr>
            <a:r>
              <a:rPr lang="en-US" sz="2000">
                <a:latin typeface="Arial Narrow"/>
              </a:rPr>
              <a:t>This presentation will cover the digest numbers as received from the County Tax Commissioner’s Office on August 13, 2024, and the calculation of the rollback millage rate. Options outlined in the overview will be presented.</a:t>
            </a:r>
          </a:p>
          <a:p>
            <a:pPr marL="0" indent="0">
              <a:lnSpc>
                <a:spcPct val="100000"/>
              </a:lnSpc>
              <a:spcBef>
                <a:spcPts val="0"/>
              </a:spcBef>
              <a:buNone/>
            </a:pPr>
            <a:endParaRPr lang="en-US" sz="2000">
              <a:latin typeface="Arial Narrow"/>
            </a:endParaRPr>
          </a:p>
          <a:p>
            <a:pPr marL="0" indent="0">
              <a:lnSpc>
                <a:spcPct val="100000"/>
              </a:lnSpc>
              <a:spcBef>
                <a:spcPts val="0"/>
              </a:spcBef>
              <a:buNone/>
            </a:pPr>
            <a:r>
              <a:rPr lang="en-US" sz="2000">
                <a:latin typeface="Arial Narrow" panose="020B0606020202030204" pitchFamily="34" charset="0"/>
              </a:rPr>
              <a:t> </a:t>
            </a:r>
            <a:endParaRPr lang="en-US" sz="1500">
              <a:latin typeface="Arial Narrow" panose="020B0606020202030204" pitchFamily="34" charset="0"/>
            </a:endParaRPr>
          </a:p>
          <a:p>
            <a:pPr marL="0" indent="0">
              <a:lnSpc>
                <a:spcPct val="100000"/>
              </a:lnSpc>
              <a:spcBef>
                <a:spcPts val="0"/>
              </a:spcBef>
              <a:buNone/>
            </a:pPr>
            <a:r>
              <a:rPr lang="en-US" sz="3000" b="1" cap="all">
                <a:effectLst>
                  <a:outerShdw blurRad="38100" dist="38100" dir="2700000" algn="tl">
                    <a:srgbClr val="000000">
                      <a:alpha val="43137"/>
                    </a:srgbClr>
                  </a:outerShdw>
                </a:effectLst>
                <a:latin typeface="Trade Gothic Next HvyCd" panose="020B0906040303020004" pitchFamily="34" charset="0"/>
              </a:rPr>
              <a:t>Takeaway</a:t>
            </a:r>
          </a:p>
          <a:p>
            <a:pPr marL="0" indent="0">
              <a:lnSpc>
                <a:spcPct val="100000"/>
              </a:lnSpc>
              <a:spcBef>
                <a:spcPts val="0"/>
              </a:spcBef>
              <a:buNone/>
            </a:pPr>
            <a:r>
              <a:rPr lang="en-US" sz="2000">
                <a:latin typeface="Arial Narrow" panose="020B0606020202030204" pitchFamily="34" charset="0"/>
              </a:rPr>
              <a:t>The decision in setting the Calendar Year (CY) 2024 millage rate will determine the level of funding the District has available to continue to support current and/or new educational programs, schools, employee salaries and staffing levels, which in turn will influence reaching our Strategic Goals of Student Achievement, Staff Effectiveness and Stakeholder Engagement. It could position the District to better compete with surrounding Districts’ salaries which effect recruitment and retention efforts for FY 2025 and beyond. </a:t>
            </a:r>
          </a:p>
        </p:txBody>
      </p:sp>
      <p:sp>
        <p:nvSpPr>
          <p:cNvPr id="8" name="Rectangle 7">
            <a:extLst>
              <a:ext uri="{FF2B5EF4-FFF2-40B4-BE49-F238E27FC236}">
                <a16:creationId xmlns:a16="http://schemas.microsoft.com/office/drawing/2014/main" id="{2D70F42F-1BA5-2F35-D91F-26B4E1D5BC3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5DC17A9B-5A54-4C2C-6BED-D6D27A812786}"/>
              </a:ext>
            </a:extLst>
          </p:cNvPr>
          <p:cNvPicPr>
            <a:picLocks noChangeAspect="1"/>
          </p:cNvPicPr>
          <p:nvPr/>
        </p:nvPicPr>
        <p:blipFill>
          <a:blip r:embed="rId3"/>
          <a:stretch>
            <a:fillRect/>
          </a:stretch>
        </p:blipFill>
        <p:spPr>
          <a:xfrm>
            <a:off x="10789320" y="-76332"/>
            <a:ext cx="1391675" cy="1386174"/>
          </a:xfrm>
          <a:prstGeom prst="rect">
            <a:avLst/>
          </a:prstGeom>
        </p:spPr>
      </p:pic>
      <p:sp>
        <p:nvSpPr>
          <p:cNvPr id="2" name="Slide Number Placeholder 1">
            <a:extLst>
              <a:ext uri="{FF2B5EF4-FFF2-40B4-BE49-F238E27FC236}">
                <a16:creationId xmlns:a16="http://schemas.microsoft.com/office/drawing/2014/main" id="{5091BAAF-B0E8-73B2-19DC-C07A62A49537}"/>
              </a:ext>
            </a:extLst>
          </p:cNvPr>
          <p:cNvSpPr>
            <a:spLocks noGrp="1"/>
          </p:cNvSpPr>
          <p:nvPr>
            <p:ph type="sldNum" sz="quarter" idx="12"/>
          </p:nvPr>
        </p:nvSpPr>
        <p:spPr/>
        <p:txBody>
          <a:bodyPr/>
          <a:lstStyle/>
          <a:p>
            <a:fld id="{28E6F07D-F62F-4C3B-A21E-2367E9A39921}" type="slidenum">
              <a:rPr lang="en-US" smtClean="0"/>
              <a:t>4</a:t>
            </a:fld>
            <a:endParaRPr lang="en-US"/>
          </a:p>
        </p:txBody>
      </p:sp>
    </p:spTree>
    <p:extLst>
      <p:ext uri="{BB962C8B-B14F-4D97-AF65-F5344CB8AC3E}">
        <p14:creationId xmlns:p14="http://schemas.microsoft.com/office/powerpoint/2010/main" val="27008275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Terminology</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AD8CD16D-F93F-EB16-9B5D-2CD414D6CC40}"/>
              </a:ext>
            </a:extLst>
          </p:cNvPr>
          <p:cNvSpPr>
            <a:spLocks noGrp="1"/>
          </p:cNvSpPr>
          <p:nvPr>
            <p:ph type="sldNum" sz="quarter" idx="12"/>
          </p:nvPr>
        </p:nvSpPr>
        <p:spPr/>
        <p:txBody>
          <a:bodyPr/>
          <a:lstStyle/>
          <a:p>
            <a:fld id="{28E6F07D-F62F-4C3B-A21E-2367E9A39921}" type="slidenum">
              <a:rPr lang="en-US" smtClean="0"/>
              <a:t>5</a:t>
            </a:fld>
            <a:endParaRPr lang="en-US"/>
          </a:p>
        </p:txBody>
      </p:sp>
      <p:graphicFrame>
        <p:nvGraphicFramePr>
          <p:cNvPr id="18" name="TextBox 15">
            <a:extLst>
              <a:ext uri="{FF2B5EF4-FFF2-40B4-BE49-F238E27FC236}">
                <a16:creationId xmlns:a16="http://schemas.microsoft.com/office/drawing/2014/main" id="{297750D3-B0F1-A07E-B1A2-517AC191A24A}"/>
              </a:ext>
            </a:extLst>
          </p:cNvPr>
          <p:cNvGraphicFramePr/>
          <p:nvPr/>
        </p:nvGraphicFramePr>
        <p:xfrm>
          <a:off x="436162" y="1096866"/>
          <a:ext cx="11048991" cy="5509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2311195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Terminology</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22ED2C63-9A14-02F1-1957-78E0CF6AE854}"/>
              </a:ext>
            </a:extLst>
          </p:cNvPr>
          <p:cNvSpPr>
            <a:spLocks noGrp="1"/>
          </p:cNvSpPr>
          <p:nvPr>
            <p:ph type="sldNum" sz="quarter" idx="12"/>
          </p:nvPr>
        </p:nvSpPr>
        <p:spPr/>
        <p:txBody>
          <a:bodyPr/>
          <a:lstStyle/>
          <a:p>
            <a:fld id="{28E6F07D-F62F-4C3B-A21E-2367E9A39921}" type="slidenum">
              <a:rPr lang="en-US" smtClean="0"/>
              <a:t>6</a:t>
            </a:fld>
            <a:endParaRPr lang="en-US"/>
          </a:p>
        </p:txBody>
      </p:sp>
      <p:graphicFrame>
        <p:nvGraphicFramePr>
          <p:cNvPr id="18" name="TextBox 15">
            <a:extLst>
              <a:ext uri="{FF2B5EF4-FFF2-40B4-BE49-F238E27FC236}">
                <a16:creationId xmlns:a16="http://schemas.microsoft.com/office/drawing/2014/main" id="{2A7BF08A-83CC-324B-BE5A-42F583F68577}"/>
              </a:ext>
            </a:extLst>
          </p:cNvPr>
          <p:cNvGraphicFramePr/>
          <p:nvPr>
            <p:extLst>
              <p:ext uri="{D42A27DB-BD31-4B8C-83A1-F6EECF244321}">
                <p14:modId xmlns:p14="http://schemas.microsoft.com/office/powerpoint/2010/main" val="2844452997"/>
              </p:ext>
            </p:extLst>
          </p:nvPr>
        </p:nvGraphicFramePr>
        <p:xfrm>
          <a:off x="748709" y="1417052"/>
          <a:ext cx="11048991" cy="483209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9436585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553998"/>
          </a:xfrm>
          <a:prstGeom prst="rect">
            <a:avLst/>
          </a:prstGeom>
          <a:noFill/>
        </p:spPr>
        <p:txBody>
          <a:bodyPr wrap="square" rtlCol="0">
            <a:spAutoFit/>
          </a:bodyPr>
          <a:lstStyle/>
          <a:p>
            <a:r>
              <a:rPr lang="en-US" sz="3000">
                <a:solidFill>
                  <a:schemeClr val="bg1"/>
                </a:solidFill>
                <a:effectLst>
                  <a:outerShdw blurRad="38100" dist="38100" dir="2700000" algn="tl">
                    <a:srgbClr val="000000">
                      <a:alpha val="43137"/>
                    </a:srgbClr>
                  </a:outerShdw>
                </a:effectLst>
                <a:latin typeface="Trade Gothic Next HvyCd" panose="020B0906040303020004" pitchFamily="34" charset="0"/>
              </a:rPr>
              <a:t>Comparative Tax Digest Schedule Preliminary CY 2024 vs. Final CY 2023</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6" name="Slide Number Placeholder 5">
            <a:extLst>
              <a:ext uri="{FF2B5EF4-FFF2-40B4-BE49-F238E27FC236}">
                <a16:creationId xmlns:a16="http://schemas.microsoft.com/office/drawing/2014/main" id="{9BFCB3EB-0C44-60C8-2348-466989CE4495}"/>
              </a:ext>
            </a:extLst>
          </p:cNvPr>
          <p:cNvSpPr>
            <a:spLocks noGrp="1"/>
          </p:cNvSpPr>
          <p:nvPr>
            <p:ph type="sldNum" sz="quarter" idx="12"/>
          </p:nvPr>
        </p:nvSpPr>
        <p:spPr>
          <a:xfrm>
            <a:off x="9417716" y="6407198"/>
            <a:ext cx="2743200" cy="365125"/>
          </a:xfrm>
        </p:spPr>
        <p:txBody>
          <a:bodyPr/>
          <a:lstStyle/>
          <a:p>
            <a:fld id="{28E6F07D-F62F-4C3B-A21E-2367E9A39921}" type="slidenum">
              <a:rPr lang="en-US" smtClean="0"/>
              <a:t>7</a:t>
            </a:fld>
            <a:endParaRPr lang="en-US"/>
          </a:p>
        </p:txBody>
      </p:sp>
      <p:pic>
        <p:nvPicPr>
          <p:cNvPr id="4" name="Picture 3">
            <a:extLst>
              <a:ext uri="{FF2B5EF4-FFF2-40B4-BE49-F238E27FC236}">
                <a16:creationId xmlns:a16="http://schemas.microsoft.com/office/drawing/2014/main" id="{B64F24D2-913D-C49B-0944-99A41D98D55D}"/>
              </a:ext>
            </a:extLst>
          </p:cNvPr>
          <p:cNvPicPr>
            <a:picLocks noChangeAspect="1"/>
          </p:cNvPicPr>
          <p:nvPr/>
        </p:nvPicPr>
        <p:blipFill>
          <a:blip r:embed="rId4"/>
          <a:stretch>
            <a:fillRect/>
          </a:stretch>
        </p:blipFill>
        <p:spPr>
          <a:xfrm>
            <a:off x="301965" y="984770"/>
            <a:ext cx="11588069" cy="5707715"/>
          </a:xfrm>
          <a:prstGeom prst="rect">
            <a:avLst/>
          </a:prstGeom>
        </p:spPr>
      </p:pic>
    </p:spTree>
    <p:extLst>
      <p:ext uri="{BB962C8B-B14F-4D97-AF65-F5344CB8AC3E}">
        <p14:creationId xmlns:p14="http://schemas.microsoft.com/office/powerpoint/2010/main" val="38181340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CY 2024 Tax Digest by Category</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8</a:t>
            </a:fld>
            <a:endParaRPr lang="en-US"/>
          </a:p>
        </p:txBody>
      </p:sp>
      <p:pic>
        <p:nvPicPr>
          <p:cNvPr id="8" name="Picture 7">
            <a:extLst>
              <a:ext uri="{FF2B5EF4-FFF2-40B4-BE49-F238E27FC236}">
                <a16:creationId xmlns:a16="http://schemas.microsoft.com/office/drawing/2014/main" id="{6FA3B93D-3A53-4D34-8DB9-1A759776F0FD}"/>
              </a:ext>
            </a:extLst>
          </p:cNvPr>
          <p:cNvPicPr>
            <a:picLocks noChangeAspect="1"/>
          </p:cNvPicPr>
          <p:nvPr/>
        </p:nvPicPr>
        <p:blipFill>
          <a:blip r:embed="rId4"/>
          <a:stretch>
            <a:fillRect/>
          </a:stretch>
        </p:blipFill>
        <p:spPr>
          <a:xfrm>
            <a:off x="1301262" y="1144327"/>
            <a:ext cx="9755909" cy="5548158"/>
          </a:xfrm>
          <a:prstGeom prst="rect">
            <a:avLst/>
          </a:prstGeom>
        </p:spPr>
      </p:pic>
    </p:spTree>
    <p:extLst>
      <p:ext uri="{BB962C8B-B14F-4D97-AF65-F5344CB8AC3E}">
        <p14:creationId xmlns:p14="http://schemas.microsoft.com/office/powerpoint/2010/main" val="41572091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F4D4CC4-05C4-2D82-C2B7-CB8680E70154}"/>
              </a:ext>
            </a:extLst>
          </p:cNvPr>
          <p:cNvSpPr txBox="1"/>
          <p:nvPr/>
        </p:nvSpPr>
        <p:spPr>
          <a:xfrm>
            <a:off x="531977" y="2291599"/>
            <a:ext cx="10978342" cy="378565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t>
            </a:r>
            <a:r>
              <a:rPr lang="en-US" sz="3000" b="1" dirty="0">
                <a:latin typeface="Arial" panose="020B0604020202020204" pitchFamily="34" charset="0"/>
                <a:cs typeface="Arial" panose="020B0604020202020204" pitchFamily="34" charset="0"/>
              </a:rPr>
              <a:t>CY 2024 (FY 2025)</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000" b="1" dirty="0">
              <a:latin typeface="Arial" panose="020B0604020202020204" pitchFamily="34" charset="0"/>
              <a:cs typeface="Arial" panose="020B0604020202020204" pitchFamily="34" charset="0"/>
            </a:endParaRPr>
          </a:p>
          <a:p>
            <a:pPr algn="ctr"/>
            <a:r>
              <a:rPr lang="en-US" sz="3000" b="1" dirty="0">
                <a:solidFill>
                  <a:srgbClr val="00B050"/>
                </a:solidFill>
                <a:latin typeface="Arial" panose="020B0604020202020204" pitchFamily="34" charset="0"/>
                <a:cs typeface="Arial" panose="020B0604020202020204" pitchFamily="34" charset="0"/>
              </a:rPr>
              <a:t>Option A</a:t>
            </a:r>
          </a:p>
          <a:p>
            <a:pPr algn="ctr"/>
            <a:r>
              <a:rPr lang="en-US" sz="3000" b="1" dirty="0">
                <a:solidFill>
                  <a:srgbClr val="00B050"/>
                </a:solidFill>
                <a:latin typeface="Arial" panose="020B0604020202020204" pitchFamily="34" charset="0"/>
                <a:cs typeface="Arial" panose="020B0604020202020204" pitchFamily="34" charset="0"/>
              </a:rPr>
              <a:t>Maintain CY 2023 Millage Rate with No Rollback</a:t>
            </a:r>
          </a:p>
          <a:p>
            <a:pPr algn="ctr"/>
            <a:r>
              <a:rPr lang="en-US" sz="3000" b="1" dirty="0">
                <a:solidFill>
                  <a:srgbClr val="00B050"/>
                </a:solidFill>
                <a:latin typeface="Arial" panose="020B0604020202020204" pitchFamily="34" charset="0"/>
                <a:cs typeface="Arial" panose="020B0604020202020204" pitchFamily="34" charset="0"/>
              </a:rPr>
              <a:t>14.674 Mills</a:t>
            </a:r>
          </a:p>
          <a:p>
            <a:pPr algn="ctr"/>
            <a:endParaRPr lang="en-US" sz="3000" b="1" dirty="0">
              <a:latin typeface="Arial" panose="020B0604020202020204" pitchFamily="34" charset="0"/>
              <a:cs typeface="Arial" panose="020B0604020202020204" pitchFamily="34" charset="0"/>
            </a:endParaRPr>
          </a:p>
          <a:p>
            <a:pPr algn="ctr"/>
            <a:r>
              <a:rPr lang="en-US" sz="3000" b="1" dirty="0">
                <a:latin typeface="Arial" panose="020B0604020202020204" pitchFamily="34" charset="0"/>
                <a:cs typeface="Arial" panose="020B0604020202020204" pitchFamily="34" charset="0"/>
              </a:rPr>
              <a:t>Millage Rate Impact on </a:t>
            </a:r>
          </a:p>
          <a:p>
            <a:pPr algn="ctr"/>
            <a:r>
              <a:rPr lang="en-US" sz="3000" b="1" dirty="0">
                <a:latin typeface="Arial" panose="020B0604020202020204" pitchFamily="34" charset="0"/>
                <a:cs typeface="Arial" panose="020B0604020202020204" pitchFamily="34" charset="0"/>
              </a:rPr>
              <a:t>FY 2025 Budget and Beyond</a:t>
            </a: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3">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AD579949-9967-BE82-77CE-34CDB01E9CFF}"/>
              </a:ext>
            </a:extLst>
          </p:cNvPr>
          <p:cNvSpPr>
            <a:spLocks noGrp="1"/>
          </p:cNvSpPr>
          <p:nvPr>
            <p:ph type="sldNum" sz="quarter" idx="12"/>
          </p:nvPr>
        </p:nvSpPr>
        <p:spPr/>
        <p:txBody>
          <a:bodyPr/>
          <a:lstStyle/>
          <a:p>
            <a:fld id="{28E6F07D-F62F-4C3B-A21E-2367E9A39921}" type="slidenum">
              <a:rPr lang="en-US" smtClean="0"/>
              <a:t>9</a:t>
            </a:fld>
            <a:endParaRPr lang="en-US"/>
          </a:p>
        </p:txBody>
      </p:sp>
    </p:spTree>
    <p:extLst>
      <p:ext uri="{BB962C8B-B14F-4D97-AF65-F5344CB8AC3E}">
        <p14:creationId xmlns:p14="http://schemas.microsoft.com/office/powerpoint/2010/main" val="40718466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98855" y="63663"/>
            <a:ext cx="10840993" cy="923330"/>
          </a:xfrm>
          <a:prstGeom prst="rect">
            <a:avLst/>
          </a:prstGeom>
          <a:noFill/>
        </p:spPr>
        <p:txBody>
          <a:bodyPr wrap="square" rtlCol="0">
            <a:spAutoFit/>
          </a:bodyPr>
          <a:lstStyle/>
          <a:p>
            <a:pPr algn="ctr"/>
            <a:r>
              <a:rPr lang="en-US" sz="2700">
                <a:solidFill>
                  <a:srgbClr val="00B050"/>
                </a:solidFill>
                <a:effectLst>
                  <a:outerShdw blurRad="38100" dist="38100" dir="2700000" algn="tl">
                    <a:srgbClr val="000000">
                      <a:alpha val="43137"/>
                    </a:srgbClr>
                  </a:outerShdw>
                </a:effectLst>
                <a:latin typeface="Trade Gothic Next HvyCd" panose="020B0906040303020004" pitchFamily="34" charset="0"/>
              </a:rPr>
              <a:t>Option A:</a:t>
            </a:r>
            <a:r>
              <a:rPr lang="en-US" sz="2700">
                <a:solidFill>
                  <a:schemeClr val="bg1"/>
                </a:solidFill>
                <a:effectLst>
                  <a:outerShdw blurRad="38100" dist="38100" dir="2700000" algn="tl">
                    <a:srgbClr val="000000">
                      <a:alpha val="43137"/>
                    </a:srgbClr>
                  </a:outerShdw>
                </a:effectLst>
                <a:latin typeface="Trade Gothic Next HvyCd" panose="020B0906040303020004" pitchFamily="34" charset="0"/>
              </a:rPr>
              <a:t> Comparison of CY2024 to CY2023 </a:t>
            </a:r>
          </a:p>
          <a:p>
            <a:pPr algn="ctr"/>
            <a:r>
              <a:rPr lang="en-US" sz="2700">
                <a:solidFill>
                  <a:schemeClr val="bg1"/>
                </a:solidFill>
                <a:effectLst>
                  <a:outerShdw blurRad="38100" dist="38100" dir="2700000" algn="tl">
                    <a:srgbClr val="000000">
                      <a:alpha val="43137"/>
                    </a:srgbClr>
                  </a:outerShdw>
                </a:effectLst>
                <a:latin typeface="Trade Gothic Next HvyCd" panose="020B0906040303020004" pitchFamily="34" charset="0"/>
              </a:rPr>
              <a:t>With Maintaining Millage Rate of 14.674 Mills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10</a:t>
            </a:fld>
            <a:endParaRPr lang="en-US"/>
          </a:p>
        </p:txBody>
      </p:sp>
      <p:pic>
        <p:nvPicPr>
          <p:cNvPr id="4" name="Picture 3">
            <a:extLst>
              <a:ext uri="{FF2B5EF4-FFF2-40B4-BE49-F238E27FC236}">
                <a16:creationId xmlns:a16="http://schemas.microsoft.com/office/drawing/2014/main" id="{B86E2917-7CD7-769A-5C8B-E44260846909}"/>
              </a:ext>
            </a:extLst>
          </p:cNvPr>
          <p:cNvPicPr>
            <a:picLocks noChangeAspect="1"/>
          </p:cNvPicPr>
          <p:nvPr/>
        </p:nvPicPr>
        <p:blipFill>
          <a:blip r:embed="rId4"/>
          <a:stretch>
            <a:fillRect/>
          </a:stretch>
        </p:blipFill>
        <p:spPr>
          <a:xfrm>
            <a:off x="70919" y="1102645"/>
            <a:ext cx="12050162" cy="4652710"/>
          </a:xfrm>
          <a:prstGeom prst="rect">
            <a:avLst/>
          </a:prstGeom>
        </p:spPr>
      </p:pic>
    </p:spTree>
    <p:extLst>
      <p:ext uri="{BB962C8B-B14F-4D97-AF65-F5344CB8AC3E}">
        <p14:creationId xmlns:p14="http://schemas.microsoft.com/office/powerpoint/2010/main" val="23636353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507831"/>
          </a:xfrm>
          <a:prstGeom prst="rect">
            <a:avLst/>
          </a:prstGeom>
          <a:noFill/>
        </p:spPr>
        <p:txBody>
          <a:bodyPr wrap="square" rtlCol="0">
            <a:spAutoFit/>
          </a:bodyPr>
          <a:lstStyle/>
          <a:p>
            <a:pPr algn="ctr"/>
            <a:r>
              <a:rPr lang="en-US" sz="2700" dirty="0">
                <a:solidFill>
                  <a:srgbClr val="00B050"/>
                </a:solidFill>
                <a:effectLst>
                  <a:outerShdw blurRad="38100" dist="38100" dir="2700000" algn="tl">
                    <a:srgbClr val="000000">
                      <a:alpha val="43137"/>
                    </a:srgbClr>
                  </a:outerShdw>
                </a:effectLst>
                <a:latin typeface="Trade Gothic Next HvyCd" panose="020B0906040303020004" pitchFamily="34" charset="0"/>
              </a:rPr>
              <a:t>Option A: </a:t>
            </a:r>
            <a:r>
              <a:rPr lang="en-US" sz="2700" dirty="0">
                <a:solidFill>
                  <a:schemeClr val="bg1"/>
                </a:solidFill>
                <a:effectLst>
                  <a:outerShdw blurRad="38100" dist="38100" dir="2700000" algn="tl">
                    <a:srgbClr val="000000">
                      <a:alpha val="43137"/>
                    </a:srgbClr>
                  </a:outerShdw>
                </a:effectLst>
                <a:latin typeface="Trade Gothic Next HvyCd" panose="020B0906040303020004" pitchFamily="34" charset="0"/>
              </a:rPr>
              <a:t> Cost to Homeowner to Maintain CY 2023 Millage Rate at 14.674 Mills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a:xfrm>
            <a:off x="9207760" y="6377174"/>
            <a:ext cx="2743200" cy="365125"/>
          </a:xfrm>
        </p:spPr>
        <p:txBody>
          <a:bodyPr/>
          <a:lstStyle/>
          <a:p>
            <a:fld id="{28E6F07D-F62F-4C3B-A21E-2367E9A39921}" type="slidenum">
              <a:rPr lang="en-US" smtClean="0"/>
              <a:t>11</a:t>
            </a:fld>
            <a:endParaRPr lang="en-US"/>
          </a:p>
        </p:txBody>
      </p:sp>
      <p:pic>
        <p:nvPicPr>
          <p:cNvPr id="4" name="Picture 3">
            <a:extLst>
              <a:ext uri="{FF2B5EF4-FFF2-40B4-BE49-F238E27FC236}">
                <a16:creationId xmlns:a16="http://schemas.microsoft.com/office/drawing/2014/main" id="{8712D053-87F6-9F6D-01FA-1752A667FAB6}"/>
              </a:ext>
            </a:extLst>
          </p:cNvPr>
          <p:cNvPicPr>
            <a:picLocks noChangeAspect="1"/>
          </p:cNvPicPr>
          <p:nvPr/>
        </p:nvPicPr>
        <p:blipFill>
          <a:blip r:embed="rId4"/>
          <a:stretch>
            <a:fillRect/>
          </a:stretch>
        </p:blipFill>
        <p:spPr>
          <a:xfrm>
            <a:off x="461961" y="1041277"/>
            <a:ext cx="10908003" cy="5651208"/>
          </a:xfrm>
          <a:prstGeom prst="rect">
            <a:avLst/>
          </a:prstGeom>
        </p:spPr>
      </p:pic>
    </p:spTree>
    <p:extLst>
      <p:ext uri="{BB962C8B-B14F-4D97-AF65-F5344CB8AC3E}">
        <p14:creationId xmlns:p14="http://schemas.microsoft.com/office/powerpoint/2010/main" val="29307090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584775"/>
          </a:xfrm>
          <a:prstGeom prst="rect">
            <a:avLst/>
          </a:prstGeom>
          <a:noFill/>
        </p:spPr>
        <p:txBody>
          <a:bodyPr wrap="square" rtlCol="0">
            <a:spAutoFit/>
          </a:bodyPr>
          <a:lstStyle/>
          <a:p>
            <a:pPr algn="ctr"/>
            <a:r>
              <a:rPr lang="en-US" sz="3200" dirty="0">
                <a:solidFill>
                  <a:srgbClr val="00B050"/>
                </a:solidFill>
                <a:effectLst>
                  <a:outerShdw blurRad="38100" dist="38100" dir="2700000" algn="tl">
                    <a:srgbClr val="000000">
                      <a:alpha val="43137"/>
                    </a:srgbClr>
                  </a:outerShdw>
                </a:effectLst>
                <a:latin typeface="Trade Gothic Next HvyCd" panose="020B0906040303020004" pitchFamily="34" charset="0"/>
              </a:rPr>
              <a:t>Option A:</a:t>
            </a:r>
            <a:r>
              <a:rPr lang="en-US" sz="3200" dirty="0">
                <a:solidFill>
                  <a:schemeClr val="bg1"/>
                </a:solidFill>
                <a:effectLst>
                  <a:outerShdw blurRad="38100" dist="38100" dir="2700000" algn="tl">
                    <a:srgbClr val="000000">
                      <a:alpha val="43137"/>
                    </a:srgbClr>
                  </a:outerShdw>
                </a:effectLst>
                <a:latin typeface="Trade Gothic Next HvyCd" panose="020B0906040303020004" pitchFamily="34" charset="0"/>
              </a:rPr>
              <a:t>  Millage Rate Trends With Maintaining CY2023 Rate</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a:xfrm>
            <a:off x="8638592" y="6476650"/>
            <a:ext cx="2743200" cy="365125"/>
          </a:xfrm>
        </p:spPr>
        <p:txBody>
          <a:bodyPr/>
          <a:lstStyle/>
          <a:p>
            <a:fld id="{28E6F07D-F62F-4C3B-A21E-2367E9A39921}" type="slidenum">
              <a:rPr lang="en-US" smtClean="0"/>
              <a:t>12</a:t>
            </a:fld>
            <a:endParaRPr lang="en-US"/>
          </a:p>
        </p:txBody>
      </p:sp>
      <p:pic>
        <p:nvPicPr>
          <p:cNvPr id="13" name="Picture 12">
            <a:extLst>
              <a:ext uri="{FF2B5EF4-FFF2-40B4-BE49-F238E27FC236}">
                <a16:creationId xmlns:a16="http://schemas.microsoft.com/office/drawing/2014/main" id="{5F0A5A54-EC92-6382-C0C5-E0EA0F7B7223}"/>
              </a:ext>
            </a:extLst>
          </p:cNvPr>
          <p:cNvPicPr>
            <a:picLocks noChangeAspect="1"/>
          </p:cNvPicPr>
          <p:nvPr/>
        </p:nvPicPr>
        <p:blipFill>
          <a:blip r:embed="rId4"/>
          <a:stretch>
            <a:fillRect/>
          </a:stretch>
        </p:blipFill>
        <p:spPr>
          <a:xfrm>
            <a:off x="636104" y="1126989"/>
            <a:ext cx="10823713" cy="5234432"/>
          </a:xfrm>
          <a:prstGeom prst="rect">
            <a:avLst/>
          </a:prstGeom>
        </p:spPr>
      </p:pic>
    </p:spTree>
    <p:extLst>
      <p:ext uri="{BB962C8B-B14F-4D97-AF65-F5344CB8AC3E}">
        <p14:creationId xmlns:p14="http://schemas.microsoft.com/office/powerpoint/2010/main" val="33803332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11010" y="165515"/>
            <a:ext cx="10842170" cy="1169551"/>
          </a:xfrm>
          <a:prstGeom prst="rect">
            <a:avLst/>
          </a:prstGeom>
          <a:noFill/>
        </p:spPr>
        <p:txBody>
          <a:bodyPr wrap="square" rtlCol="0">
            <a:spAutoFit/>
          </a:bodyPr>
          <a:lstStyle/>
          <a:p>
            <a:pPr algn="ctr"/>
            <a:r>
              <a:rPr lang="en-US" sz="3000">
                <a:solidFill>
                  <a:srgbClr val="00B050"/>
                </a:solidFill>
                <a:effectLst>
                  <a:outerShdw blurRad="38100" dist="38100" dir="2700000" algn="tl">
                    <a:srgbClr val="000000">
                      <a:alpha val="43137"/>
                    </a:srgbClr>
                  </a:outerShdw>
                </a:effectLst>
                <a:latin typeface="Trade Gothic Next HvyCd" panose="020B0906040303020004" pitchFamily="34" charset="0"/>
              </a:rPr>
              <a:t>Option A:</a:t>
            </a:r>
            <a:r>
              <a:rPr lang="en-US" sz="3000">
                <a:solidFill>
                  <a:schemeClr val="bg1"/>
                </a:solidFill>
                <a:effectLst>
                  <a:outerShdw blurRad="38100" dist="38100" dir="2700000" algn="tl">
                    <a:srgbClr val="000000">
                      <a:alpha val="43137"/>
                    </a:srgbClr>
                  </a:outerShdw>
                </a:effectLst>
                <a:latin typeface="Trade Gothic Next HvyCd" panose="020B0906040303020004" pitchFamily="34" charset="0"/>
              </a:rPr>
              <a:t>  Trends </a:t>
            </a:r>
            <a:r>
              <a:rPr lang="en-US" sz="2000">
                <a:solidFill>
                  <a:schemeClr val="bg1"/>
                </a:solidFill>
                <a:effectLst>
                  <a:outerShdw blurRad="38100" dist="38100" dir="2700000" algn="tl">
                    <a:srgbClr val="000000">
                      <a:alpha val="43137"/>
                    </a:srgbClr>
                  </a:outerShdw>
                </a:effectLst>
                <a:latin typeface="Trade Gothic Next HvyCd" panose="020B0906040303020004" pitchFamily="34" charset="0"/>
              </a:rPr>
              <a:t>with Maintaining CY 2023 Millage Rate - Trend Projected Using Approve Budget Trends Expenditures and No Increase in Millage Rate in FY 2025 – FY 2030</a:t>
            </a:r>
          </a:p>
          <a:p>
            <a:pPr algn="ctr"/>
            <a:endParaRPr lang="en-US" sz="200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13</a:t>
            </a:fld>
            <a:endParaRPr lang="en-US"/>
          </a:p>
        </p:txBody>
      </p:sp>
      <p:pic>
        <p:nvPicPr>
          <p:cNvPr id="6" name="Picture 5">
            <a:extLst>
              <a:ext uri="{FF2B5EF4-FFF2-40B4-BE49-F238E27FC236}">
                <a16:creationId xmlns:a16="http://schemas.microsoft.com/office/drawing/2014/main" id="{3DD3830E-2261-B2ED-9F91-4BEE55DABC45}"/>
              </a:ext>
            </a:extLst>
          </p:cNvPr>
          <p:cNvPicPr>
            <a:picLocks noChangeAspect="1"/>
          </p:cNvPicPr>
          <p:nvPr/>
        </p:nvPicPr>
        <p:blipFill>
          <a:blip r:embed="rId4"/>
          <a:stretch>
            <a:fillRect/>
          </a:stretch>
        </p:blipFill>
        <p:spPr>
          <a:xfrm>
            <a:off x="116756" y="1090831"/>
            <a:ext cx="11980506" cy="5240299"/>
          </a:xfrm>
          <a:prstGeom prst="rect">
            <a:avLst/>
          </a:prstGeom>
        </p:spPr>
      </p:pic>
    </p:spTree>
    <p:extLst>
      <p:ext uri="{BB962C8B-B14F-4D97-AF65-F5344CB8AC3E}">
        <p14:creationId xmlns:p14="http://schemas.microsoft.com/office/powerpoint/2010/main" val="14672237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11010" y="165515"/>
            <a:ext cx="10842170" cy="553998"/>
          </a:xfrm>
          <a:prstGeom prst="rect">
            <a:avLst/>
          </a:prstGeom>
          <a:noFill/>
        </p:spPr>
        <p:txBody>
          <a:bodyPr wrap="square" rtlCol="0">
            <a:spAutoFit/>
          </a:bodyPr>
          <a:lstStyle/>
          <a:p>
            <a:pPr algn="ctr"/>
            <a:r>
              <a:rPr lang="en-US" sz="3000">
                <a:solidFill>
                  <a:srgbClr val="00B050"/>
                </a:solidFill>
                <a:effectLst>
                  <a:outerShdw blurRad="38100" dist="38100" dir="2700000" algn="tl">
                    <a:srgbClr val="000000">
                      <a:alpha val="43137"/>
                    </a:srgbClr>
                  </a:outerShdw>
                </a:effectLst>
                <a:latin typeface="Trade Gothic Next HvyCd" panose="020B0906040303020004" pitchFamily="34" charset="0"/>
              </a:rPr>
              <a:t>Option A:</a:t>
            </a:r>
            <a:r>
              <a:rPr lang="en-US" sz="3000">
                <a:solidFill>
                  <a:schemeClr val="bg1"/>
                </a:solidFill>
                <a:effectLst>
                  <a:outerShdw blurRad="38100" dist="38100" dir="2700000" algn="tl">
                    <a:srgbClr val="000000">
                      <a:alpha val="43137"/>
                    </a:srgbClr>
                  </a:outerShdw>
                </a:effectLst>
                <a:latin typeface="Trade Gothic Next HvyCd" panose="020B0906040303020004" pitchFamily="34" charset="0"/>
              </a:rPr>
              <a:t>  Benefits for Approving Option A</a:t>
            </a:r>
            <a:endParaRPr lang="en-US" sz="200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14</a:t>
            </a:fld>
            <a:endParaRPr lang="en-US"/>
          </a:p>
        </p:txBody>
      </p:sp>
      <p:pic>
        <p:nvPicPr>
          <p:cNvPr id="17" name="Picture 16">
            <a:extLst>
              <a:ext uri="{FF2B5EF4-FFF2-40B4-BE49-F238E27FC236}">
                <a16:creationId xmlns:a16="http://schemas.microsoft.com/office/drawing/2014/main" id="{9492DECE-42F0-2D8A-A01A-1B844E7AA1BE}"/>
              </a:ext>
            </a:extLst>
          </p:cNvPr>
          <p:cNvPicPr>
            <a:picLocks noChangeAspect="1"/>
          </p:cNvPicPr>
          <p:nvPr/>
        </p:nvPicPr>
        <p:blipFill>
          <a:blip r:embed="rId4"/>
          <a:stretch>
            <a:fillRect/>
          </a:stretch>
        </p:blipFill>
        <p:spPr>
          <a:xfrm>
            <a:off x="1605280" y="989850"/>
            <a:ext cx="8676639" cy="5811833"/>
          </a:xfrm>
          <a:prstGeom prst="rect">
            <a:avLst/>
          </a:prstGeom>
        </p:spPr>
      </p:pic>
    </p:spTree>
    <p:extLst>
      <p:ext uri="{BB962C8B-B14F-4D97-AF65-F5344CB8AC3E}">
        <p14:creationId xmlns:p14="http://schemas.microsoft.com/office/powerpoint/2010/main" val="66739101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F4D4CC4-05C4-2D82-C2B7-CB8680E70154}"/>
              </a:ext>
            </a:extLst>
          </p:cNvPr>
          <p:cNvSpPr txBox="1"/>
          <p:nvPr/>
        </p:nvSpPr>
        <p:spPr>
          <a:xfrm>
            <a:off x="375458" y="2200335"/>
            <a:ext cx="10978342" cy="30162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C</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a:latin typeface="Arial" panose="020B0604020202020204" pitchFamily="34" charset="0"/>
                <a:cs typeface="Arial" panose="020B0604020202020204" pitchFamily="34" charset="0"/>
              </a:rPr>
              <a:t>CY 2024 (FY 2025)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4000" b="1">
              <a:latin typeface="Arial" panose="020B0604020202020204" pitchFamily="34" charset="0"/>
              <a:cs typeface="Arial" panose="020B0604020202020204" pitchFamily="34" charset="0"/>
            </a:endParaRPr>
          </a:p>
          <a:p>
            <a:pPr algn="ctr"/>
            <a:r>
              <a:rPr lang="en-US" sz="4000" b="1">
                <a:latin typeface="Arial" panose="020B0604020202020204" pitchFamily="34" charset="0"/>
                <a:cs typeface="Arial" panose="020B0604020202020204" pitchFamily="34" charset="0"/>
              </a:rPr>
              <a:t>Next Steps If </a:t>
            </a:r>
            <a:r>
              <a:rPr lang="en-US" sz="4000" b="1">
                <a:solidFill>
                  <a:srgbClr val="00B050"/>
                </a:solidFill>
                <a:latin typeface="Arial" panose="020B0604020202020204" pitchFamily="34" charset="0"/>
                <a:cs typeface="Arial" panose="020B0604020202020204" pitchFamily="34" charset="0"/>
              </a:rPr>
              <a:t>Option A</a:t>
            </a:r>
            <a:r>
              <a:rPr lang="en-US" sz="4000" b="1">
                <a:latin typeface="Arial" panose="020B0604020202020204" pitchFamily="34" charset="0"/>
                <a:cs typeface="Arial" panose="020B0604020202020204" pitchFamily="34" charset="0"/>
              </a:rPr>
              <a:t> is Approved</a:t>
            </a:r>
          </a:p>
          <a:p>
            <a:pPr algn="ctr"/>
            <a:endParaRPr lang="en-US" sz="3000" b="1">
              <a:latin typeface="Arial" panose="020B0604020202020204" pitchFamily="34" charset="0"/>
              <a:cs typeface="Arial" panose="020B0604020202020204" pitchFamily="34" charset="0"/>
            </a:endParaRP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3">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AD579949-9967-BE82-77CE-34CDB01E9CFF}"/>
              </a:ext>
            </a:extLst>
          </p:cNvPr>
          <p:cNvSpPr>
            <a:spLocks noGrp="1"/>
          </p:cNvSpPr>
          <p:nvPr>
            <p:ph type="sldNum" sz="quarter" idx="12"/>
          </p:nvPr>
        </p:nvSpPr>
        <p:spPr/>
        <p:txBody>
          <a:bodyPr/>
          <a:lstStyle/>
          <a:p>
            <a:fld id="{28E6F07D-F62F-4C3B-A21E-2367E9A39921}" type="slidenum">
              <a:rPr lang="en-US" smtClean="0"/>
              <a:t>15</a:t>
            </a:fld>
            <a:endParaRPr lang="en-US"/>
          </a:p>
        </p:txBody>
      </p:sp>
    </p:spTree>
    <p:extLst>
      <p:ext uri="{BB962C8B-B14F-4D97-AF65-F5344CB8AC3E}">
        <p14:creationId xmlns:p14="http://schemas.microsoft.com/office/powerpoint/2010/main" val="6964110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07886"/>
          </a:xfrm>
          <a:prstGeom prst="rect">
            <a:avLst/>
          </a:prstGeom>
          <a:noFill/>
        </p:spPr>
        <p:txBody>
          <a:bodyPr wrap="square" rtlCol="0">
            <a:spAutoFit/>
          </a:bodyPr>
          <a:lstStyle/>
          <a:p>
            <a:r>
              <a:rPr lang="en-US" sz="4000">
                <a:solidFill>
                  <a:schemeClr val="bg1"/>
                </a:solidFill>
                <a:effectLst>
                  <a:outerShdw blurRad="38100" dist="38100" dir="2700000" algn="tl">
                    <a:srgbClr val="000000">
                      <a:alpha val="43137"/>
                    </a:srgbClr>
                  </a:outerShdw>
                </a:effectLst>
                <a:latin typeface="Trade Gothic Next HvyCd" panose="020B0906040303020004" pitchFamily="34" charset="0"/>
              </a:rPr>
              <a:t>NEXT STEPS FOR </a:t>
            </a:r>
            <a:r>
              <a:rPr lang="en-US" sz="4000">
                <a:solidFill>
                  <a:srgbClr val="00B050"/>
                </a:solidFill>
                <a:effectLst>
                  <a:outerShdw blurRad="38100" dist="38100" dir="2700000" algn="tl">
                    <a:srgbClr val="000000">
                      <a:alpha val="43137"/>
                    </a:srgbClr>
                  </a:outerShdw>
                </a:effectLst>
                <a:latin typeface="Trade Gothic Next HvyCd" panose="020B0906040303020004" pitchFamily="34" charset="0"/>
              </a:rPr>
              <a:t>OPTION A:</a:t>
            </a:r>
            <a:r>
              <a:rPr lang="en-US" sz="4000">
                <a:solidFill>
                  <a:schemeClr val="bg1"/>
                </a:solidFill>
                <a:effectLst>
                  <a:outerShdw blurRad="38100" dist="38100" dir="2700000" algn="tl">
                    <a:srgbClr val="000000">
                      <a:alpha val="43137"/>
                    </a:srgbClr>
                  </a:outerShdw>
                </a:effectLst>
                <a:latin typeface="Trade Gothic Next HvyCd" panose="020B0906040303020004" pitchFamily="34" charset="0"/>
              </a:rPr>
              <a:t>  </a:t>
            </a:r>
            <a:r>
              <a:rPr lang="en-US" sz="3500">
                <a:solidFill>
                  <a:schemeClr val="bg1"/>
                </a:solidFill>
                <a:effectLst>
                  <a:outerShdw blurRad="38100" dist="38100" dir="2700000" algn="tl">
                    <a:srgbClr val="000000">
                      <a:alpha val="43137"/>
                    </a:srgbClr>
                  </a:outerShdw>
                </a:effectLst>
                <a:latin typeface="Trade Gothic Next HvyCd" panose="020B0906040303020004" pitchFamily="34" charset="0"/>
              </a:rPr>
              <a:t>Maintain CY 2023 Rate</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16</a:t>
            </a:fld>
            <a:endParaRPr lang="en-US"/>
          </a:p>
        </p:txBody>
      </p:sp>
      <p:pic>
        <p:nvPicPr>
          <p:cNvPr id="4" name="Picture 3">
            <a:extLst>
              <a:ext uri="{FF2B5EF4-FFF2-40B4-BE49-F238E27FC236}">
                <a16:creationId xmlns:a16="http://schemas.microsoft.com/office/drawing/2014/main" id="{345BB163-C92D-468B-69CD-CCAB13B495EC}"/>
              </a:ext>
            </a:extLst>
          </p:cNvPr>
          <p:cNvPicPr>
            <a:picLocks noChangeAspect="1"/>
          </p:cNvPicPr>
          <p:nvPr/>
        </p:nvPicPr>
        <p:blipFill>
          <a:blip r:embed="rId4"/>
          <a:stretch>
            <a:fillRect/>
          </a:stretch>
        </p:blipFill>
        <p:spPr>
          <a:xfrm>
            <a:off x="341799" y="1126989"/>
            <a:ext cx="11128560" cy="3128140"/>
          </a:xfrm>
          <a:prstGeom prst="rect">
            <a:avLst/>
          </a:prstGeom>
        </p:spPr>
      </p:pic>
    </p:spTree>
    <p:extLst>
      <p:ext uri="{BB962C8B-B14F-4D97-AF65-F5344CB8AC3E}">
        <p14:creationId xmlns:p14="http://schemas.microsoft.com/office/powerpoint/2010/main" val="32030152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507831"/>
          </a:xfrm>
          <a:prstGeom prst="rect">
            <a:avLst/>
          </a:prstGeom>
          <a:noFill/>
        </p:spPr>
        <p:txBody>
          <a:bodyPr wrap="square" rtlCol="0">
            <a:spAutoFit/>
          </a:bodyPr>
          <a:lstStyle/>
          <a:p>
            <a:pPr algn="ctr"/>
            <a:r>
              <a:rPr lang="en-US" sz="2700" dirty="0">
                <a:solidFill>
                  <a:srgbClr val="00B050"/>
                </a:solidFill>
                <a:effectLst>
                  <a:outerShdw blurRad="38100" dist="38100" dir="2700000" algn="tl">
                    <a:srgbClr val="000000">
                      <a:alpha val="43137"/>
                    </a:srgbClr>
                  </a:outerShdw>
                </a:effectLst>
                <a:latin typeface="Trade Gothic Next HvyCd" panose="020B0906040303020004" pitchFamily="34" charset="0"/>
              </a:rPr>
              <a:t>Option A:</a:t>
            </a:r>
            <a:r>
              <a:rPr lang="en-US" sz="2700" dirty="0">
                <a:solidFill>
                  <a:schemeClr val="bg1"/>
                </a:solidFill>
                <a:effectLst>
                  <a:outerShdw blurRad="38100" dist="38100" dir="2700000" algn="tl">
                    <a:srgbClr val="000000">
                      <a:alpha val="43137"/>
                    </a:srgbClr>
                  </a:outerShdw>
                </a:effectLst>
                <a:latin typeface="Trade Gothic Next HvyCd" panose="020B0906040303020004" pitchFamily="34" charset="0"/>
              </a:rPr>
              <a:t>  Current 2024 Tax Digest and 5 Year History of Levy</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17</a:t>
            </a:fld>
            <a:endParaRPr lang="en-US"/>
          </a:p>
        </p:txBody>
      </p:sp>
      <p:pic>
        <p:nvPicPr>
          <p:cNvPr id="6" name="Picture 5">
            <a:extLst>
              <a:ext uri="{FF2B5EF4-FFF2-40B4-BE49-F238E27FC236}">
                <a16:creationId xmlns:a16="http://schemas.microsoft.com/office/drawing/2014/main" id="{1E228DA2-4299-B0EC-9AD8-E68EDA4BF7E9}"/>
              </a:ext>
            </a:extLst>
          </p:cNvPr>
          <p:cNvPicPr>
            <a:picLocks noChangeAspect="1"/>
          </p:cNvPicPr>
          <p:nvPr/>
        </p:nvPicPr>
        <p:blipFill>
          <a:blip r:embed="rId4"/>
          <a:stretch>
            <a:fillRect/>
          </a:stretch>
        </p:blipFill>
        <p:spPr>
          <a:xfrm>
            <a:off x="225240" y="1126989"/>
            <a:ext cx="11128560" cy="4685336"/>
          </a:xfrm>
          <a:prstGeom prst="rect">
            <a:avLst/>
          </a:prstGeom>
        </p:spPr>
      </p:pic>
    </p:spTree>
    <p:extLst>
      <p:ext uri="{BB962C8B-B14F-4D97-AF65-F5344CB8AC3E}">
        <p14:creationId xmlns:p14="http://schemas.microsoft.com/office/powerpoint/2010/main" val="27424474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07886"/>
          </a:xfrm>
          <a:prstGeom prst="rect">
            <a:avLst/>
          </a:prstGeom>
          <a:noFill/>
        </p:spPr>
        <p:txBody>
          <a:bodyPr wrap="square" rtlCol="0">
            <a:spAutoFit/>
          </a:bodyPr>
          <a:lstStyle/>
          <a:p>
            <a:r>
              <a:rPr lang="en-US" sz="4000">
                <a:solidFill>
                  <a:schemeClr val="bg1"/>
                </a:solidFill>
                <a:effectLst>
                  <a:outerShdw blurRad="38100" dist="38100" dir="2700000" algn="tl">
                    <a:srgbClr val="000000">
                      <a:alpha val="43137"/>
                    </a:srgbClr>
                  </a:outerShdw>
                </a:effectLst>
                <a:latin typeface="Trade Gothic Next HvyCd" panose="020B0906040303020004" pitchFamily="34" charset="0"/>
              </a:rPr>
              <a:t>NEXT STEPS FOR </a:t>
            </a:r>
            <a:r>
              <a:rPr lang="en-US" sz="4000">
                <a:solidFill>
                  <a:srgbClr val="00B050"/>
                </a:solidFill>
                <a:effectLst>
                  <a:outerShdw blurRad="38100" dist="38100" dir="2700000" algn="tl">
                    <a:srgbClr val="000000">
                      <a:alpha val="43137"/>
                    </a:srgbClr>
                  </a:outerShdw>
                </a:effectLst>
                <a:latin typeface="Trade Gothic Next HvyCd" panose="020B0906040303020004" pitchFamily="34" charset="0"/>
              </a:rPr>
              <a:t>OPTION A:</a:t>
            </a:r>
            <a:r>
              <a:rPr lang="en-US" sz="4000">
                <a:solidFill>
                  <a:schemeClr val="bg1"/>
                </a:solidFill>
                <a:effectLst>
                  <a:outerShdw blurRad="38100" dist="38100" dir="2700000" algn="tl">
                    <a:srgbClr val="000000">
                      <a:alpha val="43137"/>
                    </a:srgbClr>
                  </a:outerShdw>
                </a:effectLst>
                <a:latin typeface="Trade Gothic Next HvyCd" panose="020B0906040303020004" pitchFamily="34" charset="0"/>
              </a:rPr>
              <a:t>  </a:t>
            </a:r>
            <a:r>
              <a:rPr lang="en-US" sz="3000">
                <a:solidFill>
                  <a:schemeClr val="bg1"/>
                </a:solidFill>
                <a:effectLst>
                  <a:outerShdw blurRad="38100" dist="38100" dir="2700000" algn="tl">
                    <a:srgbClr val="000000">
                      <a:alpha val="43137"/>
                    </a:srgbClr>
                  </a:outerShdw>
                </a:effectLst>
                <a:latin typeface="Trade Gothic Next HvyCd" panose="020B0906040303020004" pitchFamily="34" charset="0"/>
              </a:rPr>
              <a:t>Notice of Property Tax Increase</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18</a:t>
            </a:fld>
            <a:endParaRPr lang="en-US"/>
          </a:p>
        </p:txBody>
      </p:sp>
      <p:sp>
        <p:nvSpPr>
          <p:cNvPr id="13" name="TextBox 12">
            <a:extLst>
              <a:ext uri="{FF2B5EF4-FFF2-40B4-BE49-F238E27FC236}">
                <a16:creationId xmlns:a16="http://schemas.microsoft.com/office/drawing/2014/main" id="{8AB894F7-6DA1-4054-58E7-1DB4DE0C7AA5}"/>
              </a:ext>
            </a:extLst>
          </p:cNvPr>
          <p:cNvSpPr txBox="1"/>
          <p:nvPr/>
        </p:nvSpPr>
        <p:spPr>
          <a:xfrm>
            <a:off x="221829" y="1443841"/>
            <a:ext cx="1629966" cy="3970318"/>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en-US" i="1"/>
              <a:t>Notice of Property Tax Increase must be placed in The Telegraph and on BCSD website.  Simultaneously with this notice, BCSD shall provide a press release to the local media.</a:t>
            </a:r>
          </a:p>
        </p:txBody>
      </p:sp>
      <p:sp>
        <p:nvSpPr>
          <p:cNvPr id="14" name="Arrow: Right 13">
            <a:extLst>
              <a:ext uri="{FF2B5EF4-FFF2-40B4-BE49-F238E27FC236}">
                <a16:creationId xmlns:a16="http://schemas.microsoft.com/office/drawing/2014/main" id="{7F4426A6-952E-C378-4551-6BC36DBF950E}"/>
              </a:ext>
            </a:extLst>
          </p:cNvPr>
          <p:cNvSpPr/>
          <p:nvPr/>
        </p:nvSpPr>
        <p:spPr>
          <a:xfrm>
            <a:off x="1921110" y="3171568"/>
            <a:ext cx="657334" cy="45308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E783133A-260B-77B0-33EF-DC9DEF83C5D0}"/>
              </a:ext>
            </a:extLst>
          </p:cNvPr>
          <p:cNvSpPr txBox="1"/>
          <p:nvPr/>
        </p:nvSpPr>
        <p:spPr>
          <a:xfrm>
            <a:off x="2852529" y="1309842"/>
            <a:ext cx="8746435" cy="4105035"/>
          </a:xfrm>
          <a:prstGeom prst="rect">
            <a:avLst/>
          </a:prstGeom>
          <a:noFill/>
        </p:spPr>
        <p:txBody>
          <a:bodyPr wrap="square" lIns="91440" tIns="45720" rIns="91440" bIns="45720" anchor="t">
            <a:spAutoFit/>
          </a:bodyPr>
          <a:lstStyle/>
          <a:p>
            <a:pPr marL="0" marR="0" algn="ctr">
              <a:lnSpc>
                <a:spcPct val="107000"/>
              </a:lnSpc>
              <a:spcBef>
                <a:spcPts val="0"/>
              </a:spcBef>
              <a:spcAft>
                <a:spcPts val="800"/>
              </a:spcAft>
            </a:pPr>
            <a:r>
              <a:rPr lang="en-US" sz="1600" b="1" u="sng">
                <a:effectLst/>
                <a:latin typeface="Arial" panose="020B0604020202020204" pitchFamily="34" charset="0"/>
                <a:ea typeface="Calibri" panose="020F0502020204030204" pitchFamily="34" charset="0"/>
                <a:cs typeface="Times New Roman" panose="02020603050405020304" pitchFamily="18" charset="0"/>
              </a:rPr>
              <a:t>NOTICE OF PROPERTY TAX INCREASE </a:t>
            </a:r>
            <a:r>
              <a:rPr lang="en-US" sz="1600" b="1" u="sng">
                <a:solidFill>
                  <a:srgbClr val="00B050"/>
                </a:solidFill>
                <a:effectLst/>
                <a:latin typeface="Arial" panose="020B0604020202020204" pitchFamily="34" charset="0"/>
                <a:ea typeface="Calibri" panose="020F0502020204030204" pitchFamily="34" charset="0"/>
                <a:cs typeface="Times New Roman" panose="02020603050405020304" pitchFamily="18" charset="0"/>
              </a:rPr>
              <a:t>(Option A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600">
                <a:effectLst/>
                <a:latin typeface="Arial" panose="020B0604020202020204" pitchFamily="34" charset="0"/>
                <a:ea typeface="Calibri" panose="020F0502020204030204" pitchFamily="34" charset="0"/>
                <a:cs typeface="Times New Roman" panose="02020603050405020304" pitchFamily="18" charset="0"/>
              </a:rPr>
              <a:t>The Bibb County Board of Education has tentatively adopted a millage rate which will require an increase in property taxes of 5.50 percent.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600">
                <a:effectLst/>
                <a:latin typeface="Arial"/>
                <a:ea typeface="Calibri" panose="020F0502020204030204" pitchFamily="34" charset="0"/>
                <a:cs typeface="Times New Roman"/>
              </a:rPr>
              <a:t>All concerned citizens are invited to the public hearing on this tax increase to be held at the Professional Learning Center at the Martin-Whitley Educational Complex, </a:t>
            </a:r>
            <a:r>
              <a:rPr lang="en-US" sz="1600">
                <a:latin typeface="Arial"/>
                <a:ea typeface="Calibri" panose="020F0502020204030204" pitchFamily="34" charset="0"/>
                <a:cs typeface="Times New Roman"/>
              </a:rPr>
              <a:t>2003</a:t>
            </a:r>
            <a:r>
              <a:rPr lang="en-US" sz="1600">
                <a:effectLst/>
                <a:latin typeface="Arial"/>
                <a:ea typeface="Calibri" panose="020F0502020204030204" pitchFamily="34" charset="0"/>
                <a:cs typeface="Times New Roman"/>
              </a:rPr>
              <a:t> Riverside Drive, Macon, Georgia on </a:t>
            </a:r>
            <a:r>
              <a:rPr lang="en-US" sz="1600">
                <a:solidFill>
                  <a:srgbClr val="FF0000"/>
                </a:solidFill>
                <a:effectLst/>
                <a:latin typeface="Arial"/>
                <a:ea typeface="Calibri" panose="020F0502020204030204" pitchFamily="34" charset="0"/>
                <a:cs typeface="Times New Roman"/>
              </a:rPr>
              <a:t>September 3, 2024, </a:t>
            </a:r>
            <a:r>
              <a:rPr lang="en-US" sz="1600">
                <a:effectLst/>
                <a:latin typeface="Arial"/>
                <a:ea typeface="Calibri" panose="020F0502020204030204" pitchFamily="34" charset="0"/>
                <a:cs typeface="Times New Roman"/>
              </a:rPr>
              <a:t>at 11:00 A.M. and at the second public hearing at the same location and date at 6:00 P.M.  </a:t>
            </a:r>
          </a:p>
          <a:p>
            <a:pPr>
              <a:lnSpc>
                <a:spcPct val="107000"/>
              </a:lnSpc>
              <a:spcAft>
                <a:spcPts val="800"/>
              </a:spcAft>
            </a:pPr>
            <a:r>
              <a:rPr lang="en-US" sz="1600">
                <a:effectLst/>
                <a:latin typeface="Arial"/>
                <a:ea typeface="Calibri" panose="020F0502020204030204" pitchFamily="34" charset="0"/>
                <a:cs typeface="Times New Roman"/>
              </a:rPr>
              <a:t>Times and places of additional public hearing on this tax increase are at </a:t>
            </a:r>
            <a:r>
              <a:rPr lang="en-US" sz="1600">
                <a:latin typeface="Arial"/>
                <a:ea typeface="Calibri" panose="020F0502020204030204" pitchFamily="34" charset="0"/>
                <a:cs typeface="Times New Roman"/>
              </a:rPr>
              <a:t>484 Mulberry Steet, fourth floor Board Room</a:t>
            </a:r>
            <a:r>
              <a:rPr lang="en-US" sz="1600">
                <a:effectLst/>
                <a:latin typeface="Arial"/>
                <a:ea typeface="Calibri" panose="020F0502020204030204" pitchFamily="34" charset="0"/>
                <a:cs typeface="Times New Roman"/>
              </a:rPr>
              <a:t>, Macon, Georgia on Thursday, </a:t>
            </a:r>
            <a:r>
              <a:rPr lang="en-US" sz="1600">
                <a:solidFill>
                  <a:srgbClr val="FF0000"/>
                </a:solidFill>
                <a:effectLst/>
                <a:latin typeface="Arial"/>
                <a:ea typeface="Calibri" panose="020F0502020204030204" pitchFamily="34" charset="0"/>
                <a:cs typeface="Times New Roman"/>
              </a:rPr>
              <a:t>September 10, 2024, at 5:00 P.M.  </a:t>
            </a:r>
            <a:endParaRPr lang="en-US" sz="1600">
              <a:effectLst/>
              <a:latin typeface="Arial"/>
              <a:ea typeface="Calibri" panose="020F0502020204030204" pitchFamily="34" charset="0"/>
              <a:cs typeface="Times New Roman"/>
            </a:endParaRPr>
          </a:p>
          <a:p>
            <a:r>
              <a:rPr lang="en-US" sz="1600">
                <a:effectLst/>
                <a:latin typeface="Arial" panose="020B0604020202020204" pitchFamily="34" charset="0"/>
                <a:ea typeface="Calibri" panose="020F0502020204030204" pitchFamily="34" charset="0"/>
              </a:rPr>
              <a:t>This tentative increase will result in a millage rate of 14.674 mills, an increase of .788 mills above the roll-back rate.  Without this tentative tax increase, the millage rate will be no more than 13.886 mills.  The proposed tax increase for a home with a fair market value of $200,000 is approximately $57.52 and the proposed tax increase for non-homestead property with a fair market value of $200,000 is approximately $63.04.</a:t>
            </a:r>
            <a:endParaRPr lang="en-US" sz="1600"/>
          </a:p>
        </p:txBody>
      </p:sp>
    </p:spTree>
    <p:extLst>
      <p:ext uri="{BB962C8B-B14F-4D97-AF65-F5344CB8AC3E}">
        <p14:creationId xmlns:p14="http://schemas.microsoft.com/office/powerpoint/2010/main" val="20770600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F4D4CC4-05C4-2D82-C2B7-CB8680E70154}"/>
              </a:ext>
            </a:extLst>
          </p:cNvPr>
          <p:cNvSpPr txBox="1"/>
          <p:nvPr/>
        </p:nvSpPr>
        <p:spPr>
          <a:xfrm>
            <a:off x="375458" y="2200335"/>
            <a:ext cx="10978342" cy="424731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t>
            </a:r>
            <a:r>
              <a:rPr lang="en-US" sz="3000" b="1" dirty="0">
                <a:latin typeface="Arial" panose="020B0604020202020204" pitchFamily="34" charset="0"/>
                <a:cs typeface="Arial" panose="020B0604020202020204" pitchFamily="34" charset="0"/>
              </a:rPr>
              <a:t>CY 2024 (FY 2025)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000" b="1" dirty="0">
              <a:latin typeface="Arial" panose="020B0604020202020204" pitchFamily="34" charset="0"/>
              <a:cs typeface="Arial" panose="020B0604020202020204" pitchFamily="34" charset="0"/>
            </a:endParaRPr>
          </a:p>
          <a:p>
            <a:pPr algn="ctr"/>
            <a:r>
              <a:rPr lang="en-US" sz="3000" b="1" dirty="0">
                <a:solidFill>
                  <a:srgbClr val="00B0F0"/>
                </a:solidFill>
                <a:latin typeface="Arial" panose="020B0604020202020204" pitchFamily="34" charset="0"/>
                <a:cs typeface="Arial" panose="020B0604020202020204" pitchFamily="34" charset="0"/>
              </a:rPr>
              <a:t>Option B</a:t>
            </a:r>
          </a:p>
          <a:p>
            <a:pPr algn="ctr"/>
            <a:endParaRPr lang="en-US" sz="3000" b="1" dirty="0">
              <a:solidFill>
                <a:srgbClr val="FF0000"/>
              </a:solidFill>
              <a:latin typeface="Arial" panose="020B0604020202020204" pitchFamily="34" charset="0"/>
              <a:cs typeface="Arial" panose="020B0604020202020204" pitchFamily="34" charset="0"/>
            </a:endParaRPr>
          </a:p>
          <a:p>
            <a:pPr algn="ctr"/>
            <a:r>
              <a:rPr lang="en-US" sz="3000" b="1" dirty="0">
                <a:solidFill>
                  <a:srgbClr val="00B0F0"/>
                </a:solidFill>
                <a:latin typeface="Arial" panose="020B0604020202020204" pitchFamily="34" charset="0"/>
                <a:cs typeface="Arial" panose="020B0604020202020204" pitchFamily="34" charset="0"/>
              </a:rPr>
              <a:t>Partial Rollback </a:t>
            </a:r>
            <a:r>
              <a:rPr lang="en-US" sz="2000" b="1" dirty="0">
                <a:solidFill>
                  <a:srgbClr val="00B0F0"/>
                </a:solidFill>
                <a:latin typeface="Arial" panose="020B0604020202020204" pitchFamily="34" charset="0"/>
                <a:cs typeface="Arial" panose="020B0604020202020204" pitchFamily="34" charset="0"/>
              </a:rPr>
              <a:t>(.50 Mills) </a:t>
            </a:r>
            <a:r>
              <a:rPr lang="en-US" sz="3000" b="1" dirty="0">
                <a:solidFill>
                  <a:srgbClr val="00B0F0"/>
                </a:solidFill>
                <a:latin typeface="Arial" panose="020B0604020202020204" pitchFamily="34" charset="0"/>
                <a:cs typeface="Arial" panose="020B0604020202020204" pitchFamily="34" charset="0"/>
              </a:rPr>
              <a:t>Millage Rate</a:t>
            </a:r>
          </a:p>
          <a:p>
            <a:pPr algn="ctr"/>
            <a:r>
              <a:rPr lang="en-US" sz="3000" b="1" dirty="0">
                <a:solidFill>
                  <a:srgbClr val="00B0F0"/>
                </a:solidFill>
                <a:latin typeface="Arial" panose="020B0604020202020204" pitchFamily="34" charset="0"/>
                <a:cs typeface="Arial" panose="020B0604020202020204" pitchFamily="34" charset="0"/>
              </a:rPr>
              <a:t>14.174 Mills</a:t>
            </a:r>
          </a:p>
          <a:p>
            <a:pPr algn="ctr"/>
            <a:endParaRPr lang="en-US" sz="3000" b="1" dirty="0">
              <a:latin typeface="Arial" panose="020B0604020202020204" pitchFamily="34" charset="0"/>
              <a:cs typeface="Arial" panose="020B0604020202020204" pitchFamily="34" charset="0"/>
            </a:endParaRPr>
          </a:p>
          <a:p>
            <a:pPr algn="ctr"/>
            <a:r>
              <a:rPr lang="en-US" sz="3000" b="1" dirty="0">
                <a:latin typeface="Arial" panose="020B0604020202020204" pitchFamily="34" charset="0"/>
                <a:cs typeface="Arial" panose="020B0604020202020204" pitchFamily="34" charset="0"/>
              </a:rPr>
              <a:t>Millage Rate Impact on </a:t>
            </a:r>
          </a:p>
          <a:p>
            <a:pPr algn="ctr"/>
            <a:r>
              <a:rPr lang="en-US" sz="3000" b="1" dirty="0">
                <a:latin typeface="Arial" panose="020B0604020202020204" pitchFamily="34" charset="0"/>
                <a:cs typeface="Arial" panose="020B0604020202020204" pitchFamily="34" charset="0"/>
              </a:rPr>
              <a:t>FY 2024 Budget and Beyond</a:t>
            </a: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3">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AD579949-9967-BE82-77CE-34CDB01E9CFF}"/>
              </a:ext>
            </a:extLst>
          </p:cNvPr>
          <p:cNvSpPr>
            <a:spLocks noGrp="1"/>
          </p:cNvSpPr>
          <p:nvPr>
            <p:ph type="sldNum" sz="quarter" idx="12"/>
          </p:nvPr>
        </p:nvSpPr>
        <p:spPr/>
        <p:txBody>
          <a:bodyPr/>
          <a:lstStyle/>
          <a:p>
            <a:fld id="{28E6F07D-F62F-4C3B-A21E-2367E9A39921}" type="slidenum">
              <a:rPr lang="en-US" smtClean="0"/>
              <a:t>19</a:t>
            </a:fld>
            <a:endParaRPr lang="en-US"/>
          </a:p>
        </p:txBody>
      </p:sp>
    </p:spTree>
    <p:extLst>
      <p:ext uri="{BB962C8B-B14F-4D97-AF65-F5344CB8AC3E}">
        <p14:creationId xmlns:p14="http://schemas.microsoft.com/office/powerpoint/2010/main" val="19517352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98855" y="63663"/>
            <a:ext cx="10840993" cy="923330"/>
          </a:xfrm>
          <a:prstGeom prst="rect">
            <a:avLst/>
          </a:prstGeom>
          <a:noFill/>
        </p:spPr>
        <p:txBody>
          <a:bodyPr wrap="square" rtlCol="0">
            <a:spAutoFit/>
          </a:bodyPr>
          <a:lstStyle/>
          <a:p>
            <a:pPr algn="ctr"/>
            <a:r>
              <a:rPr lang="en-US" sz="2700" dirty="0">
                <a:solidFill>
                  <a:srgbClr val="00B0F0"/>
                </a:solidFill>
                <a:effectLst>
                  <a:outerShdw blurRad="38100" dist="38100" dir="2700000" algn="tl">
                    <a:srgbClr val="000000">
                      <a:alpha val="43137"/>
                    </a:srgbClr>
                  </a:outerShdw>
                </a:effectLst>
                <a:latin typeface="Trade Gothic Next HvyCd" panose="020B0906040303020004" pitchFamily="34" charset="0"/>
              </a:rPr>
              <a:t>Option B:</a:t>
            </a:r>
            <a:r>
              <a:rPr lang="en-US" sz="2700" dirty="0">
                <a:solidFill>
                  <a:schemeClr val="bg1"/>
                </a:solidFill>
                <a:effectLst>
                  <a:outerShdw blurRad="38100" dist="38100" dir="2700000" algn="tl">
                    <a:srgbClr val="000000">
                      <a:alpha val="43137"/>
                    </a:srgbClr>
                  </a:outerShdw>
                </a:effectLst>
                <a:latin typeface="Trade Gothic Next HvyCd" panose="020B0906040303020004" pitchFamily="34" charset="0"/>
              </a:rPr>
              <a:t> Comparison of CY2024 to CY2023</a:t>
            </a:r>
          </a:p>
          <a:p>
            <a:pPr algn="ctr"/>
            <a:r>
              <a:rPr lang="en-US" sz="2700" dirty="0">
                <a:solidFill>
                  <a:schemeClr val="bg1"/>
                </a:solidFill>
                <a:effectLst>
                  <a:outerShdw blurRad="38100" dist="38100" dir="2700000" algn="tl">
                    <a:srgbClr val="000000">
                      <a:alpha val="43137"/>
                    </a:srgbClr>
                  </a:outerShdw>
                </a:effectLst>
                <a:latin typeface="Trade Gothic Next HvyCd" panose="020B0906040303020004" pitchFamily="34" charset="0"/>
              </a:rPr>
              <a:t>With Partial Rollback Millage Rate of .5 Mills to 14.174 Mills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20</a:t>
            </a:fld>
            <a:endParaRPr lang="en-US"/>
          </a:p>
        </p:txBody>
      </p:sp>
      <p:pic>
        <p:nvPicPr>
          <p:cNvPr id="4" name="Picture 3">
            <a:extLst>
              <a:ext uri="{FF2B5EF4-FFF2-40B4-BE49-F238E27FC236}">
                <a16:creationId xmlns:a16="http://schemas.microsoft.com/office/drawing/2014/main" id="{2859C455-B78B-D887-AAF2-5B87B361D623}"/>
              </a:ext>
            </a:extLst>
          </p:cNvPr>
          <p:cNvPicPr>
            <a:picLocks noChangeAspect="1"/>
          </p:cNvPicPr>
          <p:nvPr/>
        </p:nvPicPr>
        <p:blipFill>
          <a:blip r:embed="rId4"/>
          <a:stretch>
            <a:fillRect/>
          </a:stretch>
        </p:blipFill>
        <p:spPr>
          <a:xfrm>
            <a:off x="90205" y="1080117"/>
            <a:ext cx="12002940" cy="5322326"/>
          </a:xfrm>
          <a:prstGeom prst="rect">
            <a:avLst/>
          </a:prstGeom>
        </p:spPr>
      </p:pic>
    </p:spTree>
    <p:extLst>
      <p:ext uri="{BB962C8B-B14F-4D97-AF65-F5344CB8AC3E}">
        <p14:creationId xmlns:p14="http://schemas.microsoft.com/office/powerpoint/2010/main" val="34575411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507831"/>
          </a:xfrm>
          <a:prstGeom prst="rect">
            <a:avLst/>
          </a:prstGeom>
          <a:noFill/>
        </p:spPr>
        <p:txBody>
          <a:bodyPr wrap="square" rtlCol="0">
            <a:spAutoFit/>
          </a:bodyPr>
          <a:lstStyle/>
          <a:p>
            <a:pPr algn="ctr"/>
            <a:r>
              <a:rPr lang="en-US" sz="2700">
                <a:solidFill>
                  <a:srgbClr val="00B0F0"/>
                </a:solidFill>
                <a:effectLst>
                  <a:outerShdw blurRad="38100" dist="38100" dir="2700000" algn="tl">
                    <a:srgbClr val="000000">
                      <a:alpha val="43137"/>
                    </a:srgbClr>
                  </a:outerShdw>
                </a:effectLst>
                <a:latin typeface="Trade Gothic Next HvyCd" panose="020B0906040303020004" pitchFamily="34" charset="0"/>
              </a:rPr>
              <a:t>Option B:</a:t>
            </a:r>
            <a:r>
              <a:rPr lang="en-US" sz="2700">
                <a:solidFill>
                  <a:schemeClr val="bg1"/>
                </a:solidFill>
                <a:effectLst>
                  <a:outerShdw blurRad="38100" dist="38100" dir="2700000" algn="tl">
                    <a:srgbClr val="000000">
                      <a:alpha val="43137"/>
                    </a:srgbClr>
                  </a:outerShdw>
                </a:effectLst>
                <a:latin typeface="Trade Gothic Next HvyCd" panose="020B0906040303020004" pitchFamily="34" charset="0"/>
              </a:rPr>
              <a:t>  Cost to Homeowner to Partially Roll Back .5 Mills to 14.174 Mills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a:xfrm>
            <a:off x="9301018" y="6377174"/>
            <a:ext cx="2743200" cy="365125"/>
          </a:xfrm>
        </p:spPr>
        <p:txBody>
          <a:bodyPr/>
          <a:lstStyle/>
          <a:p>
            <a:fld id="{28E6F07D-F62F-4C3B-A21E-2367E9A39921}" type="slidenum">
              <a:rPr lang="en-US" smtClean="0"/>
              <a:t>21</a:t>
            </a:fld>
            <a:endParaRPr lang="en-US"/>
          </a:p>
        </p:txBody>
      </p:sp>
      <p:pic>
        <p:nvPicPr>
          <p:cNvPr id="6" name="Picture 5">
            <a:extLst>
              <a:ext uri="{FF2B5EF4-FFF2-40B4-BE49-F238E27FC236}">
                <a16:creationId xmlns:a16="http://schemas.microsoft.com/office/drawing/2014/main" id="{70FF54DF-E0CE-D508-E99C-EC3D44001D3A}"/>
              </a:ext>
            </a:extLst>
          </p:cNvPr>
          <p:cNvPicPr>
            <a:picLocks noChangeAspect="1"/>
          </p:cNvPicPr>
          <p:nvPr/>
        </p:nvPicPr>
        <p:blipFill>
          <a:blip r:embed="rId4"/>
          <a:stretch>
            <a:fillRect/>
          </a:stretch>
        </p:blipFill>
        <p:spPr>
          <a:xfrm>
            <a:off x="680525" y="1126989"/>
            <a:ext cx="10781802" cy="5250185"/>
          </a:xfrm>
          <a:prstGeom prst="rect">
            <a:avLst/>
          </a:prstGeom>
        </p:spPr>
      </p:pic>
    </p:spTree>
    <p:extLst>
      <p:ext uri="{BB962C8B-B14F-4D97-AF65-F5344CB8AC3E}">
        <p14:creationId xmlns:p14="http://schemas.microsoft.com/office/powerpoint/2010/main" val="16776667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892552"/>
          </a:xfrm>
          <a:prstGeom prst="rect">
            <a:avLst/>
          </a:prstGeom>
          <a:noFill/>
        </p:spPr>
        <p:txBody>
          <a:bodyPr wrap="square" rtlCol="0">
            <a:spAutoFit/>
          </a:bodyPr>
          <a:lstStyle/>
          <a:p>
            <a:pPr algn="ctr"/>
            <a:r>
              <a:rPr lang="en-US" sz="2400" dirty="0">
                <a:solidFill>
                  <a:srgbClr val="00B0F0"/>
                </a:solidFill>
                <a:effectLst>
                  <a:outerShdw blurRad="38100" dist="38100" dir="2700000" algn="tl">
                    <a:srgbClr val="000000">
                      <a:alpha val="43137"/>
                    </a:srgbClr>
                  </a:outerShdw>
                </a:effectLst>
                <a:latin typeface="Trade Gothic Next HvyCd" panose="020B0906040303020004" pitchFamily="34" charset="0"/>
              </a:rPr>
              <a:t>Option A:</a:t>
            </a:r>
            <a:r>
              <a:rPr lang="en-US" sz="2400" dirty="0">
                <a:solidFill>
                  <a:schemeClr val="bg1"/>
                </a:solidFill>
                <a:effectLst>
                  <a:outerShdw blurRad="38100" dist="38100" dir="2700000" algn="tl">
                    <a:srgbClr val="000000">
                      <a:alpha val="43137"/>
                    </a:srgbClr>
                  </a:outerShdw>
                </a:effectLst>
                <a:latin typeface="Trade Gothic Next HvyCd" panose="020B0906040303020004" pitchFamily="34" charset="0"/>
              </a:rPr>
              <a:t>  Millage Rate Trends With Partial Rollback Millage Rate of .5 Mills to 14.174 Mills</a:t>
            </a:r>
          </a:p>
          <a:p>
            <a:pPr algn="ctr"/>
            <a:endParaRPr lang="en-US" sz="2800" dirty="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a:xfrm>
            <a:off x="9217890" y="6406168"/>
            <a:ext cx="2743200" cy="365125"/>
          </a:xfrm>
        </p:spPr>
        <p:txBody>
          <a:bodyPr/>
          <a:lstStyle/>
          <a:p>
            <a:fld id="{28E6F07D-F62F-4C3B-A21E-2367E9A39921}" type="slidenum">
              <a:rPr lang="en-US" smtClean="0"/>
              <a:t>22</a:t>
            </a:fld>
            <a:endParaRPr lang="en-US"/>
          </a:p>
        </p:txBody>
      </p:sp>
      <p:pic>
        <p:nvPicPr>
          <p:cNvPr id="7" name="Picture 6">
            <a:extLst>
              <a:ext uri="{FF2B5EF4-FFF2-40B4-BE49-F238E27FC236}">
                <a16:creationId xmlns:a16="http://schemas.microsoft.com/office/drawing/2014/main" id="{8C9EED67-BAA5-D9FC-99B3-D32DF6D0AA73}"/>
              </a:ext>
            </a:extLst>
          </p:cNvPr>
          <p:cNvPicPr>
            <a:picLocks noChangeAspect="1"/>
          </p:cNvPicPr>
          <p:nvPr/>
        </p:nvPicPr>
        <p:blipFill>
          <a:blip r:embed="rId4"/>
          <a:stretch>
            <a:fillRect/>
          </a:stretch>
        </p:blipFill>
        <p:spPr>
          <a:xfrm>
            <a:off x="606288" y="1074231"/>
            <a:ext cx="10878866" cy="5473373"/>
          </a:xfrm>
          <a:prstGeom prst="rect">
            <a:avLst/>
          </a:prstGeom>
        </p:spPr>
      </p:pic>
    </p:spTree>
    <p:extLst>
      <p:ext uri="{BB962C8B-B14F-4D97-AF65-F5344CB8AC3E}">
        <p14:creationId xmlns:p14="http://schemas.microsoft.com/office/powerpoint/2010/main" val="41879256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11010" y="165515"/>
            <a:ext cx="10842170" cy="1169551"/>
          </a:xfrm>
          <a:prstGeom prst="rect">
            <a:avLst/>
          </a:prstGeom>
          <a:noFill/>
        </p:spPr>
        <p:txBody>
          <a:bodyPr wrap="square" rtlCol="0">
            <a:spAutoFit/>
          </a:bodyPr>
          <a:lstStyle/>
          <a:p>
            <a:pPr algn="ctr"/>
            <a:r>
              <a:rPr lang="en-US" sz="3000">
                <a:solidFill>
                  <a:srgbClr val="00B0F0"/>
                </a:solidFill>
                <a:effectLst>
                  <a:outerShdw blurRad="38100" dist="38100" dir="2700000" algn="tl">
                    <a:srgbClr val="000000">
                      <a:alpha val="43137"/>
                    </a:srgbClr>
                  </a:outerShdw>
                </a:effectLst>
                <a:latin typeface="Trade Gothic Next HvyCd" panose="020B0906040303020004" pitchFamily="34" charset="0"/>
              </a:rPr>
              <a:t>Option B:</a:t>
            </a:r>
            <a:r>
              <a:rPr lang="en-US" sz="3000">
                <a:solidFill>
                  <a:schemeClr val="bg1"/>
                </a:solidFill>
                <a:effectLst>
                  <a:outerShdw blurRad="38100" dist="38100" dir="2700000" algn="tl">
                    <a:srgbClr val="000000">
                      <a:alpha val="43137"/>
                    </a:srgbClr>
                  </a:outerShdw>
                </a:effectLst>
                <a:latin typeface="Trade Gothic Next HvyCd" panose="020B0906040303020004" pitchFamily="34" charset="0"/>
              </a:rPr>
              <a:t>  Trends </a:t>
            </a:r>
            <a:r>
              <a:rPr lang="en-US" sz="2000">
                <a:solidFill>
                  <a:schemeClr val="bg1"/>
                </a:solidFill>
                <a:effectLst>
                  <a:outerShdw blurRad="38100" dist="38100" dir="2700000" algn="tl">
                    <a:srgbClr val="000000">
                      <a:alpha val="43137"/>
                    </a:srgbClr>
                  </a:outerShdw>
                </a:effectLst>
                <a:latin typeface="Trade Gothic Next HvyCd" panose="020B0906040303020004" pitchFamily="34" charset="0"/>
              </a:rPr>
              <a:t>with Partial Rollback Millage Rate and No Additional Cuts in Expenditures and Rolling Back Rate in FY 2025 and beyond</a:t>
            </a:r>
          </a:p>
          <a:p>
            <a:pPr algn="ctr"/>
            <a:endParaRPr lang="en-US" sz="200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23</a:t>
            </a:fld>
            <a:endParaRPr lang="en-US"/>
          </a:p>
        </p:txBody>
      </p:sp>
      <p:pic>
        <p:nvPicPr>
          <p:cNvPr id="6" name="Picture 5">
            <a:extLst>
              <a:ext uri="{FF2B5EF4-FFF2-40B4-BE49-F238E27FC236}">
                <a16:creationId xmlns:a16="http://schemas.microsoft.com/office/drawing/2014/main" id="{D505CEF5-73D9-560D-9EF6-F866CA69EF39}"/>
              </a:ext>
            </a:extLst>
          </p:cNvPr>
          <p:cNvPicPr>
            <a:picLocks noChangeAspect="1"/>
          </p:cNvPicPr>
          <p:nvPr/>
        </p:nvPicPr>
        <p:blipFill>
          <a:blip r:embed="rId4"/>
          <a:stretch>
            <a:fillRect/>
          </a:stretch>
        </p:blipFill>
        <p:spPr>
          <a:xfrm>
            <a:off x="119271" y="1126990"/>
            <a:ext cx="11871704" cy="4569194"/>
          </a:xfrm>
          <a:prstGeom prst="rect">
            <a:avLst/>
          </a:prstGeom>
        </p:spPr>
      </p:pic>
    </p:spTree>
    <p:extLst>
      <p:ext uri="{BB962C8B-B14F-4D97-AF65-F5344CB8AC3E}">
        <p14:creationId xmlns:p14="http://schemas.microsoft.com/office/powerpoint/2010/main" val="40282041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11010" y="165515"/>
            <a:ext cx="10842170" cy="553998"/>
          </a:xfrm>
          <a:prstGeom prst="rect">
            <a:avLst/>
          </a:prstGeom>
          <a:noFill/>
        </p:spPr>
        <p:txBody>
          <a:bodyPr wrap="square" rtlCol="0">
            <a:spAutoFit/>
          </a:bodyPr>
          <a:lstStyle/>
          <a:p>
            <a:pPr algn="ctr"/>
            <a:r>
              <a:rPr lang="en-US" sz="3000">
                <a:solidFill>
                  <a:srgbClr val="00B0F0"/>
                </a:solidFill>
                <a:effectLst>
                  <a:outerShdw blurRad="38100" dist="38100" dir="2700000" algn="tl">
                    <a:srgbClr val="000000">
                      <a:alpha val="43137"/>
                    </a:srgbClr>
                  </a:outerShdw>
                </a:effectLst>
                <a:latin typeface="Trade Gothic Next HvyCd" panose="020B0906040303020004" pitchFamily="34" charset="0"/>
              </a:rPr>
              <a:t>Option B:</a:t>
            </a:r>
            <a:r>
              <a:rPr lang="en-US" sz="3000">
                <a:solidFill>
                  <a:schemeClr val="bg1"/>
                </a:solidFill>
                <a:effectLst>
                  <a:outerShdw blurRad="38100" dist="38100" dir="2700000" algn="tl">
                    <a:srgbClr val="000000">
                      <a:alpha val="43137"/>
                    </a:srgbClr>
                  </a:outerShdw>
                </a:effectLst>
                <a:latin typeface="Trade Gothic Next HvyCd" panose="020B0906040303020004" pitchFamily="34" charset="0"/>
              </a:rPr>
              <a:t>  Benefits/</a:t>
            </a:r>
            <a:r>
              <a:rPr lang="en-US" sz="3000">
                <a:solidFill>
                  <a:srgbClr val="FF0000"/>
                </a:solidFill>
                <a:effectLst>
                  <a:outerShdw blurRad="38100" dist="38100" dir="2700000" algn="tl">
                    <a:srgbClr val="000000">
                      <a:alpha val="43137"/>
                    </a:srgbClr>
                  </a:outerShdw>
                </a:effectLst>
                <a:latin typeface="Trade Gothic Next HvyCd" panose="020B0906040303020004" pitchFamily="34" charset="0"/>
              </a:rPr>
              <a:t>Dangers</a:t>
            </a:r>
            <a:r>
              <a:rPr lang="en-US" sz="3000">
                <a:solidFill>
                  <a:schemeClr val="bg1"/>
                </a:solidFill>
                <a:effectLst>
                  <a:outerShdw blurRad="38100" dist="38100" dir="2700000" algn="tl">
                    <a:srgbClr val="000000">
                      <a:alpha val="43137"/>
                    </a:srgbClr>
                  </a:outerShdw>
                </a:effectLst>
                <a:latin typeface="Trade Gothic Next HvyCd" panose="020B0906040303020004" pitchFamily="34" charset="0"/>
              </a:rPr>
              <a:t> for Approving Option B</a:t>
            </a:r>
            <a:endParaRPr lang="en-US" sz="200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24</a:t>
            </a:fld>
            <a:endParaRPr lang="en-US"/>
          </a:p>
        </p:txBody>
      </p:sp>
      <p:pic>
        <p:nvPicPr>
          <p:cNvPr id="4" name="Picture 3">
            <a:extLst>
              <a:ext uri="{FF2B5EF4-FFF2-40B4-BE49-F238E27FC236}">
                <a16:creationId xmlns:a16="http://schemas.microsoft.com/office/drawing/2014/main" id="{B5331E6C-558B-CD04-9DCD-A26DEB84819C}"/>
              </a:ext>
            </a:extLst>
          </p:cNvPr>
          <p:cNvPicPr>
            <a:picLocks noChangeAspect="1"/>
          </p:cNvPicPr>
          <p:nvPr/>
        </p:nvPicPr>
        <p:blipFill>
          <a:blip r:embed="rId4"/>
          <a:stretch>
            <a:fillRect/>
          </a:stretch>
        </p:blipFill>
        <p:spPr>
          <a:xfrm>
            <a:off x="1575303" y="1077858"/>
            <a:ext cx="5394456" cy="5731011"/>
          </a:xfrm>
          <a:prstGeom prst="rect">
            <a:avLst/>
          </a:prstGeom>
        </p:spPr>
      </p:pic>
      <p:pic>
        <p:nvPicPr>
          <p:cNvPr id="6" name="Picture 5">
            <a:extLst>
              <a:ext uri="{FF2B5EF4-FFF2-40B4-BE49-F238E27FC236}">
                <a16:creationId xmlns:a16="http://schemas.microsoft.com/office/drawing/2014/main" id="{3B462E25-C9ED-7661-F058-B569CFCC0A4D}"/>
              </a:ext>
            </a:extLst>
          </p:cNvPr>
          <p:cNvPicPr>
            <a:picLocks noChangeAspect="1"/>
          </p:cNvPicPr>
          <p:nvPr/>
        </p:nvPicPr>
        <p:blipFill>
          <a:blip r:embed="rId5"/>
          <a:stretch>
            <a:fillRect/>
          </a:stretch>
        </p:blipFill>
        <p:spPr>
          <a:xfrm>
            <a:off x="6969759" y="1077858"/>
            <a:ext cx="3031205" cy="5731011"/>
          </a:xfrm>
          <a:prstGeom prst="rect">
            <a:avLst/>
          </a:prstGeom>
        </p:spPr>
      </p:pic>
    </p:spTree>
    <p:extLst>
      <p:ext uri="{BB962C8B-B14F-4D97-AF65-F5344CB8AC3E}">
        <p14:creationId xmlns:p14="http://schemas.microsoft.com/office/powerpoint/2010/main" val="319441962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F4D4CC4-05C4-2D82-C2B7-CB8680E70154}"/>
              </a:ext>
            </a:extLst>
          </p:cNvPr>
          <p:cNvSpPr txBox="1"/>
          <p:nvPr/>
        </p:nvSpPr>
        <p:spPr>
          <a:xfrm>
            <a:off x="375458" y="2200335"/>
            <a:ext cx="10978342" cy="240065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C</a:t>
            </a:r>
            <a:r>
              <a:rPr lang="en-US" sz="4000" b="1">
                <a:latin typeface="Arial" panose="020B0604020202020204" pitchFamily="34" charset="0"/>
                <a:cs typeface="Arial" panose="020B0604020202020204" pitchFamily="34" charset="0"/>
              </a:rPr>
              <a:t>CY 2024 (FY 2025)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4000" b="1">
              <a:latin typeface="Arial" panose="020B0604020202020204" pitchFamily="34" charset="0"/>
              <a:cs typeface="Arial" panose="020B0604020202020204" pitchFamily="34" charset="0"/>
            </a:endParaRPr>
          </a:p>
          <a:p>
            <a:pPr algn="ctr"/>
            <a:r>
              <a:rPr lang="en-US" sz="4000" b="1">
                <a:latin typeface="Arial" panose="020B0604020202020204" pitchFamily="34" charset="0"/>
                <a:cs typeface="Arial" panose="020B0604020202020204" pitchFamily="34" charset="0"/>
              </a:rPr>
              <a:t>Next Steps If </a:t>
            </a:r>
            <a:r>
              <a:rPr lang="en-US" sz="4000" b="1">
                <a:solidFill>
                  <a:srgbClr val="00B0F0"/>
                </a:solidFill>
                <a:latin typeface="Arial" panose="020B0604020202020204" pitchFamily="34" charset="0"/>
                <a:cs typeface="Arial" panose="020B0604020202020204" pitchFamily="34" charset="0"/>
              </a:rPr>
              <a:t>Option B</a:t>
            </a:r>
            <a:r>
              <a:rPr lang="en-US" sz="4000" b="1">
                <a:latin typeface="Arial" panose="020B0604020202020204" pitchFamily="34" charset="0"/>
                <a:cs typeface="Arial" panose="020B0604020202020204" pitchFamily="34" charset="0"/>
              </a:rPr>
              <a:t> is Approved</a:t>
            </a:r>
          </a:p>
          <a:p>
            <a:pPr algn="ctr"/>
            <a:endParaRPr lang="en-US" sz="3000" b="1">
              <a:latin typeface="Arial" panose="020B0604020202020204" pitchFamily="34" charset="0"/>
              <a:cs typeface="Arial" panose="020B0604020202020204" pitchFamily="34" charset="0"/>
            </a:endParaRP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3">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AD579949-9967-BE82-77CE-34CDB01E9CFF}"/>
              </a:ext>
            </a:extLst>
          </p:cNvPr>
          <p:cNvSpPr>
            <a:spLocks noGrp="1"/>
          </p:cNvSpPr>
          <p:nvPr>
            <p:ph type="sldNum" sz="quarter" idx="12"/>
          </p:nvPr>
        </p:nvSpPr>
        <p:spPr/>
        <p:txBody>
          <a:bodyPr/>
          <a:lstStyle/>
          <a:p>
            <a:fld id="{28E6F07D-F62F-4C3B-A21E-2367E9A39921}" type="slidenum">
              <a:rPr lang="en-US" smtClean="0"/>
              <a:t>25</a:t>
            </a:fld>
            <a:endParaRPr lang="en-US"/>
          </a:p>
        </p:txBody>
      </p:sp>
    </p:spTree>
    <p:extLst>
      <p:ext uri="{BB962C8B-B14F-4D97-AF65-F5344CB8AC3E}">
        <p14:creationId xmlns:p14="http://schemas.microsoft.com/office/powerpoint/2010/main" val="32726711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26</a:t>
            </a:fld>
            <a:endParaRPr lang="en-US"/>
          </a:p>
        </p:txBody>
      </p:sp>
      <p:sp>
        <p:nvSpPr>
          <p:cNvPr id="4" name="TextBox 3">
            <a:extLst>
              <a:ext uri="{FF2B5EF4-FFF2-40B4-BE49-F238E27FC236}">
                <a16:creationId xmlns:a16="http://schemas.microsoft.com/office/drawing/2014/main" id="{54B9D43C-AE75-DA30-8E68-E61CE4A623B0}"/>
              </a:ext>
            </a:extLst>
          </p:cNvPr>
          <p:cNvSpPr txBox="1"/>
          <p:nvPr/>
        </p:nvSpPr>
        <p:spPr>
          <a:xfrm>
            <a:off x="480613" y="171385"/>
            <a:ext cx="10627939" cy="584775"/>
          </a:xfrm>
          <a:prstGeom prst="rect">
            <a:avLst/>
          </a:prstGeom>
          <a:noFill/>
        </p:spPr>
        <p:txBody>
          <a:bodyPr wrap="square" rtlCol="0">
            <a:spAutoFit/>
          </a:bodyPr>
          <a:lstStyle/>
          <a:p>
            <a:r>
              <a:rPr lang="en-US" sz="3200">
                <a:solidFill>
                  <a:schemeClr val="bg1"/>
                </a:solidFill>
                <a:effectLst>
                  <a:outerShdw blurRad="38100" dist="38100" dir="2700000" algn="tl">
                    <a:srgbClr val="000000">
                      <a:alpha val="43137"/>
                    </a:srgbClr>
                  </a:outerShdw>
                </a:effectLst>
                <a:latin typeface="Trade Gothic Next HvyCd" panose="020B0906040303020004" pitchFamily="34" charset="0"/>
              </a:rPr>
              <a:t>NEXT STEPS FOR </a:t>
            </a:r>
            <a:r>
              <a:rPr lang="en-US" sz="3200">
                <a:solidFill>
                  <a:srgbClr val="00B0F0"/>
                </a:solidFill>
                <a:effectLst>
                  <a:outerShdw blurRad="38100" dist="38100" dir="2700000" algn="tl">
                    <a:srgbClr val="000000">
                      <a:alpha val="43137"/>
                    </a:srgbClr>
                  </a:outerShdw>
                </a:effectLst>
                <a:latin typeface="Trade Gothic Next HvyCd" panose="020B0906040303020004" pitchFamily="34" charset="0"/>
              </a:rPr>
              <a:t>OPTION B:</a:t>
            </a:r>
            <a:r>
              <a:rPr lang="en-US" sz="3200">
                <a:solidFill>
                  <a:schemeClr val="bg1"/>
                </a:solidFill>
                <a:effectLst>
                  <a:outerShdw blurRad="38100" dist="38100" dir="2700000" algn="tl">
                    <a:srgbClr val="000000">
                      <a:alpha val="43137"/>
                    </a:srgbClr>
                  </a:outerShdw>
                </a:effectLst>
                <a:latin typeface="Trade Gothic Next HvyCd" panose="020B0906040303020004" pitchFamily="34" charset="0"/>
              </a:rPr>
              <a:t>  Partial Rollback to 14.174 Mills</a:t>
            </a:r>
          </a:p>
        </p:txBody>
      </p:sp>
      <p:pic>
        <p:nvPicPr>
          <p:cNvPr id="6" name="Picture 5">
            <a:extLst>
              <a:ext uri="{FF2B5EF4-FFF2-40B4-BE49-F238E27FC236}">
                <a16:creationId xmlns:a16="http://schemas.microsoft.com/office/drawing/2014/main" id="{B9E30495-2EA8-5779-1699-5CB3E68DB6A2}"/>
              </a:ext>
            </a:extLst>
          </p:cNvPr>
          <p:cNvPicPr>
            <a:picLocks noChangeAspect="1"/>
          </p:cNvPicPr>
          <p:nvPr/>
        </p:nvPicPr>
        <p:blipFill>
          <a:blip r:embed="rId4"/>
          <a:stretch>
            <a:fillRect/>
          </a:stretch>
        </p:blipFill>
        <p:spPr>
          <a:xfrm>
            <a:off x="76898" y="1126989"/>
            <a:ext cx="12060221" cy="3707904"/>
          </a:xfrm>
          <a:prstGeom prst="rect">
            <a:avLst/>
          </a:prstGeom>
        </p:spPr>
      </p:pic>
    </p:spTree>
    <p:extLst>
      <p:ext uri="{BB962C8B-B14F-4D97-AF65-F5344CB8AC3E}">
        <p14:creationId xmlns:p14="http://schemas.microsoft.com/office/powerpoint/2010/main" val="35453862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507831"/>
          </a:xfrm>
          <a:prstGeom prst="rect">
            <a:avLst/>
          </a:prstGeom>
          <a:noFill/>
        </p:spPr>
        <p:txBody>
          <a:bodyPr wrap="square" rtlCol="0">
            <a:spAutoFit/>
          </a:bodyPr>
          <a:lstStyle/>
          <a:p>
            <a:pPr algn="ctr"/>
            <a:r>
              <a:rPr lang="en-US" sz="2700">
                <a:solidFill>
                  <a:srgbClr val="00B0F0"/>
                </a:solidFill>
                <a:effectLst>
                  <a:outerShdw blurRad="38100" dist="38100" dir="2700000" algn="tl">
                    <a:srgbClr val="000000">
                      <a:alpha val="43137"/>
                    </a:srgbClr>
                  </a:outerShdw>
                </a:effectLst>
                <a:latin typeface="Trade Gothic Next HvyCd" panose="020B0906040303020004" pitchFamily="34" charset="0"/>
              </a:rPr>
              <a:t>Option B:</a:t>
            </a:r>
            <a:r>
              <a:rPr lang="en-US" sz="2700">
                <a:solidFill>
                  <a:schemeClr val="bg1"/>
                </a:solidFill>
                <a:effectLst>
                  <a:outerShdw blurRad="38100" dist="38100" dir="2700000" algn="tl">
                    <a:srgbClr val="000000">
                      <a:alpha val="43137"/>
                    </a:srgbClr>
                  </a:outerShdw>
                </a:effectLst>
                <a:latin typeface="Trade Gothic Next HvyCd" panose="020B0906040303020004" pitchFamily="34" charset="0"/>
              </a:rPr>
              <a:t>  Current 2024 Tax Digest and 5 Year History of Levy</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27</a:t>
            </a:fld>
            <a:endParaRPr lang="en-US"/>
          </a:p>
        </p:txBody>
      </p:sp>
      <p:pic>
        <p:nvPicPr>
          <p:cNvPr id="4" name="Picture 3">
            <a:extLst>
              <a:ext uri="{FF2B5EF4-FFF2-40B4-BE49-F238E27FC236}">
                <a16:creationId xmlns:a16="http://schemas.microsoft.com/office/drawing/2014/main" id="{E068CDBA-D6B2-CDB2-990E-FFF98CB4A45D}"/>
              </a:ext>
            </a:extLst>
          </p:cNvPr>
          <p:cNvPicPr>
            <a:picLocks noChangeAspect="1"/>
          </p:cNvPicPr>
          <p:nvPr/>
        </p:nvPicPr>
        <p:blipFill>
          <a:blip r:embed="rId4"/>
          <a:stretch>
            <a:fillRect/>
          </a:stretch>
        </p:blipFill>
        <p:spPr>
          <a:xfrm>
            <a:off x="225239" y="1126989"/>
            <a:ext cx="11200233" cy="4757763"/>
          </a:xfrm>
          <a:prstGeom prst="rect">
            <a:avLst/>
          </a:prstGeom>
        </p:spPr>
      </p:pic>
    </p:spTree>
    <p:extLst>
      <p:ext uri="{BB962C8B-B14F-4D97-AF65-F5344CB8AC3E}">
        <p14:creationId xmlns:p14="http://schemas.microsoft.com/office/powerpoint/2010/main" val="26966751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07886"/>
          </a:xfrm>
          <a:prstGeom prst="rect">
            <a:avLst/>
          </a:prstGeom>
          <a:noFill/>
        </p:spPr>
        <p:txBody>
          <a:bodyPr wrap="square" rtlCol="0">
            <a:spAutoFit/>
          </a:bodyPr>
          <a:lstStyle/>
          <a:p>
            <a:r>
              <a:rPr lang="en-US" sz="4000">
                <a:solidFill>
                  <a:schemeClr val="bg1"/>
                </a:solidFill>
                <a:effectLst>
                  <a:outerShdw blurRad="38100" dist="38100" dir="2700000" algn="tl">
                    <a:srgbClr val="000000">
                      <a:alpha val="43137"/>
                    </a:srgbClr>
                  </a:outerShdw>
                </a:effectLst>
                <a:latin typeface="Trade Gothic Next HvyCd" panose="020B0906040303020004" pitchFamily="34" charset="0"/>
              </a:rPr>
              <a:t>NEXT STEPS FOR </a:t>
            </a:r>
            <a:r>
              <a:rPr lang="en-US" sz="4000">
                <a:solidFill>
                  <a:srgbClr val="00B0F0"/>
                </a:solidFill>
                <a:effectLst>
                  <a:outerShdw blurRad="38100" dist="38100" dir="2700000" algn="tl">
                    <a:srgbClr val="000000">
                      <a:alpha val="43137"/>
                    </a:srgbClr>
                  </a:outerShdw>
                </a:effectLst>
                <a:latin typeface="Trade Gothic Next HvyCd" panose="020B0906040303020004" pitchFamily="34" charset="0"/>
              </a:rPr>
              <a:t>OPTION B: </a:t>
            </a:r>
            <a:r>
              <a:rPr lang="en-US" sz="4000">
                <a:solidFill>
                  <a:schemeClr val="bg1"/>
                </a:solidFill>
                <a:effectLst>
                  <a:outerShdw blurRad="38100" dist="38100" dir="2700000" algn="tl">
                    <a:srgbClr val="000000">
                      <a:alpha val="43137"/>
                    </a:srgbClr>
                  </a:outerShdw>
                </a:effectLst>
                <a:latin typeface="Trade Gothic Next HvyCd" panose="020B0906040303020004" pitchFamily="34" charset="0"/>
              </a:rPr>
              <a:t> </a:t>
            </a:r>
            <a:r>
              <a:rPr lang="en-US" sz="3000">
                <a:solidFill>
                  <a:schemeClr val="bg1"/>
                </a:solidFill>
                <a:effectLst>
                  <a:outerShdw blurRad="38100" dist="38100" dir="2700000" algn="tl">
                    <a:srgbClr val="000000">
                      <a:alpha val="43137"/>
                    </a:srgbClr>
                  </a:outerShdw>
                </a:effectLst>
                <a:latin typeface="Trade Gothic Next HvyCd" panose="020B0906040303020004" pitchFamily="34" charset="0"/>
              </a:rPr>
              <a:t>Notice of Property Tax Increase</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28</a:t>
            </a:fld>
            <a:endParaRPr lang="en-US"/>
          </a:p>
        </p:txBody>
      </p:sp>
      <p:pic>
        <p:nvPicPr>
          <p:cNvPr id="10" name="Picture 9">
            <a:extLst>
              <a:ext uri="{FF2B5EF4-FFF2-40B4-BE49-F238E27FC236}">
                <a16:creationId xmlns:a16="http://schemas.microsoft.com/office/drawing/2014/main" id="{A333F67C-8871-1AF3-DBF5-4F18F8602F28}"/>
              </a:ext>
            </a:extLst>
          </p:cNvPr>
          <p:cNvPicPr>
            <a:picLocks noChangeAspect="1"/>
          </p:cNvPicPr>
          <p:nvPr/>
        </p:nvPicPr>
        <p:blipFill>
          <a:blip r:embed="rId4"/>
          <a:stretch>
            <a:fillRect/>
          </a:stretch>
        </p:blipFill>
        <p:spPr>
          <a:xfrm>
            <a:off x="428368" y="1231051"/>
            <a:ext cx="1941487" cy="5063747"/>
          </a:xfrm>
          <a:prstGeom prst="rect">
            <a:avLst/>
          </a:prstGeom>
        </p:spPr>
      </p:pic>
      <p:pic>
        <p:nvPicPr>
          <p:cNvPr id="12" name="Picture 11">
            <a:extLst>
              <a:ext uri="{FF2B5EF4-FFF2-40B4-BE49-F238E27FC236}">
                <a16:creationId xmlns:a16="http://schemas.microsoft.com/office/drawing/2014/main" id="{5B8A315B-9709-1527-06FC-6993FD1EF31A}"/>
              </a:ext>
            </a:extLst>
          </p:cNvPr>
          <p:cNvPicPr>
            <a:picLocks noChangeAspect="1"/>
          </p:cNvPicPr>
          <p:nvPr/>
        </p:nvPicPr>
        <p:blipFill>
          <a:blip r:embed="rId5"/>
          <a:stretch>
            <a:fillRect/>
          </a:stretch>
        </p:blipFill>
        <p:spPr>
          <a:xfrm>
            <a:off x="2454269" y="3269105"/>
            <a:ext cx="676715" cy="493819"/>
          </a:xfrm>
          <a:prstGeom prst="rect">
            <a:avLst/>
          </a:prstGeom>
        </p:spPr>
      </p:pic>
      <p:sp>
        <p:nvSpPr>
          <p:cNvPr id="4" name="TextBox 3">
            <a:extLst>
              <a:ext uri="{FF2B5EF4-FFF2-40B4-BE49-F238E27FC236}">
                <a16:creationId xmlns:a16="http://schemas.microsoft.com/office/drawing/2014/main" id="{9B668EF1-C858-59F7-C37B-B2EA2CF42FC2}"/>
              </a:ext>
            </a:extLst>
          </p:cNvPr>
          <p:cNvSpPr txBox="1"/>
          <p:nvPr/>
        </p:nvSpPr>
        <p:spPr>
          <a:xfrm>
            <a:off x="3215398" y="1359656"/>
            <a:ext cx="8746435" cy="4105035"/>
          </a:xfrm>
          <a:prstGeom prst="rect">
            <a:avLst/>
          </a:prstGeom>
          <a:noFill/>
        </p:spPr>
        <p:txBody>
          <a:bodyPr wrap="square" lIns="91440" tIns="45720" rIns="91440" bIns="45720" anchor="t">
            <a:spAutoFit/>
          </a:bodyPr>
          <a:lstStyle/>
          <a:p>
            <a:pPr marL="0" marR="0" algn="ctr">
              <a:lnSpc>
                <a:spcPct val="107000"/>
              </a:lnSpc>
              <a:spcBef>
                <a:spcPts val="0"/>
              </a:spcBef>
              <a:spcAft>
                <a:spcPts val="800"/>
              </a:spcAft>
            </a:pPr>
            <a:r>
              <a:rPr lang="en-US" sz="1600" b="1" u="sng">
                <a:effectLst/>
                <a:latin typeface="Arial" panose="020B0604020202020204" pitchFamily="34" charset="0"/>
                <a:ea typeface="Calibri" panose="020F0502020204030204" pitchFamily="34" charset="0"/>
                <a:cs typeface="Times New Roman" panose="02020603050405020304" pitchFamily="18" charset="0"/>
              </a:rPr>
              <a:t>NOTICE OF PROPERTY TAX INCREASE </a:t>
            </a:r>
            <a:r>
              <a:rPr lang="en-US" sz="1600" b="1" u="sng">
                <a:solidFill>
                  <a:srgbClr val="00B0F0"/>
                </a:solidFill>
                <a:effectLst/>
                <a:latin typeface="Arial" panose="020B0604020202020204" pitchFamily="34" charset="0"/>
                <a:ea typeface="Calibri" panose="020F0502020204030204" pitchFamily="34" charset="0"/>
                <a:cs typeface="Times New Roman" panose="02020603050405020304" pitchFamily="18" charset="0"/>
              </a:rPr>
              <a:t>(Option B)</a:t>
            </a:r>
            <a:endParaRPr lang="en-US" sz="1600">
              <a:solidFill>
                <a:srgbClr val="00B0F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600">
                <a:effectLst/>
                <a:latin typeface="Arial" panose="020B0604020202020204" pitchFamily="34" charset="0"/>
                <a:ea typeface="Calibri" panose="020F0502020204030204" pitchFamily="34" charset="0"/>
                <a:cs typeface="Times New Roman" panose="02020603050405020304" pitchFamily="18" charset="0"/>
              </a:rPr>
              <a:t>The Bibb County Board of Education has tentatively adopted a millage rate which will require an increase in property taxes of 1.91 percent.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600">
                <a:effectLst/>
                <a:latin typeface="Arial" panose="020B0604020202020204" pitchFamily="34" charset="0"/>
                <a:ea typeface="Calibri" panose="020F0502020204030204" pitchFamily="34" charset="0"/>
                <a:cs typeface="Times New Roman" panose="02020603050405020304" pitchFamily="18" charset="0"/>
              </a:rPr>
              <a:t>All concerned citizens are invited to the public hearing on this tax increase to be held at the Professional Learning Center at the Martin-Whitley Educational Complex, 2007 Riverside Drive, Macon, Georgia on </a:t>
            </a:r>
            <a:r>
              <a:rPr lang="en-US" sz="160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September 3, 2024, </a:t>
            </a:r>
            <a:r>
              <a:rPr lang="en-US" sz="1600">
                <a:effectLst/>
                <a:latin typeface="Arial" panose="020B0604020202020204" pitchFamily="34" charset="0"/>
                <a:ea typeface="Calibri" panose="020F0502020204030204" pitchFamily="34" charset="0"/>
                <a:cs typeface="Times New Roman" panose="02020603050405020304" pitchFamily="18" charset="0"/>
              </a:rPr>
              <a:t>at 11:00 A.M. and at the second public hearing at the same location and date at 6:00 P.M.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600">
                <a:effectLst/>
                <a:latin typeface="Arial"/>
                <a:ea typeface="Calibri" panose="020F0502020204030204" pitchFamily="34" charset="0"/>
                <a:cs typeface="Arial"/>
              </a:rPr>
              <a:t>Times and places of additional public hearing on this tax increase are at </a:t>
            </a:r>
            <a:r>
              <a:rPr lang="en-US" sz="1600">
                <a:latin typeface="Arial"/>
                <a:ea typeface="Calibri" panose="020F0502020204030204" pitchFamily="34" charset="0"/>
                <a:cs typeface="Arial"/>
              </a:rPr>
              <a:t>484 Mulberry Steet</a:t>
            </a:r>
            <a:r>
              <a:rPr lang="en-US" sz="1600">
                <a:effectLst/>
                <a:latin typeface="Arial"/>
                <a:ea typeface="Calibri" panose="020F0502020204030204" pitchFamily="34" charset="0"/>
                <a:cs typeface="Arial"/>
              </a:rPr>
              <a:t>, </a:t>
            </a:r>
            <a:r>
              <a:rPr lang="en-US" sz="1600">
                <a:latin typeface="Arial"/>
                <a:ea typeface="Calibri" panose="020F0502020204030204" pitchFamily="34" charset="0"/>
                <a:cs typeface="Arial"/>
              </a:rPr>
              <a:t>fourth floor Board Room</a:t>
            </a:r>
            <a:r>
              <a:rPr lang="en-US" sz="1600">
                <a:effectLst/>
                <a:latin typeface="Arial"/>
                <a:ea typeface="Calibri" panose="020F0502020204030204" pitchFamily="34" charset="0"/>
                <a:cs typeface="Arial"/>
              </a:rPr>
              <a:t>, Macon, Georgia on Thursday, </a:t>
            </a:r>
            <a:r>
              <a:rPr lang="en-US" sz="1600">
                <a:solidFill>
                  <a:srgbClr val="FF0000"/>
                </a:solidFill>
                <a:effectLst/>
                <a:latin typeface="Arial"/>
                <a:ea typeface="Calibri" panose="020F0502020204030204" pitchFamily="34" charset="0"/>
                <a:cs typeface="Arial"/>
              </a:rPr>
              <a:t>September 10, 2024, at 5:00 P.M. </a:t>
            </a:r>
            <a:endParaRPr lang="en-US">
              <a:latin typeface="Arial"/>
              <a:cs typeface="Arial"/>
            </a:endParaRPr>
          </a:p>
          <a:p>
            <a:r>
              <a:rPr lang="en-US" sz="1600">
                <a:effectLst/>
                <a:latin typeface="Arial" panose="020B0604020202020204" pitchFamily="34" charset="0"/>
                <a:ea typeface="Calibri" panose="020F0502020204030204" pitchFamily="34" charset="0"/>
              </a:rPr>
              <a:t>This tentative increase will result in a millage rate of 14.174 mills, an increase of .288 mills above the roll-back rate.  Without this tentative tax increase, the millage rate will be no more than 13.886 mills.  The proposed tax increase for a home with a fair market value of $200,000 is approximately $21.02 and the proposed tax increase for non-homestead property with a fair market value of $200,000 is approximately $23.04.</a:t>
            </a:r>
            <a:endParaRPr lang="en-US" sz="1600"/>
          </a:p>
        </p:txBody>
      </p:sp>
    </p:spTree>
    <p:extLst>
      <p:ext uri="{BB962C8B-B14F-4D97-AF65-F5344CB8AC3E}">
        <p14:creationId xmlns:p14="http://schemas.microsoft.com/office/powerpoint/2010/main" val="15278339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F4D4CC4-05C4-2D82-C2B7-CB8680E70154}"/>
              </a:ext>
            </a:extLst>
          </p:cNvPr>
          <p:cNvSpPr txBox="1"/>
          <p:nvPr/>
        </p:nvSpPr>
        <p:spPr>
          <a:xfrm>
            <a:off x="531977" y="2291599"/>
            <a:ext cx="10978342" cy="33239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t>
            </a:r>
            <a:r>
              <a:rPr lang="en-US" sz="3000" b="1" dirty="0">
                <a:latin typeface="Arial" panose="020B0604020202020204" pitchFamily="34" charset="0"/>
                <a:cs typeface="Arial" panose="020B0604020202020204" pitchFamily="34" charset="0"/>
              </a:rPr>
              <a:t>CY 2024 (FY 2025)</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000" b="1" dirty="0">
              <a:latin typeface="Arial" panose="020B0604020202020204" pitchFamily="34" charset="0"/>
              <a:cs typeface="Arial" panose="020B0604020202020204" pitchFamily="34" charset="0"/>
            </a:endParaRPr>
          </a:p>
          <a:p>
            <a:pPr algn="ctr"/>
            <a:r>
              <a:rPr lang="en-US" sz="3000" b="1" dirty="0">
                <a:solidFill>
                  <a:srgbClr val="00B050"/>
                </a:solidFill>
                <a:latin typeface="Arial" panose="020B0604020202020204" pitchFamily="34" charset="0"/>
                <a:cs typeface="Arial" panose="020B0604020202020204" pitchFamily="34" charset="0"/>
              </a:rPr>
              <a:t>Option C</a:t>
            </a:r>
          </a:p>
          <a:p>
            <a:pPr algn="ctr"/>
            <a:r>
              <a:rPr lang="en-US" sz="3000" b="1" dirty="0">
                <a:solidFill>
                  <a:srgbClr val="00B050"/>
                </a:solidFill>
                <a:latin typeface="Arial" panose="020B0604020202020204" pitchFamily="34" charset="0"/>
                <a:cs typeface="Arial" panose="020B0604020202020204" pitchFamily="34" charset="0"/>
              </a:rPr>
              <a:t>Increase CY 2023 Millage Rate by 1 mill to 15.674 Mills</a:t>
            </a:r>
          </a:p>
          <a:p>
            <a:pPr algn="ctr"/>
            <a:endParaRPr lang="en-US" sz="3000" b="1" dirty="0">
              <a:latin typeface="Arial" panose="020B0604020202020204" pitchFamily="34" charset="0"/>
              <a:cs typeface="Arial" panose="020B0604020202020204" pitchFamily="34" charset="0"/>
            </a:endParaRPr>
          </a:p>
          <a:p>
            <a:pPr algn="ctr"/>
            <a:r>
              <a:rPr lang="en-US" sz="3000" b="1" dirty="0">
                <a:latin typeface="Arial" panose="020B0604020202020204" pitchFamily="34" charset="0"/>
                <a:cs typeface="Arial" panose="020B0604020202020204" pitchFamily="34" charset="0"/>
              </a:rPr>
              <a:t>Millage Rate Impact on </a:t>
            </a:r>
          </a:p>
          <a:p>
            <a:pPr algn="ctr"/>
            <a:r>
              <a:rPr lang="en-US" sz="3000" b="1" dirty="0">
                <a:latin typeface="Arial" panose="020B0604020202020204" pitchFamily="34" charset="0"/>
                <a:cs typeface="Arial" panose="020B0604020202020204" pitchFamily="34" charset="0"/>
              </a:rPr>
              <a:t>FY 2025 Budget and Beyond</a:t>
            </a: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3">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AD579949-9967-BE82-77CE-34CDB01E9CFF}"/>
              </a:ext>
            </a:extLst>
          </p:cNvPr>
          <p:cNvSpPr>
            <a:spLocks noGrp="1"/>
          </p:cNvSpPr>
          <p:nvPr>
            <p:ph type="sldNum" sz="quarter" idx="12"/>
          </p:nvPr>
        </p:nvSpPr>
        <p:spPr/>
        <p:txBody>
          <a:bodyPr/>
          <a:lstStyle/>
          <a:p>
            <a:fld id="{28E6F07D-F62F-4C3B-A21E-2367E9A39921}" type="slidenum">
              <a:rPr lang="en-US" smtClean="0"/>
              <a:t>29</a:t>
            </a:fld>
            <a:endParaRPr lang="en-US"/>
          </a:p>
        </p:txBody>
      </p:sp>
    </p:spTree>
    <p:extLst>
      <p:ext uri="{BB962C8B-B14F-4D97-AF65-F5344CB8AC3E}">
        <p14:creationId xmlns:p14="http://schemas.microsoft.com/office/powerpoint/2010/main" val="7516007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98855" y="63663"/>
            <a:ext cx="10840993" cy="923330"/>
          </a:xfrm>
          <a:prstGeom prst="rect">
            <a:avLst/>
          </a:prstGeom>
          <a:noFill/>
        </p:spPr>
        <p:txBody>
          <a:bodyPr wrap="square" rtlCol="0">
            <a:spAutoFit/>
          </a:bodyPr>
          <a:lstStyle/>
          <a:p>
            <a:pPr algn="ctr"/>
            <a:r>
              <a:rPr lang="en-US" sz="2700">
                <a:solidFill>
                  <a:srgbClr val="00B050"/>
                </a:solidFill>
                <a:effectLst>
                  <a:outerShdw blurRad="38100" dist="38100" dir="2700000" algn="tl">
                    <a:srgbClr val="000000">
                      <a:alpha val="43137"/>
                    </a:srgbClr>
                  </a:outerShdw>
                </a:effectLst>
                <a:latin typeface="Trade Gothic Next HvyCd" panose="020B0906040303020004" pitchFamily="34" charset="0"/>
              </a:rPr>
              <a:t>Option C:</a:t>
            </a:r>
            <a:r>
              <a:rPr lang="en-US" sz="2700">
                <a:solidFill>
                  <a:schemeClr val="bg1"/>
                </a:solidFill>
                <a:effectLst>
                  <a:outerShdw blurRad="38100" dist="38100" dir="2700000" algn="tl">
                    <a:srgbClr val="000000">
                      <a:alpha val="43137"/>
                    </a:srgbClr>
                  </a:outerShdw>
                </a:effectLst>
                <a:latin typeface="Trade Gothic Next HvyCd" panose="020B0906040303020004" pitchFamily="34" charset="0"/>
              </a:rPr>
              <a:t> Comparison of CY2024 to CY2023 </a:t>
            </a:r>
          </a:p>
          <a:p>
            <a:pPr algn="ctr"/>
            <a:r>
              <a:rPr lang="en-US" sz="2700">
                <a:solidFill>
                  <a:schemeClr val="bg1"/>
                </a:solidFill>
                <a:effectLst>
                  <a:outerShdw blurRad="38100" dist="38100" dir="2700000" algn="tl">
                    <a:srgbClr val="000000">
                      <a:alpha val="43137"/>
                    </a:srgbClr>
                  </a:outerShdw>
                </a:effectLst>
                <a:latin typeface="Trade Gothic Next HvyCd" panose="020B0906040303020004" pitchFamily="34" charset="0"/>
              </a:rPr>
              <a:t>With Increasing  by 1 Mill to a rate of 15.674 Mills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30</a:t>
            </a:fld>
            <a:endParaRPr lang="en-US"/>
          </a:p>
        </p:txBody>
      </p:sp>
      <p:pic>
        <p:nvPicPr>
          <p:cNvPr id="4" name="Picture 3">
            <a:extLst>
              <a:ext uri="{FF2B5EF4-FFF2-40B4-BE49-F238E27FC236}">
                <a16:creationId xmlns:a16="http://schemas.microsoft.com/office/drawing/2014/main" id="{20391B38-9841-8221-577C-ABCE22D94405}"/>
              </a:ext>
            </a:extLst>
          </p:cNvPr>
          <p:cNvPicPr>
            <a:picLocks noChangeAspect="1"/>
          </p:cNvPicPr>
          <p:nvPr/>
        </p:nvPicPr>
        <p:blipFill>
          <a:blip r:embed="rId4"/>
          <a:stretch>
            <a:fillRect/>
          </a:stretch>
        </p:blipFill>
        <p:spPr>
          <a:xfrm>
            <a:off x="176719" y="1046018"/>
            <a:ext cx="11838562" cy="5310336"/>
          </a:xfrm>
          <a:prstGeom prst="rect">
            <a:avLst/>
          </a:prstGeom>
        </p:spPr>
      </p:pic>
    </p:spTree>
    <p:extLst>
      <p:ext uri="{BB962C8B-B14F-4D97-AF65-F5344CB8AC3E}">
        <p14:creationId xmlns:p14="http://schemas.microsoft.com/office/powerpoint/2010/main" val="7600077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507831"/>
          </a:xfrm>
          <a:prstGeom prst="rect">
            <a:avLst/>
          </a:prstGeom>
          <a:noFill/>
        </p:spPr>
        <p:txBody>
          <a:bodyPr wrap="square" rtlCol="0">
            <a:spAutoFit/>
          </a:bodyPr>
          <a:lstStyle/>
          <a:p>
            <a:pPr algn="ctr"/>
            <a:r>
              <a:rPr lang="en-US" sz="2700">
                <a:solidFill>
                  <a:srgbClr val="00B050"/>
                </a:solidFill>
                <a:effectLst>
                  <a:outerShdw blurRad="38100" dist="38100" dir="2700000" algn="tl">
                    <a:srgbClr val="000000">
                      <a:alpha val="43137"/>
                    </a:srgbClr>
                  </a:outerShdw>
                </a:effectLst>
                <a:latin typeface="Trade Gothic Next HvyCd" panose="020B0906040303020004" pitchFamily="34" charset="0"/>
              </a:rPr>
              <a:t>Option C: </a:t>
            </a:r>
            <a:r>
              <a:rPr lang="en-US" sz="2700">
                <a:solidFill>
                  <a:schemeClr val="bg1"/>
                </a:solidFill>
                <a:effectLst>
                  <a:outerShdw blurRad="38100" dist="38100" dir="2700000" algn="tl">
                    <a:srgbClr val="000000">
                      <a:alpha val="43137"/>
                    </a:srgbClr>
                  </a:outerShdw>
                </a:effectLst>
                <a:latin typeface="Trade Gothic Next HvyCd" panose="020B0906040303020004" pitchFamily="34" charset="0"/>
              </a:rPr>
              <a:t> Cost to Homeowner to Increase to 15.674 Mills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a:xfrm>
            <a:off x="9207760" y="6377174"/>
            <a:ext cx="2743200" cy="365125"/>
          </a:xfrm>
        </p:spPr>
        <p:txBody>
          <a:bodyPr/>
          <a:lstStyle/>
          <a:p>
            <a:fld id="{28E6F07D-F62F-4C3B-A21E-2367E9A39921}" type="slidenum">
              <a:rPr lang="en-US" smtClean="0"/>
              <a:t>31</a:t>
            </a:fld>
            <a:endParaRPr lang="en-US"/>
          </a:p>
        </p:txBody>
      </p:sp>
      <p:pic>
        <p:nvPicPr>
          <p:cNvPr id="4" name="Picture 3">
            <a:extLst>
              <a:ext uri="{FF2B5EF4-FFF2-40B4-BE49-F238E27FC236}">
                <a16:creationId xmlns:a16="http://schemas.microsoft.com/office/drawing/2014/main" id="{26ED9A81-6F13-58E2-B696-9FEA8EB3AF7C}"/>
              </a:ext>
            </a:extLst>
          </p:cNvPr>
          <p:cNvPicPr>
            <a:picLocks noChangeAspect="1"/>
          </p:cNvPicPr>
          <p:nvPr/>
        </p:nvPicPr>
        <p:blipFill>
          <a:blip r:embed="rId4"/>
          <a:stretch>
            <a:fillRect/>
          </a:stretch>
        </p:blipFill>
        <p:spPr>
          <a:xfrm>
            <a:off x="942109" y="1068338"/>
            <a:ext cx="10298546" cy="5308836"/>
          </a:xfrm>
          <a:prstGeom prst="rect">
            <a:avLst/>
          </a:prstGeom>
        </p:spPr>
      </p:pic>
    </p:spTree>
    <p:extLst>
      <p:ext uri="{BB962C8B-B14F-4D97-AF65-F5344CB8AC3E}">
        <p14:creationId xmlns:p14="http://schemas.microsoft.com/office/powerpoint/2010/main" val="36971395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646331"/>
          </a:xfrm>
          <a:prstGeom prst="rect">
            <a:avLst/>
          </a:prstGeom>
          <a:noFill/>
        </p:spPr>
        <p:txBody>
          <a:bodyPr wrap="square" rtlCol="0">
            <a:spAutoFit/>
          </a:bodyPr>
          <a:lstStyle/>
          <a:p>
            <a:pPr algn="ctr"/>
            <a:r>
              <a:rPr lang="en-US" sz="3600">
                <a:solidFill>
                  <a:srgbClr val="00B050"/>
                </a:solidFill>
                <a:effectLst>
                  <a:outerShdw blurRad="38100" dist="38100" dir="2700000" algn="tl">
                    <a:srgbClr val="000000">
                      <a:alpha val="43137"/>
                    </a:srgbClr>
                  </a:outerShdw>
                </a:effectLst>
                <a:latin typeface="Trade Gothic Next HvyCd" panose="020B0906040303020004" pitchFamily="34" charset="0"/>
              </a:rPr>
              <a:t>Option C:</a:t>
            </a:r>
            <a:r>
              <a:rPr lang="en-US" sz="3600">
                <a:solidFill>
                  <a:schemeClr val="bg1"/>
                </a:solidFill>
                <a:effectLst>
                  <a:outerShdw blurRad="38100" dist="38100" dir="2700000" algn="tl">
                    <a:srgbClr val="000000">
                      <a:alpha val="43137"/>
                    </a:srgbClr>
                  </a:outerShdw>
                </a:effectLst>
                <a:latin typeface="Trade Gothic Next HvyCd" panose="020B0906040303020004" pitchFamily="34" charset="0"/>
              </a:rPr>
              <a:t>  Millage Rate Trends With 1 Mill Increase CY2024</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a:xfrm>
            <a:off x="8638592" y="6476650"/>
            <a:ext cx="2743200" cy="365125"/>
          </a:xfrm>
        </p:spPr>
        <p:txBody>
          <a:bodyPr/>
          <a:lstStyle/>
          <a:p>
            <a:fld id="{28E6F07D-F62F-4C3B-A21E-2367E9A39921}" type="slidenum">
              <a:rPr lang="en-US" smtClean="0"/>
              <a:t>32</a:t>
            </a:fld>
            <a:endParaRPr lang="en-US"/>
          </a:p>
        </p:txBody>
      </p:sp>
      <p:pic>
        <p:nvPicPr>
          <p:cNvPr id="4" name="Picture 3">
            <a:extLst>
              <a:ext uri="{FF2B5EF4-FFF2-40B4-BE49-F238E27FC236}">
                <a16:creationId xmlns:a16="http://schemas.microsoft.com/office/drawing/2014/main" id="{7D427BAA-479B-D94C-9C2C-2153261362DD}"/>
              </a:ext>
            </a:extLst>
          </p:cNvPr>
          <p:cNvPicPr>
            <a:picLocks noChangeAspect="1"/>
          </p:cNvPicPr>
          <p:nvPr/>
        </p:nvPicPr>
        <p:blipFill>
          <a:blip r:embed="rId4"/>
          <a:stretch>
            <a:fillRect/>
          </a:stretch>
        </p:blipFill>
        <p:spPr>
          <a:xfrm>
            <a:off x="431080" y="1002303"/>
            <a:ext cx="11026912" cy="5351238"/>
          </a:xfrm>
          <a:prstGeom prst="rect">
            <a:avLst/>
          </a:prstGeom>
        </p:spPr>
      </p:pic>
    </p:spTree>
    <p:extLst>
      <p:ext uri="{BB962C8B-B14F-4D97-AF65-F5344CB8AC3E}">
        <p14:creationId xmlns:p14="http://schemas.microsoft.com/office/powerpoint/2010/main" val="17287506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11010" y="165515"/>
            <a:ext cx="10842170" cy="1169551"/>
          </a:xfrm>
          <a:prstGeom prst="rect">
            <a:avLst/>
          </a:prstGeom>
          <a:noFill/>
        </p:spPr>
        <p:txBody>
          <a:bodyPr wrap="square" rtlCol="0">
            <a:spAutoFit/>
          </a:bodyPr>
          <a:lstStyle/>
          <a:p>
            <a:pPr algn="ctr"/>
            <a:r>
              <a:rPr lang="en-US" sz="3000">
                <a:solidFill>
                  <a:srgbClr val="00B050"/>
                </a:solidFill>
                <a:effectLst>
                  <a:outerShdw blurRad="38100" dist="38100" dir="2700000" algn="tl">
                    <a:srgbClr val="000000">
                      <a:alpha val="43137"/>
                    </a:srgbClr>
                  </a:outerShdw>
                </a:effectLst>
                <a:latin typeface="Trade Gothic Next HvyCd" panose="020B0906040303020004" pitchFamily="34" charset="0"/>
              </a:rPr>
              <a:t>Option C:</a:t>
            </a:r>
            <a:r>
              <a:rPr lang="en-US" sz="3000">
                <a:solidFill>
                  <a:schemeClr val="bg1"/>
                </a:solidFill>
                <a:effectLst>
                  <a:outerShdw blurRad="38100" dist="38100" dir="2700000" algn="tl">
                    <a:srgbClr val="000000">
                      <a:alpha val="43137"/>
                    </a:srgbClr>
                  </a:outerShdw>
                </a:effectLst>
                <a:latin typeface="Trade Gothic Next HvyCd" panose="020B0906040303020004" pitchFamily="34" charset="0"/>
              </a:rPr>
              <a:t>  Trends </a:t>
            </a:r>
            <a:r>
              <a:rPr lang="en-US" sz="2000">
                <a:solidFill>
                  <a:schemeClr val="bg1"/>
                </a:solidFill>
                <a:effectLst>
                  <a:outerShdw blurRad="38100" dist="38100" dir="2700000" algn="tl">
                    <a:srgbClr val="000000">
                      <a:alpha val="43137"/>
                    </a:srgbClr>
                  </a:outerShdw>
                </a:effectLst>
                <a:latin typeface="Trade Gothic Next HvyCd" panose="020B0906040303020004" pitchFamily="34" charset="0"/>
              </a:rPr>
              <a:t>with Increasing CY 2023 Millage Rate by 1 Mill - Trend Projected Using Approve Budget Trends Expenditures and 1 Mill in Millage Rate in FY 2025 – FY 2030</a:t>
            </a:r>
          </a:p>
          <a:p>
            <a:pPr algn="ctr"/>
            <a:endParaRPr lang="en-US" sz="200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33</a:t>
            </a:fld>
            <a:endParaRPr lang="en-US"/>
          </a:p>
        </p:txBody>
      </p:sp>
      <p:pic>
        <p:nvPicPr>
          <p:cNvPr id="9" name="Picture 8">
            <a:extLst>
              <a:ext uri="{FF2B5EF4-FFF2-40B4-BE49-F238E27FC236}">
                <a16:creationId xmlns:a16="http://schemas.microsoft.com/office/drawing/2014/main" id="{153FFD2E-A2B6-B68B-E0FE-A383624B4F6F}"/>
              </a:ext>
            </a:extLst>
          </p:cNvPr>
          <p:cNvPicPr>
            <a:picLocks noChangeAspect="1"/>
          </p:cNvPicPr>
          <p:nvPr/>
        </p:nvPicPr>
        <p:blipFill>
          <a:blip r:embed="rId4"/>
          <a:stretch>
            <a:fillRect/>
          </a:stretch>
        </p:blipFill>
        <p:spPr>
          <a:xfrm>
            <a:off x="167308" y="1126989"/>
            <a:ext cx="11857383" cy="4488620"/>
          </a:xfrm>
          <a:prstGeom prst="rect">
            <a:avLst/>
          </a:prstGeom>
        </p:spPr>
      </p:pic>
    </p:spTree>
    <p:extLst>
      <p:ext uri="{BB962C8B-B14F-4D97-AF65-F5344CB8AC3E}">
        <p14:creationId xmlns:p14="http://schemas.microsoft.com/office/powerpoint/2010/main" val="40852316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11010" y="165515"/>
            <a:ext cx="10842170" cy="553998"/>
          </a:xfrm>
          <a:prstGeom prst="rect">
            <a:avLst/>
          </a:prstGeom>
          <a:noFill/>
        </p:spPr>
        <p:txBody>
          <a:bodyPr wrap="square" rtlCol="0">
            <a:spAutoFit/>
          </a:bodyPr>
          <a:lstStyle/>
          <a:p>
            <a:pPr algn="ctr"/>
            <a:r>
              <a:rPr lang="en-US" sz="3000">
                <a:solidFill>
                  <a:srgbClr val="00B050"/>
                </a:solidFill>
                <a:effectLst>
                  <a:outerShdw blurRad="38100" dist="38100" dir="2700000" algn="tl">
                    <a:srgbClr val="000000">
                      <a:alpha val="43137"/>
                    </a:srgbClr>
                  </a:outerShdw>
                </a:effectLst>
                <a:latin typeface="Trade Gothic Next HvyCd" panose="020B0906040303020004" pitchFamily="34" charset="0"/>
              </a:rPr>
              <a:t>Option C:</a:t>
            </a:r>
            <a:r>
              <a:rPr lang="en-US" sz="3000">
                <a:solidFill>
                  <a:schemeClr val="bg1"/>
                </a:solidFill>
                <a:effectLst>
                  <a:outerShdw blurRad="38100" dist="38100" dir="2700000" algn="tl">
                    <a:srgbClr val="000000">
                      <a:alpha val="43137"/>
                    </a:srgbClr>
                  </a:outerShdw>
                </a:effectLst>
                <a:latin typeface="Trade Gothic Next HvyCd" panose="020B0906040303020004" pitchFamily="34" charset="0"/>
              </a:rPr>
              <a:t>  Benefits for Approving Option D</a:t>
            </a:r>
            <a:endParaRPr lang="en-US" sz="200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34</a:t>
            </a:fld>
            <a:endParaRPr lang="en-US"/>
          </a:p>
        </p:txBody>
      </p:sp>
      <p:pic>
        <p:nvPicPr>
          <p:cNvPr id="4" name="Picture 3">
            <a:extLst>
              <a:ext uri="{FF2B5EF4-FFF2-40B4-BE49-F238E27FC236}">
                <a16:creationId xmlns:a16="http://schemas.microsoft.com/office/drawing/2014/main" id="{01DC5554-75B8-343B-FEB6-2E4B930B75A4}"/>
              </a:ext>
            </a:extLst>
          </p:cNvPr>
          <p:cNvPicPr>
            <a:picLocks noChangeAspect="1"/>
          </p:cNvPicPr>
          <p:nvPr/>
        </p:nvPicPr>
        <p:blipFill>
          <a:blip r:embed="rId4"/>
          <a:stretch>
            <a:fillRect/>
          </a:stretch>
        </p:blipFill>
        <p:spPr>
          <a:xfrm>
            <a:off x="6365240" y="1045382"/>
            <a:ext cx="3667760" cy="5647103"/>
          </a:xfrm>
          <a:prstGeom prst="rect">
            <a:avLst/>
          </a:prstGeom>
        </p:spPr>
      </p:pic>
      <p:pic>
        <p:nvPicPr>
          <p:cNvPr id="6" name="Picture 5">
            <a:extLst>
              <a:ext uri="{FF2B5EF4-FFF2-40B4-BE49-F238E27FC236}">
                <a16:creationId xmlns:a16="http://schemas.microsoft.com/office/drawing/2014/main" id="{0F6BF40C-130B-6546-4DA2-4BE3A62F1105}"/>
              </a:ext>
            </a:extLst>
          </p:cNvPr>
          <p:cNvPicPr>
            <a:picLocks noChangeAspect="1"/>
          </p:cNvPicPr>
          <p:nvPr/>
        </p:nvPicPr>
        <p:blipFill>
          <a:blip r:embed="rId5"/>
          <a:stretch>
            <a:fillRect/>
          </a:stretch>
        </p:blipFill>
        <p:spPr>
          <a:xfrm>
            <a:off x="1218870" y="1045382"/>
            <a:ext cx="5151449" cy="5647103"/>
          </a:xfrm>
          <a:prstGeom prst="rect">
            <a:avLst/>
          </a:prstGeom>
        </p:spPr>
      </p:pic>
    </p:spTree>
    <p:extLst>
      <p:ext uri="{BB962C8B-B14F-4D97-AF65-F5344CB8AC3E}">
        <p14:creationId xmlns:p14="http://schemas.microsoft.com/office/powerpoint/2010/main" val="391265043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F4D4CC4-05C4-2D82-C2B7-CB8680E70154}"/>
              </a:ext>
            </a:extLst>
          </p:cNvPr>
          <p:cNvSpPr txBox="1"/>
          <p:nvPr/>
        </p:nvSpPr>
        <p:spPr>
          <a:xfrm>
            <a:off x="375458" y="2200335"/>
            <a:ext cx="10978342" cy="240065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C</a:t>
            </a:r>
            <a:r>
              <a:rPr lang="en-US" sz="4000" b="1">
                <a:latin typeface="Arial" panose="020B0604020202020204" pitchFamily="34" charset="0"/>
                <a:cs typeface="Arial" panose="020B0604020202020204" pitchFamily="34" charset="0"/>
              </a:rPr>
              <a:t>CY 2024 (FY 2025)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4000" b="1">
              <a:latin typeface="Arial" panose="020B0604020202020204" pitchFamily="34" charset="0"/>
              <a:cs typeface="Arial" panose="020B0604020202020204" pitchFamily="34" charset="0"/>
            </a:endParaRPr>
          </a:p>
          <a:p>
            <a:pPr algn="ctr"/>
            <a:r>
              <a:rPr lang="en-US" sz="4000" b="1">
                <a:latin typeface="Arial" panose="020B0604020202020204" pitchFamily="34" charset="0"/>
                <a:cs typeface="Arial" panose="020B0604020202020204" pitchFamily="34" charset="0"/>
              </a:rPr>
              <a:t>Next Steps If </a:t>
            </a:r>
            <a:r>
              <a:rPr lang="en-US" sz="4000" b="1">
                <a:solidFill>
                  <a:srgbClr val="00B050"/>
                </a:solidFill>
                <a:latin typeface="Arial" panose="020B0604020202020204" pitchFamily="34" charset="0"/>
                <a:cs typeface="Arial" panose="020B0604020202020204" pitchFamily="34" charset="0"/>
              </a:rPr>
              <a:t>Option C</a:t>
            </a:r>
            <a:r>
              <a:rPr lang="en-US" sz="4000" b="1">
                <a:latin typeface="Arial" panose="020B0604020202020204" pitchFamily="34" charset="0"/>
                <a:cs typeface="Arial" panose="020B0604020202020204" pitchFamily="34" charset="0"/>
              </a:rPr>
              <a:t> is Approved</a:t>
            </a:r>
          </a:p>
          <a:p>
            <a:pPr algn="ctr"/>
            <a:endParaRPr lang="en-US" sz="3000" b="1">
              <a:latin typeface="Arial" panose="020B0604020202020204" pitchFamily="34" charset="0"/>
              <a:cs typeface="Arial" panose="020B0604020202020204" pitchFamily="34" charset="0"/>
            </a:endParaRP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3">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AD579949-9967-BE82-77CE-34CDB01E9CFF}"/>
              </a:ext>
            </a:extLst>
          </p:cNvPr>
          <p:cNvSpPr>
            <a:spLocks noGrp="1"/>
          </p:cNvSpPr>
          <p:nvPr>
            <p:ph type="sldNum" sz="quarter" idx="12"/>
          </p:nvPr>
        </p:nvSpPr>
        <p:spPr/>
        <p:txBody>
          <a:bodyPr/>
          <a:lstStyle/>
          <a:p>
            <a:fld id="{28E6F07D-F62F-4C3B-A21E-2367E9A39921}" type="slidenum">
              <a:rPr lang="en-US" smtClean="0"/>
              <a:t>35</a:t>
            </a:fld>
            <a:endParaRPr lang="en-US"/>
          </a:p>
        </p:txBody>
      </p:sp>
    </p:spTree>
    <p:extLst>
      <p:ext uri="{BB962C8B-B14F-4D97-AF65-F5344CB8AC3E}">
        <p14:creationId xmlns:p14="http://schemas.microsoft.com/office/powerpoint/2010/main" val="19273189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07886"/>
          </a:xfrm>
          <a:prstGeom prst="rect">
            <a:avLst/>
          </a:prstGeom>
          <a:noFill/>
        </p:spPr>
        <p:txBody>
          <a:bodyPr wrap="square" rtlCol="0">
            <a:spAutoFit/>
          </a:bodyPr>
          <a:lstStyle/>
          <a:p>
            <a:r>
              <a:rPr lang="en-US" sz="4000">
                <a:solidFill>
                  <a:schemeClr val="bg1"/>
                </a:solidFill>
                <a:effectLst>
                  <a:outerShdw blurRad="38100" dist="38100" dir="2700000" algn="tl">
                    <a:srgbClr val="000000">
                      <a:alpha val="43137"/>
                    </a:srgbClr>
                  </a:outerShdw>
                </a:effectLst>
                <a:latin typeface="Trade Gothic Next HvyCd" panose="020B0906040303020004" pitchFamily="34" charset="0"/>
              </a:rPr>
              <a:t>NEXT STEPS FOR </a:t>
            </a:r>
            <a:r>
              <a:rPr lang="en-US" sz="4000">
                <a:solidFill>
                  <a:srgbClr val="00B050"/>
                </a:solidFill>
                <a:effectLst>
                  <a:outerShdw blurRad="38100" dist="38100" dir="2700000" algn="tl">
                    <a:srgbClr val="000000">
                      <a:alpha val="43137"/>
                    </a:srgbClr>
                  </a:outerShdw>
                </a:effectLst>
                <a:latin typeface="Trade Gothic Next HvyCd" panose="020B0906040303020004" pitchFamily="34" charset="0"/>
              </a:rPr>
              <a:t>OPTION C:</a:t>
            </a:r>
            <a:r>
              <a:rPr lang="en-US" sz="4000">
                <a:solidFill>
                  <a:schemeClr val="bg1"/>
                </a:solidFill>
                <a:effectLst>
                  <a:outerShdw blurRad="38100" dist="38100" dir="2700000" algn="tl">
                    <a:srgbClr val="000000">
                      <a:alpha val="43137"/>
                    </a:srgbClr>
                  </a:outerShdw>
                </a:effectLst>
                <a:latin typeface="Trade Gothic Next HvyCd" panose="020B0906040303020004" pitchFamily="34" charset="0"/>
              </a:rPr>
              <a:t>  </a:t>
            </a:r>
            <a:r>
              <a:rPr lang="en-US" sz="3500">
                <a:solidFill>
                  <a:schemeClr val="bg1"/>
                </a:solidFill>
                <a:effectLst>
                  <a:outerShdw blurRad="38100" dist="38100" dir="2700000" algn="tl">
                    <a:srgbClr val="000000">
                      <a:alpha val="43137"/>
                    </a:srgbClr>
                  </a:outerShdw>
                </a:effectLst>
                <a:latin typeface="Trade Gothic Next HvyCd" panose="020B0906040303020004" pitchFamily="34" charset="0"/>
              </a:rPr>
              <a:t>Maintain CY 2023 Rate</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36</a:t>
            </a:fld>
            <a:endParaRPr lang="en-US"/>
          </a:p>
        </p:txBody>
      </p:sp>
      <p:pic>
        <p:nvPicPr>
          <p:cNvPr id="6" name="Picture 5">
            <a:extLst>
              <a:ext uri="{FF2B5EF4-FFF2-40B4-BE49-F238E27FC236}">
                <a16:creationId xmlns:a16="http://schemas.microsoft.com/office/drawing/2014/main" id="{9EDA8607-3D71-A5E7-9665-61DC5E507EE1}"/>
              </a:ext>
            </a:extLst>
          </p:cNvPr>
          <p:cNvPicPr>
            <a:picLocks noChangeAspect="1"/>
          </p:cNvPicPr>
          <p:nvPr/>
        </p:nvPicPr>
        <p:blipFill>
          <a:blip r:embed="rId4"/>
          <a:stretch>
            <a:fillRect/>
          </a:stretch>
        </p:blipFill>
        <p:spPr>
          <a:xfrm>
            <a:off x="652941" y="1126988"/>
            <a:ext cx="10700859" cy="4431839"/>
          </a:xfrm>
          <a:prstGeom prst="rect">
            <a:avLst/>
          </a:prstGeom>
        </p:spPr>
      </p:pic>
    </p:spTree>
    <p:extLst>
      <p:ext uri="{BB962C8B-B14F-4D97-AF65-F5344CB8AC3E}">
        <p14:creationId xmlns:p14="http://schemas.microsoft.com/office/powerpoint/2010/main" val="23542537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507831"/>
          </a:xfrm>
          <a:prstGeom prst="rect">
            <a:avLst/>
          </a:prstGeom>
          <a:noFill/>
        </p:spPr>
        <p:txBody>
          <a:bodyPr wrap="square" rtlCol="0">
            <a:spAutoFit/>
          </a:bodyPr>
          <a:lstStyle/>
          <a:p>
            <a:pPr algn="ctr"/>
            <a:r>
              <a:rPr lang="en-US" sz="2700">
                <a:solidFill>
                  <a:srgbClr val="00B050"/>
                </a:solidFill>
                <a:effectLst>
                  <a:outerShdw blurRad="38100" dist="38100" dir="2700000" algn="tl">
                    <a:srgbClr val="000000">
                      <a:alpha val="43137"/>
                    </a:srgbClr>
                  </a:outerShdw>
                </a:effectLst>
                <a:latin typeface="Trade Gothic Next HvyCd" panose="020B0906040303020004" pitchFamily="34" charset="0"/>
              </a:rPr>
              <a:t>Option C:</a:t>
            </a:r>
            <a:r>
              <a:rPr lang="en-US" sz="2700">
                <a:solidFill>
                  <a:schemeClr val="bg1"/>
                </a:solidFill>
                <a:effectLst>
                  <a:outerShdw blurRad="38100" dist="38100" dir="2700000" algn="tl">
                    <a:srgbClr val="000000">
                      <a:alpha val="43137"/>
                    </a:srgbClr>
                  </a:outerShdw>
                </a:effectLst>
                <a:latin typeface="Trade Gothic Next HvyCd" panose="020B0906040303020004" pitchFamily="34" charset="0"/>
              </a:rPr>
              <a:t>  Current 2024 Tax Digest and 5 Year History of Levy</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a:xfrm>
            <a:off x="9321800" y="6377174"/>
            <a:ext cx="2743200" cy="365125"/>
          </a:xfrm>
        </p:spPr>
        <p:txBody>
          <a:bodyPr/>
          <a:lstStyle/>
          <a:p>
            <a:fld id="{28E6F07D-F62F-4C3B-A21E-2367E9A39921}" type="slidenum">
              <a:rPr lang="en-US" smtClean="0"/>
              <a:t>37</a:t>
            </a:fld>
            <a:endParaRPr lang="en-US"/>
          </a:p>
        </p:txBody>
      </p:sp>
      <p:pic>
        <p:nvPicPr>
          <p:cNvPr id="6" name="Picture 5">
            <a:extLst>
              <a:ext uri="{FF2B5EF4-FFF2-40B4-BE49-F238E27FC236}">
                <a16:creationId xmlns:a16="http://schemas.microsoft.com/office/drawing/2014/main" id="{4B2738F5-6702-7167-DD75-1BC1F21CA899}"/>
              </a:ext>
            </a:extLst>
          </p:cNvPr>
          <p:cNvPicPr>
            <a:picLocks noChangeAspect="1"/>
          </p:cNvPicPr>
          <p:nvPr/>
        </p:nvPicPr>
        <p:blipFill>
          <a:blip r:embed="rId4"/>
          <a:stretch>
            <a:fillRect/>
          </a:stretch>
        </p:blipFill>
        <p:spPr>
          <a:xfrm>
            <a:off x="244673" y="1126989"/>
            <a:ext cx="11670236" cy="5229365"/>
          </a:xfrm>
          <a:prstGeom prst="rect">
            <a:avLst/>
          </a:prstGeom>
        </p:spPr>
      </p:pic>
    </p:spTree>
    <p:extLst>
      <p:ext uri="{BB962C8B-B14F-4D97-AF65-F5344CB8AC3E}">
        <p14:creationId xmlns:p14="http://schemas.microsoft.com/office/powerpoint/2010/main" val="38505482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07886"/>
          </a:xfrm>
          <a:prstGeom prst="rect">
            <a:avLst/>
          </a:prstGeom>
          <a:noFill/>
        </p:spPr>
        <p:txBody>
          <a:bodyPr wrap="square" rtlCol="0">
            <a:spAutoFit/>
          </a:bodyPr>
          <a:lstStyle/>
          <a:p>
            <a:r>
              <a:rPr lang="en-US" sz="4000">
                <a:solidFill>
                  <a:schemeClr val="bg1"/>
                </a:solidFill>
                <a:effectLst>
                  <a:outerShdw blurRad="38100" dist="38100" dir="2700000" algn="tl">
                    <a:srgbClr val="000000">
                      <a:alpha val="43137"/>
                    </a:srgbClr>
                  </a:outerShdw>
                </a:effectLst>
                <a:latin typeface="Trade Gothic Next HvyCd" panose="020B0906040303020004" pitchFamily="34" charset="0"/>
              </a:rPr>
              <a:t>NEXT STEPS FOR </a:t>
            </a:r>
            <a:r>
              <a:rPr lang="en-US" sz="4000">
                <a:solidFill>
                  <a:srgbClr val="00B050"/>
                </a:solidFill>
                <a:effectLst>
                  <a:outerShdw blurRad="38100" dist="38100" dir="2700000" algn="tl">
                    <a:srgbClr val="000000">
                      <a:alpha val="43137"/>
                    </a:srgbClr>
                  </a:outerShdw>
                </a:effectLst>
                <a:latin typeface="Trade Gothic Next HvyCd" panose="020B0906040303020004" pitchFamily="34" charset="0"/>
              </a:rPr>
              <a:t>OPTION C:</a:t>
            </a:r>
            <a:r>
              <a:rPr lang="en-US" sz="4000">
                <a:solidFill>
                  <a:schemeClr val="bg1"/>
                </a:solidFill>
                <a:effectLst>
                  <a:outerShdw blurRad="38100" dist="38100" dir="2700000" algn="tl">
                    <a:srgbClr val="000000">
                      <a:alpha val="43137"/>
                    </a:srgbClr>
                  </a:outerShdw>
                </a:effectLst>
                <a:latin typeface="Trade Gothic Next HvyCd" panose="020B0906040303020004" pitchFamily="34" charset="0"/>
              </a:rPr>
              <a:t>  </a:t>
            </a:r>
            <a:r>
              <a:rPr lang="en-US" sz="3000">
                <a:solidFill>
                  <a:schemeClr val="bg1"/>
                </a:solidFill>
                <a:effectLst>
                  <a:outerShdw blurRad="38100" dist="38100" dir="2700000" algn="tl">
                    <a:srgbClr val="000000">
                      <a:alpha val="43137"/>
                    </a:srgbClr>
                  </a:outerShdw>
                </a:effectLst>
                <a:latin typeface="Trade Gothic Next HvyCd" panose="020B0906040303020004" pitchFamily="34" charset="0"/>
              </a:rPr>
              <a:t>Notice of Property Tax Increase</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38</a:t>
            </a:fld>
            <a:endParaRPr lang="en-US"/>
          </a:p>
        </p:txBody>
      </p:sp>
      <p:sp>
        <p:nvSpPr>
          <p:cNvPr id="13" name="TextBox 12">
            <a:extLst>
              <a:ext uri="{FF2B5EF4-FFF2-40B4-BE49-F238E27FC236}">
                <a16:creationId xmlns:a16="http://schemas.microsoft.com/office/drawing/2014/main" id="{8AB894F7-6DA1-4054-58E7-1DB4DE0C7AA5}"/>
              </a:ext>
            </a:extLst>
          </p:cNvPr>
          <p:cNvSpPr txBox="1"/>
          <p:nvPr/>
        </p:nvSpPr>
        <p:spPr>
          <a:xfrm>
            <a:off x="225240" y="1443841"/>
            <a:ext cx="1629966" cy="3970318"/>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en-US" i="1"/>
              <a:t>Notice of Property Tax Increase must be placed in The Telegraph and on BCSD website.  Simultaneously with this notice, BCSD shall provide a press release to the local media.</a:t>
            </a:r>
          </a:p>
        </p:txBody>
      </p:sp>
      <p:sp>
        <p:nvSpPr>
          <p:cNvPr id="14" name="Arrow: Right 13">
            <a:extLst>
              <a:ext uri="{FF2B5EF4-FFF2-40B4-BE49-F238E27FC236}">
                <a16:creationId xmlns:a16="http://schemas.microsoft.com/office/drawing/2014/main" id="{7F4426A6-952E-C378-4551-6BC36DBF950E}"/>
              </a:ext>
            </a:extLst>
          </p:cNvPr>
          <p:cNvSpPr/>
          <p:nvPr/>
        </p:nvSpPr>
        <p:spPr>
          <a:xfrm>
            <a:off x="1921110" y="3171568"/>
            <a:ext cx="657334" cy="45308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6C9B2199-2821-E408-3FE5-F39A2481FE0B}"/>
              </a:ext>
            </a:extLst>
          </p:cNvPr>
          <p:cNvSpPr txBox="1"/>
          <p:nvPr/>
        </p:nvSpPr>
        <p:spPr>
          <a:xfrm>
            <a:off x="2847650" y="1367590"/>
            <a:ext cx="8746435" cy="4105035"/>
          </a:xfrm>
          <a:prstGeom prst="rect">
            <a:avLst/>
          </a:prstGeom>
          <a:noFill/>
        </p:spPr>
        <p:txBody>
          <a:bodyPr wrap="square" lIns="91440" tIns="45720" rIns="91440" bIns="45720" anchor="t">
            <a:spAutoFit/>
          </a:bodyPr>
          <a:lstStyle/>
          <a:p>
            <a:pPr marL="0" marR="0" algn="ctr">
              <a:lnSpc>
                <a:spcPct val="107000"/>
              </a:lnSpc>
              <a:spcBef>
                <a:spcPts val="0"/>
              </a:spcBef>
              <a:spcAft>
                <a:spcPts val="800"/>
              </a:spcAft>
            </a:pPr>
            <a:r>
              <a:rPr lang="en-US" sz="1600" b="1" u="sng">
                <a:effectLst/>
                <a:latin typeface="Arial" panose="020B0604020202020204" pitchFamily="34" charset="0"/>
                <a:ea typeface="Calibri" panose="020F0502020204030204" pitchFamily="34" charset="0"/>
                <a:cs typeface="Times New Roman" panose="02020603050405020304" pitchFamily="18" charset="0"/>
              </a:rPr>
              <a:t>NOTICE OF PROPERTY TAX INCREASE </a:t>
            </a:r>
            <a:r>
              <a:rPr lang="en-US" sz="1600" b="1" u="sng">
                <a:solidFill>
                  <a:srgbClr val="00B050"/>
                </a:solidFill>
                <a:effectLst/>
                <a:latin typeface="Arial" panose="020B0604020202020204" pitchFamily="34" charset="0"/>
                <a:ea typeface="Calibri" panose="020F0502020204030204" pitchFamily="34" charset="0"/>
                <a:cs typeface="Times New Roman" panose="02020603050405020304" pitchFamily="18" charset="0"/>
              </a:rPr>
              <a:t>(Option C)</a:t>
            </a:r>
            <a:endParaRPr lang="en-US" sz="1600">
              <a:solidFill>
                <a:srgbClr val="00B05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600">
                <a:effectLst/>
                <a:latin typeface="Arial" panose="020B0604020202020204" pitchFamily="34" charset="0"/>
                <a:ea typeface="Calibri" panose="020F0502020204030204" pitchFamily="34" charset="0"/>
                <a:cs typeface="Times New Roman" panose="02020603050405020304" pitchFamily="18" charset="0"/>
              </a:rPr>
              <a:t>The Bibb County Board of Education has tentatively adopted a millage rate which will require an increase in property taxes of 12.69 percent.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600">
                <a:effectLst/>
                <a:latin typeface="Arial" panose="020B0604020202020204" pitchFamily="34" charset="0"/>
                <a:ea typeface="Calibri" panose="020F0502020204030204" pitchFamily="34" charset="0"/>
                <a:cs typeface="Times New Roman" panose="02020603050405020304" pitchFamily="18" charset="0"/>
              </a:rPr>
              <a:t>All concerned citizens are invited to the public hearing on this tax increase to be held at the Professional Learning Center at the Martin-Whitley Educational Complex, 2007 Riverside Drive, Macon, Georgia on </a:t>
            </a:r>
            <a:r>
              <a:rPr lang="en-US" sz="1600">
                <a:solidFill>
                  <a:srgbClr val="FF0000"/>
                </a:solidFill>
                <a:effectLst/>
                <a:latin typeface="Arial" panose="020B0604020202020204" pitchFamily="34" charset="0"/>
                <a:ea typeface="Calibri" panose="020F0502020204030204" pitchFamily="34" charset="0"/>
                <a:cs typeface="Times New Roman" panose="02020603050405020304" pitchFamily="18" charset="0"/>
              </a:rPr>
              <a:t>September 3, 2024, </a:t>
            </a:r>
            <a:r>
              <a:rPr lang="en-US" sz="1600">
                <a:effectLst/>
                <a:latin typeface="Arial" panose="020B0604020202020204" pitchFamily="34" charset="0"/>
                <a:ea typeface="Calibri" panose="020F0502020204030204" pitchFamily="34" charset="0"/>
                <a:cs typeface="Times New Roman" panose="02020603050405020304" pitchFamily="18" charset="0"/>
              </a:rPr>
              <a:t>at 11:00 A.M. and at the second public hearing at the same location and date at 6:00 P.M.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600">
                <a:effectLst/>
                <a:latin typeface="Arial"/>
                <a:ea typeface="Calibri" panose="020F0502020204030204" pitchFamily="34" charset="0"/>
                <a:cs typeface="Arial"/>
              </a:rPr>
              <a:t>Times and places of additional public hearing on this tax increase are at </a:t>
            </a:r>
            <a:r>
              <a:rPr lang="en-US" sz="1600">
                <a:latin typeface="Arial"/>
                <a:ea typeface="Calibri" panose="020F0502020204030204" pitchFamily="34" charset="0"/>
                <a:cs typeface="Arial"/>
              </a:rPr>
              <a:t>484 Mulberry Steet</a:t>
            </a:r>
            <a:r>
              <a:rPr lang="en-US" sz="1600">
                <a:effectLst/>
                <a:latin typeface="Arial"/>
                <a:ea typeface="Calibri" panose="020F0502020204030204" pitchFamily="34" charset="0"/>
                <a:cs typeface="Arial"/>
              </a:rPr>
              <a:t>, </a:t>
            </a:r>
            <a:r>
              <a:rPr lang="en-US" sz="1600">
                <a:latin typeface="Arial"/>
                <a:ea typeface="Calibri" panose="020F0502020204030204" pitchFamily="34" charset="0"/>
                <a:cs typeface="Arial"/>
              </a:rPr>
              <a:t>fourth floor Board Room</a:t>
            </a:r>
            <a:r>
              <a:rPr lang="en-US" sz="1600">
                <a:effectLst/>
                <a:latin typeface="Arial"/>
                <a:ea typeface="Calibri" panose="020F0502020204030204" pitchFamily="34" charset="0"/>
                <a:cs typeface="Arial"/>
              </a:rPr>
              <a:t>, Macon, Georgia on Thursday, </a:t>
            </a:r>
            <a:r>
              <a:rPr lang="en-US" sz="1600">
                <a:solidFill>
                  <a:srgbClr val="FF0000"/>
                </a:solidFill>
                <a:effectLst/>
                <a:latin typeface="Arial"/>
                <a:ea typeface="Calibri" panose="020F0502020204030204" pitchFamily="34" charset="0"/>
                <a:cs typeface="Arial"/>
              </a:rPr>
              <a:t>September 10, 2024, at 5:00 P.M. </a:t>
            </a:r>
            <a:endParaRPr lang="en-US">
              <a:latin typeface="Arial"/>
              <a:cs typeface="Arial"/>
            </a:endParaRPr>
          </a:p>
          <a:p>
            <a:r>
              <a:rPr lang="en-US" sz="1600">
                <a:effectLst/>
                <a:latin typeface="Arial" panose="020B0604020202020204" pitchFamily="34" charset="0"/>
                <a:ea typeface="Calibri" panose="020F0502020204030204" pitchFamily="34" charset="0"/>
              </a:rPr>
              <a:t>This tentative increase will result in a millage rate of 15.674 mills, an increase of 1.788 mills above the roll-back rate.  Without this tentative tax increase, the millage rate will be no more than 13.886 mills.  The proposed tax increase for a home with a fair market value of $200,000 is approximately $130.52 and the proposed tax increase for non-homestead property with a fair market value of $200,000 is approximately $143.04.</a:t>
            </a:r>
            <a:endParaRPr lang="en-US" sz="1600"/>
          </a:p>
        </p:txBody>
      </p:sp>
    </p:spTree>
    <p:extLst>
      <p:ext uri="{BB962C8B-B14F-4D97-AF65-F5344CB8AC3E}">
        <p14:creationId xmlns:p14="http://schemas.microsoft.com/office/powerpoint/2010/main" val="14829973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F4D4CC4-05C4-2D82-C2B7-CB8680E70154}"/>
              </a:ext>
            </a:extLst>
          </p:cNvPr>
          <p:cNvSpPr txBox="1"/>
          <p:nvPr/>
        </p:nvSpPr>
        <p:spPr>
          <a:xfrm>
            <a:off x="1194487" y="2503735"/>
            <a:ext cx="9580606" cy="378565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000" b="1" dirty="0">
                <a:latin typeface="Arial" panose="020B0604020202020204" pitchFamily="34" charset="0"/>
                <a:cs typeface="Arial" panose="020B0604020202020204" pitchFamily="34" charset="0"/>
              </a:rPr>
              <a:t>CY 2024 (FY 2025)</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3000" b="1" dirty="0">
              <a:latin typeface="Arial" panose="020B0604020202020204" pitchFamily="34" charset="0"/>
              <a:cs typeface="Arial" panose="020B0604020202020204" pitchFamily="34" charset="0"/>
            </a:endParaRPr>
          </a:p>
          <a:p>
            <a:pPr algn="ctr"/>
            <a:r>
              <a:rPr lang="en-US" sz="3000" b="1" dirty="0">
                <a:solidFill>
                  <a:srgbClr val="FF0000"/>
                </a:solidFill>
                <a:latin typeface="Arial" panose="020B0604020202020204" pitchFamily="34" charset="0"/>
                <a:cs typeface="Arial" panose="020B0604020202020204" pitchFamily="34" charset="0"/>
              </a:rPr>
              <a:t>Option D </a:t>
            </a:r>
          </a:p>
          <a:p>
            <a:pPr algn="ctr"/>
            <a:r>
              <a:rPr lang="en-US" sz="3000" b="1" dirty="0">
                <a:solidFill>
                  <a:srgbClr val="FF0000"/>
                </a:solidFill>
                <a:latin typeface="Arial" panose="020B0604020202020204" pitchFamily="34" charset="0"/>
                <a:cs typeface="Arial" panose="020B0604020202020204" pitchFamily="34" charset="0"/>
              </a:rPr>
              <a:t> Full Rollback </a:t>
            </a:r>
            <a:r>
              <a:rPr lang="en-US" sz="2000" b="1" dirty="0">
                <a:solidFill>
                  <a:srgbClr val="FF0000"/>
                </a:solidFill>
                <a:latin typeface="Arial" panose="020B0604020202020204" pitchFamily="34" charset="0"/>
                <a:cs typeface="Arial" panose="020B0604020202020204" pitchFamily="34" charset="0"/>
              </a:rPr>
              <a:t>(.7651 Mills) </a:t>
            </a:r>
            <a:r>
              <a:rPr lang="en-US" sz="3000" b="1" dirty="0">
                <a:solidFill>
                  <a:srgbClr val="FF0000"/>
                </a:solidFill>
                <a:latin typeface="Arial" panose="020B0604020202020204" pitchFamily="34" charset="0"/>
                <a:cs typeface="Arial" panose="020B0604020202020204" pitchFamily="34" charset="0"/>
              </a:rPr>
              <a:t>Millage Rate</a:t>
            </a:r>
          </a:p>
          <a:p>
            <a:pPr algn="ctr"/>
            <a:r>
              <a:rPr lang="en-US" sz="3000" b="1" dirty="0">
                <a:solidFill>
                  <a:srgbClr val="FF0000"/>
                </a:solidFill>
                <a:latin typeface="Arial" panose="020B0604020202020204" pitchFamily="34" charset="0"/>
                <a:cs typeface="Arial" panose="020B0604020202020204" pitchFamily="34" charset="0"/>
              </a:rPr>
              <a:t>13.909 Mills</a:t>
            </a:r>
          </a:p>
          <a:p>
            <a:pPr algn="ctr"/>
            <a:endParaRPr lang="en-US" sz="3000" b="1" dirty="0">
              <a:latin typeface="Arial" panose="020B0604020202020204" pitchFamily="34" charset="0"/>
              <a:cs typeface="Arial" panose="020B0604020202020204" pitchFamily="34" charset="0"/>
            </a:endParaRPr>
          </a:p>
          <a:p>
            <a:pPr algn="ctr"/>
            <a:r>
              <a:rPr lang="en-US" sz="3000" b="1" dirty="0">
                <a:latin typeface="Arial" panose="020B0604020202020204" pitchFamily="34" charset="0"/>
                <a:cs typeface="Arial" panose="020B0604020202020204" pitchFamily="34" charset="0"/>
              </a:rPr>
              <a:t>Millage Rate Impact on </a:t>
            </a:r>
          </a:p>
          <a:p>
            <a:pPr algn="ctr"/>
            <a:r>
              <a:rPr lang="en-US" sz="3000" b="1" dirty="0">
                <a:latin typeface="Arial" panose="020B0604020202020204" pitchFamily="34" charset="0"/>
                <a:cs typeface="Arial" panose="020B0604020202020204" pitchFamily="34" charset="0"/>
              </a:rPr>
              <a:t>FY 2025 Budget and Beyond</a:t>
            </a: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3">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AD579949-9967-BE82-77CE-34CDB01E9CFF}"/>
              </a:ext>
            </a:extLst>
          </p:cNvPr>
          <p:cNvSpPr>
            <a:spLocks noGrp="1"/>
          </p:cNvSpPr>
          <p:nvPr>
            <p:ph type="sldNum" sz="quarter" idx="12"/>
          </p:nvPr>
        </p:nvSpPr>
        <p:spPr/>
        <p:txBody>
          <a:bodyPr/>
          <a:lstStyle/>
          <a:p>
            <a:fld id="{28E6F07D-F62F-4C3B-A21E-2367E9A39921}" type="slidenum">
              <a:rPr lang="en-US" smtClean="0"/>
              <a:t>39</a:t>
            </a:fld>
            <a:endParaRPr lang="en-US"/>
          </a:p>
        </p:txBody>
      </p:sp>
    </p:spTree>
    <p:extLst>
      <p:ext uri="{BB962C8B-B14F-4D97-AF65-F5344CB8AC3E}">
        <p14:creationId xmlns:p14="http://schemas.microsoft.com/office/powerpoint/2010/main" val="365727442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74141" y="100047"/>
            <a:ext cx="10840993" cy="923330"/>
          </a:xfrm>
          <a:prstGeom prst="rect">
            <a:avLst/>
          </a:prstGeom>
          <a:noFill/>
        </p:spPr>
        <p:txBody>
          <a:bodyPr wrap="square" rtlCol="0">
            <a:spAutoFit/>
          </a:bodyPr>
          <a:lstStyle/>
          <a:p>
            <a:pPr algn="ctr"/>
            <a:r>
              <a:rPr lang="en-US" sz="2700">
                <a:solidFill>
                  <a:srgbClr val="FF0000"/>
                </a:solidFill>
                <a:effectLst>
                  <a:outerShdw blurRad="38100" dist="38100" dir="2700000" algn="tl">
                    <a:srgbClr val="000000">
                      <a:alpha val="43137"/>
                    </a:srgbClr>
                  </a:outerShdw>
                </a:effectLst>
                <a:latin typeface="Trade Gothic Next HvyCd" panose="020B0906040303020004" pitchFamily="34" charset="0"/>
              </a:rPr>
              <a:t>Option D:  </a:t>
            </a:r>
            <a:r>
              <a:rPr lang="en-US" sz="2700">
                <a:solidFill>
                  <a:schemeClr val="bg1"/>
                </a:solidFill>
                <a:effectLst>
                  <a:outerShdw blurRad="38100" dist="38100" dir="2700000" algn="tl">
                    <a:srgbClr val="000000">
                      <a:alpha val="43137"/>
                    </a:srgbClr>
                  </a:outerShdw>
                </a:effectLst>
                <a:latin typeface="Trade Gothic Next HvyCd" panose="020B0906040303020004" pitchFamily="34" charset="0"/>
              </a:rPr>
              <a:t>Comparison of CY2024 to CY2023 </a:t>
            </a:r>
          </a:p>
          <a:p>
            <a:pPr algn="ctr"/>
            <a:r>
              <a:rPr lang="en-US" sz="2700">
                <a:solidFill>
                  <a:schemeClr val="bg1"/>
                </a:solidFill>
                <a:effectLst>
                  <a:outerShdw blurRad="38100" dist="38100" dir="2700000" algn="tl">
                    <a:srgbClr val="000000">
                      <a:alpha val="43137"/>
                    </a:srgbClr>
                  </a:outerShdw>
                </a:effectLst>
                <a:latin typeface="Trade Gothic Next HvyCd" panose="020B0906040303020004" pitchFamily="34" charset="0"/>
              </a:rPr>
              <a:t>With Full Rollback Rate of 13.886 Mills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a:xfrm>
            <a:off x="8741953" y="6426509"/>
            <a:ext cx="2743200" cy="365125"/>
          </a:xfrm>
        </p:spPr>
        <p:txBody>
          <a:bodyPr/>
          <a:lstStyle/>
          <a:p>
            <a:fld id="{28E6F07D-F62F-4C3B-A21E-2367E9A39921}" type="slidenum">
              <a:rPr lang="en-US" smtClean="0"/>
              <a:t>40</a:t>
            </a:fld>
            <a:endParaRPr lang="en-US" dirty="0"/>
          </a:p>
        </p:txBody>
      </p:sp>
      <p:pic>
        <p:nvPicPr>
          <p:cNvPr id="8" name="Picture 7">
            <a:extLst>
              <a:ext uri="{FF2B5EF4-FFF2-40B4-BE49-F238E27FC236}">
                <a16:creationId xmlns:a16="http://schemas.microsoft.com/office/drawing/2014/main" id="{87DE658B-28C6-3FF6-CC1A-C81C1B70DCEE}"/>
              </a:ext>
            </a:extLst>
          </p:cNvPr>
          <p:cNvPicPr>
            <a:picLocks noChangeAspect="1"/>
          </p:cNvPicPr>
          <p:nvPr/>
        </p:nvPicPr>
        <p:blipFill>
          <a:blip r:embed="rId4"/>
          <a:stretch>
            <a:fillRect/>
          </a:stretch>
        </p:blipFill>
        <p:spPr>
          <a:xfrm>
            <a:off x="201132" y="1023377"/>
            <a:ext cx="11811754" cy="5473516"/>
          </a:xfrm>
          <a:prstGeom prst="rect">
            <a:avLst/>
          </a:prstGeom>
        </p:spPr>
      </p:pic>
    </p:spTree>
    <p:extLst>
      <p:ext uri="{BB962C8B-B14F-4D97-AF65-F5344CB8AC3E}">
        <p14:creationId xmlns:p14="http://schemas.microsoft.com/office/powerpoint/2010/main" val="1436968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507831"/>
          </a:xfrm>
          <a:prstGeom prst="rect">
            <a:avLst/>
          </a:prstGeom>
          <a:noFill/>
        </p:spPr>
        <p:txBody>
          <a:bodyPr wrap="square" rtlCol="0">
            <a:spAutoFit/>
          </a:bodyPr>
          <a:lstStyle/>
          <a:p>
            <a:pPr algn="ctr"/>
            <a:r>
              <a:rPr lang="en-US" sz="2700" dirty="0">
                <a:solidFill>
                  <a:srgbClr val="FF0000"/>
                </a:solidFill>
                <a:effectLst>
                  <a:outerShdw blurRad="38100" dist="38100" dir="2700000" algn="tl">
                    <a:srgbClr val="000000">
                      <a:alpha val="43137"/>
                    </a:srgbClr>
                  </a:outerShdw>
                </a:effectLst>
                <a:latin typeface="Trade Gothic Next HvyCd" panose="020B0906040303020004" pitchFamily="34" charset="0"/>
              </a:rPr>
              <a:t>Option D:</a:t>
            </a:r>
            <a:r>
              <a:rPr lang="en-US" sz="2700" dirty="0">
                <a:solidFill>
                  <a:schemeClr val="bg1"/>
                </a:solidFill>
                <a:effectLst>
                  <a:outerShdw blurRad="38100" dist="38100" dir="2700000" algn="tl">
                    <a:srgbClr val="000000">
                      <a:alpha val="43137"/>
                    </a:srgbClr>
                  </a:outerShdw>
                </a:effectLst>
                <a:latin typeface="Trade Gothic Next HvyCd" panose="020B0906040303020004" pitchFamily="34" charset="0"/>
              </a:rPr>
              <a:t>  Millage Rate Trends with Full Rollback to 13.886 Mills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41</a:t>
            </a:fld>
            <a:endParaRPr lang="en-US"/>
          </a:p>
        </p:txBody>
      </p:sp>
      <p:pic>
        <p:nvPicPr>
          <p:cNvPr id="6" name="Picture 5">
            <a:extLst>
              <a:ext uri="{FF2B5EF4-FFF2-40B4-BE49-F238E27FC236}">
                <a16:creationId xmlns:a16="http://schemas.microsoft.com/office/drawing/2014/main" id="{E2E0393F-A93C-2FF8-773A-3D1B63567BE3}"/>
              </a:ext>
            </a:extLst>
          </p:cNvPr>
          <p:cNvPicPr>
            <a:picLocks noChangeAspect="1"/>
          </p:cNvPicPr>
          <p:nvPr/>
        </p:nvPicPr>
        <p:blipFill>
          <a:blip r:embed="rId4"/>
          <a:stretch>
            <a:fillRect/>
          </a:stretch>
        </p:blipFill>
        <p:spPr>
          <a:xfrm>
            <a:off x="516836" y="1056341"/>
            <a:ext cx="10968318" cy="5394155"/>
          </a:xfrm>
          <a:prstGeom prst="rect">
            <a:avLst/>
          </a:prstGeom>
        </p:spPr>
      </p:pic>
    </p:spTree>
    <p:extLst>
      <p:ext uri="{BB962C8B-B14F-4D97-AF65-F5344CB8AC3E}">
        <p14:creationId xmlns:p14="http://schemas.microsoft.com/office/powerpoint/2010/main" val="33860556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11010" y="165515"/>
            <a:ext cx="10842170" cy="553998"/>
          </a:xfrm>
          <a:prstGeom prst="rect">
            <a:avLst/>
          </a:prstGeom>
          <a:noFill/>
        </p:spPr>
        <p:txBody>
          <a:bodyPr wrap="square" rtlCol="0">
            <a:spAutoFit/>
          </a:bodyPr>
          <a:lstStyle/>
          <a:p>
            <a:pPr algn="ctr"/>
            <a:r>
              <a:rPr lang="en-US" sz="3000" dirty="0">
                <a:solidFill>
                  <a:srgbClr val="FF0000"/>
                </a:solidFill>
                <a:effectLst>
                  <a:outerShdw blurRad="38100" dist="38100" dir="2700000" algn="tl">
                    <a:srgbClr val="000000">
                      <a:alpha val="43137"/>
                    </a:srgbClr>
                  </a:outerShdw>
                </a:effectLst>
                <a:latin typeface="Trade Gothic Next HvyCd" panose="020B0906040303020004" pitchFamily="34" charset="0"/>
              </a:rPr>
              <a:t>Option D:</a:t>
            </a:r>
            <a:r>
              <a:rPr lang="en-US" sz="3000" dirty="0">
                <a:solidFill>
                  <a:schemeClr val="bg1"/>
                </a:solidFill>
                <a:effectLst>
                  <a:outerShdw blurRad="38100" dist="38100" dir="2700000" algn="tl">
                    <a:srgbClr val="000000">
                      <a:alpha val="43137"/>
                    </a:srgbClr>
                  </a:outerShdw>
                </a:effectLst>
                <a:latin typeface="Trade Gothic Next HvyCd" panose="020B0906040303020004" pitchFamily="34" charset="0"/>
              </a:rPr>
              <a:t>  Trends </a:t>
            </a:r>
            <a:r>
              <a:rPr lang="en-US" sz="2500" dirty="0">
                <a:solidFill>
                  <a:schemeClr val="bg1"/>
                </a:solidFill>
                <a:effectLst>
                  <a:outerShdw blurRad="38100" dist="38100" dir="2700000" algn="tl">
                    <a:srgbClr val="000000">
                      <a:alpha val="43137"/>
                    </a:srgbClr>
                  </a:outerShdw>
                </a:effectLst>
                <a:latin typeface="Trade Gothic Next HvyCd" panose="020B0906040303020004" pitchFamily="34" charset="0"/>
              </a:rPr>
              <a:t>with Full Rollback and No additional cuts in expenditures</a:t>
            </a:r>
            <a:endParaRPr lang="en-US" sz="3500" dirty="0">
              <a:solidFill>
                <a:schemeClr val="bg1"/>
              </a:solidFi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42</a:t>
            </a:fld>
            <a:endParaRPr lang="en-US"/>
          </a:p>
        </p:txBody>
      </p:sp>
      <p:pic>
        <p:nvPicPr>
          <p:cNvPr id="7" name="Picture 6">
            <a:extLst>
              <a:ext uri="{FF2B5EF4-FFF2-40B4-BE49-F238E27FC236}">
                <a16:creationId xmlns:a16="http://schemas.microsoft.com/office/drawing/2014/main" id="{8492A49A-03DD-0B64-EE55-8D00481D84FA}"/>
              </a:ext>
            </a:extLst>
          </p:cNvPr>
          <p:cNvPicPr>
            <a:picLocks noChangeAspect="1"/>
          </p:cNvPicPr>
          <p:nvPr/>
        </p:nvPicPr>
        <p:blipFill>
          <a:blip r:embed="rId4"/>
          <a:stretch>
            <a:fillRect/>
          </a:stretch>
        </p:blipFill>
        <p:spPr>
          <a:xfrm>
            <a:off x="318052" y="1152177"/>
            <a:ext cx="11628783" cy="4988733"/>
          </a:xfrm>
          <a:prstGeom prst="rect">
            <a:avLst/>
          </a:prstGeom>
        </p:spPr>
      </p:pic>
    </p:spTree>
    <p:extLst>
      <p:ext uri="{BB962C8B-B14F-4D97-AF65-F5344CB8AC3E}">
        <p14:creationId xmlns:p14="http://schemas.microsoft.com/office/powerpoint/2010/main" val="27558881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11010" y="165515"/>
            <a:ext cx="10842170" cy="55399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Option D:</a:t>
            </a:r>
            <a:r>
              <a:rPr kumimoji="0" lang="en-US" sz="30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  Benefits/</a:t>
            </a:r>
            <a:r>
              <a:rPr kumimoji="0" lang="en-US" sz="3000" b="0"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Dangers</a:t>
            </a:r>
            <a:r>
              <a:rPr kumimoji="0" lang="en-US" sz="30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 for Approving </a:t>
            </a:r>
            <a:r>
              <a:rPr kumimoji="0" lang="en-US" sz="3000" b="0"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Option D</a:t>
            </a:r>
            <a:endParaRPr kumimoji="0" lang="en-US" sz="2000" b="0" i="0" u="none" strike="noStrike" kern="1200" cap="none" spc="0" normalizeH="0" baseline="0" noProof="0">
              <a:ln>
                <a:noFill/>
              </a:ln>
              <a:solidFill>
                <a:srgbClr val="FF0000"/>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11249A36-4091-7B70-0349-74333B86C103}"/>
              </a:ext>
            </a:extLst>
          </p:cNvPr>
          <p:cNvPicPr>
            <a:picLocks noChangeAspect="1"/>
          </p:cNvPicPr>
          <p:nvPr/>
        </p:nvPicPr>
        <p:blipFill>
          <a:blip r:embed="rId4"/>
          <a:stretch>
            <a:fillRect/>
          </a:stretch>
        </p:blipFill>
        <p:spPr>
          <a:xfrm>
            <a:off x="1442716" y="1014214"/>
            <a:ext cx="5039966" cy="5678271"/>
          </a:xfrm>
          <a:prstGeom prst="rect">
            <a:avLst/>
          </a:prstGeom>
        </p:spPr>
      </p:pic>
      <p:pic>
        <p:nvPicPr>
          <p:cNvPr id="7" name="Picture 6">
            <a:extLst>
              <a:ext uri="{FF2B5EF4-FFF2-40B4-BE49-F238E27FC236}">
                <a16:creationId xmlns:a16="http://schemas.microsoft.com/office/drawing/2014/main" id="{592BAD47-EBBA-F797-90F6-8539385C52DD}"/>
              </a:ext>
            </a:extLst>
          </p:cNvPr>
          <p:cNvPicPr>
            <a:picLocks noChangeAspect="1"/>
          </p:cNvPicPr>
          <p:nvPr/>
        </p:nvPicPr>
        <p:blipFill>
          <a:blip r:embed="rId5"/>
          <a:stretch>
            <a:fillRect/>
          </a:stretch>
        </p:blipFill>
        <p:spPr>
          <a:xfrm>
            <a:off x="6482682" y="1014214"/>
            <a:ext cx="3141605" cy="5678271"/>
          </a:xfrm>
          <a:prstGeom prst="rect">
            <a:avLst/>
          </a:prstGeom>
        </p:spPr>
      </p:pic>
    </p:spTree>
    <p:extLst>
      <p:ext uri="{BB962C8B-B14F-4D97-AF65-F5344CB8AC3E}">
        <p14:creationId xmlns:p14="http://schemas.microsoft.com/office/powerpoint/2010/main" val="344347875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F4D4CC4-05C4-2D82-C2B7-CB8680E70154}"/>
              </a:ext>
            </a:extLst>
          </p:cNvPr>
          <p:cNvSpPr txBox="1"/>
          <p:nvPr/>
        </p:nvSpPr>
        <p:spPr>
          <a:xfrm>
            <a:off x="375458" y="2200335"/>
            <a:ext cx="10978342" cy="240065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C</a:t>
            </a:r>
            <a:r>
              <a:rPr lang="en-US" sz="4000" b="1">
                <a:latin typeface="Arial" panose="020B0604020202020204" pitchFamily="34" charset="0"/>
                <a:cs typeface="Arial" panose="020B0604020202020204" pitchFamily="34" charset="0"/>
              </a:rPr>
              <a:t>CY 2024 (FY 2025)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4000" b="1">
              <a:latin typeface="Arial" panose="020B0604020202020204" pitchFamily="34" charset="0"/>
              <a:cs typeface="Arial" panose="020B0604020202020204" pitchFamily="34" charset="0"/>
            </a:endParaRPr>
          </a:p>
          <a:p>
            <a:pPr algn="ctr"/>
            <a:r>
              <a:rPr lang="en-US" sz="4000" b="1">
                <a:latin typeface="Arial" panose="020B0604020202020204" pitchFamily="34" charset="0"/>
                <a:cs typeface="Arial" panose="020B0604020202020204" pitchFamily="34" charset="0"/>
              </a:rPr>
              <a:t>Next Steps If </a:t>
            </a:r>
            <a:r>
              <a:rPr lang="en-US" sz="4000" b="1">
                <a:solidFill>
                  <a:srgbClr val="FF0000"/>
                </a:solidFill>
                <a:latin typeface="Arial" panose="020B0604020202020204" pitchFamily="34" charset="0"/>
                <a:cs typeface="Arial" panose="020B0604020202020204" pitchFamily="34" charset="0"/>
              </a:rPr>
              <a:t>Option D</a:t>
            </a:r>
            <a:r>
              <a:rPr lang="en-US" sz="4000" b="1">
                <a:latin typeface="Arial" panose="020B0604020202020204" pitchFamily="34" charset="0"/>
                <a:cs typeface="Arial" panose="020B0604020202020204" pitchFamily="34" charset="0"/>
              </a:rPr>
              <a:t> is Approved</a:t>
            </a:r>
          </a:p>
          <a:p>
            <a:pPr algn="ctr"/>
            <a:endParaRPr lang="en-US" sz="3000" b="1">
              <a:latin typeface="Arial" panose="020B0604020202020204" pitchFamily="34" charset="0"/>
              <a:cs typeface="Arial" panose="020B0604020202020204" pitchFamily="34" charset="0"/>
            </a:endParaRP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3">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AD579949-9967-BE82-77CE-34CDB01E9CFF}"/>
              </a:ext>
            </a:extLst>
          </p:cNvPr>
          <p:cNvSpPr>
            <a:spLocks noGrp="1"/>
          </p:cNvSpPr>
          <p:nvPr>
            <p:ph type="sldNum" sz="quarter" idx="12"/>
          </p:nvPr>
        </p:nvSpPr>
        <p:spPr/>
        <p:txBody>
          <a:bodyPr/>
          <a:lstStyle/>
          <a:p>
            <a:fld id="{28E6F07D-F62F-4C3B-A21E-2367E9A39921}" type="slidenum">
              <a:rPr lang="en-US" smtClean="0"/>
              <a:t>44</a:t>
            </a:fld>
            <a:endParaRPr lang="en-US"/>
          </a:p>
        </p:txBody>
      </p:sp>
    </p:spTree>
    <p:extLst>
      <p:ext uri="{BB962C8B-B14F-4D97-AF65-F5344CB8AC3E}">
        <p14:creationId xmlns:p14="http://schemas.microsoft.com/office/powerpoint/2010/main" val="28191135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07886"/>
          </a:xfrm>
          <a:prstGeom prst="rect">
            <a:avLst/>
          </a:prstGeom>
          <a:noFill/>
        </p:spPr>
        <p:txBody>
          <a:bodyPr wrap="square" rtlCol="0">
            <a:spAutoFit/>
          </a:bodyPr>
          <a:lstStyle/>
          <a:p>
            <a:pPr algn="ctr"/>
            <a:r>
              <a:rPr lang="en-US" sz="4000">
                <a:solidFill>
                  <a:schemeClr val="bg1"/>
                </a:solidFill>
                <a:effectLst>
                  <a:outerShdw blurRad="38100" dist="38100" dir="2700000" algn="tl">
                    <a:srgbClr val="000000">
                      <a:alpha val="43137"/>
                    </a:srgbClr>
                  </a:outerShdw>
                </a:effectLst>
                <a:latin typeface="Trade Gothic Next HvyCd" panose="020B0906040303020004" pitchFamily="34" charset="0"/>
              </a:rPr>
              <a:t>NEXT STEPS FOR </a:t>
            </a:r>
            <a:r>
              <a:rPr lang="en-US" sz="4000">
                <a:solidFill>
                  <a:srgbClr val="FF0000"/>
                </a:solidFill>
                <a:effectLst>
                  <a:outerShdw blurRad="38100" dist="38100" dir="2700000" algn="tl">
                    <a:srgbClr val="000000">
                      <a:alpha val="43137"/>
                    </a:srgbClr>
                  </a:outerShdw>
                </a:effectLst>
                <a:latin typeface="Trade Gothic Next HvyCd" panose="020B0906040303020004" pitchFamily="34" charset="0"/>
              </a:rPr>
              <a:t>OPTION D:</a:t>
            </a:r>
            <a:r>
              <a:rPr lang="en-US" sz="4000">
                <a:solidFill>
                  <a:schemeClr val="bg1"/>
                </a:solidFill>
                <a:effectLst>
                  <a:outerShdw blurRad="38100" dist="38100" dir="2700000" algn="tl">
                    <a:srgbClr val="000000">
                      <a:alpha val="43137"/>
                    </a:srgbClr>
                  </a:outerShdw>
                </a:effectLst>
                <a:latin typeface="Trade Gothic Next HvyCd" panose="020B0906040303020004" pitchFamily="34" charset="0"/>
              </a:rPr>
              <a:t>  </a:t>
            </a:r>
            <a:r>
              <a:rPr lang="en-US" sz="3500">
                <a:solidFill>
                  <a:schemeClr val="bg1"/>
                </a:solidFill>
                <a:effectLst>
                  <a:outerShdw blurRad="38100" dist="38100" dir="2700000" algn="tl">
                    <a:srgbClr val="000000">
                      <a:alpha val="43137"/>
                    </a:srgbClr>
                  </a:outerShdw>
                </a:effectLst>
                <a:latin typeface="Trade Gothic Next HvyCd" panose="020B0906040303020004" pitchFamily="34" charset="0"/>
              </a:rPr>
              <a:t>Adopt Full Rollback</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p:txBody>
          <a:bodyPr/>
          <a:lstStyle/>
          <a:p>
            <a:fld id="{28E6F07D-F62F-4C3B-A21E-2367E9A39921}" type="slidenum">
              <a:rPr lang="en-US" smtClean="0"/>
              <a:t>45</a:t>
            </a:fld>
            <a:endParaRPr lang="en-US"/>
          </a:p>
        </p:txBody>
      </p:sp>
      <p:pic>
        <p:nvPicPr>
          <p:cNvPr id="4" name="Picture 3">
            <a:extLst>
              <a:ext uri="{FF2B5EF4-FFF2-40B4-BE49-F238E27FC236}">
                <a16:creationId xmlns:a16="http://schemas.microsoft.com/office/drawing/2014/main" id="{7E61C860-4D86-D294-F001-7EC2D88D688F}"/>
              </a:ext>
            </a:extLst>
          </p:cNvPr>
          <p:cNvPicPr>
            <a:picLocks noChangeAspect="1"/>
          </p:cNvPicPr>
          <p:nvPr/>
        </p:nvPicPr>
        <p:blipFill>
          <a:blip r:embed="rId4"/>
          <a:stretch>
            <a:fillRect/>
          </a:stretch>
        </p:blipFill>
        <p:spPr>
          <a:xfrm>
            <a:off x="519819" y="1315382"/>
            <a:ext cx="10833981" cy="2100404"/>
          </a:xfrm>
          <a:prstGeom prst="rect">
            <a:avLst/>
          </a:prstGeom>
        </p:spPr>
      </p:pic>
    </p:spTree>
    <p:extLst>
      <p:ext uri="{BB962C8B-B14F-4D97-AF65-F5344CB8AC3E}">
        <p14:creationId xmlns:p14="http://schemas.microsoft.com/office/powerpoint/2010/main" val="28113176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507831"/>
          </a:xfrm>
          <a:prstGeom prst="rect">
            <a:avLst/>
          </a:prstGeom>
          <a:noFill/>
        </p:spPr>
        <p:txBody>
          <a:bodyPr wrap="square" rtlCol="0">
            <a:spAutoFit/>
          </a:bodyPr>
          <a:lstStyle/>
          <a:p>
            <a:pPr algn="ctr"/>
            <a:r>
              <a:rPr lang="en-US" sz="2700">
                <a:solidFill>
                  <a:srgbClr val="FF0000"/>
                </a:solidFill>
                <a:effectLst>
                  <a:outerShdw blurRad="38100" dist="38100" dir="2700000" algn="tl">
                    <a:srgbClr val="000000">
                      <a:alpha val="43137"/>
                    </a:srgbClr>
                  </a:outerShdw>
                </a:effectLst>
                <a:latin typeface="Trade Gothic Next HvyCd" panose="020B0906040303020004" pitchFamily="34" charset="0"/>
              </a:rPr>
              <a:t>Option D:  </a:t>
            </a:r>
            <a:r>
              <a:rPr lang="en-US" sz="2700">
                <a:solidFill>
                  <a:schemeClr val="bg1"/>
                </a:solidFill>
                <a:effectLst>
                  <a:outerShdw blurRad="38100" dist="38100" dir="2700000" algn="tl">
                    <a:srgbClr val="000000">
                      <a:alpha val="43137"/>
                    </a:srgbClr>
                  </a:outerShdw>
                </a:effectLst>
                <a:latin typeface="Trade Gothic Next HvyCd" panose="020B0906040303020004" pitchFamily="34" charset="0"/>
              </a:rPr>
              <a:t>Current 2024 Tax Digest and 5 Year History of Levy</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a:xfrm>
            <a:off x="9024196" y="6327360"/>
            <a:ext cx="2743200" cy="365125"/>
          </a:xfrm>
        </p:spPr>
        <p:txBody>
          <a:bodyPr/>
          <a:lstStyle/>
          <a:p>
            <a:fld id="{28E6F07D-F62F-4C3B-A21E-2367E9A39921}" type="slidenum">
              <a:rPr lang="en-US" smtClean="0"/>
              <a:t>46</a:t>
            </a:fld>
            <a:endParaRPr lang="en-US"/>
          </a:p>
        </p:txBody>
      </p:sp>
      <p:pic>
        <p:nvPicPr>
          <p:cNvPr id="6" name="Picture 5">
            <a:extLst>
              <a:ext uri="{FF2B5EF4-FFF2-40B4-BE49-F238E27FC236}">
                <a16:creationId xmlns:a16="http://schemas.microsoft.com/office/drawing/2014/main" id="{8A645456-8EC5-1E20-CD61-6504AE960C8D}"/>
              </a:ext>
            </a:extLst>
          </p:cNvPr>
          <p:cNvPicPr>
            <a:picLocks noChangeAspect="1"/>
          </p:cNvPicPr>
          <p:nvPr/>
        </p:nvPicPr>
        <p:blipFill>
          <a:blip r:embed="rId4"/>
          <a:stretch>
            <a:fillRect/>
          </a:stretch>
        </p:blipFill>
        <p:spPr>
          <a:xfrm>
            <a:off x="225240" y="1020964"/>
            <a:ext cx="11542156" cy="5306395"/>
          </a:xfrm>
          <a:prstGeom prst="rect">
            <a:avLst/>
          </a:prstGeom>
        </p:spPr>
      </p:pic>
    </p:spTree>
    <p:extLst>
      <p:ext uri="{BB962C8B-B14F-4D97-AF65-F5344CB8AC3E}">
        <p14:creationId xmlns:p14="http://schemas.microsoft.com/office/powerpoint/2010/main" val="125012476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F4D4CC4-05C4-2D82-C2B7-CB8680E70154}"/>
              </a:ext>
            </a:extLst>
          </p:cNvPr>
          <p:cNvSpPr txBox="1"/>
          <p:nvPr/>
        </p:nvSpPr>
        <p:spPr>
          <a:xfrm>
            <a:off x="375458" y="2629959"/>
            <a:ext cx="10978342" cy="232371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t>
            </a:r>
            <a:r>
              <a:rPr lang="en-US" sz="3000" b="1" dirty="0">
                <a:latin typeface="Arial" panose="020B0604020202020204" pitchFamily="34" charset="0"/>
                <a:cs typeface="Arial" panose="020B0604020202020204" pitchFamily="34" charset="0"/>
              </a:rPr>
              <a:t>CY 2024 (FY 2025) Millage Rate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2500" b="1" dirty="0">
              <a:latin typeface="Arial" panose="020B0604020202020204" pitchFamily="34" charset="0"/>
              <a:cs typeface="Arial" panose="020B0604020202020204" pitchFamily="34" charset="0"/>
            </a:endParaRPr>
          </a:p>
          <a:p>
            <a:pPr algn="ctr"/>
            <a:r>
              <a:rPr lang="en-US" sz="3000" b="1" dirty="0">
                <a:latin typeface="Arial" panose="020B0604020202020204" pitchFamily="34" charset="0"/>
                <a:cs typeface="Arial" panose="020B0604020202020204" pitchFamily="34" charset="0"/>
              </a:rPr>
              <a:t>Summary of Options, Tax History, </a:t>
            </a:r>
          </a:p>
          <a:p>
            <a:pPr algn="ctr"/>
            <a:r>
              <a:rPr lang="en-US" sz="3000" b="1" dirty="0">
                <a:latin typeface="Arial" panose="020B0604020202020204" pitchFamily="34" charset="0"/>
                <a:cs typeface="Arial" panose="020B0604020202020204" pitchFamily="34" charset="0"/>
              </a:rPr>
              <a:t>and Comparison of Other School Districts</a:t>
            </a:r>
          </a:p>
          <a:p>
            <a:pPr algn="ctr"/>
            <a:endParaRPr lang="en-US" sz="3000" b="1" dirty="0">
              <a:latin typeface="Arial" panose="020B0604020202020204" pitchFamily="34" charset="0"/>
              <a:cs typeface="Arial" panose="020B0604020202020204" pitchFamily="34" charset="0"/>
            </a:endParaRP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3">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AD579949-9967-BE82-77CE-34CDB01E9CFF}"/>
              </a:ext>
            </a:extLst>
          </p:cNvPr>
          <p:cNvSpPr>
            <a:spLocks noGrp="1"/>
          </p:cNvSpPr>
          <p:nvPr>
            <p:ph type="sldNum" sz="quarter" idx="12"/>
          </p:nvPr>
        </p:nvSpPr>
        <p:spPr/>
        <p:txBody>
          <a:bodyPr/>
          <a:lstStyle/>
          <a:p>
            <a:fld id="{28E6F07D-F62F-4C3B-A21E-2367E9A39921}" type="slidenum">
              <a:rPr lang="en-US" smtClean="0"/>
              <a:t>47</a:t>
            </a:fld>
            <a:endParaRPr lang="en-US"/>
          </a:p>
        </p:txBody>
      </p:sp>
    </p:spTree>
    <p:extLst>
      <p:ext uri="{BB962C8B-B14F-4D97-AF65-F5344CB8AC3E}">
        <p14:creationId xmlns:p14="http://schemas.microsoft.com/office/powerpoint/2010/main" val="38034510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0"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a:solidFill>
                  <a:schemeClr val="bg1"/>
                </a:solidFill>
                <a:effectLst>
                  <a:outerShdw blurRad="38100" dist="38100" dir="2700000" algn="tl">
                    <a:srgbClr val="000000">
                      <a:alpha val="43137"/>
                    </a:srgbClr>
                  </a:outerShdw>
                </a:effectLst>
                <a:latin typeface="Trade Gothic Next HvyCd" panose="020B0906040303020004" pitchFamily="34" charset="0"/>
              </a:rPr>
              <a:t>Comparisons of Benefits/</a:t>
            </a:r>
            <a:r>
              <a:rPr lang="en-US" sz="2200">
                <a:solidFill>
                  <a:srgbClr val="FF0000"/>
                </a:solidFill>
                <a:effectLst>
                  <a:outerShdw blurRad="38100" dist="38100" dir="2700000" algn="tl">
                    <a:srgbClr val="000000">
                      <a:alpha val="43137"/>
                    </a:srgbClr>
                  </a:outerShdw>
                </a:effectLst>
                <a:latin typeface="Trade Gothic Next HvyCd" panose="020B0906040303020004" pitchFamily="34" charset="0"/>
              </a:rPr>
              <a:t>Dangers </a:t>
            </a:r>
            <a:r>
              <a:rPr lang="en-US" sz="2200">
                <a:solidFill>
                  <a:schemeClr val="bg1"/>
                </a:solidFill>
                <a:effectLst>
                  <a:outerShdw blurRad="38100" dist="38100" dir="2700000" algn="tl">
                    <a:srgbClr val="000000">
                      <a:alpha val="43137"/>
                    </a:srgbClr>
                  </a:outerShdw>
                </a:effectLst>
                <a:latin typeface="Trade Gothic Next HvyCd" panose="020B0906040303020004" pitchFamily="34" charset="0"/>
              </a:rPr>
              <a:t>of All Options Presented </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a:xfrm>
            <a:off x="9063182" y="6492875"/>
            <a:ext cx="2743200" cy="365125"/>
          </a:xfrm>
        </p:spPr>
        <p:txBody>
          <a:bodyPr/>
          <a:lstStyle/>
          <a:p>
            <a:fld id="{28E6F07D-F62F-4C3B-A21E-2367E9A39921}" type="slidenum">
              <a:rPr lang="en-US" smtClean="0"/>
              <a:t>48</a:t>
            </a:fld>
            <a:endParaRPr lang="en-US"/>
          </a:p>
        </p:txBody>
      </p:sp>
      <p:pic>
        <p:nvPicPr>
          <p:cNvPr id="6" name="Picture 5">
            <a:extLst>
              <a:ext uri="{FF2B5EF4-FFF2-40B4-BE49-F238E27FC236}">
                <a16:creationId xmlns:a16="http://schemas.microsoft.com/office/drawing/2014/main" id="{962488F2-3F9D-C9FA-466E-5BAB4B15452F}"/>
              </a:ext>
            </a:extLst>
          </p:cNvPr>
          <p:cNvPicPr>
            <a:picLocks noChangeAspect="1"/>
          </p:cNvPicPr>
          <p:nvPr/>
        </p:nvPicPr>
        <p:blipFill>
          <a:blip r:embed="rId4"/>
          <a:stretch>
            <a:fillRect/>
          </a:stretch>
        </p:blipFill>
        <p:spPr>
          <a:xfrm>
            <a:off x="138545" y="1080662"/>
            <a:ext cx="11914909" cy="5504873"/>
          </a:xfrm>
          <a:prstGeom prst="rect">
            <a:avLst/>
          </a:prstGeom>
        </p:spPr>
      </p:pic>
    </p:spTree>
    <p:extLst>
      <p:ext uri="{BB962C8B-B14F-4D97-AF65-F5344CB8AC3E}">
        <p14:creationId xmlns:p14="http://schemas.microsoft.com/office/powerpoint/2010/main" val="330230939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42714" y="28055"/>
            <a:ext cx="10627939" cy="1015663"/>
          </a:xfrm>
          <a:prstGeom prst="rect">
            <a:avLst/>
          </a:prstGeom>
          <a:noFill/>
        </p:spPr>
        <p:txBody>
          <a:bodyPr wrap="square" rtlCol="0">
            <a:spAutoFit/>
          </a:bodyPr>
          <a:lstStyle/>
          <a:p>
            <a:pPr algn="ctr"/>
            <a:r>
              <a:rPr lang="en-US" sz="3000" dirty="0">
                <a:solidFill>
                  <a:schemeClr val="bg1"/>
                </a:solidFill>
                <a:effectLst>
                  <a:outerShdw blurRad="38100" dist="38100" dir="2700000" algn="tl">
                    <a:srgbClr val="000000">
                      <a:alpha val="43137"/>
                    </a:srgbClr>
                  </a:outerShdw>
                </a:effectLst>
                <a:latin typeface="Trade Gothic Next HvyCd" panose="020B0906040303020004" pitchFamily="34" charset="0"/>
              </a:rPr>
              <a:t>History of Bibb County School District Tax Revenue                                              CY 2019 – CY 2025</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a:xfrm>
            <a:off x="9329057" y="6456411"/>
            <a:ext cx="2743200" cy="365125"/>
          </a:xfrm>
        </p:spPr>
        <p:txBody>
          <a:bodyPr/>
          <a:lstStyle/>
          <a:p>
            <a:fld id="{28E6F07D-F62F-4C3B-A21E-2367E9A39921}" type="slidenum">
              <a:rPr lang="en-US" smtClean="0"/>
              <a:t>49</a:t>
            </a:fld>
            <a:endParaRPr lang="en-US"/>
          </a:p>
        </p:txBody>
      </p:sp>
      <p:pic>
        <p:nvPicPr>
          <p:cNvPr id="4" name="Picture 3">
            <a:extLst>
              <a:ext uri="{FF2B5EF4-FFF2-40B4-BE49-F238E27FC236}">
                <a16:creationId xmlns:a16="http://schemas.microsoft.com/office/drawing/2014/main" id="{8AF2D078-6798-0AF0-E461-43E7F00B1278}"/>
              </a:ext>
            </a:extLst>
          </p:cNvPr>
          <p:cNvPicPr>
            <a:picLocks noChangeAspect="1"/>
          </p:cNvPicPr>
          <p:nvPr/>
        </p:nvPicPr>
        <p:blipFill>
          <a:blip r:embed="rId4"/>
          <a:stretch>
            <a:fillRect/>
          </a:stretch>
        </p:blipFill>
        <p:spPr>
          <a:xfrm>
            <a:off x="242714" y="1060026"/>
            <a:ext cx="11499631" cy="5130261"/>
          </a:xfrm>
          <a:prstGeom prst="rect">
            <a:avLst/>
          </a:prstGeom>
        </p:spPr>
      </p:pic>
      <p:sp>
        <p:nvSpPr>
          <p:cNvPr id="6" name="TextBox 5">
            <a:extLst>
              <a:ext uri="{FF2B5EF4-FFF2-40B4-BE49-F238E27FC236}">
                <a16:creationId xmlns:a16="http://schemas.microsoft.com/office/drawing/2014/main" id="{E35A66AB-5E23-0D77-5064-B9ECDCF3D0FA}"/>
              </a:ext>
            </a:extLst>
          </p:cNvPr>
          <p:cNvSpPr txBox="1"/>
          <p:nvPr/>
        </p:nvSpPr>
        <p:spPr>
          <a:xfrm>
            <a:off x="138545" y="6269641"/>
            <a:ext cx="6594764" cy="369332"/>
          </a:xfrm>
          <a:prstGeom prst="rect">
            <a:avLst/>
          </a:prstGeom>
          <a:noFill/>
        </p:spPr>
        <p:txBody>
          <a:bodyPr wrap="square" rtlCol="0">
            <a:spAutoFit/>
          </a:bodyPr>
          <a:lstStyle/>
          <a:p>
            <a:r>
              <a:rPr lang="en-US" dirty="0"/>
              <a:t>* Bibb County 2024 levied a mount based on full rollback of 13.886 </a:t>
            </a:r>
          </a:p>
        </p:txBody>
      </p:sp>
    </p:spTree>
    <p:extLst>
      <p:ext uri="{BB962C8B-B14F-4D97-AF65-F5344CB8AC3E}">
        <p14:creationId xmlns:p14="http://schemas.microsoft.com/office/powerpoint/2010/main" val="336028553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33478" y="0"/>
            <a:ext cx="10627939" cy="1015663"/>
          </a:xfrm>
          <a:prstGeom prst="rect">
            <a:avLst/>
          </a:prstGeom>
          <a:noFill/>
        </p:spPr>
        <p:txBody>
          <a:bodyPr wrap="square" rtlCol="0">
            <a:spAutoFit/>
          </a:bodyPr>
          <a:lstStyle/>
          <a:p>
            <a:pPr algn="ctr"/>
            <a:r>
              <a:rPr lang="en-US" sz="3000">
                <a:solidFill>
                  <a:schemeClr val="bg1"/>
                </a:solidFill>
                <a:effectLst>
                  <a:outerShdw blurRad="38100" dist="38100" dir="2700000" algn="tl">
                    <a:srgbClr val="000000">
                      <a:alpha val="43137"/>
                    </a:srgbClr>
                  </a:outerShdw>
                </a:effectLst>
                <a:latin typeface="Trade Gothic Next HvyCd" panose="020B0906040303020004" pitchFamily="34" charset="0"/>
              </a:rPr>
              <a:t>Comparisons of Millage Rate Trends of Bibb County School District</a:t>
            </a:r>
          </a:p>
          <a:p>
            <a:pPr algn="ctr"/>
            <a:r>
              <a:rPr lang="en-US" sz="3000">
                <a:solidFill>
                  <a:schemeClr val="bg1"/>
                </a:solidFill>
                <a:effectLst>
                  <a:outerShdw blurRad="38100" dist="38100" dir="2700000" algn="tl">
                    <a:srgbClr val="000000">
                      <a:alpha val="43137"/>
                    </a:srgbClr>
                  </a:outerShdw>
                </a:effectLst>
                <a:latin typeface="Trade Gothic Next HvyCd" panose="020B0906040303020004" pitchFamily="34" charset="0"/>
              </a:rPr>
              <a:t> with Other School Districts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a:xfrm>
            <a:off x="9329057" y="6456411"/>
            <a:ext cx="2743200" cy="365125"/>
          </a:xfrm>
        </p:spPr>
        <p:txBody>
          <a:bodyPr/>
          <a:lstStyle/>
          <a:p>
            <a:fld id="{28E6F07D-F62F-4C3B-A21E-2367E9A39921}" type="slidenum">
              <a:rPr lang="en-US" smtClean="0"/>
              <a:t>50</a:t>
            </a:fld>
            <a:endParaRPr lang="en-US"/>
          </a:p>
        </p:txBody>
      </p:sp>
      <p:pic>
        <p:nvPicPr>
          <p:cNvPr id="4" name="Picture 3">
            <a:extLst>
              <a:ext uri="{FF2B5EF4-FFF2-40B4-BE49-F238E27FC236}">
                <a16:creationId xmlns:a16="http://schemas.microsoft.com/office/drawing/2014/main" id="{33A1A8DA-677A-3842-5AEF-9A51890B0D12}"/>
              </a:ext>
            </a:extLst>
          </p:cNvPr>
          <p:cNvPicPr>
            <a:picLocks noChangeAspect="1"/>
          </p:cNvPicPr>
          <p:nvPr/>
        </p:nvPicPr>
        <p:blipFill>
          <a:blip r:embed="rId4"/>
          <a:stretch>
            <a:fillRect/>
          </a:stretch>
        </p:blipFill>
        <p:spPr>
          <a:xfrm>
            <a:off x="233477" y="1050657"/>
            <a:ext cx="11448449" cy="5524707"/>
          </a:xfrm>
          <a:prstGeom prst="rect">
            <a:avLst/>
          </a:prstGeom>
        </p:spPr>
      </p:pic>
    </p:spTree>
    <p:extLst>
      <p:ext uri="{BB962C8B-B14F-4D97-AF65-F5344CB8AC3E}">
        <p14:creationId xmlns:p14="http://schemas.microsoft.com/office/powerpoint/2010/main" val="216374468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42714" y="28055"/>
            <a:ext cx="10627939" cy="1015663"/>
          </a:xfrm>
          <a:prstGeom prst="rect">
            <a:avLst/>
          </a:prstGeom>
          <a:noFill/>
        </p:spPr>
        <p:txBody>
          <a:bodyPr wrap="square" rtlCol="0">
            <a:spAutoFit/>
          </a:bodyPr>
          <a:lstStyle/>
          <a:p>
            <a:pPr algn="ctr"/>
            <a:r>
              <a:rPr lang="en-US" sz="3000">
                <a:solidFill>
                  <a:schemeClr val="bg1"/>
                </a:solidFill>
                <a:effectLst>
                  <a:outerShdw blurRad="38100" dist="38100" dir="2700000" algn="tl">
                    <a:srgbClr val="000000">
                      <a:alpha val="43137"/>
                    </a:srgbClr>
                  </a:outerShdw>
                </a:effectLst>
                <a:latin typeface="Trade Gothic Next HvyCd" panose="020B0906040303020004" pitchFamily="34" charset="0"/>
              </a:rPr>
              <a:t>5 Year Comparisons of Annual Taxes Levied Georgia School Districts Compared with Bibb County School District</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1D547605-73BE-6423-8619-8B2AC4D6AABE}"/>
              </a:ext>
            </a:extLst>
          </p:cNvPr>
          <p:cNvSpPr>
            <a:spLocks noGrp="1"/>
          </p:cNvSpPr>
          <p:nvPr>
            <p:ph type="sldNum" sz="quarter" idx="12"/>
          </p:nvPr>
        </p:nvSpPr>
        <p:spPr>
          <a:xfrm>
            <a:off x="9329057" y="6456411"/>
            <a:ext cx="2743200" cy="365125"/>
          </a:xfrm>
        </p:spPr>
        <p:txBody>
          <a:bodyPr/>
          <a:lstStyle/>
          <a:p>
            <a:fld id="{28E6F07D-F62F-4C3B-A21E-2367E9A39921}" type="slidenum">
              <a:rPr lang="en-US" smtClean="0"/>
              <a:t>51</a:t>
            </a:fld>
            <a:endParaRPr lang="en-US"/>
          </a:p>
        </p:txBody>
      </p:sp>
      <p:pic>
        <p:nvPicPr>
          <p:cNvPr id="9" name="Picture 8">
            <a:extLst>
              <a:ext uri="{FF2B5EF4-FFF2-40B4-BE49-F238E27FC236}">
                <a16:creationId xmlns:a16="http://schemas.microsoft.com/office/drawing/2014/main" id="{7CD235A8-0C86-324F-DAE0-CA5C8A4DB2B2}"/>
              </a:ext>
            </a:extLst>
          </p:cNvPr>
          <p:cNvPicPr>
            <a:picLocks noChangeAspect="1"/>
          </p:cNvPicPr>
          <p:nvPr/>
        </p:nvPicPr>
        <p:blipFill>
          <a:blip r:embed="rId4"/>
          <a:stretch>
            <a:fillRect/>
          </a:stretch>
        </p:blipFill>
        <p:spPr>
          <a:xfrm>
            <a:off x="138545" y="1043718"/>
            <a:ext cx="11730182" cy="5037808"/>
          </a:xfrm>
          <a:prstGeom prst="rect">
            <a:avLst/>
          </a:prstGeom>
        </p:spPr>
      </p:pic>
      <p:sp>
        <p:nvSpPr>
          <p:cNvPr id="10" name="TextBox 9">
            <a:extLst>
              <a:ext uri="{FF2B5EF4-FFF2-40B4-BE49-F238E27FC236}">
                <a16:creationId xmlns:a16="http://schemas.microsoft.com/office/drawing/2014/main" id="{7510A0A3-9088-3843-15A5-A6C85452E231}"/>
              </a:ext>
            </a:extLst>
          </p:cNvPr>
          <p:cNvSpPr txBox="1"/>
          <p:nvPr/>
        </p:nvSpPr>
        <p:spPr>
          <a:xfrm>
            <a:off x="138545" y="6269641"/>
            <a:ext cx="6594764" cy="369332"/>
          </a:xfrm>
          <a:prstGeom prst="rect">
            <a:avLst/>
          </a:prstGeom>
          <a:noFill/>
        </p:spPr>
        <p:txBody>
          <a:bodyPr wrap="square" rtlCol="0">
            <a:spAutoFit/>
          </a:bodyPr>
          <a:lstStyle/>
          <a:p>
            <a:r>
              <a:rPr lang="en-US" dirty="0"/>
              <a:t>* Bibb County 2024 levied a mount based on full rollback of 13.886 </a:t>
            </a:r>
          </a:p>
        </p:txBody>
      </p:sp>
    </p:spTree>
    <p:extLst>
      <p:ext uri="{BB962C8B-B14F-4D97-AF65-F5344CB8AC3E}">
        <p14:creationId xmlns:p14="http://schemas.microsoft.com/office/powerpoint/2010/main" val="370267745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Q&amp;A</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Picture 3" descr="A yellow question mark in a bubble&#10;&#10;Description automatically generated with low confidence">
            <a:extLst>
              <a:ext uri="{FF2B5EF4-FFF2-40B4-BE49-F238E27FC236}">
                <a16:creationId xmlns:a16="http://schemas.microsoft.com/office/drawing/2014/main" id="{33C66EF9-7B98-2577-311D-497AF00CBBCC}"/>
              </a:ext>
            </a:extLst>
          </p:cNvPr>
          <p:cNvPicPr>
            <a:picLocks noChangeAspect="1"/>
          </p:cNvPicPr>
          <p:nvPr/>
        </p:nvPicPr>
        <p:blipFill rotWithShape="1">
          <a:blip r:embed="rId4">
            <a:extLst>
              <a:ext uri="{28A0092B-C50C-407E-A947-70E740481C1C}">
                <a14:useLocalDpi xmlns:a14="http://schemas.microsoft.com/office/drawing/2010/main" val="0"/>
              </a:ext>
            </a:extLst>
          </a:blip>
          <a:srcRect l="14859" t="14088" r="17703" b="9357"/>
          <a:stretch/>
        </p:blipFill>
        <p:spPr>
          <a:xfrm>
            <a:off x="3049589" y="1624338"/>
            <a:ext cx="5688021" cy="4565178"/>
          </a:xfrm>
          <a:prstGeom prst="rect">
            <a:avLst/>
          </a:prstGeom>
        </p:spPr>
      </p:pic>
      <p:sp>
        <p:nvSpPr>
          <p:cNvPr id="5" name="Slide Number Placeholder 4">
            <a:extLst>
              <a:ext uri="{FF2B5EF4-FFF2-40B4-BE49-F238E27FC236}">
                <a16:creationId xmlns:a16="http://schemas.microsoft.com/office/drawing/2014/main" id="{B5F42702-ED79-AC65-41EE-177B28D3A289}"/>
              </a:ext>
            </a:extLst>
          </p:cNvPr>
          <p:cNvSpPr>
            <a:spLocks noGrp="1"/>
          </p:cNvSpPr>
          <p:nvPr>
            <p:ph type="sldNum" sz="quarter" idx="12"/>
          </p:nvPr>
        </p:nvSpPr>
        <p:spPr/>
        <p:txBody>
          <a:bodyPr/>
          <a:lstStyle/>
          <a:p>
            <a:fld id="{28E6F07D-F62F-4C3B-A21E-2367E9A39921}" type="slidenum">
              <a:rPr lang="en-US" smtClean="0"/>
              <a:t>52</a:t>
            </a:fld>
            <a:endParaRPr lang="en-US"/>
          </a:p>
        </p:txBody>
      </p:sp>
    </p:spTree>
    <p:extLst>
      <p:ext uri="{BB962C8B-B14F-4D97-AF65-F5344CB8AC3E}">
        <p14:creationId xmlns:p14="http://schemas.microsoft.com/office/powerpoint/2010/main" val="220464308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black and yellow logo with a graduation cap&#10;&#10;Description automatically generated with low confidence">
            <a:extLst>
              <a:ext uri="{FF2B5EF4-FFF2-40B4-BE49-F238E27FC236}">
                <a16:creationId xmlns:a16="http://schemas.microsoft.com/office/drawing/2014/main" id="{2C96D13A-50C8-7515-A4F4-A65DB3713D1A}"/>
              </a:ext>
            </a:extLst>
          </p:cNvPr>
          <p:cNvPicPr>
            <a:picLocks noChangeAspect="1"/>
          </p:cNvPicPr>
          <p:nvPr/>
        </p:nvPicPr>
        <p:blipFill rotWithShape="1">
          <a:blip r:embed="rId3">
            <a:extLst>
              <a:ext uri="{28A0092B-C50C-407E-A947-70E740481C1C}">
                <a14:useLocalDpi xmlns:a14="http://schemas.microsoft.com/office/drawing/2010/main" val="0"/>
              </a:ext>
            </a:extLst>
          </a:blip>
          <a:srcRect l="77" r="-128" b="-294"/>
          <a:stretch/>
        </p:blipFill>
        <p:spPr>
          <a:xfrm>
            <a:off x="2192393" y="809582"/>
            <a:ext cx="7866303" cy="3903232"/>
          </a:xfrm>
          <a:prstGeom prst="rect">
            <a:avLst/>
          </a:prstGeom>
        </p:spPr>
      </p:pic>
      <p:sp>
        <p:nvSpPr>
          <p:cNvPr id="2" name="Rectangle 1">
            <a:extLst>
              <a:ext uri="{FF2B5EF4-FFF2-40B4-BE49-F238E27FC236}">
                <a16:creationId xmlns:a16="http://schemas.microsoft.com/office/drawing/2014/main" id="{6E43ECD2-B840-6524-D696-42A5B7DD8535}"/>
              </a:ext>
            </a:extLst>
          </p:cNvPr>
          <p:cNvSpPr/>
          <p:nvPr/>
        </p:nvSpPr>
        <p:spPr>
          <a:xfrm>
            <a:off x="-10450" y="5540413"/>
            <a:ext cx="12197225"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65E18203-ED93-24BE-9F57-00D0DD946266}"/>
              </a:ext>
            </a:extLst>
          </p:cNvPr>
          <p:cNvPicPr>
            <a:picLocks noChangeAspect="1"/>
          </p:cNvPicPr>
          <p:nvPr/>
        </p:nvPicPr>
        <p:blipFill>
          <a:blip r:embed="rId4"/>
          <a:stretch>
            <a:fillRect/>
          </a:stretch>
        </p:blipFill>
        <p:spPr>
          <a:xfrm>
            <a:off x="10795100" y="5540413"/>
            <a:ext cx="1391675" cy="1386174"/>
          </a:xfrm>
          <a:prstGeom prst="rect">
            <a:avLst/>
          </a:prstGeom>
        </p:spPr>
      </p:pic>
      <p:sp>
        <p:nvSpPr>
          <p:cNvPr id="5" name="Slide Number Placeholder 4">
            <a:extLst>
              <a:ext uri="{FF2B5EF4-FFF2-40B4-BE49-F238E27FC236}">
                <a16:creationId xmlns:a16="http://schemas.microsoft.com/office/drawing/2014/main" id="{ADF235D0-FA1D-02FD-63B4-BC483602B591}"/>
              </a:ext>
            </a:extLst>
          </p:cNvPr>
          <p:cNvSpPr>
            <a:spLocks noGrp="1"/>
          </p:cNvSpPr>
          <p:nvPr>
            <p:ph type="sldNum" sz="quarter" idx="12"/>
          </p:nvPr>
        </p:nvSpPr>
        <p:spPr/>
        <p:txBody>
          <a:bodyPr/>
          <a:lstStyle/>
          <a:p>
            <a:fld id="{28E6F07D-F62F-4C3B-A21E-2367E9A39921}" type="slidenum">
              <a:rPr lang="en-US" smtClean="0"/>
              <a:t>53</a:t>
            </a:fld>
            <a:endParaRPr lang="en-US"/>
          </a:p>
        </p:txBody>
      </p:sp>
    </p:spTree>
    <p:extLst>
      <p:ext uri="{BB962C8B-B14F-4D97-AF65-F5344CB8AC3E}">
        <p14:creationId xmlns:p14="http://schemas.microsoft.com/office/powerpoint/2010/main" val="333744317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28</TotalTime>
  <Words>2280</Words>
  <Application>Microsoft Office PowerPoint</Application>
  <PresentationFormat>Widescreen</PresentationFormat>
  <Paragraphs>292</Paragraphs>
  <Slides>53</Slides>
  <Notes>41</Notes>
  <HiddenSlides>0</HiddenSlides>
  <MMClips>1</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53</vt:i4>
      </vt:variant>
    </vt:vector>
  </HeadingPairs>
  <TitlesOfParts>
    <vt:vector size="62" baseType="lpstr">
      <vt:lpstr>Arial</vt:lpstr>
      <vt:lpstr>Arial Narrow</vt:lpstr>
      <vt:lpstr>Calibri</vt:lpstr>
      <vt:lpstr>Calibri Light</vt:lpstr>
      <vt:lpstr>Trade Gothic Next</vt:lpstr>
      <vt:lpstr>Trade Gothic Next Cond</vt:lpstr>
      <vt:lpstr>Trade Gothic Next HvyCd</vt:lpstr>
      <vt:lpstr>Wingdings</vt:lpstr>
      <vt:lpstr>Office Theme</vt:lpstr>
      <vt:lpstr>PowerPoint Presentation</vt:lpstr>
      <vt:lpstr>OUR MISSION</vt:lpstr>
      <vt:lpstr>OUR GUIDING PRINCIPLES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Lovett, Katika</dc:creator>
  <cp:lastModifiedBy>Bailey, Daphne</cp:lastModifiedBy>
  <cp:revision>3</cp:revision>
  <cp:lastPrinted>2024-08-15T18:52:18Z</cp:lastPrinted>
  <dcterms:created xsi:type="dcterms:W3CDTF">2023-05-01T16:02:45Z</dcterms:created>
  <dcterms:modified xsi:type="dcterms:W3CDTF">2024-08-15T20:11:29Z</dcterms:modified>
</cp:coreProperties>
</file>