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92" r:id="rId2"/>
    <p:sldId id="298" r:id="rId3"/>
    <p:sldId id="297" r:id="rId4"/>
    <p:sldId id="300" r:id="rId5"/>
    <p:sldId id="287" r:id="rId6"/>
    <p:sldId id="302" r:id="rId7"/>
    <p:sldId id="309" r:id="rId8"/>
    <p:sldId id="308" r:id="rId9"/>
    <p:sldId id="306" r:id="rId10"/>
    <p:sldId id="303" r:id="rId11"/>
    <p:sldId id="305" r:id="rId12"/>
    <p:sldId id="304" r:id="rId13"/>
    <p:sldId id="307" r:id="rId14"/>
    <p:sldId id="310" r:id="rId15"/>
    <p:sldId id="294" r:id="rId16"/>
    <p:sldId id="295" r:id="rId17"/>
    <p:sldId id="279"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Daphne" userId="42c8d935-f117-4fcd-9f52-82556fd2bc1b" providerId="ADAL" clId="{338C29F2-0742-4BBA-BAC5-61C4862863D3}"/>
    <pc:docChg chg="modSld">
      <pc:chgData name="Bailey, Daphne" userId="42c8d935-f117-4fcd-9f52-82556fd2bc1b" providerId="ADAL" clId="{338C29F2-0742-4BBA-BAC5-61C4862863D3}" dt="2024-07-18T13:46:08.302" v="7" actId="20577"/>
      <pc:docMkLst>
        <pc:docMk/>
      </pc:docMkLst>
      <pc:sldChg chg="modSp mod">
        <pc:chgData name="Bailey, Daphne" userId="42c8d935-f117-4fcd-9f52-82556fd2bc1b" providerId="ADAL" clId="{338C29F2-0742-4BBA-BAC5-61C4862863D3}" dt="2024-07-18T13:46:08.302" v="7" actId="20577"/>
        <pc:sldMkLst>
          <pc:docMk/>
          <pc:sldMk cId="2554398938" sldId="292"/>
        </pc:sldMkLst>
        <pc:spChg chg="mod">
          <ac:chgData name="Bailey, Daphne" userId="42c8d935-f117-4fcd-9f52-82556fd2bc1b" providerId="ADAL" clId="{338C29F2-0742-4BBA-BAC5-61C4862863D3}" dt="2024-07-18T13:46:08.302" v="7" actId="20577"/>
          <ac:spMkLst>
            <pc:docMk/>
            <pc:sldMk cId="2554398938" sldId="292"/>
            <ac:spMk id="7" creationId="{93FBA676-AED3-5BE3-8DCA-C7D33605989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0B248B-D84E-4E0A-A858-F0DA1A0C2F6B}"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en-US"/>
        </a:p>
      </dgm:t>
    </dgm:pt>
    <dgm:pt modelId="{1616F231-75BD-4755-8B7D-4C836982BFA6}">
      <dgm:prSet phldrT="[Text]" custT="1"/>
      <dgm:spPr/>
      <dgm:t>
        <a:bodyPr/>
        <a:lstStyle/>
        <a:p>
          <a:pPr marL="0" lvl="0" algn="l" defTabSz="1244600">
            <a:lnSpc>
              <a:spcPct val="90000"/>
            </a:lnSpc>
            <a:spcBef>
              <a:spcPct val="0"/>
            </a:spcBef>
            <a:spcAft>
              <a:spcPct val="35000"/>
            </a:spcAft>
            <a:buNone/>
          </a:pPr>
          <a:r>
            <a:rPr lang="en-US" sz="2800" kern="1200" dirty="0">
              <a:effectLst>
                <a:outerShdw blurRad="38100" dist="38100" dir="2700000" algn="tl">
                  <a:srgbClr val="000000">
                    <a:alpha val="43137"/>
                  </a:srgbClr>
                </a:outerShdw>
              </a:effectLst>
              <a:latin typeface="Trade Gothic Next HvyCd" panose="020B0906040303020004" pitchFamily="34" charset="0"/>
            </a:rPr>
            <a:t>Phase 1</a:t>
          </a:r>
        </a:p>
      </dgm:t>
    </dgm:pt>
    <dgm:pt modelId="{6AC6B298-DACB-4CAC-B2B8-E8317116AAD0}" type="parTrans" cxnId="{8DC5BD5C-1902-49B8-8564-6E7B9D134DB1}">
      <dgm:prSet/>
      <dgm:spPr/>
      <dgm:t>
        <a:bodyPr/>
        <a:lstStyle/>
        <a:p>
          <a:endParaRPr lang="en-US"/>
        </a:p>
      </dgm:t>
    </dgm:pt>
    <dgm:pt modelId="{7752CB15-D1F9-4A74-8B6F-5BF7D9E785A5}" type="sibTrans" cxnId="{8DC5BD5C-1902-49B8-8564-6E7B9D134DB1}">
      <dgm:prSet/>
      <dgm:spPr/>
      <dgm:t>
        <a:bodyPr/>
        <a:lstStyle/>
        <a:p>
          <a:endParaRPr lang="en-US"/>
        </a:p>
      </dgm:t>
    </dgm:pt>
    <dgm:pt modelId="{32320644-AB4F-4A10-993C-95AE2637103A}">
      <dgm:prSet phldrT="[Text]" custT="1"/>
      <dgm:spPr/>
      <dgm:t>
        <a:bodyPr/>
        <a:lstStyle/>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Planning</a:t>
          </a:r>
        </a:p>
      </dgm:t>
    </dgm:pt>
    <dgm:pt modelId="{0E405034-D324-4690-8E95-CC77B3E6B7C1}" type="parTrans" cxnId="{A314C9E2-AA05-4DC5-B9E5-E3B584741C88}">
      <dgm:prSet/>
      <dgm:spPr/>
      <dgm:t>
        <a:bodyPr/>
        <a:lstStyle/>
        <a:p>
          <a:endParaRPr lang="en-US"/>
        </a:p>
      </dgm:t>
    </dgm:pt>
    <dgm:pt modelId="{A17C51F2-96F2-4169-A738-253D8CF2B87C}" type="sibTrans" cxnId="{A314C9E2-AA05-4DC5-B9E5-E3B584741C88}">
      <dgm:prSet/>
      <dgm:spPr/>
      <dgm:t>
        <a:bodyPr/>
        <a:lstStyle/>
        <a:p>
          <a:endParaRPr lang="en-US"/>
        </a:p>
      </dgm:t>
    </dgm:pt>
    <dgm:pt modelId="{16CBABED-DCC8-4190-8E1A-A00BEAA4CDC1}">
      <dgm:prSet phldrT="[Text]" custT="1"/>
      <dgm:spPr/>
      <dgm:t>
        <a:bodyPr/>
        <a:lstStyle/>
        <a:p>
          <a:pPr algn="l">
            <a:buNone/>
          </a:pPr>
          <a:r>
            <a:rPr lang="en-US" sz="2800" kern="1200" dirty="0">
              <a:effectLst>
                <a:outerShdw blurRad="38100" dist="38100" dir="2700000" algn="tl">
                  <a:srgbClr val="000000">
                    <a:alpha val="43137"/>
                  </a:srgbClr>
                </a:outerShdw>
              </a:effectLst>
              <a:latin typeface="Trade Gothic Next HvyCd" panose="020B0906040303020004" pitchFamily="34" charset="0"/>
            </a:rPr>
            <a:t>Phase 2</a:t>
          </a:r>
        </a:p>
        <a:p>
          <a:pPr algn="l">
            <a:buNone/>
          </a:pPr>
          <a:r>
            <a:rPr lang="en-US" sz="1800" b="1" kern="1200" dirty="0">
              <a:effectLst>
                <a:outerShdw blurRad="38100" dist="38100" dir="2700000" algn="tl">
                  <a:srgbClr val="000000">
                    <a:alpha val="43137"/>
                  </a:srgbClr>
                </a:outerShdw>
              </a:effectLst>
              <a:latin typeface="Calibri" panose="020F0502020204030204"/>
              <a:ea typeface="+mn-ea"/>
              <a:cs typeface="+mn-cs"/>
            </a:rPr>
            <a:t>Data</a:t>
          </a:r>
          <a:r>
            <a:rPr lang="en-US" sz="2700" kern="1200" dirty="0"/>
            <a:t> </a:t>
          </a:r>
          <a:r>
            <a:rPr lang="en-US" sz="1800" b="1" kern="1200" dirty="0">
              <a:effectLst>
                <a:outerShdw blurRad="38100" dist="38100" dir="2700000" algn="tl">
                  <a:srgbClr val="000000">
                    <a:alpha val="43137"/>
                  </a:srgbClr>
                </a:outerShdw>
              </a:effectLst>
              <a:latin typeface="Calibri" panose="020F0502020204030204"/>
              <a:ea typeface="+mn-ea"/>
              <a:cs typeface="+mn-cs"/>
            </a:rPr>
            <a:t>Collection and Analysis</a:t>
          </a:r>
          <a:endParaRPr lang="en-US" sz="2800" kern="1200" dirty="0">
            <a:effectLst>
              <a:outerShdw blurRad="38100" dist="38100" dir="2700000" algn="tl">
                <a:srgbClr val="000000">
                  <a:alpha val="43137"/>
                </a:srgbClr>
              </a:outerShdw>
            </a:effectLst>
            <a:latin typeface="Trade Gothic Next HvyCd" panose="020B0906040303020004" pitchFamily="34" charset="0"/>
          </a:endParaRPr>
        </a:p>
      </dgm:t>
    </dgm:pt>
    <dgm:pt modelId="{B4C04DFE-10DA-490F-A509-132D6651A9BC}" type="parTrans" cxnId="{881ED7C5-79FB-4B2E-A05A-3D0926D66BDD}">
      <dgm:prSet/>
      <dgm:spPr/>
      <dgm:t>
        <a:bodyPr/>
        <a:lstStyle/>
        <a:p>
          <a:endParaRPr lang="en-US"/>
        </a:p>
      </dgm:t>
    </dgm:pt>
    <dgm:pt modelId="{9439BA23-1F91-420A-A1DC-8AADDAA3A35F}" type="sibTrans" cxnId="{881ED7C5-79FB-4B2E-A05A-3D0926D66BDD}">
      <dgm:prSet/>
      <dgm:spPr/>
      <dgm:t>
        <a:bodyPr/>
        <a:lstStyle/>
        <a:p>
          <a:endParaRPr lang="en-US"/>
        </a:p>
      </dgm:t>
    </dgm:pt>
    <dgm:pt modelId="{F391AFCC-85FD-457B-9E93-317AC8ECB6E1}">
      <dgm:prSet phldrT="[Text]" custT="1"/>
      <dgm:spPr/>
      <dgm:t>
        <a:bodyPr/>
        <a:lstStyle/>
        <a:p>
          <a:pPr algn="l">
            <a:buNone/>
          </a:pPr>
          <a:r>
            <a:rPr lang="en-US" sz="2800" b="1" dirty="0">
              <a:effectLst>
                <a:outerShdw blurRad="38100" dist="38100" dir="2700000" algn="tl">
                  <a:srgbClr val="000000">
                    <a:alpha val="43137"/>
                  </a:srgbClr>
                </a:outerShdw>
              </a:effectLst>
              <a:latin typeface="Trade Gothic Next HvyCd" panose="020B0906040303020004" pitchFamily="34" charset="0"/>
            </a:rPr>
            <a:t>Phase 3</a:t>
          </a:r>
        </a:p>
      </dgm:t>
    </dgm:pt>
    <dgm:pt modelId="{ED4DCC79-7222-4300-A6F4-01B3503A4645}" type="parTrans" cxnId="{FC43159D-3FFF-427E-823B-6558B465472B}">
      <dgm:prSet/>
      <dgm:spPr/>
      <dgm:t>
        <a:bodyPr/>
        <a:lstStyle/>
        <a:p>
          <a:endParaRPr lang="en-US"/>
        </a:p>
      </dgm:t>
    </dgm:pt>
    <dgm:pt modelId="{610C1C02-7A4E-412F-8A15-FA3ADC94A170}" type="sibTrans" cxnId="{FC43159D-3FFF-427E-823B-6558B465472B}">
      <dgm:prSet/>
      <dgm:spPr/>
      <dgm:t>
        <a:bodyPr/>
        <a:lstStyle/>
        <a:p>
          <a:endParaRPr lang="en-US"/>
        </a:p>
      </dgm:t>
    </dgm:pt>
    <dgm:pt modelId="{F039D82A-ACFA-49ED-A4C1-FD6A126C6540}">
      <dgm:prSet phldrT="[Text]" custT="1"/>
      <dgm:spPr/>
      <dgm:t>
        <a:bodyPr/>
        <a:lstStyle/>
        <a:p>
          <a:pPr algn="l">
            <a:buNone/>
          </a:pPr>
          <a:r>
            <a:rPr lang="en-US" sz="1800" b="1" dirty="0">
              <a:effectLst>
                <a:outerShdw blurRad="38100" dist="38100" dir="2700000" algn="tl">
                  <a:srgbClr val="000000">
                    <a:alpha val="43137"/>
                  </a:srgbClr>
                </a:outerShdw>
              </a:effectLst>
            </a:rPr>
            <a:t>Community</a:t>
          </a:r>
        </a:p>
      </dgm:t>
    </dgm:pt>
    <dgm:pt modelId="{43ADCC5C-B8A0-4D23-969C-8D5995318A6C}" type="parTrans" cxnId="{D59AB5C0-F760-432C-A660-E499F8C9FD9D}">
      <dgm:prSet/>
      <dgm:spPr/>
      <dgm:t>
        <a:bodyPr/>
        <a:lstStyle/>
        <a:p>
          <a:endParaRPr lang="en-US"/>
        </a:p>
      </dgm:t>
    </dgm:pt>
    <dgm:pt modelId="{397EB33C-2575-4086-8E90-716523C84CAC}" type="sibTrans" cxnId="{D59AB5C0-F760-432C-A660-E499F8C9FD9D}">
      <dgm:prSet/>
      <dgm:spPr/>
      <dgm:t>
        <a:bodyPr/>
        <a:lstStyle/>
        <a:p>
          <a:endParaRPr lang="en-US"/>
        </a:p>
      </dgm:t>
    </dgm:pt>
    <dgm:pt modelId="{5DD147EC-0B8F-42F1-A9EF-A92A4A630DBA}">
      <dgm:prSet phldrT="[Text]" custT="1"/>
      <dgm:spPr/>
      <dgm:t>
        <a:bodyPr/>
        <a:lstStyle/>
        <a:p>
          <a:pPr algn="ctr">
            <a:buNone/>
          </a:pPr>
          <a:endParaRPr lang="en-US" sz="2800" b="1" dirty="0">
            <a:effectLst>
              <a:outerShdw blurRad="38100" dist="38100" dir="2700000" algn="tl">
                <a:srgbClr val="000000">
                  <a:alpha val="43137"/>
                </a:srgbClr>
              </a:outerShdw>
            </a:effectLst>
            <a:latin typeface="Trade Gothic Next HvyCd" panose="020B0906040303020004" pitchFamily="34" charset="0"/>
          </a:endParaRPr>
        </a:p>
        <a:p>
          <a:pPr algn="l">
            <a:buNone/>
          </a:pPr>
          <a:r>
            <a:rPr lang="en-US" sz="2800" b="1" dirty="0">
              <a:effectLst>
                <a:outerShdw blurRad="38100" dist="38100" dir="2700000" algn="tl">
                  <a:srgbClr val="000000">
                    <a:alpha val="43137"/>
                  </a:srgbClr>
                </a:outerShdw>
              </a:effectLst>
              <a:latin typeface="Trade Gothic Next HvyCd" panose="020B0906040303020004" pitchFamily="34" charset="0"/>
            </a:rPr>
            <a:t>Phase 4</a:t>
          </a:r>
        </a:p>
      </dgm:t>
    </dgm:pt>
    <dgm:pt modelId="{C1B5A1A3-411D-4109-AFEF-B56436DE445B}" type="parTrans" cxnId="{91BDA1AE-0F7F-4270-8D21-975F1E76D071}">
      <dgm:prSet/>
      <dgm:spPr/>
      <dgm:t>
        <a:bodyPr/>
        <a:lstStyle/>
        <a:p>
          <a:endParaRPr lang="en-US"/>
        </a:p>
      </dgm:t>
    </dgm:pt>
    <dgm:pt modelId="{A5AC7AC6-090D-44E5-986B-DAFFC6988C1D}" type="sibTrans" cxnId="{91BDA1AE-0F7F-4270-8D21-975F1E76D071}">
      <dgm:prSet/>
      <dgm:spPr/>
      <dgm:t>
        <a:bodyPr/>
        <a:lstStyle/>
        <a:p>
          <a:endParaRPr lang="en-US"/>
        </a:p>
      </dgm:t>
    </dgm:pt>
    <dgm:pt modelId="{19C9B43A-A0CE-4B67-9562-9373573F660E}">
      <dgm:prSet phldrT="[Text]" custT="1"/>
      <dgm:spPr/>
      <dgm:t>
        <a:bodyPr/>
        <a:lstStyle/>
        <a:p>
          <a:pPr algn="l">
            <a:buNone/>
          </a:pPr>
          <a:r>
            <a:rPr lang="en-US" sz="1800" b="1" dirty="0">
              <a:effectLst>
                <a:outerShdw blurRad="38100" dist="38100" dir="2700000" algn="tl">
                  <a:srgbClr val="000000">
                    <a:alpha val="43137"/>
                  </a:srgbClr>
                </a:outerShdw>
              </a:effectLst>
            </a:rPr>
            <a:t>Decision</a:t>
          </a:r>
        </a:p>
      </dgm:t>
    </dgm:pt>
    <dgm:pt modelId="{F7EE424C-ACF6-4085-AA58-AB5BF4F6547E}" type="parTrans" cxnId="{348B5C82-EA57-425C-BE1E-EADEC6C44073}">
      <dgm:prSet/>
      <dgm:spPr/>
      <dgm:t>
        <a:bodyPr/>
        <a:lstStyle/>
        <a:p>
          <a:endParaRPr lang="en-US"/>
        </a:p>
      </dgm:t>
    </dgm:pt>
    <dgm:pt modelId="{E6FC304C-C189-4489-A553-5DCABBE132A8}" type="sibTrans" cxnId="{348B5C82-EA57-425C-BE1E-EADEC6C44073}">
      <dgm:prSet/>
      <dgm:spPr/>
      <dgm:t>
        <a:bodyPr/>
        <a:lstStyle/>
        <a:p>
          <a:endParaRPr lang="en-US"/>
        </a:p>
      </dgm:t>
    </dgm:pt>
    <dgm:pt modelId="{B553C859-F3E9-4C0B-8BA9-A5B96F0D3C88}">
      <dgm:prSet phldrT="[Text]" custT="1"/>
      <dgm:spPr/>
      <dgm:t>
        <a:bodyPr/>
        <a:lstStyle/>
        <a:p>
          <a:pPr algn="l">
            <a:buNone/>
          </a:pPr>
          <a:r>
            <a:rPr lang="en-US" sz="1800" b="1" dirty="0">
              <a:effectLst>
                <a:outerShdw blurRad="38100" dist="38100" dir="2700000" algn="tl">
                  <a:srgbClr val="000000">
                    <a:alpha val="43137"/>
                  </a:srgbClr>
                </a:outerShdw>
              </a:effectLst>
            </a:rPr>
            <a:t>Making</a:t>
          </a:r>
        </a:p>
      </dgm:t>
    </dgm:pt>
    <dgm:pt modelId="{7844E6A7-573D-4C18-A320-80BEC514A720}" type="parTrans" cxnId="{1C837E1D-7F98-4454-B386-75ACE8B49740}">
      <dgm:prSet/>
      <dgm:spPr/>
      <dgm:t>
        <a:bodyPr/>
        <a:lstStyle/>
        <a:p>
          <a:endParaRPr lang="en-US"/>
        </a:p>
      </dgm:t>
    </dgm:pt>
    <dgm:pt modelId="{4BD931E6-A0A0-4D44-8939-E6DD6627681C}" type="sibTrans" cxnId="{1C837E1D-7F98-4454-B386-75ACE8B49740}">
      <dgm:prSet/>
      <dgm:spPr/>
      <dgm:t>
        <a:bodyPr/>
        <a:lstStyle/>
        <a:p>
          <a:endParaRPr lang="en-US"/>
        </a:p>
      </dgm:t>
    </dgm:pt>
    <dgm:pt modelId="{BB0FDB5C-91AC-4274-9562-E006AEE76C29}">
      <dgm:prSet phldrT="[Text]" custT="1"/>
      <dgm:spPr/>
      <dgm:t>
        <a:bodyPr/>
        <a:lstStyle/>
        <a:p>
          <a:pPr algn="l">
            <a:buNone/>
          </a:pPr>
          <a:r>
            <a:rPr lang="en-US" sz="1800" b="1" dirty="0">
              <a:effectLst>
                <a:outerShdw blurRad="38100" dist="38100" dir="2700000" algn="tl">
                  <a:srgbClr val="000000">
                    <a:alpha val="43137"/>
                  </a:srgbClr>
                </a:outerShdw>
              </a:effectLst>
            </a:rPr>
            <a:t>Planning</a:t>
          </a:r>
        </a:p>
      </dgm:t>
    </dgm:pt>
    <dgm:pt modelId="{E6389E91-8C1E-4AA4-BDD1-4010BD7BBDFB}" type="parTrans" cxnId="{7D462AAB-65B0-4B45-9B3F-BABE11B14A50}">
      <dgm:prSet/>
      <dgm:spPr/>
      <dgm:t>
        <a:bodyPr/>
        <a:lstStyle/>
        <a:p>
          <a:endParaRPr lang="en-US"/>
        </a:p>
      </dgm:t>
    </dgm:pt>
    <dgm:pt modelId="{AA0E15CB-6A0A-44F2-80B0-0A64220CC562}" type="sibTrans" cxnId="{7D462AAB-65B0-4B45-9B3F-BABE11B14A50}">
      <dgm:prSet/>
      <dgm:spPr/>
      <dgm:t>
        <a:bodyPr/>
        <a:lstStyle/>
        <a:p>
          <a:endParaRPr lang="en-US"/>
        </a:p>
      </dgm:t>
    </dgm:pt>
    <dgm:pt modelId="{168046EC-ADE5-448F-8D2C-0387C6289947}">
      <dgm:prSet phldrT="[Text]" custT="1"/>
      <dgm:spPr/>
      <dgm:t>
        <a:bodyPr/>
        <a:lstStyle/>
        <a:p>
          <a:pPr algn="l">
            <a:buNone/>
          </a:pPr>
          <a:r>
            <a:rPr lang="en-US" sz="1800" b="1" dirty="0">
              <a:effectLst>
                <a:outerShdw blurRad="38100" dist="38100" dir="2700000" algn="tl">
                  <a:srgbClr val="000000">
                    <a:alpha val="43137"/>
                  </a:srgbClr>
                </a:outerShdw>
              </a:effectLst>
            </a:rPr>
            <a:t>Engagement</a:t>
          </a:r>
        </a:p>
      </dgm:t>
    </dgm:pt>
    <dgm:pt modelId="{63BBA532-0E0E-45F1-9F24-90250E44FAD3}" type="parTrans" cxnId="{B7E1C62C-FBA0-4AFA-A236-AF1AECF91CE0}">
      <dgm:prSet/>
      <dgm:spPr/>
      <dgm:t>
        <a:bodyPr/>
        <a:lstStyle/>
        <a:p>
          <a:endParaRPr lang="en-US"/>
        </a:p>
      </dgm:t>
    </dgm:pt>
    <dgm:pt modelId="{68140FF3-37C1-4F05-94A9-0F306454F20B}" type="sibTrans" cxnId="{B7E1C62C-FBA0-4AFA-A236-AF1AECF91CE0}">
      <dgm:prSet/>
      <dgm:spPr/>
      <dgm:t>
        <a:bodyPr/>
        <a:lstStyle/>
        <a:p>
          <a:endParaRPr lang="en-US"/>
        </a:p>
      </dgm:t>
    </dgm:pt>
    <dgm:pt modelId="{A8A1BCAD-32EE-4802-85DD-82BE555E3681}">
      <dgm:prSet phldrT="[Text]" custT="1"/>
      <dgm:spPr/>
      <dgm:t>
        <a:bodyPr/>
        <a:lstStyle/>
        <a:p>
          <a:pPr algn="l">
            <a:buNone/>
          </a:pPr>
          <a:r>
            <a:rPr lang="en-US" sz="1800" b="1" dirty="0">
              <a:effectLst>
                <a:outerShdw blurRad="38100" dist="38100" dir="2700000" algn="tl">
                  <a:srgbClr val="000000">
                    <a:alpha val="43137"/>
                  </a:srgbClr>
                </a:outerShdw>
              </a:effectLst>
            </a:rPr>
            <a:t>and</a:t>
          </a:r>
        </a:p>
      </dgm:t>
    </dgm:pt>
    <dgm:pt modelId="{84F763B2-E1F7-46CD-AB66-5F05CA6DCA76}" type="parTrans" cxnId="{A95EE613-708D-45F9-8590-8E0A4CA24D21}">
      <dgm:prSet/>
      <dgm:spPr/>
      <dgm:t>
        <a:bodyPr/>
        <a:lstStyle/>
        <a:p>
          <a:endParaRPr lang="en-US"/>
        </a:p>
      </dgm:t>
    </dgm:pt>
    <dgm:pt modelId="{F2CB1741-BBEB-4B6B-98E5-35B954D16A76}" type="sibTrans" cxnId="{A95EE613-708D-45F9-8590-8E0A4CA24D21}">
      <dgm:prSet/>
      <dgm:spPr/>
      <dgm:t>
        <a:bodyPr/>
        <a:lstStyle/>
        <a:p>
          <a:endParaRPr lang="en-US"/>
        </a:p>
      </dgm:t>
    </dgm:pt>
    <dgm:pt modelId="{581FEB1B-4554-43B2-AF77-8700D6A48378}">
      <dgm:prSet phldrT="[Text]" custT="1"/>
      <dgm:spPr/>
      <dgm:t>
        <a:bodyPr/>
        <a:lstStyle/>
        <a:p>
          <a:pPr algn="l">
            <a:buNone/>
          </a:pPr>
          <a:r>
            <a:rPr lang="en-US" sz="1800" b="1" dirty="0">
              <a:effectLst>
                <a:outerShdw blurRad="38100" dist="38100" dir="2700000" algn="tl">
                  <a:srgbClr val="000000">
                    <a:alpha val="43137"/>
                  </a:srgbClr>
                </a:outerShdw>
              </a:effectLst>
            </a:rPr>
            <a:t>Feedback</a:t>
          </a:r>
        </a:p>
      </dgm:t>
    </dgm:pt>
    <dgm:pt modelId="{FA3A3321-D190-47CB-B359-C07F86474D4B}" type="parTrans" cxnId="{4FAA985A-6088-4450-9715-A714F9DC8D95}">
      <dgm:prSet/>
      <dgm:spPr/>
      <dgm:t>
        <a:bodyPr/>
        <a:lstStyle/>
        <a:p>
          <a:endParaRPr lang="en-US"/>
        </a:p>
      </dgm:t>
    </dgm:pt>
    <dgm:pt modelId="{7EAFF7D7-5527-4C6C-84F5-35E8550D253B}" type="sibTrans" cxnId="{4FAA985A-6088-4450-9715-A714F9DC8D95}">
      <dgm:prSet/>
      <dgm:spPr/>
      <dgm:t>
        <a:bodyPr/>
        <a:lstStyle/>
        <a:p>
          <a:endParaRPr lang="en-US"/>
        </a:p>
      </dgm:t>
    </dgm:pt>
    <dgm:pt modelId="{B5E7EB51-D072-4561-8025-730488FD5470}">
      <dgm:prSet phldrT="[Text]" custT="1"/>
      <dgm:spPr/>
      <dgm:t>
        <a:bodyPr/>
        <a:lstStyle/>
        <a:p>
          <a:pPr algn="l">
            <a:buNone/>
          </a:pPr>
          <a:r>
            <a:rPr lang="en-US" sz="1800" b="1" dirty="0">
              <a:effectLst>
                <a:outerShdw blurRad="38100" dist="38100" dir="2700000" algn="tl">
                  <a:srgbClr val="000000">
                    <a:alpha val="43137"/>
                  </a:srgbClr>
                </a:outerShdw>
              </a:effectLst>
            </a:rPr>
            <a:t>and</a:t>
          </a:r>
        </a:p>
      </dgm:t>
    </dgm:pt>
    <dgm:pt modelId="{BA3FDC53-B30E-44FC-9401-033DB6C3143A}" type="parTrans" cxnId="{3BC1CB1B-30B8-47DA-8C21-B2DD1D7FDE2F}">
      <dgm:prSet/>
      <dgm:spPr/>
      <dgm:t>
        <a:bodyPr/>
        <a:lstStyle/>
        <a:p>
          <a:endParaRPr lang="en-US"/>
        </a:p>
      </dgm:t>
    </dgm:pt>
    <dgm:pt modelId="{DDC08F6A-3B0F-48A5-9E10-67EC0E0D3708}" type="sibTrans" cxnId="{3BC1CB1B-30B8-47DA-8C21-B2DD1D7FDE2F}">
      <dgm:prSet/>
      <dgm:spPr/>
      <dgm:t>
        <a:bodyPr/>
        <a:lstStyle/>
        <a:p>
          <a:endParaRPr lang="en-US"/>
        </a:p>
      </dgm:t>
    </dgm:pt>
    <dgm:pt modelId="{431BEB6C-798F-405D-8F30-BA17CE1E3899}">
      <dgm:prSet phldrT="[Text]" custT="1"/>
      <dgm:spPr/>
      <dgm:t>
        <a:bodyPr/>
        <a:lstStyle/>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and</a:t>
          </a:r>
        </a:p>
      </dgm:t>
    </dgm:pt>
    <dgm:pt modelId="{22FFBE9B-92E0-4561-9AB2-B59BC0292416}" type="parTrans" cxnId="{1E31389C-CA75-4533-8869-6AF37A85E0E1}">
      <dgm:prSet/>
      <dgm:spPr/>
      <dgm:t>
        <a:bodyPr/>
        <a:lstStyle/>
        <a:p>
          <a:endParaRPr lang="en-US"/>
        </a:p>
      </dgm:t>
    </dgm:pt>
    <dgm:pt modelId="{E7891BFA-1B22-43D6-A14C-57F231E2B7D0}" type="sibTrans" cxnId="{1E31389C-CA75-4533-8869-6AF37A85E0E1}">
      <dgm:prSet/>
      <dgm:spPr/>
      <dgm:t>
        <a:bodyPr/>
        <a:lstStyle/>
        <a:p>
          <a:endParaRPr lang="en-US"/>
        </a:p>
      </dgm:t>
    </dgm:pt>
    <dgm:pt modelId="{3EEAA593-E6DB-434C-A428-9073C873FCB7}">
      <dgm:prSet phldrT="[Text]" custT="1"/>
      <dgm:spPr/>
      <dgm:t>
        <a:bodyPr/>
        <a:lstStyle/>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Preparation</a:t>
          </a:r>
        </a:p>
      </dgm:t>
    </dgm:pt>
    <dgm:pt modelId="{BBCE4DC9-630D-4543-BBF9-9F8C8D702132}" type="parTrans" cxnId="{5C9526E4-40C7-4BE6-AC7E-8195986C9C9A}">
      <dgm:prSet/>
      <dgm:spPr/>
      <dgm:t>
        <a:bodyPr/>
        <a:lstStyle/>
        <a:p>
          <a:endParaRPr lang="en-US"/>
        </a:p>
      </dgm:t>
    </dgm:pt>
    <dgm:pt modelId="{95015A02-0AF7-4D79-A781-22AFBF8D3C81}" type="sibTrans" cxnId="{5C9526E4-40C7-4BE6-AC7E-8195986C9C9A}">
      <dgm:prSet/>
      <dgm:spPr/>
      <dgm:t>
        <a:bodyPr/>
        <a:lstStyle/>
        <a:p>
          <a:endParaRPr lang="en-US"/>
        </a:p>
      </dgm:t>
    </dgm:pt>
    <dgm:pt modelId="{431263A5-D95C-462F-ACD0-5DA5F6BCD4B9}" type="pres">
      <dgm:prSet presAssocID="{6E0B248B-D84E-4E0A-A858-F0DA1A0C2F6B}" presName="Name0" presStyleCnt="0">
        <dgm:presLayoutVars>
          <dgm:dir/>
          <dgm:resizeHandles val="exact"/>
        </dgm:presLayoutVars>
      </dgm:prSet>
      <dgm:spPr/>
    </dgm:pt>
    <dgm:pt modelId="{F478DFBE-E25F-4748-B742-F9C02F907BAE}" type="pres">
      <dgm:prSet presAssocID="{1616F231-75BD-4755-8B7D-4C836982BFA6}" presName="node" presStyleLbl="node1" presStyleIdx="0" presStyleCnt="4">
        <dgm:presLayoutVars>
          <dgm:bulletEnabled val="1"/>
        </dgm:presLayoutVars>
      </dgm:prSet>
      <dgm:spPr/>
    </dgm:pt>
    <dgm:pt modelId="{22C4A42B-EB68-4D16-8F74-7FD177E241E9}" type="pres">
      <dgm:prSet presAssocID="{7752CB15-D1F9-4A74-8B6F-5BF7D9E785A5}" presName="sibTrans" presStyleCnt="0"/>
      <dgm:spPr/>
    </dgm:pt>
    <dgm:pt modelId="{402426FD-9BCE-4AF2-9B21-652DBF34663E}" type="pres">
      <dgm:prSet presAssocID="{16CBABED-DCC8-4190-8E1A-A00BEAA4CDC1}" presName="node" presStyleLbl="node1" presStyleIdx="1" presStyleCnt="4">
        <dgm:presLayoutVars>
          <dgm:bulletEnabled val="1"/>
        </dgm:presLayoutVars>
      </dgm:prSet>
      <dgm:spPr/>
    </dgm:pt>
    <dgm:pt modelId="{EB1591AD-4A6D-4379-8668-94A5989AF536}" type="pres">
      <dgm:prSet presAssocID="{9439BA23-1F91-420A-A1DC-8AADDAA3A35F}" presName="sibTrans" presStyleCnt="0"/>
      <dgm:spPr/>
    </dgm:pt>
    <dgm:pt modelId="{08A429C3-B15F-4AEA-B88B-9529E1A61FAD}" type="pres">
      <dgm:prSet presAssocID="{F391AFCC-85FD-457B-9E93-317AC8ECB6E1}" presName="node" presStyleLbl="node1" presStyleIdx="2" presStyleCnt="4">
        <dgm:presLayoutVars>
          <dgm:bulletEnabled val="1"/>
        </dgm:presLayoutVars>
      </dgm:prSet>
      <dgm:spPr/>
    </dgm:pt>
    <dgm:pt modelId="{5E56EBB7-6A5B-4511-B0B6-74049F3EF1EB}" type="pres">
      <dgm:prSet presAssocID="{610C1C02-7A4E-412F-8A15-FA3ADC94A170}" presName="sibTrans" presStyleCnt="0"/>
      <dgm:spPr/>
    </dgm:pt>
    <dgm:pt modelId="{C8FA3F8A-4DA9-4633-A655-3B1540F0FCEB}" type="pres">
      <dgm:prSet presAssocID="{5DD147EC-0B8F-42F1-A9EF-A92A4A630DBA}" presName="node" presStyleLbl="node1" presStyleIdx="3" presStyleCnt="4" custLinFactNeighborX="5817" custLinFactNeighborY="0">
        <dgm:presLayoutVars>
          <dgm:bulletEnabled val="1"/>
        </dgm:presLayoutVars>
      </dgm:prSet>
      <dgm:spPr/>
    </dgm:pt>
  </dgm:ptLst>
  <dgm:cxnLst>
    <dgm:cxn modelId="{A95EE613-708D-45F9-8590-8E0A4CA24D21}" srcId="{F391AFCC-85FD-457B-9E93-317AC8ECB6E1}" destId="{A8A1BCAD-32EE-4802-85DD-82BE555E3681}" srcOrd="2" destOrd="0" parTransId="{84F763B2-E1F7-46CD-AB66-5F05CA6DCA76}" sibTransId="{F2CB1741-BBEB-4B6B-98E5-35B954D16A76}"/>
    <dgm:cxn modelId="{F9471816-252F-401F-8DC8-17408B77AB94}" type="presOf" srcId="{B553C859-F3E9-4C0B-8BA9-A5B96F0D3C88}" destId="{C8FA3F8A-4DA9-4633-A655-3B1540F0FCEB}" srcOrd="0" destOrd="2" presId="urn:microsoft.com/office/officeart/2005/8/layout/hList6"/>
    <dgm:cxn modelId="{3BC1CB1B-30B8-47DA-8C21-B2DD1D7FDE2F}" srcId="{5DD147EC-0B8F-42F1-A9EF-A92A4A630DBA}" destId="{B5E7EB51-D072-4561-8025-730488FD5470}" srcOrd="2" destOrd="0" parTransId="{BA3FDC53-B30E-44FC-9401-033DB6C3143A}" sibTransId="{DDC08F6A-3B0F-48A5-9E10-67EC0E0D3708}"/>
    <dgm:cxn modelId="{1C837E1D-7F98-4454-B386-75ACE8B49740}" srcId="{5DD147EC-0B8F-42F1-A9EF-A92A4A630DBA}" destId="{B553C859-F3E9-4C0B-8BA9-A5B96F0D3C88}" srcOrd="1" destOrd="0" parTransId="{7844E6A7-573D-4C18-A320-80BEC514A720}" sibTransId="{4BD931E6-A0A0-4D44-8939-E6DD6627681C}"/>
    <dgm:cxn modelId="{B7E1C62C-FBA0-4AFA-A236-AF1AECF91CE0}" srcId="{F391AFCC-85FD-457B-9E93-317AC8ECB6E1}" destId="{168046EC-ADE5-448F-8D2C-0387C6289947}" srcOrd="1" destOrd="0" parTransId="{63BBA532-0E0E-45F1-9F24-90250E44FAD3}" sibTransId="{68140FF3-37C1-4F05-94A9-0F306454F20B}"/>
    <dgm:cxn modelId="{C5A86633-96E3-4CF8-9AF3-4B44DF646778}" type="presOf" srcId="{581FEB1B-4554-43B2-AF77-8700D6A48378}" destId="{08A429C3-B15F-4AEA-B88B-9529E1A61FAD}" srcOrd="0" destOrd="4" presId="urn:microsoft.com/office/officeart/2005/8/layout/hList6"/>
    <dgm:cxn modelId="{8DC5BD5C-1902-49B8-8564-6E7B9D134DB1}" srcId="{6E0B248B-D84E-4E0A-A858-F0DA1A0C2F6B}" destId="{1616F231-75BD-4755-8B7D-4C836982BFA6}" srcOrd="0" destOrd="0" parTransId="{6AC6B298-DACB-4CAC-B2B8-E8317116AAD0}" sibTransId="{7752CB15-D1F9-4A74-8B6F-5BF7D9E785A5}"/>
    <dgm:cxn modelId="{9ECE4E66-B8CD-4D5B-8F2E-6EC251E27DB7}" type="presOf" srcId="{168046EC-ADE5-448F-8D2C-0387C6289947}" destId="{08A429C3-B15F-4AEA-B88B-9529E1A61FAD}" srcOrd="0" destOrd="2" presId="urn:microsoft.com/office/officeart/2005/8/layout/hList6"/>
    <dgm:cxn modelId="{D3E71B6C-EACE-46D2-A4C4-E12F90203F17}" type="presOf" srcId="{431BEB6C-798F-405D-8F30-BA17CE1E3899}" destId="{F478DFBE-E25F-4748-B742-F9C02F907BAE}" srcOrd="0" destOrd="2" presId="urn:microsoft.com/office/officeart/2005/8/layout/hList6"/>
    <dgm:cxn modelId="{9383FC59-A47B-404F-A64C-4448087D770A}" type="presOf" srcId="{5DD147EC-0B8F-42F1-A9EF-A92A4A630DBA}" destId="{C8FA3F8A-4DA9-4633-A655-3B1540F0FCEB}" srcOrd="0" destOrd="0" presId="urn:microsoft.com/office/officeart/2005/8/layout/hList6"/>
    <dgm:cxn modelId="{4FAA985A-6088-4450-9715-A714F9DC8D95}" srcId="{F391AFCC-85FD-457B-9E93-317AC8ECB6E1}" destId="{581FEB1B-4554-43B2-AF77-8700D6A48378}" srcOrd="3" destOrd="0" parTransId="{FA3A3321-D190-47CB-B359-C07F86474D4B}" sibTransId="{7EAFF7D7-5527-4C6C-84F5-35E8550D253B}"/>
    <dgm:cxn modelId="{348B5C82-EA57-425C-BE1E-EADEC6C44073}" srcId="{5DD147EC-0B8F-42F1-A9EF-A92A4A630DBA}" destId="{19C9B43A-A0CE-4B67-9562-9373573F660E}" srcOrd="0" destOrd="0" parTransId="{F7EE424C-ACF6-4085-AA58-AB5BF4F6547E}" sibTransId="{E6FC304C-C189-4489-A553-5DCABBE132A8}"/>
    <dgm:cxn modelId="{A9959991-2398-4386-A4C0-CBB4B9030A7B}" type="presOf" srcId="{A8A1BCAD-32EE-4802-85DD-82BE555E3681}" destId="{08A429C3-B15F-4AEA-B88B-9529E1A61FAD}" srcOrd="0" destOrd="3" presId="urn:microsoft.com/office/officeart/2005/8/layout/hList6"/>
    <dgm:cxn modelId="{B5F5E493-8E68-4BB6-ABDA-ED2CBAF29810}" type="presOf" srcId="{F391AFCC-85FD-457B-9E93-317AC8ECB6E1}" destId="{08A429C3-B15F-4AEA-B88B-9529E1A61FAD}" srcOrd="0" destOrd="0" presId="urn:microsoft.com/office/officeart/2005/8/layout/hList6"/>
    <dgm:cxn modelId="{1E31389C-CA75-4533-8869-6AF37A85E0E1}" srcId="{1616F231-75BD-4755-8B7D-4C836982BFA6}" destId="{431BEB6C-798F-405D-8F30-BA17CE1E3899}" srcOrd="1" destOrd="0" parTransId="{22FFBE9B-92E0-4561-9AB2-B59BC0292416}" sibTransId="{E7891BFA-1B22-43D6-A14C-57F231E2B7D0}"/>
    <dgm:cxn modelId="{FC43159D-3FFF-427E-823B-6558B465472B}" srcId="{6E0B248B-D84E-4E0A-A858-F0DA1A0C2F6B}" destId="{F391AFCC-85FD-457B-9E93-317AC8ECB6E1}" srcOrd="2" destOrd="0" parTransId="{ED4DCC79-7222-4300-A6F4-01B3503A4645}" sibTransId="{610C1C02-7A4E-412F-8A15-FA3ADC94A170}"/>
    <dgm:cxn modelId="{D8517DA1-31F8-4709-8C4F-0D0EF67DC995}" type="presOf" srcId="{1616F231-75BD-4755-8B7D-4C836982BFA6}" destId="{F478DFBE-E25F-4748-B742-F9C02F907BAE}" srcOrd="0" destOrd="0" presId="urn:microsoft.com/office/officeart/2005/8/layout/hList6"/>
    <dgm:cxn modelId="{7D462AAB-65B0-4B45-9B3F-BABE11B14A50}" srcId="{5DD147EC-0B8F-42F1-A9EF-A92A4A630DBA}" destId="{BB0FDB5C-91AC-4274-9562-E006AEE76C29}" srcOrd="3" destOrd="0" parTransId="{E6389E91-8C1E-4AA4-BDD1-4010BD7BBDFB}" sibTransId="{AA0E15CB-6A0A-44F2-80B0-0A64220CC562}"/>
    <dgm:cxn modelId="{91BDA1AE-0F7F-4270-8D21-975F1E76D071}" srcId="{6E0B248B-D84E-4E0A-A858-F0DA1A0C2F6B}" destId="{5DD147EC-0B8F-42F1-A9EF-A92A4A630DBA}" srcOrd="3" destOrd="0" parTransId="{C1B5A1A3-411D-4109-AFEF-B56436DE445B}" sibTransId="{A5AC7AC6-090D-44E5-986B-DAFFC6988C1D}"/>
    <dgm:cxn modelId="{2A8C0AAF-9CB0-4AF7-AD57-D0C4AF8A5E32}" type="presOf" srcId="{BB0FDB5C-91AC-4274-9562-E006AEE76C29}" destId="{C8FA3F8A-4DA9-4633-A655-3B1540F0FCEB}" srcOrd="0" destOrd="4" presId="urn:microsoft.com/office/officeart/2005/8/layout/hList6"/>
    <dgm:cxn modelId="{806448B9-838A-470F-ADF5-C6866A2477D8}" type="presOf" srcId="{19C9B43A-A0CE-4B67-9562-9373573F660E}" destId="{C8FA3F8A-4DA9-4633-A655-3B1540F0FCEB}" srcOrd="0" destOrd="1" presId="urn:microsoft.com/office/officeart/2005/8/layout/hList6"/>
    <dgm:cxn modelId="{D59AB5C0-F760-432C-A660-E499F8C9FD9D}" srcId="{F391AFCC-85FD-457B-9E93-317AC8ECB6E1}" destId="{F039D82A-ACFA-49ED-A4C1-FD6A126C6540}" srcOrd="0" destOrd="0" parTransId="{43ADCC5C-B8A0-4D23-969C-8D5995318A6C}" sibTransId="{397EB33C-2575-4086-8E90-716523C84CAC}"/>
    <dgm:cxn modelId="{881ED7C5-79FB-4B2E-A05A-3D0926D66BDD}" srcId="{6E0B248B-D84E-4E0A-A858-F0DA1A0C2F6B}" destId="{16CBABED-DCC8-4190-8E1A-A00BEAA4CDC1}" srcOrd="1" destOrd="0" parTransId="{B4C04DFE-10DA-490F-A509-132D6651A9BC}" sibTransId="{9439BA23-1F91-420A-A1DC-8AADDAA3A35F}"/>
    <dgm:cxn modelId="{EBBAE3CC-2090-425B-BC10-D6F49698AD0D}" type="presOf" srcId="{F039D82A-ACFA-49ED-A4C1-FD6A126C6540}" destId="{08A429C3-B15F-4AEA-B88B-9529E1A61FAD}" srcOrd="0" destOrd="1" presId="urn:microsoft.com/office/officeart/2005/8/layout/hList6"/>
    <dgm:cxn modelId="{A314C9E2-AA05-4DC5-B9E5-E3B584741C88}" srcId="{1616F231-75BD-4755-8B7D-4C836982BFA6}" destId="{32320644-AB4F-4A10-993C-95AE2637103A}" srcOrd="0" destOrd="0" parTransId="{0E405034-D324-4690-8E95-CC77B3E6B7C1}" sibTransId="{A17C51F2-96F2-4169-A738-253D8CF2B87C}"/>
    <dgm:cxn modelId="{5C9526E4-40C7-4BE6-AC7E-8195986C9C9A}" srcId="{1616F231-75BD-4755-8B7D-4C836982BFA6}" destId="{3EEAA593-E6DB-434C-A428-9073C873FCB7}" srcOrd="2" destOrd="0" parTransId="{BBCE4DC9-630D-4543-BBF9-9F8C8D702132}" sibTransId="{95015A02-0AF7-4D79-A781-22AFBF8D3C81}"/>
    <dgm:cxn modelId="{B3FDE1EE-3175-4FC9-BB7D-09E9CA8F98C4}" type="presOf" srcId="{16CBABED-DCC8-4190-8E1A-A00BEAA4CDC1}" destId="{402426FD-9BCE-4AF2-9B21-652DBF34663E}" srcOrd="0" destOrd="0" presId="urn:microsoft.com/office/officeart/2005/8/layout/hList6"/>
    <dgm:cxn modelId="{ADA2EAF0-76C6-4077-B66E-FE582EC74288}" type="presOf" srcId="{6E0B248B-D84E-4E0A-A858-F0DA1A0C2F6B}" destId="{431263A5-D95C-462F-ACD0-5DA5F6BCD4B9}" srcOrd="0" destOrd="0" presId="urn:microsoft.com/office/officeart/2005/8/layout/hList6"/>
    <dgm:cxn modelId="{F79DB0F4-51C7-46AE-81F6-0FA190E68EEE}" type="presOf" srcId="{3EEAA593-E6DB-434C-A428-9073C873FCB7}" destId="{F478DFBE-E25F-4748-B742-F9C02F907BAE}" srcOrd="0" destOrd="3" presId="urn:microsoft.com/office/officeart/2005/8/layout/hList6"/>
    <dgm:cxn modelId="{2A8281F5-591F-4823-AEC7-CA06E5BB26A7}" type="presOf" srcId="{32320644-AB4F-4A10-993C-95AE2637103A}" destId="{F478DFBE-E25F-4748-B742-F9C02F907BAE}" srcOrd="0" destOrd="1" presId="urn:microsoft.com/office/officeart/2005/8/layout/hList6"/>
    <dgm:cxn modelId="{F3ECEEF7-9B88-4573-8A30-641B0CA6CCAF}" type="presOf" srcId="{B5E7EB51-D072-4561-8025-730488FD5470}" destId="{C8FA3F8A-4DA9-4633-A655-3B1540F0FCEB}" srcOrd="0" destOrd="3" presId="urn:microsoft.com/office/officeart/2005/8/layout/hList6"/>
    <dgm:cxn modelId="{98193645-47E9-4AAC-9457-8B2B97E19590}" type="presParOf" srcId="{431263A5-D95C-462F-ACD0-5DA5F6BCD4B9}" destId="{F478DFBE-E25F-4748-B742-F9C02F907BAE}" srcOrd="0" destOrd="0" presId="urn:microsoft.com/office/officeart/2005/8/layout/hList6"/>
    <dgm:cxn modelId="{A2BA9613-8AB7-40D1-91AB-960F9138F512}" type="presParOf" srcId="{431263A5-D95C-462F-ACD0-5DA5F6BCD4B9}" destId="{22C4A42B-EB68-4D16-8F74-7FD177E241E9}" srcOrd="1" destOrd="0" presId="urn:microsoft.com/office/officeart/2005/8/layout/hList6"/>
    <dgm:cxn modelId="{4F39C462-508D-4EC7-9134-A9A1DF452E11}" type="presParOf" srcId="{431263A5-D95C-462F-ACD0-5DA5F6BCD4B9}" destId="{402426FD-9BCE-4AF2-9B21-652DBF34663E}" srcOrd="2" destOrd="0" presId="urn:microsoft.com/office/officeart/2005/8/layout/hList6"/>
    <dgm:cxn modelId="{F0BCA6B4-3E46-40FC-84A9-4F6B5671D3EF}" type="presParOf" srcId="{431263A5-D95C-462F-ACD0-5DA5F6BCD4B9}" destId="{EB1591AD-4A6D-4379-8668-94A5989AF536}" srcOrd="3" destOrd="0" presId="urn:microsoft.com/office/officeart/2005/8/layout/hList6"/>
    <dgm:cxn modelId="{CCF27D7F-5EC4-450C-ADC1-AADFDDCEEC84}" type="presParOf" srcId="{431263A5-D95C-462F-ACD0-5DA5F6BCD4B9}" destId="{08A429C3-B15F-4AEA-B88B-9529E1A61FAD}" srcOrd="4" destOrd="0" presId="urn:microsoft.com/office/officeart/2005/8/layout/hList6"/>
    <dgm:cxn modelId="{FA540E70-C965-450C-A1D7-F345CF390ABC}" type="presParOf" srcId="{431263A5-D95C-462F-ACD0-5DA5F6BCD4B9}" destId="{5E56EBB7-6A5B-4511-B0B6-74049F3EF1EB}" srcOrd="5" destOrd="0" presId="urn:microsoft.com/office/officeart/2005/8/layout/hList6"/>
    <dgm:cxn modelId="{742B40B7-EA63-4F6D-A15D-EA7343B5A930}" type="presParOf" srcId="{431263A5-D95C-462F-ACD0-5DA5F6BCD4B9}" destId="{C8FA3F8A-4DA9-4633-A655-3B1540F0FCEB}" srcOrd="6"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8DFBE-E25F-4748-B742-F9C02F907BAE}">
      <dsp:nvSpPr>
        <dsp:cNvPr id="0" name=""/>
        <dsp:cNvSpPr/>
      </dsp:nvSpPr>
      <dsp:spPr>
        <a:xfrm rot="16200000">
          <a:off x="-1745944" y="1747903"/>
          <a:ext cx="5418667" cy="1922859"/>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l" defTabSz="1244600">
            <a:lnSpc>
              <a:spcPct val="90000"/>
            </a:lnSpc>
            <a:spcBef>
              <a:spcPct val="0"/>
            </a:spcBef>
            <a:spcAft>
              <a:spcPct val="35000"/>
            </a:spcAft>
            <a:buNone/>
          </a:pPr>
          <a:r>
            <a:rPr lang="en-US" sz="2800" kern="1200" dirty="0">
              <a:effectLst>
                <a:outerShdw blurRad="38100" dist="38100" dir="2700000" algn="tl">
                  <a:srgbClr val="000000">
                    <a:alpha val="43137"/>
                  </a:srgbClr>
                </a:outerShdw>
              </a:effectLst>
              <a:latin typeface="Trade Gothic Next HvyCd" panose="020B0906040303020004" pitchFamily="34" charset="0"/>
            </a:rPr>
            <a:t>Phase 1</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Planning</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and</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Preparation</a:t>
          </a:r>
        </a:p>
      </dsp:txBody>
      <dsp:txXfrm rot="5400000">
        <a:off x="1960" y="1083732"/>
        <a:ext cx="1922859" cy="3251201"/>
      </dsp:txXfrm>
    </dsp:sp>
    <dsp:sp modelId="{402426FD-9BCE-4AF2-9B21-652DBF34663E}">
      <dsp:nvSpPr>
        <dsp:cNvPr id="0" name=""/>
        <dsp:cNvSpPr/>
      </dsp:nvSpPr>
      <dsp:spPr>
        <a:xfrm rot="16200000">
          <a:off x="321129" y="1747903"/>
          <a:ext cx="5418667" cy="1922859"/>
        </a:xfrm>
        <a:prstGeom prst="flowChartManualOperation">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ctr" anchorCtr="0">
          <a:noAutofit/>
        </a:bodyPr>
        <a:lstStyle/>
        <a:p>
          <a:pPr marL="0" lvl="0" indent="0" algn="l" defTabSz="1244600">
            <a:lnSpc>
              <a:spcPct val="90000"/>
            </a:lnSpc>
            <a:spcBef>
              <a:spcPct val="0"/>
            </a:spcBef>
            <a:spcAft>
              <a:spcPct val="35000"/>
            </a:spcAft>
            <a:buNone/>
          </a:pPr>
          <a:r>
            <a:rPr lang="en-US" sz="2800" kern="1200" dirty="0">
              <a:effectLst>
                <a:outerShdw blurRad="38100" dist="38100" dir="2700000" algn="tl">
                  <a:srgbClr val="000000">
                    <a:alpha val="43137"/>
                  </a:srgbClr>
                </a:outerShdw>
              </a:effectLst>
              <a:latin typeface="Trade Gothic Next HvyCd" panose="020B0906040303020004" pitchFamily="34" charset="0"/>
            </a:rPr>
            <a:t>Phase 2</a:t>
          </a:r>
        </a:p>
        <a:p>
          <a:pPr marL="0" lvl="0" indent="0" algn="l" defTabSz="1244600">
            <a:lnSpc>
              <a:spcPct val="90000"/>
            </a:lnSpc>
            <a:spcBef>
              <a:spcPct val="0"/>
            </a:spcBef>
            <a:spcAft>
              <a:spcPct val="35000"/>
            </a:spcAft>
            <a:buNone/>
          </a:pPr>
          <a:r>
            <a:rPr lang="en-US" sz="1800" b="1" kern="1200" dirty="0">
              <a:effectLst>
                <a:outerShdw blurRad="38100" dist="38100" dir="2700000" algn="tl">
                  <a:srgbClr val="000000">
                    <a:alpha val="43137"/>
                  </a:srgbClr>
                </a:outerShdw>
              </a:effectLst>
              <a:latin typeface="Calibri" panose="020F0502020204030204"/>
              <a:ea typeface="+mn-ea"/>
              <a:cs typeface="+mn-cs"/>
            </a:rPr>
            <a:t>Data</a:t>
          </a:r>
          <a:r>
            <a:rPr lang="en-US" sz="2700" kern="1200" dirty="0"/>
            <a:t> </a:t>
          </a:r>
          <a:r>
            <a:rPr lang="en-US" sz="1800" b="1" kern="1200" dirty="0">
              <a:effectLst>
                <a:outerShdw blurRad="38100" dist="38100" dir="2700000" algn="tl">
                  <a:srgbClr val="000000">
                    <a:alpha val="43137"/>
                  </a:srgbClr>
                </a:outerShdw>
              </a:effectLst>
              <a:latin typeface="Calibri" panose="020F0502020204030204"/>
              <a:ea typeface="+mn-ea"/>
              <a:cs typeface="+mn-cs"/>
            </a:rPr>
            <a:t>Collection and Analysis</a:t>
          </a:r>
          <a:endParaRPr lang="en-US" sz="2800" kern="1200" dirty="0">
            <a:effectLst>
              <a:outerShdw blurRad="38100" dist="38100" dir="2700000" algn="tl">
                <a:srgbClr val="000000">
                  <a:alpha val="43137"/>
                </a:srgbClr>
              </a:outerShdw>
            </a:effectLst>
            <a:latin typeface="Trade Gothic Next HvyCd" panose="020B0906040303020004" pitchFamily="34" charset="0"/>
          </a:endParaRPr>
        </a:p>
      </dsp:txBody>
      <dsp:txXfrm rot="5400000">
        <a:off x="2069033" y="1083732"/>
        <a:ext cx="1922859" cy="3251201"/>
      </dsp:txXfrm>
    </dsp:sp>
    <dsp:sp modelId="{08A429C3-B15F-4AEA-B88B-9529E1A61FAD}">
      <dsp:nvSpPr>
        <dsp:cNvPr id="0" name=""/>
        <dsp:cNvSpPr/>
      </dsp:nvSpPr>
      <dsp:spPr>
        <a:xfrm rot="16200000">
          <a:off x="2388203" y="1747903"/>
          <a:ext cx="5418667" cy="1922859"/>
        </a:xfrm>
        <a:prstGeom prst="flowChartManualOperation">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l"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latin typeface="Trade Gothic Next HvyCd" panose="020B0906040303020004" pitchFamily="34" charset="0"/>
            </a:rPr>
            <a:t>Phase 3</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Community</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Engagement</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and</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Feedback</a:t>
          </a:r>
        </a:p>
      </dsp:txBody>
      <dsp:txXfrm rot="5400000">
        <a:off x="4136107" y="1083732"/>
        <a:ext cx="1922859" cy="3251201"/>
      </dsp:txXfrm>
    </dsp:sp>
    <dsp:sp modelId="{C8FA3F8A-4DA9-4633-A655-3B1540F0FCEB}">
      <dsp:nvSpPr>
        <dsp:cNvPr id="0" name=""/>
        <dsp:cNvSpPr/>
      </dsp:nvSpPr>
      <dsp:spPr>
        <a:xfrm rot="16200000">
          <a:off x="4457236" y="1747903"/>
          <a:ext cx="5418667" cy="1922859"/>
        </a:xfrm>
        <a:prstGeom prst="flowChartManualOperation">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77800" bIns="0" numCol="1" spcCol="1270" anchor="t" anchorCtr="0">
          <a:noAutofit/>
        </a:bodyPr>
        <a:lstStyle/>
        <a:p>
          <a:pPr marL="0" lvl="0" indent="0" algn="ctr" defTabSz="1244600">
            <a:lnSpc>
              <a:spcPct val="90000"/>
            </a:lnSpc>
            <a:spcBef>
              <a:spcPct val="0"/>
            </a:spcBef>
            <a:spcAft>
              <a:spcPct val="35000"/>
            </a:spcAft>
            <a:buNone/>
          </a:pPr>
          <a:endParaRPr lang="en-US" sz="2800" b="1" kern="1200" dirty="0">
            <a:effectLst>
              <a:outerShdw blurRad="38100" dist="38100" dir="2700000" algn="tl">
                <a:srgbClr val="000000">
                  <a:alpha val="43137"/>
                </a:srgbClr>
              </a:outerShdw>
            </a:effectLst>
            <a:latin typeface="Trade Gothic Next HvyCd" panose="020B0906040303020004" pitchFamily="34" charset="0"/>
          </a:endParaRPr>
        </a:p>
        <a:p>
          <a:pPr marL="0" lvl="0" indent="0" algn="l" defTabSz="1244600">
            <a:lnSpc>
              <a:spcPct val="90000"/>
            </a:lnSpc>
            <a:spcBef>
              <a:spcPct val="0"/>
            </a:spcBef>
            <a:spcAft>
              <a:spcPct val="35000"/>
            </a:spcAft>
            <a:buNone/>
          </a:pPr>
          <a:r>
            <a:rPr lang="en-US" sz="2800" b="1" kern="1200" dirty="0">
              <a:effectLst>
                <a:outerShdw blurRad="38100" dist="38100" dir="2700000" algn="tl">
                  <a:srgbClr val="000000">
                    <a:alpha val="43137"/>
                  </a:srgbClr>
                </a:outerShdw>
              </a:effectLst>
              <a:latin typeface="Trade Gothic Next HvyCd" panose="020B0906040303020004" pitchFamily="34" charset="0"/>
            </a:rPr>
            <a:t>Phase 4</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Decision</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Making</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and</a:t>
          </a:r>
        </a:p>
        <a:p>
          <a:pPr marL="171450" lvl="1" indent="-171450" algn="l" defTabSz="800100">
            <a:lnSpc>
              <a:spcPct val="90000"/>
            </a:lnSpc>
            <a:spcBef>
              <a:spcPct val="0"/>
            </a:spcBef>
            <a:spcAft>
              <a:spcPct val="15000"/>
            </a:spcAft>
            <a:buNone/>
          </a:pPr>
          <a:r>
            <a:rPr lang="en-US" sz="1800" b="1" kern="1200" dirty="0">
              <a:effectLst>
                <a:outerShdw blurRad="38100" dist="38100" dir="2700000" algn="tl">
                  <a:srgbClr val="000000">
                    <a:alpha val="43137"/>
                  </a:srgbClr>
                </a:outerShdw>
              </a:effectLst>
            </a:rPr>
            <a:t>Planning</a:t>
          </a:r>
        </a:p>
      </dsp:txBody>
      <dsp:txXfrm rot="5400000">
        <a:off x="6205140" y="1083732"/>
        <a:ext cx="1922859" cy="3251201"/>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7/18/2024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934315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857952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607807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3677425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18154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3148333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422927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2220636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1184004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7/18/2024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7/18/2024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7/18/2024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7/18/2024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7/18/2024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7/18/2024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7/18/2024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2.svg"/><Relationship Id="rId3" Type="http://schemas.openxmlformats.org/officeDocument/2006/relationships/image" Target="../media/image6.png"/><Relationship Id="rId7" Type="http://schemas.openxmlformats.org/officeDocument/2006/relationships/diagramColors" Target="../diagrams/colors1.xml"/><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0.svg"/><Relationship Id="rId5" Type="http://schemas.openxmlformats.org/officeDocument/2006/relationships/diagramLayout" Target="../diagrams/layout1.xml"/><Relationship Id="rId10" Type="http://schemas.openxmlformats.org/officeDocument/2006/relationships/image" Target="../media/image9.png"/><Relationship Id="rId4" Type="http://schemas.openxmlformats.org/officeDocument/2006/relationships/diagramData" Target="../diagrams/data1.xml"/><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362059" y="2335521"/>
            <a:ext cx="11457432" cy="2308324"/>
          </a:xfrm>
          <a:prstGeom prst="rect">
            <a:avLst/>
          </a:prstGeom>
          <a:ln w="38100">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defTabSz="914400"/>
            <a:r>
              <a:rPr lang="en-US" sz="4800" b="1">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Exploring School Consolidation Efforts in the</a:t>
            </a:r>
          </a:p>
          <a:p>
            <a:pPr algn="ctr" defTabSz="914400"/>
            <a:r>
              <a:rPr lang="en-US" sz="4800" b="1">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Bibb County School District for 2025-2026 School Year</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Dr. Katika D. Lovett	</a:t>
            </a:r>
          </a:p>
          <a:p>
            <a:r>
              <a:rPr lang="en-US" sz="2400" i="1">
                <a:solidFill>
                  <a:schemeClr val="bg1"/>
                </a:solidFill>
                <a:latin typeface="Trade Gothic Next Cond" panose="020B0506040303020004" pitchFamily="34" charset="0"/>
                <a:cs typeface="Arial" panose="020B0604020202020204" pitchFamily="34" charset="0"/>
              </a:rPr>
              <a:t>Deputy Superintendent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July 18,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0" y="5534970"/>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39" y="984770"/>
            <a:ext cx="11817235" cy="5278007"/>
          </a:xfrm>
          <a:noFill/>
        </p:spPr>
        <p:txBody>
          <a:bodyPr vert="horz" lIns="91440" tIns="45720" rIns="91440" bIns="45720" rtlCol="0" anchor="t">
            <a:noAutofit/>
          </a:bodyPr>
          <a:lstStyle/>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dirty="0">
                <a:latin typeface="Arial Narrow"/>
              </a:rPr>
              <a:t>The purpose of this presentation is to provide an in-depth overview of the proposed plan for exploring school consolidation within the Bibb County School District for the 2025-2026 school year. This plan emphasizes thorough planning, rigorous data analysis, and active community and student engagement to make informed decisions that prioritize financial efficiency and significantly enhance student outcomes and experiences. </a:t>
            </a:r>
            <a:endParaRPr lang="en-US" sz="2000" dirty="0">
              <a:latin typeface="Arial Narrow" panose="020B0606020202030204" pitchFamily="34" charset="0"/>
            </a:endParaRPr>
          </a:p>
          <a:p>
            <a:pPr marL="0" indent="0">
              <a:lnSpc>
                <a:spcPct val="100000"/>
              </a:lnSpc>
              <a:spcBef>
                <a:spcPts val="0"/>
              </a:spcBef>
              <a:buNone/>
            </a:pPr>
            <a:endParaRPr lang="en-US" sz="700"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endParaRPr lang="en-US" sz="1000" cap="all" dirty="0">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000" dirty="0">
                <a:latin typeface="Arial Narrow" panose="020B0606020202030204" pitchFamily="34" charset="0"/>
              </a:rPr>
              <a:t>Core Elements</a:t>
            </a:r>
          </a:p>
          <a:p>
            <a:pPr>
              <a:lnSpc>
                <a:spcPct val="100000"/>
              </a:lnSpc>
              <a:spcBef>
                <a:spcPts val="0"/>
              </a:spcBef>
            </a:pPr>
            <a:r>
              <a:rPr lang="en-US" sz="2000" dirty="0">
                <a:latin typeface="Arial Narrow" panose="020B0606020202030204" pitchFamily="34" charset="0"/>
              </a:rPr>
              <a:t>Goals and Strategies</a:t>
            </a:r>
          </a:p>
          <a:p>
            <a:pPr>
              <a:lnSpc>
                <a:spcPct val="100000"/>
              </a:lnSpc>
              <a:spcBef>
                <a:spcPts val="0"/>
              </a:spcBef>
            </a:pPr>
            <a:r>
              <a:rPr lang="en-US" sz="2000" dirty="0">
                <a:latin typeface="Arial Narrow" panose="020B0606020202030204" pitchFamily="34" charset="0"/>
              </a:rPr>
              <a:t>Timeline and Activities</a:t>
            </a:r>
          </a:p>
          <a:p>
            <a:pPr>
              <a:lnSpc>
                <a:spcPct val="100000"/>
              </a:lnSpc>
              <a:spcBef>
                <a:spcPts val="0"/>
              </a:spcBef>
            </a:pPr>
            <a:r>
              <a:rPr lang="en-US" sz="2000" dirty="0">
                <a:latin typeface="Arial Narrow" panose="020B0606020202030204" pitchFamily="34" charset="0"/>
              </a:rPr>
              <a:t>Next Steps + Q &amp;A</a:t>
            </a:r>
          </a:p>
          <a:p>
            <a:pPr marL="0" indent="0">
              <a:lnSpc>
                <a:spcPct val="100000"/>
              </a:lnSpc>
              <a:spcBef>
                <a:spcPts val="0"/>
              </a:spcBef>
              <a:buNone/>
            </a:pPr>
            <a:endParaRPr lang="en-US" sz="2000" dirty="0">
              <a:latin typeface="Arial Narrow" panose="020B0606020202030204" pitchFamily="34" charset="0"/>
            </a:endParaRPr>
          </a:p>
          <a:p>
            <a:pPr marL="0" indent="0">
              <a:lnSpc>
                <a:spcPct val="100000"/>
              </a:lnSpc>
              <a:spcBef>
                <a:spcPts val="0"/>
              </a:spcBef>
              <a:buNone/>
            </a:pPr>
            <a:r>
              <a:rPr lang="en-US"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With a focus on robust planning, rigorous data analysis, and active stakeholder engagement, the Bibb County School District is poised to explore school consolidation as a key strategy for future budget planning. This comprehensive and balanced approach will empower us to make informed decisions that prioritize financial efficiency and significantly enhance student outcomes and experiences.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latin typeface="Trade Gothic Next HvyCd" panose="020B0906040303020004" pitchFamily="34" charset="0"/>
              </a:rPr>
              <a:t>CORE ELEMENTS OF THE PROCESS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3D73CD88-2CA0-10DC-E420-2371C1683E50}"/>
              </a:ext>
            </a:extLst>
          </p:cNvPr>
          <p:cNvSpPr txBox="1"/>
          <p:nvPr/>
        </p:nvSpPr>
        <p:spPr>
          <a:xfrm>
            <a:off x="186613" y="1057915"/>
            <a:ext cx="11994378" cy="5401479"/>
          </a:xfrm>
          <a:prstGeom prst="rect">
            <a:avLst/>
          </a:prstGeom>
          <a:noFill/>
        </p:spPr>
        <p:txBody>
          <a:bodyPr wrap="square" rtlCol="0">
            <a:spAutoFit/>
          </a:bodyPr>
          <a:lstStyle/>
          <a:p>
            <a:pPr marL="342900" indent="-342900">
              <a:buAutoNum type="arabicPeriod"/>
            </a:pPr>
            <a:r>
              <a:rPr lang="en-US" sz="2300" b="1" i="1" dirty="0">
                <a:effectLst>
                  <a:outerShdw blurRad="38100" dist="38100" dir="2700000" algn="tl">
                    <a:srgbClr val="000000">
                      <a:alpha val="43137"/>
                    </a:srgbClr>
                  </a:outerShdw>
                </a:effectLst>
              </a:rPr>
              <a:t>Transparency:  </a:t>
            </a:r>
            <a:r>
              <a:rPr lang="en-US" sz="2300" dirty="0"/>
              <a:t>Maintain open lines of communication throughout the process, ensuring all stakeholders, especially students, are informed and heard.</a:t>
            </a:r>
          </a:p>
          <a:p>
            <a:pPr marL="342900" indent="-342900">
              <a:buAutoNum type="arabicPeriod"/>
            </a:pPr>
            <a:endParaRPr lang="en-US" sz="2300" dirty="0"/>
          </a:p>
          <a:p>
            <a:pPr marL="342900" indent="-342900">
              <a:buAutoNum type="arabicPeriod"/>
            </a:pPr>
            <a:r>
              <a:rPr lang="en-US" sz="2300" b="1" i="1" dirty="0">
                <a:effectLst>
                  <a:outerShdw blurRad="38100" dist="38100" dir="2700000" algn="tl">
                    <a:srgbClr val="000000">
                      <a:alpha val="43137"/>
                    </a:srgbClr>
                  </a:outerShdw>
                </a:effectLst>
              </a:rPr>
              <a:t>Equity:  </a:t>
            </a:r>
            <a:r>
              <a:rPr lang="en-US" sz="2300" dirty="0"/>
              <a:t>Ensure that consolidation decisions do not disproportionately impact any particular group and enhance equitable access to resources and opportunities.</a:t>
            </a:r>
          </a:p>
          <a:p>
            <a:pPr marL="342900" indent="-342900">
              <a:buAutoNum type="arabicPeriod"/>
            </a:pPr>
            <a:endParaRPr lang="en-US" sz="2300" dirty="0"/>
          </a:p>
          <a:p>
            <a:pPr marL="342900" indent="-342900">
              <a:buAutoNum type="arabicPeriod"/>
            </a:pPr>
            <a:r>
              <a:rPr lang="en-US" sz="2300" b="1" i="1" dirty="0">
                <a:effectLst>
                  <a:outerShdw blurRad="38100" dist="38100" dir="2700000" algn="tl">
                    <a:srgbClr val="000000">
                      <a:alpha val="43137"/>
                    </a:srgbClr>
                  </a:outerShdw>
                </a:effectLst>
              </a:rPr>
              <a:t>Student Support:  </a:t>
            </a:r>
            <a:r>
              <a:rPr lang="en-US" sz="2300" dirty="0"/>
              <a:t>Provide resources and support for students affected by the consolidation, including counseling, academic support, and extracurricular opportunities.</a:t>
            </a:r>
          </a:p>
          <a:p>
            <a:pPr marL="342900" indent="-342900">
              <a:buAutoNum type="arabicPeriod"/>
            </a:pPr>
            <a:endParaRPr lang="en-US" sz="2300" dirty="0"/>
          </a:p>
          <a:p>
            <a:pPr marL="342900" indent="-342900">
              <a:buAutoNum type="arabicPeriod"/>
            </a:pPr>
            <a:r>
              <a:rPr lang="en-US" sz="2300" b="1" i="1" dirty="0">
                <a:effectLst>
                  <a:outerShdw blurRad="38100" dist="38100" dir="2700000" algn="tl">
                    <a:srgbClr val="000000">
                      <a:alpha val="43137"/>
                    </a:srgbClr>
                  </a:outerShdw>
                </a:effectLst>
              </a:rPr>
              <a:t>Financial Efficiency:  </a:t>
            </a:r>
            <a:r>
              <a:rPr lang="en-US" sz="2300" dirty="0"/>
              <a:t>Conduct a thorough analysis of potential cost savings and financial implications.  Identify opportunities for increased efficiency and effectiveness through consolidation while maintaining or improving education outcomes.</a:t>
            </a:r>
          </a:p>
          <a:p>
            <a:pPr marL="342900" indent="-342900">
              <a:buAutoNum type="arabicPeriod"/>
            </a:pPr>
            <a:endParaRPr lang="en-US" sz="2300" dirty="0"/>
          </a:p>
          <a:p>
            <a:pPr marL="342900" indent="-342900">
              <a:buAutoNum type="arabicPeriod"/>
            </a:pPr>
            <a:r>
              <a:rPr lang="en-US" sz="2300" b="1" i="1" dirty="0">
                <a:effectLst>
                  <a:outerShdw blurRad="38100" dist="38100" dir="2700000" algn="tl">
                    <a:srgbClr val="000000">
                      <a:alpha val="43137"/>
                    </a:srgbClr>
                  </a:outerShdw>
                </a:effectLst>
              </a:rPr>
              <a:t>Future Budget Planning:  </a:t>
            </a:r>
            <a:r>
              <a:rPr lang="en-US" sz="2300" dirty="0"/>
              <a:t>Integrate school consolidation considerations into future budget planning processes.  Provide recommendations and strategies for long-term financial planning.</a:t>
            </a:r>
            <a:endParaRPr lang="en-US" sz="2300" i="1" dirty="0"/>
          </a:p>
        </p:txBody>
      </p:sp>
    </p:spTree>
    <p:extLst>
      <p:ext uri="{BB962C8B-B14F-4D97-AF65-F5344CB8AC3E}">
        <p14:creationId xmlns:p14="http://schemas.microsoft.com/office/powerpoint/2010/main" val="4022502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09" y="140607"/>
            <a:ext cx="10627939" cy="769441"/>
          </a:xfrm>
          <a:prstGeom prst="rect">
            <a:avLst/>
          </a:prstGeom>
          <a:noFill/>
        </p:spPr>
        <p:txBody>
          <a:bodyPr wrap="square" rtlCol="0">
            <a:spAutoFit/>
          </a:bodyPr>
          <a:lstStyle/>
          <a:p>
            <a:r>
              <a:rPr lang="en-US" sz="4400" cap="all" dirty="0">
                <a:solidFill>
                  <a:schemeClr val="bg1"/>
                </a:solidFill>
                <a:effectLst>
                  <a:outerShdw blurRad="38100" dist="38100" dir="2700000" algn="tl">
                    <a:srgbClr val="000000">
                      <a:alpha val="43137"/>
                    </a:srgbClr>
                  </a:outerShdw>
                </a:effectLst>
                <a:latin typeface="Trade Gothic Next HvyCd" panose="020B0906040303020004" pitchFamily="34" charset="0"/>
              </a:rPr>
              <a:t>Timeline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5" name="Diagram 4">
            <a:extLst>
              <a:ext uri="{FF2B5EF4-FFF2-40B4-BE49-F238E27FC236}">
                <a16:creationId xmlns:a16="http://schemas.microsoft.com/office/drawing/2014/main" id="{EC7D9926-2118-49BA-DFCE-DAE92C8B2F8E}"/>
              </a:ext>
            </a:extLst>
          </p:cNvPr>
          <p:cNvGraphicFramePr/>
          <p:nvPr>
            <p:extLst>
              <p:ext uri="{D42A27DB-BD31-4B8C-83A1-F6EECF244321}">
                <p14:modId xmlns:p14="http://schemas.microsoft.com/office/powerpoint/2010/main" val="3921715203"/>
              </p:ext>
            </p:extLst>
          </p:nvPr>
        </p:nvGraphicFramePr>
        <p:xfrm>
          <a:off x="3796308" y="121926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6B010B69-56CD-0F4E-98CC-7262D27F7390}"/>
              </a:ext>
            </a:extLst>
          </p:cNvPr>
          <p:cNvSpPr/>
          <p:nvPr/>
        </p:nvSpPr>
        <p:spPr>
          <a:xfrm>
            <a:off x="3796308" y="4709283"/>
            <a:ext cx="8128000" cy="429846"/>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screen with white text&#10;&#10;Description automatically generated">
            <a:extLst>
              <a:ext uri="{FF2B5EF4-FFF2-40B4-BE49-F238E27FC236}">
                <a16:creationId xmlns:a16="http://schemas.microsoft.com/office/drawing/2014/main" id="{45DE43EA-BFDA-D379-B278-BF0F6DD7972D}"/>
              </a:ext>
            </a:extLst>
          </p:cNvPr>
          <p:cNvPicPr>
            <a:picLocks noChangeAspect="1"/>
          </p:cNvPicPr>
          <p:nvPr/>
        </p:nvPicPr>
        <p:blipFill rotWithShape="1">
          <a:blip r:embed="rId9">
            <a:extLst>
              <a:ext uri="{28A0092B-C50C-407E-A947-70E740481C1C}">
                <a14:useLocalDpi xmlns:a14="http://schemas.microsoft.com/office/drawing/2010/main" val="0"/>
              </a:ext>
            </a:extLst>
          </a:blip>
          <a:srcRect t="27678" b="28796"/>
          <a:stretch/>
        </p:blipFill>
        <p:spPr>
          <a:xfrm>
            <a:off x="-211016" y="3947938"/>
            <a:ext cx="4485897" cy="1952536"/>
          </a:xfrm>
          <a:prstGeom prst="rect">
            <a:avLst/>
          </a:prstGeom>
        </p:spPr>
      </p:pic>
      <p:pic>
        <p:nvPicPr>
          <p:cNvPr id="9" name="Graphic 8" descr="Schoolhouse with solid fill">
            <a:extLst>
              <a:ext uri="{FF2B5EF4-FFF2-40B4-BE49-F238E27FC236}">
                <a16:creationId xmlns:a16="http://schemas.microsoft.com/office/drawing/2014/main" id="{E90B168D-7EED-453F-1466-15807F81484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966978" y="2358655"/>
            <a:ext cx="914400" cy="914400"/>
          </a:xfrm>
          <a:prstGeom prst="rect">
            <a:avLst/>
          </a:prstGeom>
        </p:spPr>
      </p:pic>
      <p:pic>
        <p:nvPicPr>
          <p:cNvPr id="12" name="Graphic 11" descr="Checklist with solid fill">
            <a:extLst>
              <a:ext uri="{FF2B5EF4-FFF2-40B4-BE49-F238E27FC236}">
                <a16:creationId xmlns:a16="http://schemas.microsoft.com/office/drawing/2014/main" id="{F89A1407-6A9B-14FB-D324-3C281B71345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274881" y="3733145"/>
            <a:ext cx="914400" cy="914400"/>
          </a:xfrm>
          <a:prstGeom prst="rect">
            <a:avLst/>
          </a:prstGeom>
        </p:spPr>
      </p:pic>
    </p:spTree>
    <p:extLst>
      <p:ext uri="{BB962C8B-B14F-4D97-AF65-F5344CB8AC3E}">
        <p14:creationId xmlns:p14="http://schemas.microsoft.com/office/powerpoint/2010/main" val="1655402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latin typeface="Trade Gothic Next HvyCd" panose="020B0906040303020004" pitchFamily="34" charset="0"/>
              </a:rPr>
              <a:t>SCHOOL CONSOLIDATION PROJECT MANAGER</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3D73CD88-2CA0-10DC-E420-2371C1683E50}"/>
              </a:ext>
            </a:extLst>
          </p:cNvPr>
          <p:cNvSpPr txBox="1"/>
          <p:nvPr/>
        </p:nvSpPr>
        <p:spPr>
          <a:xfrm>
            <a:off x="103838" y="1134129"/>
            <a:ext cx="11611423" cy="440120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800" dirty="0">
                <a:cs typeface="Calibri"/>
              </a:rPr>
              <a:t>A request for proposals (RFP) will be released July 2024 for a School Consolidation Project Manager.</a:t>
            </a:r>
          </a:p>
          <a:p>
            <a:pPr marL="342900" indent="-342900">
              <a:buFont typeface="Arial" panose="020B0604020202020204" pitchFamily="34" charset="0"/>
              <a:buChar char="•"/>
            </a:pPr>
            <a:r>
              <a:rPr lang="en-US" sz="2800" dirty="0">
                <a:cs typeface="Calibri"/>
              </a:rPr>
              <a:t>Based on research-based best practices, engaging a consultant in this work is the most advantageous route to achieve high-quality results and in fairness to an objective approach to this effort.</a:t>
            </a:r>
          </a:p>
          <a:p>
            <a:pPr marL="342900" indent="-342900">
              <a:buFont typeface="Arial" panose="020B0604020202020204" pitchFamily="34" charset="0"/>
              <a:buChar char="•"/>
            </a:pPr>
            <a:r>
              <a:rPr lang="en-US" sz="2800" dirty="0">
                <a:cs typeface="Calibri"/>
              </a:rPr>
              <a:t>However, as a further effort to accomplish the task of decision-making on consolidation and as a cost-saving measure, the District is prepared to enlist a project manager to lead and facilitate this task up to a final decision. </a:t>
            </a:r>
          </a:p>
          <a:p>
            <a:pPr marL="342900" indent="-342900">
              <a:buFont typeface="Arial" panose="020B0604020202020204" pitchFamily="34" charset="0"/>
              <a:buChar char="•"/>
            </a:pPr>
            <a:r>
              <a:rPr lang="en-US" sz="2800" dirty="0">
                <a:cs typeface="Calibri"/>
              </a:rPr>
              <a:t>This will not require an entire year and will allow the District to continue its focus on priorities in concert with this significant effort. </a:t>
            </a:r>
          </a:p>
        </p:txBody>
      </p:sp>
    </p:spTree>
    <p:extLst>
      <p:ext uri="{BB962C8B-B14F-4D97-AF65-F5344CB8AC3E}">
        <p14:creationId xmlns:p14="http://schemas.microsoft.com/office/powerpoint/2010/main" val="3822364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a:latin typeface="Trade Gothic Next HvyCd" panose="020B0906040303020004" pitchFamily="34" charset="0"/>
              </a:rPr>
              <a:t>GOALS AND STRATEGIES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TextBox 7">
            <a:extLst>
              <a:ext uri="{FF2B5EF4-FFF2-40B4-BE49-F238E27FC236}">
                <a16:creationId xmlns:a16="http://schemas.microsoft.com/office/drawing/2014/main" id="{673A495D-DC1D-A392-5AD9-FDF945AE6CDC}"/>
              </a:ext>
            </a:extLst>
          </p:cNvPr>
          <p:cNvSpPr txBox="1"/>
          <p:nvPr/>
        </p:nvSpPr>
        <p:spPr>
          <a:xfrm>
            <a:off x="213775" y="895587"/>
            <a:ext cx="11271378" cy="5863144"/>
          </a:xfrm>
          <a:prstGeom prst="rect">
            <a:avLst/>
          </a:prstGeom>
          <a:noFill/>
        </p:spPr>
        <p:txBody>
          <a:bodyPr wrap="square" rtlCol="0">
            <a:spAutoFit/>
          </a:bodyPr>
          <a:lstStyle/>
          <a:p>
            <a:pPr marL="342900" indent="-342900">
              <a:buAutoNum type="arabicPeriod"/>
            </a:pPr>
            <a:r>
              <a:rPr lang="en-US" sz="1500" b="1">
                <a:solidFill>
                  <a:srgbClr val="C00000"/>
                </a:solidFill>
              </a:rPr>
              <a:t>Comprehensive Financial Assessment:</a:t>
            </a:r>
          </a:p>
          <a:p>
            <a:r>
              <a:rPr lang="en-US" sz="1500" i="1"/>
              <a:t>Objective:  </a:t>
            </a:r>
            <a:r>
              <a:rPr lang="en-US" sz="1500"/>
              <a:t>Conduct a comprehensive assessment of the potential cost savings and financial implications of school consolidation within the Bibb County School District.</a:t>
            </a:r>
          </a:p>
          <a:p>
            <a:r>
              <a:rPr lang="en-US" sz="1500" i="1"/>
              <a:t>Actions:</a:t>
            </a:r>
          </a:p>
          <a:p>
            <a:pPr marL="742950" lvl="1" indent="-285750">
              <a:buFont typeface="Wingdings" panose="05000000000000000000" pitchFamily="2" charset="2"/>
              <a:buChar char="v"/>
            </a:pPr>
            <a:r>
              <a:rPr lang="en-US" sz="1500"/>
              <a:t>Review historical financial data, current expenditures, and projected costs.</a:t>
            </a:r>
          </a:p>
          <a:p>
            <a:pPr marL="742950" lvl="1" indent="-285750">
              <a:buFont typeface="Wingdings" panose="05000000000000000000" pitchFamily="2" charset="2"/>
              <a:buChar char="v"/>
            </a:pPr>
            <a:r>
              <a:rPr lang="en-US" sz="1500"/>
              <a:t>Analyze potential savings from reduced administrative costs, facility maintenance, and operational efficiencies.</a:t>
            </a:r>
          </a:p>
          <a:p>
            <a:pPr marL="742950" lvl="1" indent="-285750">
              <a:buFont typeface="Wingdings" panose="05000000000000000000" pitchFamily="2" charset="2"/>
              <a:buChar char="v"/>
            </a:pPr>
            <a:endParaRPr lang="en-US" sz="1500"/>
          </a:p>
          <a:p>
            <a:pPr marL="342900" indent="-342900">
              <a:buAutoNum type="arabicPeriod" startAt="2"/>
            </a:pPr>
            <a:r>
              <a:rPr lang="en-US" sz="1500" b="1">
                <a:solidFill>
                  <a:srgbClr val="C00000"/>
                </a:solidFill>
              </a:rPr>
              <a:t>Resource Allocation Analysis:</a:t>
            </a:r>
          </a:p>
          <a:p>
            <a:r>
              <a:rPr lang="en-US" sz="1500" i="1"/>
              <a:t>Objective:  </a:t>
            </a:r>
            <a:r>
              <a:rPr lang="en-US" sz="1500"/>
              <a:t>Analyze the current allocation of resources and expenditures across the district’s schools and administrative functions.</a:t>
            </a:r>
          </a:p>
          <a:p>
            <a:r>
              <a:rPr lang="en-US" sz="1500" i="1"/>
              <a:t>Action:</a:t>
            </a:r>
          </a:p>
          <a:p>
            <a:pPr marL="742950" lvl="1" indent="-285750">
              <a:buFont typeface="Wingdings" panose="05000000000000000000" pitchFamily="2" charset="2"/>
              <a:buChar char="v"/>
            </a:pPr>
            <a:r>
              <a:rPr lang="en-US" sz="1500"/>
              <a:t>Maps out current resource distribution, identifying areas of inefficiency or redundancy.</a:t>
            </a:r>
          </a:p>
          <a:p>
            <a:pPr marL="742950" lvl="1" indent="-285750">
              <a:buFont typeface="Wingdings" panose="05000000000000000000" pitchFamily="2" charset="2"/>
              <a:buChar char="v"/>
            </a:pPr>
            <a:r>
              <a:rPr lang="en-US" sz="1500"/>
              <a:t>Evaluate the impact of resource allocation on student outcomes and opportunities.</a:t>
            </a:r>
          </a:p>
          <a:p>
            <a:pPr marL="742950" lvl="1" indent="-285750">
              <a:buFont typeface="Wingdings" panose="05000000000000000000" pitchFamily="2" charset="2"/>
              <a:buChar char="v"/>
            </a:pPr>
            <a:endParaRPr lang="en-US" sz="1500"/>
          </a:p>
          <a:p>
            <a:pPr marL="342900" indent="-342900">
              <a:buAutoNum type="arabicPeriod" startAt="3"/>
            </a:pPr>
            <a:r>
              <a:rPr lang="en-US" sz="1500" b="1">
                <a:solidFill>
                  <a:srgbClr val="C00000"/>
                </a:solidFill>
              </a:rPr>
              <a:t>Efficiency and Effectiveness:</a:t>
            </a:r>
          </a:p>
          <a:p>
            <a:r>
              <a:rPr lang="en-US" sz="1500" i="1"/>
              <a:t>Objective:  </a:t>
            </a:r>
            <a:r>
              <a:rPr lang="en-US" sz="1500"/>
              <a:t>Identify opportunities for increased efficiency and effectiveness through consolidation while maintaining or improving educational outcomes.</a:t>
            </a:r>
          </a:p>
          <a:p>
            <a:r>
              <a:rPr lang="en-US" sz="1500" i="1"/>
              <a:t>Actions:</a:t>
            </a:r>
          </a:p>
          <a:p>
            <a:pPr marL="742950" lvl="1" indent="-285750">
              <a:buFont typeface="Wingdings" panose="05000000000000000000" pitchFamily="2" charset="2"/>
              <a:buChar char="v"/>
            </a:pPr>
            <a:r>
              <a:rPr lang="en-US" sz="1500"/>
              <a:t>Develop scenarios that optimize facility usage and staff allocations.</a:t>
            </a:r>
          </a:p>
          <a:p>
            <a:pPr marL="742950" lvl="1" indent="-285750">
              <a:buFont typeface="Wingdings" panose="05000000000000000000" pitchFamily="2" charset="2"/>
              <a:buChar char="v"/>
            </a:pPr>
            <a:r>
              <a:rPr lang="en-US" sz="1500"/>
              <a:t>Ensure that consolidation plans enhance or preserve the quality of education and student support services.</a:t>
            </a:r>
          </a:p>
          <a:p>
            <a:endParaRPr lang="en-US" sz="1500"/>
          </a:p>
          <a:p>
            <a:pPr marL="342900" indent="-342900">
              <a:buAutoNum type="arabicPeriod" startAt="4"/>
            </a:pPr>
            <a:r>
              <a:rPr lang="en-US" sz="1500" b="1">
                <a:solidFill>
                  <a:srgbClr val="C00000"/>
                </a:solidFill>
              </a:rPr>
              <a:t>Integration into Budget Planning:</a:t>
            </a:r>
          </a:p>
          <a:p>
            <a:r>
              <a:rPr lang="en-US" sz="1500" i="1"/>
              <a:t>Objective:  </a:t>
            </a:r>
            <a:r>
              <a:rPr lang="en-US" sz="1500"/>
              <a:t>Provide recommendations and strategics for integrating school consolidation considerations into future budget planning processes.</a:t>
            </a:r>
          </a:p>
          <a:p>
            <a:r>
              <a:rPr lang="en-US" sz="1500" i="1"/>
              <a:t>Actions:</a:t>
            </a:r>
          </a:p>
          <a:p>
            <a:pPr marL="742950" lvl="1" indent="-285750">
              <a:buFont typeface="Wingdings" panose="05000000000000000000" pitchFamily="2" charset="2"/>
              <a:buChar char="v"/>
            </a:pPr>
            <a:r>
              <a:rPr lang="en-US" sz="1500"/>
              <a:t>Develop a long-term financial plan that incorporates consolidation benefits.</a:t>
            </a:r>
          </a:p>
          <a:p>
            <a:pPr marL="742950" lvl="1" indent="-285750">
              <a:buFont typeface="Wingdings" panose="05000000000000000000" pitchFamily="2" charset="2"/>
              <a:buChar char="v"/>
            </a:pPr>
            <a:r>
              <a:rPr lang="en-US" sz="1500"/>
              <a:t>Create a framework for continuous monitoring and evaluation of financial and educational outcomes post-consolidation.</a:t>
            </a:r>
          </a:p>
        </p:txBody>
      </p:sp>
    </p:spTree>
    <p:extLst>
      <p:ext uri="{BB962C8B-B14F-4D97-AF65-F5344CB8AC3E}">
        <p14:creationId xmlns:p14="http://schemas.microsoft.com/office/powerpoint/2010/main" val="2081832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a:latin typeface="Trade Gothic Next HvyCd" panose="020B0906040303020004" pitchFamily="34" charset="0"/>
              </a:rPr>
              <a:t>TIMELINE AND KEY ACTIVITIES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4A90D12F-314B-F196-D099-539C89D4D051}"/>
              </a:ext>
            </a:extLst>
          </p:cNvPr>
          <p:cNvSpPr txBox="1"/>
          <p:nvPr/>
        </p:nvSpPr>
        <p:spPr>
          <a:xfrm>
            <a:off x="328507" y="1001052"/>
            <a:ext cx="11782980" cy="5847755"/>
          </a:xfrm>
          <a:prstGeom prst="rect">
            <a:avLst/>
          </a:prstGeom>
          <a:noFill/>
        </p:spPr>
        <p:txBody>
          <a:bodyPr wrap="square" rtlCol="0">
            <a:spAutoFit/>
          </a:bodyPr>
          <a:lstStyle/>
          <a:p>
            <a:pPr marL="0" marR="0">
              <a:spcBef>
                <a:spcPts val="0"/>
              </a:spcBef>
              <a:spcAft>
                <a:spcPts val="0"/>
              </a:spcAft>
            </a:pPr>
            <a:r>
              <a:rPr lang="en-US" sz="1700" b="1" u="sng" kern="100">
                <a:effectLst/>
                <a:ea typeface="Aptos" panose="020B0004020202020204" pitchFamily="34" charset="0"/>
                <a:cs typeface="Times New Roman" panose="02020603050405020304" pitchFamily="18" charset="0"/>
              </a:rPr>
              <a:t>Phase 1: Planning and Preparation (July-August 2024)</a:t>
            </a:r>
            <a:endParaRPr lang="en-US" sz="1700" kern="100">
              <a:effectLst/>
              <a:ea typeface="Aptos" panose="020B0004020202020204" pitchFamily="34" charset="0"/>
              <a:cs typeface="Times New Roman" panose="02020603050405020304" pitchFamily="18" charset="0"/>
            </a:endParaRPr>
          </a:p>
          <a:p>
            <a:pPr marL="0" marR="0">
              <a:spcBef>
                <a:spcPts val="0"/>
              </a:spcBef>
              <a:spcAft>
                <a:spcPts val="0"/>
              </a:spcAft>
            </a:pPr>
            <a:r>
              <a:rPr lang="en-US" sz="1700" b="1" kern="100">
                <a:solidFill>
                  <a:srgbClr val="C00000"/>
                </a:solidFill>
                <a:effectLst/>
                <a:ea typeface="Aptos" panose="020B0004020202020204" pitchFamily="34" charset="0"/>
                <a:cs typeface="Times New Roman" panose="02020603050405020304" pitchFamily="18" charset="0"/>
              </a:rPr>
              <a:t>July 2024:</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Form a Steering Committee:</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Include key stakeholders: school board members, principals, teachers, parents, students, community leaders, financial experts, and representatives from local government.</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Define Goals and Objectives:</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Focus on enhancing student academic achievement, ensuring equitable access to resources, optimizing facility use, and achieving cost savings.</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Develop a Communication Plan:</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Establish channels for regular updates and feedback, such as a dedicated website, newsletters, social media platforms, and town hall meetings.</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Initial Community Engagement:</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Conduct community forums to understand their concerns and aspirations regarding school consolidation.</a:t>
            </a:r>
          </a:p>
          <a:p>
            <a:pPr marL="0" marR="0">
              <a:spcBef>
                <a:spcPts val="0"/>
              </a:spcBef>
              <a:spcAft>
                <a:spcPts val="0"/>
              </a:spcAft>
            </a:pPr>
            <a:r>
              <a:rPr lang="en-US" sz="1700" kern="100">
                <a:effectLst/>
                <a:ea typeface="Aptos" panose="020B0004020202020204" pitchFamily="34" charset="0"/>
                <a:cs typeface="Times New Roman" panose="02020603050405020304" pitchFamily="18" charset="0"/>
              </a:rPr>
              <a:t> </a:t>
            </a:r>
          </a:p>
          <a:p>
            <a:pPr marL="0" marR="0">
              <a:spcBef>
                <a:spcPts val="0"/>
              </a:spcBef>
              <a:spcAft>
                <a:spcPts val="0"/>
              </a:spcAft>
            </a:pPr>
            <a:r>
              <a:rPr lang="en-US" sz="1700" b="1" kern="100">
                <a:solidFill>
                  <a:srgbClr val="C00000"/>
                </a:solidFill>
                <a:effectLst/>
                <a:ea typeface="Aptos" panose="020B0004020202020204" pitchFamily="34" charset="0"/>
                <a:cs typeface="Times New Roman" panose="02020603050405020304" pitchFamily="18" charset="0"/>
              </a:rPr>
              <a:t>August 2024:</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Conduct Initial Research:</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Review existing data on school performance, student enrollment, facilities, transportation, and budget.</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Engage a Cross-Functional Team:</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Identify internal team of experts in school consolidation, student outcomes, and financial analysis to provide insights and guidance.</a:t>
            </a:r>
          </a:p>
          <a:p>
            <a:pPr marL="342900" marR="0" lvl="0" indent="-342900">
              <a:spcBef>
                <a:spcPts val="0"/>
              </a:spcBef>
              <a:spcAft>
                <a:spcPts val="0"/>
              </a:spcAft>
              <a:buFont typeface="Symbol" panose="05050102010706020507" pitchFamily="18" charset="2"/>
              <a:buChar char=""/>
            </a:pPr>
            <a:r>
              <a:rPr lang="en-US" sz="1700" kern="100">
                <a:effectLst/>
                <a:ea typeface="Aptos" panose="020B0004020202020204" pitchFamily="34" charset="0"/>
                <a:cs typeface="Times New Roman" panose="02020603050405020304" pitchFamily="18" charset="0"/>
              </a:rPr>
              <a:t>Develop a Project Plan:</a:t>
            </a:r>
          </a:p>
          <a:p>
            <a:pPr marL="742950" marR="0" lvl="1" indent="-285750">
              <a:spcBef>
                <a:spcPts val="0"/>
              </a:spcBef>
              <a:spcAft>
                <a:spcPts val="0"/>
              </a:spcAft>
              <a:buFont typeface="Courier New" panose="02070309020205020404" pitchFamily="49" charset="0"/>
              <a:buChar char="o"/>
            </a:pPr>
            <a:r>
              <a:rPr lang="en-US" sz="1700" kern="100">
                <a:effectLst/>
                <a:ea typeface="Aptos" panose="020B0004020202020204" pitchFamily="34" charset="0"/>
                <a:cs typeface="Times New Roman" panose="02020603050405020304" pitchFamily="18" charset="0"/>
              </a:rPr>
              <a:t>Outline key milestones, deliverables, and responsibilities, with a focus on student impact and financial analysis.</a:t>
            </a:r>
          </a:p>
        </p:txBody>
      </p:sp>
    </p:spTree>
    <p:extLst>
      <p:ext uri="{BB962C8B-B14F-4D97-AF65-F5344CB8AC3E}">
        <p14:creationId xmlns:p14="http://schemas.microsoft.com/office/powerpoint/2010/main" val="99125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52A715-0CE5-9CDA-8328-F1807F930D6B}"/>
              </a:ext>
            </a:extLst>
          </p:cNvPr>
          <p:cNvPicPr>
            <a:picLocks noChangeAspect="1"/>
          </p:cNvPicPr>
          <p:nvPr/>
        </p:nvPicPr>
        <p:blipFill>
          <a:blip r:embed="rId3"/>
          <a:stretch>
            <a:fillRect/>
          </a:stretch>
        </p:blipFill>
        <p:spPr>
          <a:xfrm>
            <a:off x="-301925" y="-76332"/>
            <a:ext cx="12482915" cy="1260630"/>
          </a:xfrm>
          <a:prstGeom prst="rect">
            <a:avLst/>
          </a:prstGeom>
        </p:spPr>
      </p:pic>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8E5291CB-A10D-0E7A-22DA-B72047F3C233}"/>
              </a:ext>
            </a:extLst>
          </p:cNvPr>
          <p:cNvSpPr txBox="1"/>
          <p:nvPr/>
        </p:nvSpPr>
        <p:spPr>
          <a:xfrm>
            <a:off x="238051" y="923252"/>
            <a:ext cx="11828904" cy="5693866"/>
          </a:xfrm>
          <a:prstGeom prst="rect">
            <a:avLst/>
          </a:prstGeom>
          <a:noFill/>
        </p:spPr>
        <p:txBody>
          <a:bodyPr wrap="square" rtlCol="0">
            <a:spAutoFit/>
          </a:bodyPr>
          <a:lstStyle/>
          <a:p>
            <a:pPr marL="0" marR="0">
              <a:spcBef>
                <a:spcPts val="0"/>
              </a:spcBef>
              <a:spcAft>
                <a:spcPts val="0"/>
              </a:spcAft>
            </a:pPr>
            <a:r>
              <a:rPr lang="en-US" sz="1400" b="1" u="sng" kern="100" dirty="0">
                <a:effectLst/>
                <a:latin typeface="Calibri" panose="020F0502020204030204" pitchFamily="34" charset="0"/>
                <a:ea typeface="Aptos" panose="020B0004020202020204" pitchFamily="34" charset="0"/>
                <a:cs typeface="Calibri" panose="020F0502020204030204" pitchFamily="34" charset="0"/>
              </a:rPr>
              <a:t>Phase 2: Data Collection and Analysis (September-November 2024)</a:t>
            </a:r>
            <a:endParaRPr lang="en-US" sz="1400" kern="100" dirty="0">
              <a:effectLst/>
              <a:latin typeface="Calibri" panose="020F0502020204030204" pitchFamily="34" charset="0"/>
              <a:ea typeface="Aptos" panose="020B0004020202020204" pitchFamily="34" charset="0"/>
              <a:cs typeface="Calibri" panose="020F0502020204030204" pitchFamily="34" charset="0"/>
            </a:endParaRPr>
          </a:p>
          <a:p>
            <a:pPr marL="0" marR="0">
              <a:spcBef>
                <a:spcPts val="0"/>
              </a:spcBef>
              <a:spcAft>
                <a:spcPts val="0"/>
              </a:spcAft>
            </a:pPr>
            <a:r>
              <a:rPr lang="en-US" sz="1400"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September 2024:</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Conduct Surveys and Focus Groups:</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Gather input from students, parents, teachers, and the community about their concerns and expectations. Ensure diverse student voices are heard.</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Facility Assessments:</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Evaluate the condition and capacity of current school buildings, focusing on the impact on the student learning environment.</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Financial Analysis:</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Conduct a comprehensive assessment of potential cost savings and financial implications of consolidation. </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Analyze current expenditures and resource allocation across schools and administrative functions.</a:t>
            </a:r>
          </a:p>
          <a:p>
            <a:pPr marL="0" marR="0">
              <a:spcBef>
                <a:spcPts val="0"/>
              </a:spcBef>
              <a:spcAft>
                <a:spcPts val="0"/>
              </a:spcAft>
            </a:pPr>
            <a:r>
              <a:rPr lang="en-US" sz="1400"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sz="1400"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October 2024:</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Analyze Enrollment Trends:</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Project future enrollment patterns and identify schools with declining or increasing numbers. Consider the implications for student diversity and inclusivity.</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Budget Analysis:</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Review financial implications and potential cost savings of consolidation, prioritizing resources for student programs and support services.</a:t>
            </a:r>
          </a:p>
          <a:p>
            <a:pPr marL="0" marR="0">
              <a:spcBef>
                <a:spcPts val="0"/>
              </a:spcBef>
              <a:spcAft>
                <a:spcPts val="0"/>
              </a:spcAft>
            </a:pPr>
            <a:r>
              <a:rPr lang="en-US" sz="1400"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sz="1400"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November 2024:</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Develop Preliminary Scenarios:</a:t>
            </a:r>
          </a:p>
          <a:p>
            <a:pPr marL="742950" marR="0" lvl="1" indent="-285750">
              <a:spcBef>
                <a:spcPts val="0"/>
              </a:spcBef>
              <a:spcAft>
                <a:spcPts val="0"/>
              </a:spcAft>
              <a:buFont typeface="Courier New" panose="02070309020205020404" pitchFamily="49" charset="0"/>
              <a:buChar char="o"/>
            </a:pPr>
            <a:r>
              <a:rPr lang="en-US" sz="1400"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Create multiple consolidation and non-consolidation models based on collected data, emphasizing the impact on student outcomes, financial implications, and community sentiment.</a:t>
            </a:r>
            <a:endParaRPr lang="en-US" sz="1400" kern="100" dirty="0">
              <a:effectLst/>
              <a:latin typeface="Calibri" panose="020F0502020204030204" pitchFamily="34" charset="0"/>
              <a:ea typeface="Aptos" panose="020B0004020202020204" pitchFamily="34" charset="0"/>
              <a:cs typeface="Calibri" panose="020F0502020204030204" pitchFamily="34" charset="0"/>
            </a:endParaRPr>
          </a:p>
          <a:p>
            <a:pPr marL="800100" lvl="1" indent="-342900">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Conduct a detailed analysis of the advantages and disadvantages of each scenario, including impacts on student achievement, community cohesion, operational efficiency, and financial health.</a:t>
            </a:r>
          </a:p>
          <a:p>
            <a:pPr marL="342900" marR="0" lvl="0" indent="-342900">
              <a:spcBef>
                <a:spcPts val="0"/>
              </a:spcBef>
              <a:spcAft>
                <a:spcPts val="0"/>
              </a:spcAft>
              <a:buFont typeface="Symbol" panose="05050102010706020507" pitchFamily="18" charset="2"/>
              <a:buChar char=""/>
            </a:pPr>
            <a:r>
              <a:rPr lang="en-US" sz="1400" kern="100" dirty="0">
                <a:effectLst/>
                <a:latin typeface="Calibri" panose="020F0502020204030204" pitchFamily="34" charset="0"/>
                <a:ea typeface="Aptos" panose="020B0004020202020204" pitchFamily="34" charset="0"/>
                <a:cs typeface="Calibri" panose="020F0502020204030204" pitchFamily="34" charset="0"/>
              </a:rPr>
              <a:t>Present Findings to Steering Committee:</a:t>
            </a:r>
          </a:p>
          <a:p>
            <a:pPr marL="742950" marR="0" lvl="1" indent="-285750">
              <a:spcBef>
                <a:spcPts val="0"/>
              </a:spcBef>
              <a:spcAft>
                <a:spcPts val="0"/>
              </a:spcAft>
              <a:buFont typeface="Courier New" panose="02070309020205020404" pitchFamily="49" charset="0"/>
              <a:buChar char="o"/>
            </a:pPr>
            <a:r>
              <a:rPr lang="en-US" sz="1400" kern="100" dirty="0">
                <a:effectLst/>
                <a:latin typeface="Calibri" panose="020F0502020204030204" pitchFamily="34" charset="0"/>
                <a:ea typeface="Aptos" panose="020B0004020202020204" pitchFamily="34" charset="0"/>
                <a:cs typeface="Calibri" panose="020F0502020204030204" pitchFamily="34" charset="0"/>
              </a:rPr>
              <a:t>Review data and preliminary scenarios for feedback and refinement, ensuring student representatives are actively involved</a:t>
            </a:r>
            <a:r>
              <a:rPr lang="en-US" sz="1400" kern="100" dirty="0">
                <a:latin typeface="Calibri" panose="020F0502020204030204" pitchFamily="34" charset="0"/>
                <a:ea typeface="Aptos" panose="020B0004020202020204" pitchFamily="34" charset="0"/>
                <a:cs typeface="Calibri" panose="020F0502020204030204" pitchFamily="34" charset="0"/>
              </a:rPr>
              <a:t>.</a:t>
            </a:r>
            <a:endParaRPr lang="en-US" sz="1400" kern="100" dirty="0">
              <a:effectLst/>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2516947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380666-0E34-DA28-BAD0-77D41A37DE3B}"/>
              </a:ext>
            </a:extLst>
          </p:cNvPr>
          <p:cNvPicPr>
            <a:picLocks noChangeAspect="1"/>
          </p:cNvPicPr>
          <p:nvPr/>
        </p:nvPicPr>
        <p:blipFill>
          <a:blip r:embed="rId3"/>
          <a:stretch>
            <a:fillRect/>
          </a:stretch>
        </p:blipFill>
        <p:spPr>
          <a:xfrm>
            <a:off x="-267478" y="-76332"/>
            <a:ext cx="12459478" cy="1260630"/>
          </a:xfrm>
          <a:prstGeom prst="rect">
            <a:avLst/>
          </a:prstGeom>
        </p:spPr>
      </p:pic>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DEA87BA5-D47D-215D-9E3F-93E82F5D342C}"/>
              </a:ext>
            </a:extLst>
          </p:cNvPr>
          <p:cNvSpPr txBox="1"/>
          <p:nvPr/>
        </p:nvSpPr>
        <p:spPr>
          <a:xfrm>
            <a:off x="158980" y="870027"/>
            <a:ext cx="11747240" cy="6327630"/>
          </a:xfrm>
          <a:prstGeom prst="rect">
            <a:avLst/>
          </a:prstGeom>
          <a:noFill/>
        </p:spPr>
        <p:txBody>
          <a:bodyPr wrap="square" rtlCol="0">
            <a:spAutoFit/>
          </a:bodyPr>
          <a:lstStyle/>
          <a:p>
            <a:pPr marL="0" marR="0">
              <a:spcBef>
                <a:spcPts val="0"/>
              </a:spcBef>
              <a:spcAft>
                <a:spcPts val="0"/>
              </a:spcAft>
            </a:pPr>
            <a:r>
              <a:rPr lang="en-US" b="1" u="sng" kern="100" dirty="0">
                <a:effectLst/>
                <a:latin typeface="Calibri" panose="020F0502020204030204" pitchFamily="34" charset="0"/>
                <a:ea typeface="Aptos" panose="020B0004020202020204" pitchFamily="34" charset="0"/>
                <a:cs typeface="Calibri" panose="020F0502020204030204" pitchFamily="34" charset="0"/>
              </a:rPr>
              <a:t>Phase 3: Community Engagement and Feedback (December 2024-February 2025)</a:t>
            </a:r>
            <a:endParaRPr lang="en-US" kern="100" dirty="0">
              <a:effectLst/>
              <a:latin typeface="Calibri" panose="020F0502020204030204" pitchFamily="34" charset="0"/>
              <a:ea typeface="Aptos" panose="020B0004020202020204" pitchFamily="34" charset="0"/>
              <a:cs typeface="Calibri" panose="020F0502020204030204" pitchFamily="34" charset="0"/>
            </a:endParaRPr>
          </a:p>
          <a:p>
            <a:pPr marL="0" marR="0">
              <a:spcBef>
                <a:spcPts val="0"/>
              </a:spcBef>
              <a:spcAft>
                <a:spcPts val="0"/>
              </a:spcAft>
            </a:pPr>
            <a:r>
              <a:rPr lang="en-US"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December 2024:</a:t>
            </a:r>
          </a:p>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Host Community Forums:</a:t>
            </a:r>
          </a:p>
          <a:p>
            <a:pPr marL="742950" marR="0" lvl="1" indent="-285750">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Aptos" panose="020B0004020202020204" pitchFamily="34" charset="0"/>
                <a:cs typeface="Calibri" panose="020F0502020204030204" pitchFamily="34" charset="0"/>
              </a:rPr>
              <a:t>Present preliminary scenarios to the public and gather feedback, with specific sessions for students and parents. </a:t>
            </a:r>
            <a:r>
              <a:rPr lang="en-US" kern="100" dirty="0">
                <a:solidFill>
                  <a:srgbClr val="0D0D0D"/>
                </a:solidFill>
                <a:effectLst/>
                <a:highlight>
                  <a:srgbClr val="FFFFFF"/>
                </a:highlight>
                <a:latin typeface="Calibri" panose="020F0502020204030204" pitchFamily="34" charset="0"/>
                <a:ea typeface="Aptos" panose="020B0004020202020204" pitchFamily="34" charset="0"/>
                <a:cs typeface="Calibri" panose="020F0502020204030204" pitchFamily="34" charset="0"/>
              </a:rPr>
              <a:t>Provide detailed pros and cons for each scenario.</a:t>
            </a:r>
            <a:endParaRPr lang="en-US" kern="100" dirty="0">
              <a:effectLst/>
              <a:latin typeface="Calibri" panose="020F0502020204030204" pitchFamily="34" charset="0"/>
              <a:ea typeface="Aptos" panose="020B000402020202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Launch an Online Feedback Platform:</a:t>
            </a:r>
          </a:p>
          <a:p>
            <a:pPr marL="742950" marR="0" lvl="1" indent="-285750">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Aptos" panose="020B0004020202020204" pitchFamily="34" charset="0"/>
                <a:cs typeface="Calibri" panose="020F0502020204030204" pitchFamily="34" charset="0"/>
              </a:rPr>
              <a:t>Allow community members, especially students, to submit comments and suggestions online.</a:t>
            </a:r>
          </a:p>
          <a:p>
            <a:pPr marL="0" marR="0">
              <a:spcBef>
                <a:spcPts val="0"/>
              </a:spcBef>
              <a:spcAft>
                <a:spcPts val="0"/>
              </a:spcAft>
            </a:pPr>
            <a:r>
              <a:rPr lang="en-US"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January 2025:</a:t>
            </a:r>
          </a:p>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Conduct Additional Focus Groups:</a:t>
            </a:r>
          </a:p>
          <a:p>
            <a:pPr marL="742950" marR="0" lvl="1" indent="-285750">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Aptos" panose="020B0004020202020204" pitchFamily="34" charset="0"/>
                <a:cs typeface="Calibri" panose="020F0502020204030204" pitchFamily="34" charset="0"/>
              </a:rPr>
              <a:t>Focus on areas with high impact from consolidation to understand specific concerns, particularly from students and families.</a:t>
            </a:r>
          </a:p>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Refine Scenarios:</a:t>
            </a:r>
          </a:p>
          <a:p>
            <a:pPr marL="742950" marR="0" lvl="1" indent="-285750">
              <a:lnSpc>
                <a:spcPct val="107000"/>
              </a:lnSpc>
              <a:spcBef>
                <a:spcPts val="0"/>
              </a:spcBef>
              <a:spcAft>
                <a:spcPts val="800"/>
              </a:spcAft>
              <a:buFont typeface="Courier New" panose="02070309020205020404" pitchFamily="49" charset="0"/>
              <a:buChar char="o"/>
            </a:pPr>
            <a:r>
              <a:rPr lang="en-US" kern="100" dirty="0">
                <a:effectLst/>
                <a:latin typeface="Calibri" panose="020F0502020204030204" pitchFamily="34" charset="0"/>
                <a:ea typeface="Aptos" panose="020B0004020202020204" pitchFamily="34" charset="0"/>
                <a:cs typeface="Calibri" panose="020F0502020204030204" pitchFamily="34" charset="0"/>
              </a:rPr>
              <a:t>Incorporate community and student feedback into revised models, ensuring a balanced view of consolidation and non-consolidation options.</a:t>
            </a:r>
          </a:p>
          <a:p>
            <a:pPr marL="0" marR="0">
              <a:spcBef>
                <a:spcPts val="0"/>
              </a:spcBef>
              <a:spcAft>
                <a:spcPts val="0"/>
              </a:spcAft>
            </a:pPr>
            <a:r>
              <a:rPr lang="en-US" kern="100" dirty="0">
                <a:effectLst/>
                <a:latin typeface="Calibri" panose="020F0502020204030204" pitchFamily="34" charset="0"/>
                <a:ea typeface="Aptos" panose="020B0004020202020204" pitchFamily="34" charset="0"/>
                <a:cs typeface="Calibri" panose="020F0502020204030204" pitchFamily="34" charset="0"/>
              </a:rPr>
              <a:t> </a:t>
            </a:r>
          </a:p>
          <a:p>
            <a:pPr marL="0" marR="0">
              <a:spcBef>
                <a:spcPts val="0"/>
              </a:spcBef>
              <a:spcAft>
                <a:spcPts val="0"/>
              </a:spcAft>
            </a:pPr>
            <a:r>
              <a:rPr lang="en-US" b="1" kern="100" dirty="0">
                <a:solidFill>
                  <a:srgbClr val="C00000"/>
                </a:solidFill>
                <a:effectLst/>
                <a:latin typeface="Calibri" panose="020F0502020204030204" pitchFamily="34" charset="0"/>
                <a:ea typeface="Aptos" panose="020B0004020202020204" pitchFamily="34" charset="0"/>
                <a:cs typeface="Calibri" panose="020F0502020204030204" pitchFamily="34" charset="0"/>
              </a:rPr>
              <a:t>February 2025:</a:t>
            </a:r>
          </a:p>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Publish Revised Scenarios:</a:t>
            </a:r>
          </a:p>
          <a:p>
            <a:pPr marL="742950" marR="0" lvl="1" indent="-285750">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Aptos" panose="020B0004020202020204" pitchFamily="34" charset="0"/>
                <a:cs typeface="Calibri" panose="020F0502020204030204" pitchFamily="34" charset="0"/>
              </a:rPr>
              <a:t>Share updated models with detailed pros and cons, focusing on student benefits and addressing concerns.</a:t>
            </a:r>
          </a:p>
          <a:p>
            <a:pPr marL="342900" marR="0" lvl="0" indent="-342900">
              <a:spcBef>
                <a:spcPts val="0"/>
              </a:spcBef>
              <a:spcAft>
                <a:spcPts val="0"/>
              </a:spcAft>
              <a:buFont typeface="Symbol" panose="05050102010706020507" pitchFamily="18" charset="2"/>
              <a:buChar char=""/>
            </a:pPr>
            <a:r>
              <a:rPr lang="en-US" kern="100" dirty="0">
                <a:effectLst/>
                <a:latin typeface="Calibri" panose="020F0502020204030204" pitchFamily="34" charset="0"/>
                <a:ea typeface="Aptos" panose="020B0004020202020204" pitchFamily="34" charset="0"/>
                <a:cs typeface="Calibri" panose="020F0502020204030204" pitchFamily="34" charset="0"/>
              </a:rPr>
              <a:t>Community Survey:</a:t>
            </a:r>
          </a:p>
          <a:p>
            <a:pPr marL="742950" marR="0" lvl="1" indent="-285750">
              <a:spcBef>
                <a:spcPts val="0"/>
              </a:spcBef>
              <a:spcAft>
                <a:spcPts val="0"/>
              </a:spcAft>
              <a:buFont typeface="Courier New" panose="02070309020205020404" pitchFamily="49" charset="0"/>
              <a:buChar char="o"/>
            </a:pPr>
            <a:r>
              <a:rPr lang="en-US" kern="100" dirty="0">
                <a:effectLst/>
                <a:latin typeface="Calibri" panose="020F0502020204030204" pitchFamily="34" charset="0"/>
                <a:ea typeface="Aptos" panose="020B0004020202020204" pitchFamily="34" charset="0"/>
                <a:cs typeface="Calibri" panose="020F0502020204030204" pitchFamily="34" charset="0"/>
              </a:rPr>
              <a:t>Conduct a comprehensive survey to gauge public opinion on revised scenarios, with a focus on student perspectives.</a:t>
            </a:r>
          </a:p>
          <a:p>
            <a:endParaRPr lang="en-US" dirty="0"/>
          </a:p>
        </p:txBody>
      </p:sp>
    </p:spTree>
    <p:extLst>
      <p:ext uri="{BB962C8B-B14F-4D97-AF65-F5344CB8AC3E}">
        <p14:creationId xmlns:p14="http://schemas.microsoft.com/office/powerpoint/2010/main" val="248106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41056"/>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latin typeface="Trade Gothic Next HvyCd" panose="020B0906040303020004" pitchFamily="34" charset="0"/>
              </a:rPr>
              <a:t>TIMELINE AND KEY ACTIVITIES CONT.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TextBox 1">
            <a:extLst>
              <a:ext uri="{FF2B5EF4-FFF2-40B4-BE49-F238E27FC236}">
                <a16:creationId xmlns:a16="http://schemas.microsoft.com/office/drawing/2014/main" id="{3CA10D25-F36D-F299-C627-E9ACDBBD5E1A}"/>
              </a:ext>
            </a:extLst>
          </p:cNvPr>
          <p:cNvSpPr txBox="1"/>
          <p:nvPr/>
        </p:nvSpPr>
        <p:spPr>
          <a:xfrm>
            <a:off x="230581" y="919691"/>
            <a:ext cx="11752856" cy="6425990"/>
          </a:xfrm>
          <a:prstGeom prst="rect">
            <a:avLst/>
          </a:prstGeom>
          <a:noFill/>
        </p:spPr>
        <p:txBody>
          <a:bodyPr wrap="square" rtlCol="0">
            <a:spAutoFit/>
          </a:bodyPr>
          <a:lstStyle/>
          <a:p>
            <a:pPr marL="0" marR="0">
              <a:spcBef>
                <a:spcPts val="0"/>
              </a:spcBef>
              <a:spcAft>
                <a:spcPts val="0"/>
              </a:spcAft>
            </a:pPr>
            <a:r>
              <a:rPr lang="en-US" sz="1700" b="1" u="sng" kern="100" dirty="0">
                <a:effectLst/>
                <a:ea typeface="Aptos" panose="020B0004020202020204" pitchFamily="34" charset="0"/>
                <a:cs typeface="Times New Roman" panose="02020603050405020304" pitchFamily="18" charset="0"/>
              </a:rPr>
              <a:t>Phase 4: Decision Making and Planning (March-May 2025)</a:t>
            </a:r>
            <a:endParaRPr lang="en-US" sz="1700" kern="100" dirty="0">
              <a:effectLst/>
              <a:ea typeface="Aptos" panose="020B0004020202020204" pitchFamily="34" charset="0"/>
              <a:cs typeface="Times New Roman" panose="02020603050405020304" pitchFamily="18" charset="0"/>
            </a:endParaRPr>
          </a:p>
          <a:p>
            <a:pPr marL="0" marR="0">
              <a:spcBef>
                <a:spcPts val="0"/>
              </a:spcBef>
              <a:spcAft>
                <a:spcPts val="0"/>
              </a:spcAft>
            </a:pPr>
            <a:r>
              <a:rPr lang="en-US" sz="1700" b="1" kern="100" dirty="0">
                <a:solidFill>
                  <a:srgbClr val="C00000"/>
                </a:solidFill>
                <a:effectLst/>
                <a:ea typeface="Aptos" panose="020B0004020202020204" pitchFamily="34" charset="0"/>
                <a:cs typeface="Times New Roman" panose="02020603050405020304" pitchFamily="18" charset="0"/>
              </a:rPr>
              <a:t>March 2025:</a:t>
            </a:r>
          </a:p>
          <a:p>
            <a:pPr marL="342900" marR="0" lvl="0" indent="-342900">
              <a:lnSpc>
                <a:spcPct val="107000"/>
              </a:lnSpc>
              <a:spcBef>
                <a:spcPts val="0"/>
              </a:spcBef>
              <a:spcAft>
                <a:spcPts val="0"/>
              </a:spcAft>
              <a:buFont typeface="Symbol" panose="05050102010706020507" pitchFamily="18" charset="2"/>
              <a:buChar char=""/>
            </a:pPr>
            <a:r>
              <a:rPr lang="en-US" sz="1700" kern="100" dirty="0">
                <a:effectLst/>
                <a:ea typeface="Aptos" panose="020B0004020202020204" pitchFamily="34" charset="0"/>
                <a:cs typeface="Times New Roman" panose="02020603050405020304" pitchFamily="18" charset="0"/>
              </a:rPr>
              <a:t>Steering Committee Review: </a:t>
            </a:r>
          </a:p>
          <a:p>
            <a:pPr marL="742950" marR="0" lvl="1" indent="-285750">
              <a:lnSpc>
                <a:spcPct val="107000"/>
              </a:lnSpc>
              <a:spcBef>
                <a:spcPts val="0"/>
              </a:spcBef>
              <a:spcAft>
                <a:spcPts val="0"/>
              </a:spcAft>
              <a:buFont typeface="Courier New" panose="02070309020205020404" pitchFamily="49" charset="0"/>
              <a:buChar char="o"/>
            </a:pPr>
            <a:r>
              <a:rPr lang="en-US" sz="1700" kern="100" dirty="0">
                <a:effectLst/>
                <a:ea typeface="Aptos" panose="020B0004020202020204" pitchFamily="34" charset="0"/>
                <a:cs typeface="Times New Roman" panose="02020603050405020304" pitchFamily="18" charset="0"/>
              </a:rPr>
              <a:t>Finalize the consolidation and non-consolidation plans based on community feedback and data analysis, ensuring student representatives are part of the decision-making process.</a:t>
            </a:r>
          </a:p>
          <a:p>
            <a:pPr marL="342900" marR="0" lvl="0" indent="-342900">
              <a:spcBef>
                <a:spcPts val="0"/>
              </a:spcBef>
              <a:spcAft>
                <a:spcPts val="0"/>
              </a:spcAft>
              <a:buFont typeface="Symbol" panose="05050102010706020507" pitchFamily="18" charset="2"/>
              <a:buChar char=""/>
            </a:pPr>
            <a:r>
              <a:rPr lang="en-US" sz="1700" kern="100" dirty="0">
                <a:effectLst/>
                <a:ea typeface="Aptos" panose="020B0004020202020204" pitchFamily="34" charset="0"/>
                <a:cs typeface="Times New Roman" panose="02020603050405020304" pitchFamily="18" charset="0"/>
              </a:rPr>
              <a:t>Board Approval:</a:t>
            </a:r>
          </a:p>
          <a:p>
            <a:pPr marL="742950" marR="0" lvl="1" indent="-285750">
              <a:spcBef>
                <a:spcPts val="0"/>
              </a:spcBef>
              <a:spcAft>
                <a:spcPts val="0"/>
              </a:spcAft>
              <a:buFont typeface="Courier New" panose="02070309020205020404" pitchFamily="49" charset="0"/>
              <a:buChar char="o"/>
            </a:pPr>
            <a:r>
              <a:rPr lang="en-US" sz="1700" kern="100" dirty="0">
                <a:effectLst/>
                <a:ea typeface="Aptos" panose="020B0004020202020204" pitchFamily="34" charset="0"/>
                <a:cs typeface="Times New Roman" panose="02020603050405020304" pitchFamily="18" charset="0"/>
              </a:rPr>
              <a:t>Present the final plan to the school board for approval, highlighting student-centered outcomes and benefits of each option.</a:t>
            </a:r>
          </a:p>
          <a:p>
            <a:pPr marL="0" marR="0">
              <a:spcBef>
                <a:spcPts val="0"/>
              </a:spcBef>
              <a:spcAft>
                <a:spcPts val="0"/>
              </a:spcAft>
            </a:pPr>
            <a:r>
              <a:rPr lang="en-US" sz="1700" kern="100" dirty="0">
                <a:effectLst/>
                <a:ea typeface="Aptos" panose="020B0004020202020204" pitchFamily="34" charset="0"/>
                <a:cs typeface="Times New Roman" panose="02020603050405020304" pitchFamily="18" charset="0"/>
              </a:rPr>
              <a:t> </a:t>
            </a:r>
          </a:p>
          <a:p>
            <a:pPr marL="0" marR="0">
              <a:spcBef>
                <a:spcPts val="0"/>
              </a:spcBef>
              <a:spcAft>
                <a:spcPts val="0"/>
              </a:spcAft>
            </a:pPr>
            <a:r>
              <a:rPr lang="en-US" sz="1700" b="1" kern="100" dirty="0">
                <a:solidFill>
                  <a:srgbClr val="C00000"/>
                </a:solidFill>
                <a:effectLst/>
                <a:ea typeface="Aptos" panose="020B0004020202020204" pitchFamily="34" charset="0"/>
                <a:cs typeface="Times New Roman" panose="02020603050405020304" pitchFamily="18" charset="0"/>
              </a:rPr>
              <a:t>April 2025:</a:t>
            </a:r>
          </a:p>
          <a:p>
            <a:pPr marL="342900" marR="0" lvl="0" indent="-342900">
              <a:spcBef>
                <a:spcPts val="0"/>
              </a:spcBef>
              <a:spcAft>
                <a:spcPts val="0"/>
              </a:spcAft>
              <a:buFont typeface="Symbol" panose="05050102010706020507" pitchFamily="18" charset="2"/>
              <a:buChar char=""/>
            </a:pPr>
            <a:r>
              <a:rPr lang="en-US" sz="1700" kern="100" dirty="0">
                <a:effectLst/>
                <a:ea typeface="Aptos" panose="020B0004020202020204" pitchFamily="34" charset="0"/>
                <a:cs typeface="Times New Roman" panose="02020603050405020304" pitchFamily="18" charset="0"/>
              </a:rPr>
              <a:t>Develop Implementation Plan:</a:t>
            </a:r>
          </a:p>
          <a:p>
            <a:pPr marL="742950" marR="0" lvl="1" indent="-285750">
              <a:spcBef>
                <a:spcPts val="0"/>
              </a:spcBef>
              <a:spcAft>
                <a:spcPts val="0"/>
              </a:spcAft>
              <a:buFont typeface="Courier New" panose="02070309020205020404" pitchFamily="49" charset="0"/>
              <a:buChar char="o"/>
            </a:pPr>
            <a:r>
              <a:rPr lang="en-US" sz="1700" kern="100" dirty="0">
                <a:effectLst/>
                <a:ea typeface="Aptos" panose="020B0004020202020204" pitchFamily="34" charset="0"/>
                <a:cs typeface="Times New Roman" panose="02020603050405020304" pitchFamily="18" charset="0"/>
              </a:rPr>
              <a:t>Create a detailed timeline and action steps for the consolidation process if necessary, ensuring minimal disruption to students.</a:t>
            </a:r>
          </a:p>
          <a:p>
            <a:pPr marL="342900" marR="0" lvl="0" indent="-342900">
              <a:spcBef>
                <a:spcPts val="0"/>
              </a:spcBef>
              <a:spcAft>
                <a:spcPts val="0"/>
              </a:spcAft>
              <a:buFont typeface="Symbol" panose="05050102010706020507" pitchFamily="18" charset="2"/>
              <a:buChar char=""/>
            </a:pPr>
            <a:r>
              <a:rPr lang="en-US" sz="1700" kern="100" dirty="0">
                <a:effectLst/>
                <a:ea typeface="Aptos" panose="020B0004020202020204" pitchFamily="34" charset="0"/>
                <a:cs typeface="Times New Roman" panose="02020603050405020304" pitchFamily="18" charset="0"/>
              </a:rPr>
              <a:t>Communicate Final Decision:</a:t>
            </a:r>
          </a:p>
          <a:p>
            <a:pPr marL="742950" marR="0" lvl="1" indent="-285750">
              <a:spcBef>
                <a:spcPts val="0"/>
              </a:spcBef>
              <a:spcAft>
                <a:spcPts val="0"/>
              </a:spcAft>
              <a:buFont typeface="Courier New" panose="02070309020205020404" pitchFamily="49" charset="0"/>
              <a:buChar char="o"/>
            </a:pPr>
            <a:r>
              <a:rPr lang="en-US" sz="1700" kern="100" dirty="0">
                <a:effectLst/>
                <a:ea typeface="Aptos" panose="020B0004020202020204" pitchFamily="34" charset="0"/>
                <a:cs typeface="Times New Roman" panose="02020603050405020304" pitchFamily="18" charset="0"/>
              </a:rPr>
              <a:t>Inform all stakeholders about the approved plan and next steps, with targeted communications for students and families.</a:t>
            </a:r>
          </a:p>
          <a:p>
            <a:pPr marL="0" marR="0">
              <a:spcBef>
                <a:spcPts val="0"/>
              </a:spcBef>
              <a:spcAft>
                <a:spcPts val="0"/>
              </a:spcAft>
            </a:pPr>
            <a:r>
              <a:rPr lang="en-US" sz="1700" kern="100" dirty="0">
                <a:effectLst/>
                <a:ea typeface="Aptos" panose="020B0004020202020204" pitchFamily="34" charset="0"/>
                <a:cs typeface="Times New Roman" panose="02020603050405020304" pitchFamily="18" charset="0"/>
              </a:rPr>
              <a:t> </a:t>
            </a:r>
          </a:p>
          <a:p>
            <a:pPr marL="0" marR="0">
              <a:spcBef>
                <a:spcPts val="0"/>
              </a:spcBef>
              <a:spcAft>
                <a:spcPts val="0"/>
              </a:spcAft>
            </a:pPr>
            <a:r>
              <a:rPr lang="en-US" sz="1700" b="1" kern="100" dirty="0">
                <a:solidFill>
                  <a:srgbClr val="C00000"/>
                </a:solidFill>
                <a:effectLst/>
                <a:ea typeface="Aptos" panose="020B0004020202020204" pitchFamily="34" charset="0"/>
                <a:cs typeface="Times New Roman" panose="02020603050405020304" pitchFamily="18" charset="0"/>
              </a:rPr>
              <a:t>May 2025:</a:t>
            </a:r>
          </a:p>
          <a:p>
            <a:pPr marL="342900" marR="0" lvl="0" indent="-342900">
              <a:spcBef>
                <a:spcPts val="0"/>
              </a:spcBef>
              <a:spcAft>
                <a:spcPts val="0"/>
              </a:spcAft>
              <a:buFont typeface="Symbol" panose="05050102010706020507" pitchFamily="18" charset="2"/>
              <a:buChar char=""/>
            </a:pPr>
            <a:r>
              <a:rPr lang="en-US" sz="1700" kern="100" dirty="0">
                <a:effectLst/>
                <a:ea typeface="Aptos" panose="020B0004020202020204" pitchFamily="34" charset="0"/>
                <a:cs typeface="Times New Roman" panose="02020603050405020304" pitchFamily="18" charset="0"/>
              </a:rPr>
              <a:t>Prepare for Transition:</a:t>
            </a:r>
          </a:p>
          <a:p>
            <a:pPr marL="742950" marR="0" lvl="1" indent="-285750">
              <a:spcBef>
                <a:spcPts val="0"/>
              </a:spcBef>
              <a:spcAft>
                <a:spcPts val="0"/>
              </a:spcAft>
              <a:buFont typeface="Courier New" panose="02070309020205020404" pitchFamily="49" charset="0"/>
              <a:buChar char="o"/>
            </a:pPr>
            <a:r>
              <a:rPr lang="en-US" sz="1700" kern="100" dirty="0">
                <a:effectLst/>
                <a:ea typeface="Aptos" panose="020B0004020202020204" pitchFamily="34" charset="0"/>
                <a:cs typeface="Times New Roman" panose="02020603050405020304" pitchFamily="18" charset="0"/>
              </a:rPr>
              <a:t>Begin logistical preparations for the 2025-2026 school year, including student transportation, reassignments, and support services.</a:t>
            </a:r>
          </a:p>
          <a:p>
            <a:pPr marL="342900" marR="0" lvl="0" indent="-342900">
              <a:spcBef>
                <a:spcPts val="0"/>
              </a:spcBef>
              <a:spcAft>
                <a:spcPts val="0"/>
              </a:spcAft>
              <a:buFont typeface="Symbol" panose="05050102010706020507" pitchFamily="18" charset="2"/>
              <a:buChar char=""/>
            </a:pPr>
            <a:r>
              <a:rPr lang="en-US" sz="1700" kern="100" dirty="0">
                <a:effectLst/>
                <a:ea typeface="Aptos" panose="020B0004020202020204" pitchFamily="34" charset="0"/>
                <a:cs typeface="Times New Roman" panose="02020603050405020304" pitchFamily="18" charset="0"/>
              </a:rPr>
              <a:t>Ongoing Community Engagement:</a:t>
            </a:r>
          </a:p>
          <a:p>
            <a:pPr marL="742950" marR="0" lvl="1" indent="-285750">
              <a:spcBef>
                <a:spcPts val="0"/>
              </a:spcBef>
              <a:spcAft>
                <a:spcPts val="0"/>
              </a:spcAft>
              <a:buFont typeface="Courier New" panose="02070309020205020404" pitchFamily="49" charset="0"/>
              <a:buChar char="o"/>
            </a:pPr>
            <a:r>
              <a:rPr lang="en-US" sz="1700" kern="100" dirty="0">
                <a:effectLst/>
                <a:ea typeface="Aptos" panose="020B0004020202020204" pitchFamily="34" charset="0"/>
                <a:cs typeface="Times New Roman" panose="02020603050405020304" pitchFamily="18" charset="0"/>
              </a:rPr>
              <a:t>Continue to update the community and address any concerns, with a focus on supporting students through the transition.</a:t>
            </a:r>
          </a:p>
          <a:p>
            <a:pPr marL="0" marR="0">
              <a:spcBef>
                <a:spcPts val="0"/>
              </a:spcBef>
              <a:spcAft>
                <a:spcPts val="0"/>
              </a:spcAft>
            </a:pPr>
            <a:r>
              <a:rPr lang="en-US" sz="1700" kern="100" dirty="0">
                <a:effectLst/>
                <a:ea typeface="Aptos" panose="020B0004020202020204" pitchFamily="34" charset="0"/>
                <a:cs typeface="Times New Roman" panose="02020603050405020304" pitchFamily="18" charset="0"/>
              </a:rPr>
              <a:t> </a:t>
            </a:r>
          </a:p>
          <a:p>
            <a:endParaRPr lang="en-US" sz="1700" dirty="0"/>
          </a:p>
        </p:txBody>
      </p:sp>
    </p:spTree>
    <p:extLst>
      <p:ext uri="{BB962C8B-B14F-4D97-AF65-F5344CB8AC3E}">
        <p14:creationId xmlns:p14="http://schemas.microsoft.com/office/powerpoint/2010/main" val="429045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31019" y="140607"/>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STEERING COMMITTEE INVITATION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155277" y="959862"/>
            <a:ext cx="12108118" cy="6124754"/>
          </a:xfrm>
          <a:prstGeom prst="rect">
            <a:avLst/>
          </a:prstGeom>
          <a:noFill/>
        </p:spPr>
        <p:txBody>
          <a:bodyPr wrap="square" rtlCol="0">
            <a:spAutoFit/>
          </a:bodyPr>
          <a:lstStyle/>
          <a:p>
            <a:r>
              <a:rPr lang="en-US" sz="1400" dirty="0">
                <a:latin typeface="Arial Narrow" panose="020B0606020202030204" pitchFamily="34" charset="0"/>
                <a:cs typeface="Arial" panose="020B0604020202020204" pitchFamily="34" charset="0"/>
              </a:rPr>
              <a:t>Dear Bibb County School District Stakeholders,</a:t>
            </a:r>
          </a:p>
          <a:p>
            <a:pPr marL="342900" indent="-342900">
              <a:buFont typeface="Arial" panose="020B0604020202020204" pitchFamily="34" charset="0"/>
              <a:buChar char="•"/>
            </a:pPr>
            <a:endParaRPr lang="en-US" sz="1400" dirty="0">
              <a:latin typeface="Arial Narrow" panose="020B0606020202030204" pitchFamily="34" charset="0"/>
              <a:cs typeface="Arial" panose="020B0604020202020204" pitchFamily="34" charset="0"/>
            </a:endParaRPr>
          </a:p>
          <a:p>
            <a:r>
              <a:rPr lang="en-US" sz="1400" dirty="0">
                <a:latin typeface="Arial Narrow" panose="020B0606020202030204" pitchFamily="34" charset="0"/>
                <a:cs typeface="Arial" panose="020B0604020202020204" pitchFamily="34" charset="0"/>
              </a:rPr>
              <a:t>We are pleased to invite you to participate in the formation of a new Steering Committee dedicated to exploring the potential for school consolidation within the Bibb County School District. Your expertise, insight, and commitment to our community are invaluable as we consider the future of our schools and strive to enhance the educational experience for all students.</a:t>
            </a:r>
          </a:p>
          <a:p>
            <a:pPr marL="342900" indent="-342900">
              <a:buFont typeface="Arial" panose="020B0604020202020204" pitchFamily="34" charset="0"/>
              <a:buChar char="•"/>
            </a:pPr>
            <a:endParaRPr lang="en-US" sz="1400" dirty="0">
              <a:latin typeface="Arial Narrow" panose="020B0606020202030204" pitchFamily="34" charset="0"/>
              <a:cs typeface="Arial" panose="020B0604020202020204" pitchFamily="34" charset="0"/>
            </a:endParaRPr>
          </a:p>
          <a:p>
            <a:r>
              <a:rPr lang="en-US" sz="1400" b="1" i="1" dirty="0">
                <a:latin typeface="Arial Narrow" panose="020B0606020202030204" pitchFamily="34" charset="0"/>
                <a:cs typeface="Arial" panose="020B0604020202020204" pitchFamily="34" charset="0"/>
              </a:rPr>
              <a:t>Purpose of the Steering Committee:</a:t>
            </a:r>
          </a:p>
          <a:p>
            <a:r>
              <a:rPr lang="en-US" sz="1400" dirty="0">
                <a:latin typeface="Arial Narrow" panose="020B0606020202030204" pitchFamily="34" charset="0"/>
                <a:cs typeface="Arial" panose="020B0604020202020204" pitchFamily="34" charset="0"/>
              </a:rPr>
              <a:t>The Steering Committee will be tasked with evaluating the feasibility, benefits, and challenges of consolidating schools within our district. This process aims to optimize resources, improve educational outcomes, and ensure the sustainability of our school system. </a:t>
            </a:r>
          </a:p>
          <a:p>
            <a:pPr marL="342900" indent="-342900">
              <a:buFont typeface="Arial" panose="020B0604020202020204" pitchFamily="34" charset="0"/>
              <a:buChar char="•"/>
            </a:pPr>
            <a:endParaRPr lang="en-US" sz="1400" dirty="0">
              <a:latin typeface="Arial Narrow" panose="020B0606020202030204" pitchFamily="34" charset="0"/>
              <a:cs typeface="Arial" panose="020B0604020202020204" pitchFamily="34" charset="0"/>
            </a:endParaRPr>
          </a:p>
          <a:p>
            <a:r>
              <a:rPr lang="en-US" sz="1400" b="1" i="1" dirty="0">
                <a:latin typeface="Arial Narrow" panose="020B0606020202030204" pitchFamily="34" charset="0"/>
                <a:cs typeface="Arial" panose="020B0604020202020204" pitchFamily="34" charset="0"/>
              </a:rPr>
              <a:t>Key Objectives:</a:t>
            </a:r>
          </a:p>
          <a:p>
            <a:r>
              <a:rPr lang="en-US" sz="1400" dirty="0">
                <a:latin typeface="Arial Narrow" panose="020B0606020202030204" pitchFamily="34" charset="0"/>
                <a:cs typeface="Arial" panose="020B0604020202020204" pitchFamily="34" charset="0"/>
              </a:rPr>
              <a:t>1. Assess current school capacities and utilization rates.</a:t>
            </a:r>
          </a:p>
          <a:p>
            <a:r>
              <a:rPr lang="en-US" sz="1400" dirty="0">
                <a:latin typeface="Arial Narrow" panose="020B0606020202030204" pitchFamily="34" charset="0"/>
                <a:cs typeface="Arial" panose="020B0604020202020204" pitchFamily="34" charset="0"/>
              </a:rPr>
              <a:t>2. Analyze demographic trends and projected student enrollment. </a:t>
            </a:r>
          </a:p>
          <a:p>
            <a:r>
              <a:rPr lang="en-US" sz="1400" dirty="0">
                <a:latin typeface="Arial Narrow" panose="020B0606020202030204" pitchFamily="34" charset="0"/>
                <a:cs typeface="Arial" panose="020B0604020202020204" pitchFamily="34" charset="0"/>
              </a:rPr>
              <a:t>3. Evaluate potential impacts on student transportation, staffing, and community engagement.</a:t>
            </a:r>
          </a:p>
          <a:p>
            <a:r>
              <a:rPr lang="en-US" sz="1400" dirty="0">
                <a:latin typeface="Arial Narrow" panose="020B0606020202030204" pitchFamily="34" charset="0"/>
                <a:cs typeface="Arial" panose="020B0604020202020204" pitchFamily="34" charset="0"/>
              </a:rPr>
              <a:t>4. Develop a comprehensive consolidation plan with stakeholder input.</a:t>
            </a:r>
          </a:p>
          <a:p>
            <a:pPr marL="342900" indent="-342900">
              <a:buFont typeface="Arial" panose="020B0604020202020204" pitchFamily="34" charset="0"/>
              <a:buChar char="•"/>
            </a:pPr>
            <a:endParaRPr lang="en-US" sz="1400" dirty="0">
              <a:latin typeface="Arial Narrow" panose="020B0606020202030204" pitchFamily="34" charset="0"/>
              <a:cs typeface="Arial" panose="020B0604020202020204" pitchFamily="34" charset="0"/>
            </a:endParaRPr>
          </a:p>
          <a:p>
            <a:r>
              <a:rPr lang="en-US" sz="1400" b="1" i="1" dirty="0">
                <a:latin typeface="Arial Narrow" panose="020B0606020202030204" pitchFamily="34" charset="0"/>
                <a:cs typeface="Arial" panose="020B0604020202020204" pitchFamily="34" charset="0"/>
              </a:rPr>
              <a:t>Committee Composition:</a:t>
            </a:r>
            <a:endParaRPr lang="en-US" sz="1400" dirty="0">
              <a:latin typeface="Arial Narrow" panose="020B0606020202030204" pitchFamily="34" charset="0"/>
              <a:cs typeface="Arial" panose="020B0604020202020204" pitchFamily="34" charset="0"/>
            </a:endParaRPr>
          </a:p>
          <a:p>
            <a:r>
              <a:rPr lang="en-US" sz="1400" dirty="0">
                <a:latin typeface="Arial Narrow" panose="020B0606020202030204" pitchFamily="34" charset="0"/>
                <a:cs typeface="Arial" panose="020B0604020202020204" pitchFamily="34" charset="0"/>
              </a:rPr>
              <a:t>- Parents and Guardians</a:t>
            </a:r>
          </a:p>
          <a:p>
            <a:r>
              <a:rPr lang="en-US" sz="1400" dirty="0">
                <a:latin typeface="Arial Narrow" panose="020B0606020202030204" pitchFamily="34" charset="0"/>
                <a:cs typeface="Arial" panose="020B0604020202020204" pitchFamily="34" charset="0"/>
              </a:rPr>
              <a:t>- Teachers and School Staff</a:t>
            </a:r>
          </a:p>
          <a:p>
            <a:r>
              <a:rPr lang="en-US" sz="1400" dirty="0">
                <a:latin typeface="Arial Narrow" panose="020B0606020202030204" pitchFamily="34" charset="0"/>
                <a:cs typeface="Arial" panose="020B0604020202020204" pitchFamily="34" charset="0"/>
              </a:rPr>
              <a:t>- District Administrators</a:t>
            </a:r>
          </a:p>
          <a:p>
            <a:r>
              <a:rPr lang="en-US" sz="1400" dirty="0">
                <a:latin typeface="Arial Narrow" panose="020B0606020202030204" pitchFamily="34" charset="0"/>
                <a:cs typeface="Arial" panose="020B0604020202020204" pitchFamily="34" charset="0"/>
              </a:rPr>
              <a:t>- Local Government Representatives</a:t>
            </a:r>
          </a:p>
          <a:p>
            <a:r>
              <a:rPr lang="en-US" sz="1400" dirty="0">
                <a:latin typeface="Arial Narrow" panose="020B0606020202030204" pitchFamily="34" charset="0"/>
                <a:cs typeface="Arial" panose="020B0604020202020204" pitchFamily="34" charset="0"/>
              </a:rPr>
              <a:t>- Community and Business Leaders</a:t>
            </a:r>
          </a:p>
          <a:p>
            <a:r>
              <a:rPr lang="en-US" sz="1400" dirty="0">
                <a:latin typeface="Arial Narrow" panose="020B0606020202030204" pitchFamily="34" charset="0"/>
                <a:cs typeface="Arial" panose="020B0604020202020204" pitchFamily="34" charset="0"/>
              </a:rPr>
              <a:t>- Students</a:t>
            </a:r>
          </a:p>
          <a:p>
            <a:pPr marL="342900" indent="-342900">
              <a:buFont typeface="Arial" panose="020B0604020202020204" pitchFamily="34" charset="0"/>
              <a:buChar char="•"/>
            </a:pPr>
            <a:endParaRPr lang="en-US" sz="1400" dirty="0">
              <a:latin typeface="Arial Narrow" panose="020B0606020202030204" pitchFamily="34" charset="0"/>
              <a:cs typeface="Arial" panose="020B0604020202020204" pitchFamily="34" charset="0"/>
            </a:endParaRPr>
          </a:p>
          <a:p>
            <a:r>
              <a:rPr lang="en-US" sz="1400" dirty="0">
                <a:latin typeface="Arial Narrow" panose="020B0606020202030204" pitchFamily="34" charset="0"/>
                <a:cs typeface="Arial" panose="020B0604020202020204" pitchFamily="34" charset="0"/>
              </a:rPr>
              <a:t>If you are interested in serving on the Steering Committee or would like more information, please accessing the QR code or link at https://forms.office.com/r/Z9wYXYV9Qi. In your response, please include your name, affiliation, and a brief statement of your interest in participating. We believe that the diverse perspectives of our community members will be crucial in shaping the future of our schools. Your participation will help ensure that any decisions made are in the best interests of our students and the broader community.</a:t>
            </a:r>
          </a:p>
          <a:p>
            <a:endParaRPr lang="en-US" sz="1400" dirty="0">
              <a:latin typeface="Arial Narrow" panose="020B0606020202030204" pitchFamily="34" charset="0"/>
              <a:cs typeface="Arial" panose="020B0604020202020204" pitchFamily="34" charset="0"/>
            </a:endParaRPr>
          </a:p>
        </p:txBody>
      </p:sp>
      <p:pic>
        <p:nvPicPr>
          <p:cNvPr id="6" name="Picture 5" descr="A qr code on a black background&#10;&#10;Description automatically generated">
            <a:extLst>
              <a:ext uri="{FF2B5EF4-FFF2-40B4-BE49-F238E27FC236}">
                <a16:creationId xmlns:a16="http://schemas.microsoft.com/office/drawing/2014/main" id="{055AAC28-FBEB-2E19-C78A-8FBB8CBE61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865" y="2877425"/>
            <a:ext cx="3104604" cy="3104604"/>
          </a:xfrm>
          <a:prstGeom prst="rect">
            <a:avLst/>
          </a:prstGeom>
        </p:spPr>
      </p:pic>
    </p:spTree>
    <p:extLst>
      <p:ext uri="{BB962C8B-B14F-4D97-AF65-F5344CB8AC3E}">
        <p14:creationId xmlns:p14="http://schemas.microsoft.com/office/powerpoint/2010/main" val="3203087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329B096-A9B7-78BD-B643-8A5019483691}"/>
              </a:ext>
            </a:extLst>
          </p:cNvPr>
          <p:cNvSpPr txBox="1"/>
          <p:nvPr/>
        </p:nvSpPr>
        <p:spPr>
          <a:xfrm>
            <a:off x="582513" y="1501875"/>
            <a:ext cx="11048991" cy="1323439"/>
          </a:xfrm>
          <a:prstGeom prst="rect">
            <a:avLst/>
          </a:prstGeom>
          <a:noFill/>
        </p:spPr>
        <p:txBody>
          <a:bodyPr wrap="square" rtlCol="0">
            <a:spAutoFit/>
          </a:bodyPr>
          <a:lstStyle/>
          <a:p>
            <a:pPr marL="342900" indent="-342900">
              <a:buFont typeface="Arial" panose="020B0604020202020204" pitchFamily="34" charset="0"/>
              <a:buChar char="•"/>
            </a:pPr>
            <a:r>
              <a:rPr lang="en-US" sz="4000" dirty="0">
                <a:latin typeface="Arial Narrow" panose="020B0606020202030204" pitchFamily="34" charset="0"/>
                <a:cs typeface="Arial" panose="020B0604020202020204" pitchFamily="34" charset="0"/>
              </a:rPr>
              <a:t>Recruit Steering Committee Members</a:t>
            </a:r>
          </a:p>
          <a:p>
            <a:pPr marL="342900" indent="-342900">
              <a:buFont typeface="Arial" panose="020B0604020202020204" pitchFamily="34" charset="0"/>
              <a:buChar char="•"/>
            </a:pPr>
            <a:r>
              <a:rPr lang="en-US" sz="4000" dirty="0">
                <a:latin typeface="Arial Narrow" panose="020B0606020202030204" pitchFamily="34" charset="0"/>
                <a:cs typeface="Arial" panose="020B0604020202020204" pitchFamily="34" charset="0"/>
              </a:rPr>
              <a:t>Release RFP for School Consolidation Project Manager</a:t>
            </a:r>
          </a:p>
        </p:txBody>
      </p:sp>
    </p:spTree>
    <p:extLst>
      <p:ext uri="{BB962C8B-B14F-4D97-AF65-F5344CB8AC3E}">
        <p14:creationId xmlns:p14="http://schemas.microsoft.com/office/powerpoint/2010/main" val="4157209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0</TotalTime>
  <Words>1868</Words>
  <Application>Microsoft Office PowerPoint</Application>
  <PresentationFormat>Widescreen</PresentationFormat>
  <Paragraphs>211</Paragraphs>
  <Slides>17</Slides>
  <Notes>13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Aptos</vt:lpstr>
      <vt:lpstr>Arial</vt:lpstr>
      <vt:lpstr>Arial Narrow</vt:lpstr>
      <vt:lpstr>Calibri</vt:lpstr>
      <vt:lpstr>Calibri Light</vt:lpstr>
      <vt:lpstr>Courier New</vt:lpstr>
      <vt:lpstr>Symbol</vt:lpstr>
      <vt:lpstr>Trade Gothic Next</vt:lpstr>
      <vt:lpstr>Trade Gothic Next Cond</vt:lpstr>
      <vt:lpstr>Trade Gothic Next HvyCd</vt:lpstr>
      <vt:lpstr>Wingdings</vt:lpstr>
      <vt:lpstr>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5</cp:revision>
  <cp:lastPrinted>2023-05-01T18:56:22Z</cp:lastPrinted>
  <dcterms:created xsi:type="dcterms:W3CDTF">2023-05-01T16:02:45Z</dcterms:created>
  <dcterms:modified xsi:type="dcterms:W3CDTF">2024-07-18T13:46:12Z</dcterms:modified>
</cp:coreProperties>
</file>